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5" r:id="rId4"/>
    <p:sldMasterId id="2147483648" r:id="rId5"/>
  </p:sldMasterIdLst>
  <p:notesMasterIdLst>
    <p:notesMasterId r:id="rId14"/>
  </p:notesMasterIdLst>
  <p:sldIdLst>
    <p:sldId id="256" r:id="rId6"/>
    <p:sldId id="259" r:id="rId7"/>
    <p:sldId id="257" r:id="rId8"/>
    <p:sldId id="261" r:id="rId9"/>
    <p:sldId id="263" r:id="rId10"/>
    <p:sldId id="262" r:id="rId11"/>
    <p:sldId id="264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89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9959C-C307-4677-9023-508733AAD66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605CF-6915-4D27-B5D4-1485264E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8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&lt;Handout&gt;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605CF-6915-4D27-B5D4-1485264EAA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90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3">
            <a:extLst>
              <a:ext uri="{FF2B5EF4-FFF2-40B4-BE49-F238E27FC236}">
                <a16:creationId xmlns:a16="http://schemas.microsoft.com/office/drawing/2014/main" id="{8F9170C5-8BB6-4C69-99CA-3D254A6630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529695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1B08F0-0032-4257-BF3E-CCA90FDF1E24}"/>
              </a:ext>
            </a:extLst>
          </p:cNvPr>
          <p:cNvSpPr/>
          <p:nvPr userDrawn="1"/>
        </p:nvSpPr>
        <p:spPr bwMode="auto">
          <a:xfrm>
            <a:off x="-5013" y="-39152"/>
            <a:ext cx="12191999" cy="5336104"/>
          </a:xfrm>
          <a:prstGeom prst="rect">
            <a:avLst/>
          </a:prstGeom>
          <a:gradFill flip="none" rotWithShape="1">
            <a:gsLst>
              <a:gs pos="0">
                <a:srgbClr val="00688B">
                  <a:alpha val="80000"/>
                </a:srgbClr>
              </a:gs>
              <a:gs pos="100000">
                <a:srgbClr val="027FA0">
                  <a:alpha val="80000"/>
                </a:srgbClr>
              </a:gs>
            </a:gsLst>
            <a:lin ang="54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173456"/>
              </a:solidFill>
              <a:effectLst/>
              <a:uLnTx/>
              <a:uFillTx/>
              <a:latin typeface="Franklin Gothic Book" panose="020B050302010202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49A21C-C0F8-4122-83BA-D73A04281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5F097-BF3F-4796-86A4-49D026C28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15172-DCB9-442B-AD40-EAF6B523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BDDD0-4182-4B12-856F-EAFBCB5E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2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E8A6B-BFC1-4A86-89B4-E73E374E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75EA9-7F74-4C94-877F-54FDD6676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ADF22-8430-413A-8292-D8C1ABCB66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AADE78-9488-4BB2-B9D1-EBC572565BF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E2552-9C6B-4938-999A-86EA0A6BF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117EA-5C7D-4A08-ADB3-373F087E4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8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F3BDA1-5C72-4EFD-AC74-1D1257948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287D30-3B78-4FE6-BDB0-F55AF880C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9DEBD-07B2-4E8C-A220-E8748EA8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AADE78-9488-4BB2-B9D1-EBC572565BF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0C4D0-FA9A-494F-AB95-EDD8A866E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E609E-7262-4AC6-892F-8C822C98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95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3">
            <a:extLst>
              <a:ext uri="{FF2B5EF4-FFF2-40B4-BE49-F238E27FC236}">
                <a16:creationId xmlns:a16="http://schemas.microsoft.com/office/drawing/2014/main" id="{BAA7D4D0-7B10-8843-8732-AF00173D2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8467"/>
            <a:ext cx="12192000" cy="684106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970559-1A96-5D49-8718-D97871DDAD98}"/>
              </a:ext>
            </a:extLst>
          </p:cNvPr>
          <p:cNvSpPr/>
          <p:nvPr userDrawn="1"/>
        </p:nvSpPr>
        <p:spPr bwMode="auto">
          <a:xfrm>
            <a:off x="0" y="5562600"/>
            <a:ext cx="121920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5D3B39-465B-A947-BBD0-72C2884FDD48}"/>
              </a:ext>
            </a:extLst>
          </p:cNvPr>
          <p:cNvSpPr/>
          <p:nvPr userDrawn="1"/>
        </p:nvSpPr>
        <p:spPr bwMode="auto">
          <a:xfrm>
            <a:off x="0" y="8465"/>
            <a:ext cx="12192000" cy="55626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80000"/>
                </a:schemeClr>
              </a:gs>
              <a:gs pos="100000">
                <a:schemeClr val="accent2">
                  <a:alpha val="80000"/>
                </a:schemeClr>
              </a:gs>
            </a:gsLst>
            <a:lin ang="54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C5C4EB-CE8A-2147-8F03-01E1E28271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5782683"/>
            <a:ext cx="2547088" cy="907400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917F034-34D2-9C42-B81D-14870336D0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000" y="2108200"/>
            <a:ext cx="10363200" cy="1422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5867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4828F55-088E-4A44-A1D1-64D6CF6148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8000" y="3733800"/>
            <a:ext cx="9855200" cy="1016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933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 Title/Author/Presenter</a:t>
            </a:r>
          </a:p>
        </p:txBody>
      </p:sp>
    </p:spTree>
    <p:extLst>
      <p:ext uri="{BB962C8B-B14F-4D97-AF65-F5344CB8AC3E}">
        <p14:creationId xmlns:p14="http://schemas.microsoft.com/office/powerpoint/2010/main" val="158256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69D6739-B881-524F-B8CD-A187881B4CEA}"/>
              </a:ext>
            </a:extLst>
          </p:cNvPr>
          <p:cNvSpPr/>
          <p:nvPr userDrawn="1"/>
        </p:nvSpPr>
        <p:spPr bwMode="auto">
          <a:xfrm>
            <a:off x="6086909" y="0"/>
            <a:ext cx="6105091" cy="68580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65A69A-BFC0-BC43-A865-52F55BC05F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91" y="2006944"/>
            <a:ext cx="5413909" cy="19287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E2E649-EAEB-9045-8915-BDB7CC66BD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45" y="5591851"/>
            <a:ext cx="3251200" cy="762000"/>
          </a:xfrm>
          <a:prstGeom prst="rect">
            <a:avLst/>
          </a:pr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8E12B962-C6CB-464C-AF3B-80D6F7AB4DE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10335" y="3256596"/>
            <a:ext cx="323217" cy="487765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0" y="89"/>
              </a:cxn>
              <a:cxn ang="0">
                <a:pos x="38" y="188"/>
              </a:cxn>
              <a:cxn ang="0">
                <a:pos x="76" y="249"/>
              </a:cxn>
              <a:cxn ang="0">
                <a:pos x="89" y="269"/>
              </a:cxn>
              <a:cxn ang="0">
                <a:pos x="102" y="249"/>
              </a:cxn>
              <a:cxn ang="0">
                <a:pos x="139" y="188"/>
              </a:cxn>
              <a:cxn ang="0">
                <a:pos x="178" y="89"/>
              </a:cxn>
              <a:cxn ang="0">
                <a:pos x="89" y="0"/>
              </a:cxn>
              <a:cxn ang="0">
                <a:pos x="89" y="135"/>
              </a:cxn>
              <a:cxn ang="0">
                <a:pos x="43" y="89"/>
              </a:cxn>
              <a:cxn ang="0">
                <a:pos x="89" y="43"/>
              </a:cxn>
              <a:cxn ang="0">
                <a:pos x="135" y="89"/>
              </a:cxn>
              <a:cxn ang="0">
                <a:pos x="89" y="135"/>
              </a:cxn>
              <a:cxn ang="0">
                <a:pos x="89" y="135"/>
              </a:cxn>
              <a:cxn ang="0">
                <a:pos x="89" y="135"/>
              </a:cxn>
            </a:cxnLst>
            <a:rect l="0" t="0" r="r" b="b"/>
            <a:pathLst>
              <a:path w="178" h="269">
                <a:moveTo>
                  <a:pt x="89" y="0"/>
                </a:moveTo>
                <a:cubicBezTo>
                  <a:pt x="40" y="0"/>
                  <a:pt x="0" y="40"/>
                  <a:pt x="0" y="89"/>
                </a:cubicBezTo>
                <a:cubicBezTo>
                  <a:pt x="0" y="109"/>
                  <a:pt x="13" y="141"/>
                  <a:pt x="38" y="188"/>
                </a:cubicBezTo>
                <a:cubicBezTo>
                  <a:pt x="57" y="220"/>
                  <a:pt x="75" y="248"/>
                  <a:pt x="76" y="249"/>
                </a:cubicBezTo>
                <a:cubicBezTo>
                  <a:pt x="89" y="269"/>
                  <a:pt x="89" y="269"/>
                  <a:pt x="89" y="269"/>
                </a:cubicBezTo>
                <a:cubicBezTo>
                  <a:pt x="102" y="249"/>
                  <a:pt x="102" y="249"/>
                  <a:pt x="102" y="249"/>
                </a:cubicBezTo>
                <a:cubicBezTo>
                  <a:pt x="103" y="248"/>
                  <a:pt x="121" y="220"/>
                  <a:pt x="139" y="188"/>
                </a:cubicBezTo>
                <a:cubicBezTo>
                  <a:pt x="165" y="141"/>
                  <a:pt x="178" y="109"/>
                  <a:pt x="178" y="89"/>
                </a:cubicBezTo>
                <a:cubicBezTo>
                  <a:pt x="178" y="40"/>
                  <a:pt x="138" y="0"/>
                  <a:pt x="89" y="0"/>
                </a:cubicBezTo>
                <a:close/>
                <a:moveTo>
                  <a:pt x="89" y="135"/>
                </a:moveTo>
                <a:cubicBezTo>
                  <a:pt x="63" y="135"/>
                  <a:pt x="43" y="114"/>
                  <a:pt x="43" y="89"/>
                </a:cubicBezTo>
                <a:cubicBezTo>
                  <a:pt x="43" y="63"/>
                  <a:pt x="63" y="43"/>
                  <a:pt x="89" y="43"/>
                </a:cubicBezTo>
                <a:cubicBezTo>
                  <a:pt x="114" y="43"/>
                  <a:pt x="135" y="63"/>
                  <a:pt x="135" y="89"/>
                </a:cubicBezTo>
                <a:cubicBezTo>
                  <a:pt x="135" y="114"/>
                  <a:pt x="114" y="135"/>
                  <a:pt x="89" y="135"/>
                </a:cubicBezTo>
                <a:close/>
                <a:moveTo>
                  <a:pt x="89" y="135"/>
                </a:moveTo>
                <a:cubicBezTo>
                  <a:pt x="89" y="135"/>
                  <a:pt x="89" y="135"/>
                  <a:pt x="89" y="135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0" name="Freeform 143">
            <a:extLst>
              <a:ext uri="{FF2B5EF4-FFF2-40B4-BE49-F238E27FC236}">
                <a16:creationId xmlns:a16="http://schemas.microsoft.com/office/drawing/2014/main" id="{5A49E9B1-70FA-C14D-B12B-566DB48E24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545231" y="4866117"/>
            <a:ext cx="453424" cy="298940"/>
          </a:xfrm>
          <a:custGeom>
            <a:avLst/>
            <a:gdLst/>
            <a:ahLst/>
            <a:cxnLst>
              <a:cxn ang="0">
                <a:pos x="107" y="0"/>
              </a:cxn>
              <a:cxn ang="0">
                <a:pos x="15" y="0"/>
              </a:cxn>
              <a:cxn ang="0">
                <a:pos x="0" y="16"/>
              </a:cxn>
              <a:cxn ang="0">
                <a:pos x="0" y="65"/>
              </a:cxn>
              <a:cxn ang="0">
                <a:pos x="15" y="81"/>
              </a:cxn>
              <a:cxn ang="0">
                <a:pos x="107" y="81"/>
              </a:cxn>
              <a:cxn ang="0">
                <a:pos x="123" y="65"/>
              </a:cxn>
              <a:cxn ang="0">
                <a:pos x="123" y="16"/>
              </a:cxn>
              <a:cxn ang="0">
                <a:pos x="107" y="0"/>
              </a:cxn>
              <a:cxn ang="0">
                <a:pos x="8" y="20"/>
              </a:cxn>
              <a:cxn ang="0">
                <a:pos x="34" y="41"/>
              </a:cxn>
              <a:cxn ang="0">
                <a:pos x="8" y="61"/>
              </a:cxn>
              <a:cxn ang="0">
                <a:pos x="8" y="20"/>
              </a:cxn>
              <a:cxn ang="0">
                <a:pos x="115" y="65"/>
              </a:cxn>
              <a:cxn ang="0">
                <a:pos x="107" y="73"/>
              </a:cxn>
              <a:cxn ang="0">
                <a:pos x="15" y="73"/>
              </a:cxn>
              <a:cxn ang="0">
                <a:pos x="8" y="65"/>
              </a:cxn>
              <a:cxn ang="0">
                <a:pos x="38" y="43"/>
              </a:cxn>
              <a:cxn ang="0">
                <a:pos x="54" y="56"/>
              </a:cxn>
              <a:cxn ang="0">
                <a:pos x="61" y="58"/>
              </a:cxn>
              <a:cxn ang="0">
                <a:pos x="68" y="56"/>
              </a:cxn>
              <a:cxn ang="0">
                <a:pos x="85" y="43"/>
              </a:cxn>
              <a:cxn ang="0">
                <a:pos x="115" y="65"/>
              </a:cxn>
              <a:cxn ang="0">
                <a:pos x="115" y="61"/>
              </a:cxn>
              <a:cxn ang="0">
                <a:pos x="88" y="41"/>
              </a:cxn>
              <a:cxn ang="0">
                <a:pos x="115" y="20"/>
              </a:cxn>
              <a:cxn ang="0">
                <a:pos x="115" y="61"/>
              </a:cxn>
              <a:cxn ang="0">
                <a:pos x="66" y="52"/>
              </a:cxn>
              <a:cxn ang="0">
                <a:pos x="61" y="54"/>
              </a:cxn>
              <a:cxn ang="0">
                <a:pos x="57" y="52"/>
              </a:cxn>
              <a:cxn ang="0">
                <a:pos x="41" y="41"/>
              </a:cxn>
              <a:cxn ang="0">
                <a:pos x="38" y="38"/>
              </a:cxn>
              <a:cxn ang="0">
                <a:pos x="8" y="16"/>
              </a:cxn>
              <a:cxn ang="0">
                <a:pos x="15" y="8"/>
              </a:cxn>
              <a:cxn ang="0">
                <a:pos x="107" y="8"/>
              </a:cxn>
              <a:cxn ang="0">
                <a:pos x="115" y="16"/>
              </a:cxn>
              <a:cxn ang="0">
                <a:pos x="66" y="52"/>
              </a:cxn>
              <a:cxn ang="0">
                <a:pos x="66" y="52"/>
              </a:cxn>
              <a:cxn ang="0">
                <a:pos x="66" y="52"/>
              </a:cxn>
            </a:cxnLst>
            <a:rect l="0" t="0" r="r" b="b"/>
            <a:pathLst>
              <a:path w="123" h="81">
                <a:moveTo>
                  <a:pt x="107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4"/>
                  <a:pt x="7" y="81"/>
                  <a:pt x="15" y="81"/>
                </a:cubicBezTo>
                <a:cubicBezTo>
                  <a:pt x="107" y="81"/>
                  <a:pt x="107" y="81"/>
                  <a:pt x="107" y="81"/>
                </a:cubicBezTo>
                <a:cubicBezTo>
                  <a:pt x="116" y="81"/>
                  <a:pt x="123" y="74"/>
                  <a:pt x="123" y="65"/>
                </a:cubicBezTo>
                <a:cubicBezTo>
                  <a:pt x="123" y="16"/>
                  <a:pt x="123" y="16"/>
                  <a:pt x="123" y="16"/>
                </a:cubicBezTo>
                <a:cubicBezTo>
                  <a:pt x="123" y="7"/>
                  <a:pt x="116" y="0"/>
                  <a:pt x="107" y="0"/>
                </a:cubicBezTo>
                <a:close/>
                <a:moveTo>
                  <a:pt x="8" y="20"/>
                </a:moveTo>
                <a:cubicBezTo>
                  <a:pt x="34" y="41"/>
                  <a:pt x="34" y="41"/>
                  <a:pt x="34" y="41"/>
                </a:cubicBezTo>
                <a:cubicBezTo>
                  <a:pt x="8" y="61"/>
                  <a:pt x="8" y="61"/>
                  <a:pt x="8" y="61"/>
                </a:cubicBezTo>
                <a:lnTo>
                  <a:pt x="8" y="20"/>
                </a:lnTo>
                <a:close/>
                <a:moveTo>
                  <a:pt x="115" y="65"/>
                </a:moveTo>
                <a:cubicBezTo>
                  <a:pt x="115" y="70"/>
                  <a:pt x="112" y="73"/>
                  <a:pt x="107" y="73"/>
                </a:cubicBezTo>
                <a:cubicBezTo>
                  <a:pt x="15" y="73"/>
                  <a:pt x="15" y="73"/>
                  <a:pt x="15" y="73"/>
                </a:cubicBezTo>
                <a:cubicBezTo>
                  <a:pt x="11" y="73"/>
                  <a:pt x="8" y="70"/>
                  <a:pt x="8" y="65"/>
                </a:cubicBezTo>
                <a:cubicBezTo>
                  <a:pt x="38" y="43"/>
                  <a:pt x="38" y="43"/>
                  <a:pt x="38" y="43"/>
                </a:cubicBezTo>
                <a:cubicBezTo>
                  <a:pt x="54" y="56"/>
                  <a:pt x="54" y="56"/>
                  <a:pt x="54" y="56"/>
                </a:cubicBezTo>
                <a:cubicBezTo>
                  <a:pt x="56" y="57"/>
                  <a:pt x="59" y="58"/>
                  <a:pt x="61" y="58"/>
                </a:cubicBezTo>
                <a:cubicBezTo>
                  <a:pt x="64" y="58"/>
                  <a:pt x="66" y="57"/>
                  <a:pt x="68" y="56"/>
                </a:cubicBezTo>
                <a:cubicBezTo>
                  <a:pt x="85" y="43"/>
                  <a:pt x="85" y="43"/>
                  <a:pt x="85" y="43"/>
                </a:cubicBezTo>
                <a:lnTo>
                  <a:pt x="115" y="65"/>
                </a:lnTo>
                <a:close/>
                <a:moveTo>
                  <a:pt x="115" y="61"/>
                </a:moveTo>
                <a:cubicBezTo>
                  <a:pt x="88" y="41"/>
                  <a:pt x="88" y="41"/>
                  <a:pt x="88" y="41"/>
                </a:cubicBezTo>
                <a:cubicBezTo>
                  <a:pt x="115" y="20"/>
                  <a:pt x="115" y="20"/>
                  <a:pt x="115" y="20"/>
                </a:cubicBezTo>
                <a:lnTo>
                  <a:pt x="115" y="61"/>
                </a:lnTo>
                <a:close/>
                <a:moveTo>
                  <a:pt x="66" y="52"/>
                </a:moveTo>
                <a:cubicBezTo>
                  <a:pt x="65" y="53"/>
                  <a:pt x="63" y="54"/>
                  <a:pt x="61" y="54"/>
                </a:cubicBezTo>
                <a:cubicBezTo>
                  <a:pt x="60" y="54"/>
                  <a:pt x="58" y="53"/>
                  <a:pt x="57" y="52"/>
                </a:cubicBezTo>
                <a:cubicBezTo>
                  <a:pt x="41" y="41"/>
                  <a:pt x="41" y="41"/>
                  <a:pt x="41" y="41"/>
                </a:cubicBezTo>
                <a:cubicBezTo>
                  <a:pt x="38" y="38"/>
                  <a:pt x="38" y="38"/>
                  <a:pt x="38" y="3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1"/>
                  <a:pt x="11" y="8"/>
                  <a:pt x="15" y="8"/>
                </a:cubicBezTo>
                <a:cubicBezTo>
                  <a:pt x="107" y="8"/>
                  <a:pt x="107" y="8"/>
                  <a:pt x="107" y="8"/>
                </a:cubicBezTo>
                <a:cubicBezTo>
                  <a:pt x="112" y="8"/>
                  <a:pt x="115" y="11"/>
                  <a:pt x="115" y="16"/>
                </a:cubicBezTo>
                <a:lnTo>
                  <a:pt x="66" y="52"/>
                </a:lnTo>
                <a:close/>
                <a:moveTo>
                  <a:pt x="66" y="52"/>
                </a:moveTo>
                <a:cubicBezTo>
                  <a:pt x="66" y="52"/>
                  <a:pt x="66" y="52"/>
                  <a:pt x="66" y="52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5098DC-28A5-A746-88BF-E574C14ED03E}"/>
              </a:ext>
            </a:extLst>
          </p:cNvPr>
          <p:cNvGrpSpPr/>
          <p:nvPr userDrawn="1"/>
        </p:nvGrpSpPr>
        <p:grpSpPr>
          <a:xfrm>
            <a:off x="6559398" y="5442309"/>
            <a:ext cx="425092" cy="425092"/>
            <a:chOff x="3721100" y="6330951"/>
            <a:chExt cx="530225" cy="530225"/>
          </a:xfrm>
          <a:solidFill>
            <a:schemeClr val="bg1"/>
          </a:solidFill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6DC2B1-44FC-0444-87BA-033C027D4E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59225" y="6383338"/>
              <a:ext cx="292100" cy="469900"/>
            </a:xfrm>
            <a:custGeom>
              <a:avLst/>
              <a:gdLst/>
              <a:ahLst/>
              <a:cxnLst>
                <a:cxn ang="0">
                  <a:pos x="126" y="33"/>
                </a:cxn>
                <a:cxn ang="0">
                  <a:pos x="122" y="34"/>
                </a:cxn>
                <a:cxn ang="0">
                  <a:pos x="101" y="36"/>
                </a:cxn>
                <a:cxn ang="0">
                  <a:pos x="95" y="46"/>
                </a:cxn>
                <a:cxn ang="0">
                  <a:pos x="90" y="44"/>
                </a:cxn>
                <a:cxn ang="0">
                  <a:pos x="73" y="29"/>
                </a:cxn>
                <a:cxn ang="0">
                  <a:pos x="70" y="21"/>
                </a:cxn>
                <a:cxn ang="0">
                  <a:pos x="67" y="12"/>
                </a:cxn>
                <a:cxn ang="0">
                  <a:pos x="56" y="2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56" y="18"/>
                </a:cxn>
                <a:cxn ang="0">
                  <a:pos x="62" y="25"/>
                </a:cxn>
                <a:cxn ang="0">
                  <a:pos x="55" y="29"/>
                </a:cxn>
                <a:cxn ang="0">
                  <a:pos x="49" y="27"/>
                </a:cxn>
                <a:cxn ang="0">
                  <a:pos x="41" y="24"/>
                </a:cxn>
                <a:cxn ang="0">
                  <a:pos x="41" y="17"/>
                </a:cxn>
                <a:cxn ang="0">
                  <a:pos x="30" y="12"/>
                </a:cxn>
                <a:cxn ang="0">
                  <a:pos x="27" y="28"/>
                </a:cxn>
                <a:cxn ang="0">
                  <a:pos x="15" y="31"/>
                </a:cxn>
                <a:cxn ang="0">
                  <a:pos x="17" y="40"/>
                </a:cxn>
                <a:cxn ang="0">
                  <a:pos x="31" y="42"/>
                </a:cxn>
                <a:cxn ang="0">
                  <a:pos x="34" y="28"/>
                </a:cxn>
                <a:cxn ang="0">
                  <a:pos x="45" y="30"/>
                </a:cxn>
                <a:cxn ang="0">
                  <a:pos x="51" y="33"/>
                </a:cxn>
                <a:cxn ang="0">
                  <a:pos x="60" y="33"/>
                </a:cxn>
                <a:cxn ang="0">
                  <a:pos x="66" y="45"/>
                </a:cxn>
                <a:cxn ang="0">
                  <a:pos x="82" y="62"/>
                </a:cxn>
                <a:cxn ang="0">
                  <a:pos x="81" y="68"/>
                </a:cxn>
                <a:cxn ang="0">
                  <a:pos x="68" y="66"/>
                </a:cxn>
                <a:cxn ang="0">
                  <a:pos x="45" y="78"/>
                </a:cxn>
                <a:cxn ang="0">
                  <a:pos x="29" y="97"/>
                </a:cxn>
                <a:cxn ang="0">
                  <a:pos x="27" y="106"/>
                </a:cxn>
                <a:cxn ang="0">
                  <a:pos x="21" y="106"/>
                </a:cxn>
                <a:cxn ang="0">
                  <a:pos x="11" y="101"/>
                </a:cxn>
                <a:cxn ang="0">
                  <a:pos x="0" y="106"/>
                </a:cxn>
                <a:cxn ang="0">
                  <a:pos x="3" y="117"/>
                </a:cxn>
                <a:cxn ang="0">
                  <a:pos x="7" y="112"/>
                </a:cxn>
                <a:cxn ang="0">
                  <a:pos x="15" y="111"/>
                </a:cxn>
                <a:cxn ang="0">
                  <a:pos x="15" y="121"/>
                </a:cxn>
                <a:cxn ang="0">
                  <a:pos x="21" y="123"/>
                </a:cxn>
                <a:cxn ang="0">
                  <a:pos x="28" y="131"/>
                </a:cxn>
                <a:cxn ang="0">
                  <a:pos x="39" y="128"/>
                </a:cxn>
                <a:cxn ang="0">
                  <a:pos x="51" y="130"/>
                </a:cxn>
                <a:cxn ang="0">
                  <a:pos x="66" y="134"/>
                </a:cxn>
                <a:cxn ang="0">
                  <a:pos x="73" y="134"/>
                </a:cxn>
                <a:cxn ang="0">
                  <a:pos x="85" y="148"/>
                </a:cxn>
                <a:cxn ang="0">
                  <a:pos x="109" y="162"/>
                </a:cxn>
                <a:cxn ang="0">
                  <a:pos x="93" y="191"/>
                </a:cxn>
                <a:cxn ang="0">
                  <a:pos x="77" y="199"/>
                </a:cxn>
                <a:cxn ang="0">
                  <a:pos x="71" y="215"/>
                </a:cxn>
                <a:cxn ang="0">
                  <a:pos x="48" y="231"/>
                </a:cxn>
                <a:cxn ang="0">
                  <a:pos x="45" y="240"/>
                </a:cxn>
                <a:cxn ang="0">
                  <a:pos x="149" y="108"/>
                </a:cxn>
                <a:cxn ang="0">
                  <a:pos x="126" y="33"/>
                </a:cxn>
                <a:cxn ang="0">
                  <a:pos x="126" y="33"/>
                </a:cxn>
                <a:cxn ang="0">
                  <a:pos x="126" y="33"/>
                </a:cxn>
              </a:cxnLst>
              <a:rect l="0" t="0" r="r" b="b"/>
              <a:pathLst>
                <a:path w="149" h="240">
                  <a:moveTo>
                    <a:pt x="126" y="33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67" y="12"/>
                    <a:pt x="67" y="12"/>
                    <a:pt x="67" y="12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1" y="68"/>
                    <a:pt x="81" y="68"/>
                    <a:pt x="81" y="68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29" y="97"/>
                    <a:pt x="29" y="97"/>
                    <a:pt x="29" y="97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1" y="106"/>
                    <a:pt x="21" y="106"/>
                    <a:pt x="21" y="106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17"/>
                    <a:pt x="3" y="117"/>
                    <a:pt x="3" y="117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8" y="131"/>
                    <a:pt x="28" y="131"/>
                    <a:pt x="28" y="131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51" y="130"/>
                    <a:pt x="51" y="130"/>
                    <a:pt x="51" y="130"/>
                  </a:cubicBezTo>
                  <a:cubicBezTo>
                    <a:pt x="66" y="134"/>
                    <a:pt x="66" y="134"/>
                    <a:pt x="66" y="134"/>
                  </a:cubicBezTo>
                  <a:cubicBezTo>
                    <a:pt x="73" y="134"/>
                    <a:pt x="73" y="134"/>
                    <a:pt x="73" y="134"/>
                  </a:cubicBezTo>
                  <a:cubicBezTo>
                    <a:pt x="85" y="148"/>
                    <a:pt x="85" y="148"/>
                    <a:pt x="85" y="148"/>
                  </a:cubicBezTo>
                  <a:cubicBezTo>
                    <a:pt x="109" y="162"/>
                    <a:pt x="109" y="162"/>
                    <a:pt x="109" y="162"/>
                  </a:cubicBezTo>
                  <a:cubicBezTo>
                    <a:pt x="93" y="191"/>
                    <a:pt x="93" y="191"/>
                    <a:pt x="93" y="191"/>
                  </a:cubicBezTo>
                  <a:cubicBezTo>
                    <a:pt x="77" y="199"/>
                    <a:pt x="77" y="199"/>
                    <a:pt x="77" y="199"/>
                  </a:cubicBezTo>
                  <a:cubicBezTo>
                    <a:pt x="71" y="215"/>
                    <a:pt x="71" y="215"/>
                    <a:pt x="71" y="215"/>
                  </a:cubicBezTo>
                  <a:cubicBezTo>
                    <a:pt x="48" y="231"/>
                    <a:pt x="48" y="231"/>
                    <a:pt x="48" y="231"/>
                  </a:cubicBezTo>
                  <a:cubicBezTo>
                    <a:pt x="45" y="240"/>
                    <a:pt x="45" y="240"/>
                    <a:pt x="45" y="240"/>
                  </a:cubicBezTo>
                  <a:cubicBezTo>
                    <a:pt x="105" y="226"/>
                    <a:pt x="149" y="172"/>
                    <a:pt x="149" y="108"/>
                  </a:cubicBezTo>
                  <a:cubicBezTo>
                    <a:pt x="149" y="80"/>
                    <a:pt x="141" y="54"/>
                    <a:pt x="126" y="33"/>
                  </a:cubicBezTo>
                  <a:close/>
                  <a:moveTo>
                    <a:pt x="126" y="33"/>
                  </a:moveTo>
                  <a:cubicBezTo>
                    <a:pt x="126" y="33"/>
                    <a:pt x="126" y="33"/>
                    <a:pt x="126" y="3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2A253D9-9F8C-1842-9202-2EBC3DBD6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1100" y="6457951"/>
              <a:ext cx="307975" cy="403225"/>
            </a:xfrm>
            <a:custGeom>
              <a:avLst/>
              <a:gdLst/>
              <a:ahLst/>
              <a:cxnLst>
                <a:cxn ang="0">
                  <a:pos x="151" y="141"/>
                </a:cxn>
                <a:cxn ang="0">
                  <a:pos x="141" y="123"/>
                </a:cxn>
                <a:cxn ang="0">
                  <a:pos x="150" y="104"/>
                </a:cxn>
                <a:cxn ang="0">
                  <a:pos x="141" y="101"/>
                </a:cxn>
                <a:cxn ang="0">
                  <a:pos x="131" y="91"/>
                </a:cxn>
                <a:cxn ang="0">
                  <a:pos x="109" y="86"/>
                </a:cxn>
                <a:cxn ang="0">
                  <a:pos x="101" y="70"/>
                </a:cxn>
                <a:cxn ang="0">
                  <a:pos x="101" y="80"/>
                </a:cxn>
                <a:cxn ang="0">
                  <a:pos x="98" y="80"/>
                </a:cxn>
                <a:cxn ang="0">
                  <a:pos x="78" y="53"/>
                </a:cxn>
                <a:cxn ang="0">
                  <a:pos x="78" y="31"/>
                </a:cxn>
                <a:cxn ang="0">
                  <a:pos x="64" y="8"/>
                </a:cxn>
                <a:cxn ang="0">
                  <a:pos x="42" y="12"/>
                </a:cxn>
                <a:cxn ang="0">
                  <a:pos x="26" y="12"/>
                </a:cxn>
                <a:cxn ang="0">
                  <a:pos x="19" y="7"/>
                </a:cxn>
                <a:cxn ang="0">
                  <a:pos x="28" y="0"/>
                </a:cxn>
                <a:cxn ang="0">
                  <a:pos x="19" y="2"/>
                </a:cxn>
                <a:cxn ang="0">
                  <a:pos x="0" y="70"/>
                </a:cxn>
                <a:cxn ang="0">
                  <a:pos x="136" y="206"/>
                </a:cxn>
                <a:cxn ang="0">
                  <a:pos x="153" y="205"/>
                </a:cxn>
                <a:cxn ang="0">
                  <a:pos x="151" y="188"/>
                </a:cxn>
                <a:cxn ang="0">
                  <a:pos x="157" y="163"/>
                </a:cxn>
                <a:cxn ang="0">
                  <a:pos x="151" y="141"/>
                </a:cxn>
                <a:cxn ang="0">
                  <a:pos x="151" y="141"/>
                </a:cxn>
                <a:cxn ang="0">
                  <a:pos x="151" y="141"/>
                </a:cxn>
              </a:cxnLst>
              <a:rect l="0" t="0" r="r" b="b"/>
              <a:pathLst>
                <a:path w="157" h="206">
                  <a:moveTo>
                    <a:pt x="151" y="141"/>
                  </a:moveTo>
                  <a:cubicBezTo>
                    <a:pt x="141" y="123"/>
                    <a:pt x="141" y="123"/>
                    <a:pt x="141" y="123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31" y="91"/>
                    <a:pt x="131" y="91"/>
                    <a:pt x="131" y="91"/>
                  </a:cubicBezTo>
                  <a:cubicBezTo>
                    <a:pt x="109" y="86"/>
                    <a:pt x="109" y="86"/>
                    <a:pt x="109" y="86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101" y="80"/>
                    <a:pt x="101" y="80"/>
                    <a:pt x="101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7" y="22"/>
                    <a:pt x="0" y="45"/>
                    <a:pt x="0" y="70"/>
                  </a:cubicBezTo>
                  <a:cubicBezTo>
                    <a:pt x="0" y="145"/>
                    <a:pt x="61" y="206"/>
                    <a:pt x="136" y="206"/>
                  </a:cubicBezTo>
                  <a:cubicBezTo>
                    <a:pt x="141" y="206"/>
                    <a:pt x="147" y="205"/>
                    <a:pt x="153" y="205"/>
                  </a:cubicBezTo>
                  <a:cubicBezTo>
                    <a:pt x="151" y="188"/>
                    <a:pt x="151" y="188"/>
                    <a:pt x="151" y="188"/>
                  </a:cubicBezTo>
                  <a:cubicBezTo>
                    <a:pt x="151" y="188"/>
                    <a:pt x="157" y="164"/>
                    <a:pt x="157" y="163"/>
                  </a:cubicBezTo>
                  <a:cubicBezTo>
                    <a:pt x="157" y="162"/>
                    <a:pt x="151" y="141"/>
                    <a:pt x="151" y="141"/>
                  </a:cubicBezTo>
                  <a:close/>
                  <a:moveTo>
                    <a:pt x="151" y="141"/>
                  </a:moveTo>
                  <a:cubicBezTo>
                    <a:pt x="151" y="141"/>
                    <a:pt x="151" y="141"/>
                    <a:pt x="151" y="14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8DE89CB-18B3-2247-B754-E18D09C962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81425" y="6330951"/>
              <a:ext cx="317500" cy="95250"/>
            </a:xfrm>
            <a:custGeom>
              <a:avLst/>
              <a:gdLst/>
              <a:ahLst/>
              <a:cxnLst>
                <a:cxn ang="0">
                  <a:pos x="19" y="43"/>
                </a:cxn>
                <a:cxn ang="0">
                  <a:pos x="44" y="40"/>
                </a:cxn>
                <a:cxn ang="0">
                  <a:pos x="55" y="34"/>
                </a:cxn>
                <a:cxn ang="0">
                  <a:pos x="67" y="37"/>
                </a:cxn>
                <a:cxn ang="0">
                  <a:pos x="87" y="36"/>
                </a:cxn>
                <a:cxn ang="0">
                  <a:pos x="94" y="26"/>
                </a:cxn>
                <a:cxn ang="0">
                  <a:pos x="104" y="27"/>
                </a:cxn>
                <a:cxn ang="0">
                  <a:pos x="128" y="25"/>
                </a:cxn>
                <a:cxn ang="0">
                  <a:pos x="135" y="18"/>
                </a:cxn>
                <a:cxn ang="0">
                  <a:pos x="144" y="11"/>
                </a:cxn>
                <a:cxn ang="0">
                  <a:pos x="157" y="13"/>
                </a:cxn>
                <a:cxn ang="0">
                  <a:pos x="162" y="13"/>
                </a:cxn>
                <a:cxn ang="0">
                  <a:pos x="105" y="0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19" y="43"/>
                </a:cxn>
                <a:cxn ang="0">
                  <a:pos x="110" y="13"/>
                </a:cxn>
                <a:cxn ang="0">
                  <a:pos x="124" y="5"/>
                </a:cxn>
                <a:cxn ang="0">
                  <a:pos x="133" y="11"/>
                </a:cxn>
                <a:cxn ang="0">
                  <a:pos x="120" y="20"/>
                </a:cxn>
                <a:cxn ang="0">
                  <a:pos x="108" y="22"/>
                </a:cxn>
                <a:cxn ang="0">
                  <a:pos x="102" y="18"/>
                </a:cxn>
                <a:cxn ang="0">
                  <a:pos x="110" y="13"/>
                </a:cxn>
                <a:cxn ang="0">
                  <a:pos x="69" y="14"/>
                </a:cxn>
                <a:cxn ang="0">
                  <a:pos x="75" y="17"/>
                </a:cxn>
                <a:cxn ang="0">
                  <a:pos x="83" y="14"/>
                </a:cxn>
                <a:cxn ang="0">
                  <a:pos x="88" y="22"/>
                </a:cxn>
                <a:cxn ang="0">
                  <a:pos x="69" y="27"/>
                </a:cxn>
                <a:cxn ang="0">
                  <a:pos x="60" y="21"/>
                </a:cxn>
                <a:cxn ang="0">
                  <a:pos x="69" y="14"/>
                </a:cxn>
                <a:cxn ang="0">
                  <a:pos x="69" y="14"/>
                </a:cxn>
                <a:cxn ang="0">
                  <a:pos x="69" y="14"/>
                </a:cxn>
              </a:cxnLst>
              <a:rect l="0" t="0" r="r" b="b"/>
              <a:pathLst>
                <a:path w="162" h="49">
                  <a:moveTo>
                    <a:pt x="19" y="43"/>
                  </a:moveTo>
                  <a:cubicBezTo>
                    <a:pt x="44" y="40"/>
                    <a:pt x="44" y="40"/>
                    <a:pt x="44" y="40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62" y="13"/>
                    <a:pt x="162" y="13"/>
                    <a:pt x="162" y="13"/>
                  </a:cubicBezTo>
                  <a:cubicBezTo>
                    <a:pt x="145" y="4"/>
                    <a:pt x="125" y="0"/>
                    <a:pt x="105" y="0"/>
                  </a:cubicBezTo>
                  <a:cubicBezTo>
                    <a:pt x="63" y="0"/>
                    <a:pt x="25" y="19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lnTo>
                    <a:pt x="19" y="43"/>
                  </a:lnTo>
                  <a:close/>
                  <a:moveTo>
                    <a:pt x="110" y="13"/>
                  </a:moveTo>
                  <a:cubicBezTo>
                    <a:pt x="124" y="5"/>
                    <a:pt x="124" y="5"/>
                    <a:pt x="124" y="5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2" y="18"/>
                    <a:pt x="102" y="18"/>
                    <a:pt x="102" y="18"/>
                  </a:cubicBezTo>
                  <a:lnTo>
                    <a:pt x="110" y="13"/>
                  </a:lnTo>
                  <a:close/>
                  <a:moveTo>
                    <a:pt x="69" y="14"/>
                  </a:moveTo>
                  <a:cubicBezTo>
                    <a:pt x="75" y="17"/>
                    <a:pt x="75" y="17"/>
                    <a:pt x="75" y="17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1"/>
                    <a:pt x="69" y="16"/>
                    <a:pt x="69" y="14"/>
                  </a:cubicBezTo>
                  <a:close/>
                  <a:moveTo>
                    <a:pt x="69" y="14"/>
                  </a:moveTo>
                  <a:cubicBezTo>
                    <a:pt x="69" y="14"/>
                    <a:pt x="69" y="14"/>
                    <a:pt x="69" y="1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</p:grpSp>
      <p:sp>
        <p:nvSpPr>
          <p:cNvPr id="15" name="Freeform 14">
            <a:extLst>
              <a:ext uri="{FF2B5EF4-FFF2-40B4-BE49-F238E27FC236}">
                <a16:creationId xmlns:a16="http://schemas.microsoft.com/office/drawing/2014/main" id="{78BFB831-992F-7A4B-B6E7-7D1C48209EF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558748" y="4053858"/>
            <a:ext cx="426391" cy="481156"/>
          </a:xfrm>
          <a:custGeom>
            <a:avLst/>
            <a:gdLst/>
            <a:ahLst/>
            <a:cxnLst>
              <a:cxn ang="0">
                <a:pos x="256" y="248"/>
              </a:cxn>
              <a:cxn ang="0">
                <a:pos x="247" y="253"/>
              </a:cxn>
              <a:cxn ang="0">
                <a:pos x="242" y="244"/>
              </a:cxn>
              <a:cxn ang="0">
                <a:pos x="236" y="204"/>
              </a:cxn>
              <a:cxn ang="0">
                <a:pos x="214" y="199"/>
              </a:cxn>
              <a:cxn ang="0">
                <a:pos x="171" y="236"/>
              </a:cxn>
              <a:cxn ang="0">
                <a:pos x="127" y="281"/>
              </a:cxn>
              <a:cxn ang="0">
                <a:pos x="68" y="299"/>
              </a:cxn>
              <a:cxn ang="0">
                <a:pos x="62" y="298"/>
              </a:cxn>
              <a:cxn ang="0">
                <a:pos x="12" y="274"/>
              </a:cxn>
              <a:cxn ang="0">
                <a:pos x="16" y="225"/>
              </a:cxn>
              <a:cxn ang="0">
                <a:pos x="9" y="215"/>
              </a:cxn>
              <a:cxn ang="0">
                <a:pos x="12" y="191"/>
              </a:cxn>
              <a:cxn ang="0">
                <a:pos x="60" y="154"/>
              </a:cxn>
              <a:cxn ang="0">
                <a:pos x="71" y="151"/>
              </a:cxn>
              <a:cxn ang="0">
                <a:pos x="84" y="158"/>
              </a:cxn>
              <a:cxn ang="0">
                <a:pos x="102" y="181"/>
              </a:cxn>
              <a:cxn ang="0">
                <a:pos x="150" y="146"/>
              </a:cxn>
              <a:cxn ang="0">
                <a:pos x="184" y="98"/>
              </a:cxn>
              <a:cxn ang="0">
                <a:pos x="161" y="79"/>
              </a:cxn>
              <a:cxn ang="0">
                <a:pos x="158" y="56"/>
              </a:cxn>
              <a:cxn ang="0">
                <a:pos x="194" y="7"/>
              </a:cxn>
              <a:cxn ang="0">
                <a:pos x="208" y="0"/>
              </a:cxn>
              <a:cxn ang="0">
                <a:pos x="218" y="3"/>
              </a:cxn>
              <a:cxn ang="0">
                <a:pos x="246" y="25"/>
              </a:cxn>
              <a:cxn ang="0">
                <a:pos x="246" y="25"/>
              </a:cxn>
              <a:cxn ang="0">
                <a:pos x="247" y="25"/>
              </a:cxn>
              <a:cxn ang="0">
                <a:pos x="247" y="26"/>
              </a:cxn>
              <a:cxn ang="0">
                <a:pos x="247" y="26"/>
              </a:cxn>
              <a:cxn ang="0">
                <a:pos x="248" y="27"/>
              </a:cxn>
              <a:cxn ang="0">
                <a:pos x="248" y="27"/>
              </a:cxn>
              <a:cxn ang="0">
                <a:pos x="249" y="29"/>
              </a:cxn>
              <a:cxn ang="0">
                <a:pos x="249" y="29"/>
              </a:cxn>
              <a:cxn ang="0">
                <a:pos x="181" y="178"/>
              </a:cxn>
              <a:cxn ang="0">
                <a:pos x="49" y="248"/>
              </a:cxn>
              <a:cxn ang="0">
                <a:pos x="49" y="248"/>
              </a:cxn>
              <a:cxn ang="0">
                <a:pos x="34" y="246"/>
              </a:cxn>
              <a:cxn ang="0">
                <a:pos x="34" y="246"/>
              </a:cxn>
              <a:cxn ang="0">
                <a:pos x="33" y="246"/>
              </a:cxn>
              <a:cxn ang="0">
                <a:pos x="32" y="246"/>
              </a:cxn>
              <a:cxn ang="0">
                <a:pos x="32" y="245"/>
              </a:cxn>
              <a:cxn ang="0">
                <a:pos x="31" y="245"/>
              </a:cxn>
              <a:cxn ang="0">
                <a:pos x="31" y="244"/>
              </a:cxn>
              <a:cxn ang="0">
                <a:pos x="30" y="244"/>
              </a:cxn>
              <a:cxn ang="0">
                <a:pos x="30" y="244"/>
              </a:cxn>
              <a:cxn ang="0">
                <a:pos x="26" y="238"/>
              </a:cxn>
              <a:cxn ang="0">
                <a:pos x="24" y="266"/>
              </a:cxn>
              <a:cxn ang="0">
                <a:pos x="120" y="269"/>
              </a:cxn>
              <a:cxn ang="0">
                <a:pos x="159" y="228"/>
              </a:cxn>
              <a:cxn ang="0">
                <a:pos x="212" y="184"/>
              </a:cxn>
              <a:cxn ang="0">
                <a:pos x="247" y="194"/>
              </a:cxn>
              <a:cxn ang="0">
                <a:pos x="256" y="248"/>
              </a:cxn>
              <a:cxn ang="0">
                <a:pos x="256" y="248"/>
              </a:cxn>
              <a:cxn ang="0">
                <a:pos x="256" y="248"/>
              </a:cxn>
            </a:cxnLst>
            <a:rect l="0" t="0" r="r" b="b"/>
            <a:pathLst>
              <a:path w="265" h="299">
                <a:moveTo>
                  <a:pt x="256" y="248"/>
                </a:moveTo>
                <a:cubicBezTo>
                  <a:pt x="255" y="252"/>
                  <a:pt x="251" y="254"/>
                  <a:pt x="247" y="253"/>
                </a:cubicBezTo>
                <a:cubicBezTo>
                  <a:pt x="243" y="252"/>
                  <a:pt x="241" y="248"/>
                  <a:pt x="242" y="244"/>
                </a:cubicBezTo>
                <a:cubicBezTo>
                  <a:pt x="246" y="227"/>
                  <a:pt x="244" y="212"/>
                  <a:pt x="236" y="204"/>
                </a:cubicBezTo>
                <a:cubicBezTo>
                  <a:pt x="231" y="199"/>
                  <a:pt x="224" y="197"/>
                  <a:pt x="214" y="199"/>
                </a:cubicBezTo>
                <a:cubicBezTo>
                  <a:pt x="196" y="202"/>
                  <a:pt x="184" y="218"/>
                  <a:pt x="171" y="236"/>
                </a:cubicBezTo>
                <a:cubicBezTo>
                  <a:pt x="159" y="252"/>
                  <a:pt x="146" y="269"/>
                  <a:pt x="127" y="281"/>
                </a:cubicBezTo>
                <a:cubicBezTo>
                  <a:pt x="109" y="292"/>
                  <a:pt x="88" y="299"/>
                  <a:pt x="68" y="299"/>
                </a:cubicBezTo>
                <a:cubicBezTo>
                  <a:pt x="66" y="299"/>
                  <a:pt x="64" y="299"/>
                  <a:pt x="62" y="298"/>
                </a:cubicBezTo>
                <a:cubicBezTo>
                  <a:pt x="40" y="297"/>
                  <a:pt x="22" y="288"/>
                  <a:pt x="12" y="274"/>
                </a:cubicBezTo>
                <a:cubicBezTo>
                  <a:pt x="0" y="256"/>
                  <a:pt x="7" y="238"/>
                  <a:pt x="16" y="225"/>
                </a:cubicBezTo>
                <a:cubicBezTo>
                  <a:pt x="9" y="215"/>
                  <a:pt x="9" y="215"/>
                  <a:pt x="9" y="215"/>
                </a:cubicBezTo>
                <a:cubicBezTo>
                  <a:pt x="3" y="208"/>
                  <a:pt x="5" y="197"/>
                  <a:pt x="12" y="191"/>
                </a:cubicBezTo>
                <a:cubicBezTo>
                  <a:pt x="60" y="154"/>
                  <a:pt x="60" y="154"/>
                  <a:pt x="60" y="154"/>
                </a:cubicBezTo>
                <a:cubicBezTo>
                  <a:pt x="63" y="152"/>
                  <a:pt x="67" y="151"/>
                  <a:pt x="71" y="151"/>
                </a:cubicBezTo>
                <a:cubicBezTo>
                  <a:pt x="76" y="151"/>
                  <a:pt x="81" y="153"/>
                  <a:pt x="84" y="158"/>
                </a:cubicBezTo>
                <a:cubicBezTo>
                  <a:pt x="102" y="181"/>
                  <a:pt x="102" y="181"/>
                  <a:pt x="102" y="181"/>
                </a:cubicBezTo>
                <a:cubicBezTo>
                  <a:pt x="116" y="175"/>
                  <a:pt x="132" y="164"/>
                  <a:pt x="150" y="146"/>
                </a:cubicBezTo>
                <a:cubicBezTo>
                  <a:pt x="168" y="128"/>
                  <a:pt x="178" y="112"/>
                  <a:pt x="184" y="98"/>
                </a:cubicBezTo>
                <a:cubicBezTo>
                  <a:pt x="161" y="79"/>
                  <a:pt x="161" y="79"/>
                  <a:pt x="161" y="79"/>
                </a:cubicBezTo>
                <a:cubicBezTo>
                  <a:pt x="153" y="74"/>
                  <a:pt x="152" y="63"/>
                  <a:pt x="158" y="56"/>
                </a:cubicBezTo>
                <a:cubicBezTo>
                  <a:pt x="194" y="7"/>
                  <a:pt x="194" y="7"/>
                  <a:pt x="194" y="7"/>
                </a:cubicBezTo>
                <a:cubicBezTo>
                  <a:pt x="197" y="2"/>
                  <a:pt x="202" y="0"/>
                  <a:pt x="208" y="0"/>
                </a:cubicBezTo>
                <a:cubicBezTo>
                  <a:pt x="212" y="0"/>
                  <a:pt x="215" y="1"/>
                  <a:pt x="218" y="3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7" y="25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8"/>
                  <a:pt x="248" y="28"/>
                  <a:pt x="249" y="29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49" y="31"/>
                  <a:pt x="265" y="93"/>
                  <a:pt x="181" y="178"/>
                </a:cubicBezTo>
                <a:cubicBezTo>
                  <a:pt x="121" y="239"/>
                  <a:pt x="72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0" y="248"/>
                  <a:pt x="34" y="246"/>
                  <a:pt x="34" y="246"/>
                </a:cubicBezTo>
                <a:cubicBezTo>
                  <a:pt x="34" y="246"/>
                  <a:pt x="34" y="246"/>
                  <a:pt x="34" y="246"/>
                </a:cubicBezTo>
                <a:cubicBezTo>
                  <a:pt x="33" y="246"/>
                  <a:pt x="33" y="246"/>
                  <a:pt x="33" y="246"/>
                </a:cubicBezTo>
                <a:cubicBezTo>
                  <a:pt x="33" y="246"/>
                  <a:pt x="33" y="246"/>
                  <a:pt x="32" y="246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31" y="245"/>
                  <a:pt x="31" y="245"/>
                  <a:pt x="31" y="245"/>
                </a:cubicBezTo>
                <a:cubicBezTo>
                  <a:pt x="31" y="245"/>
                  <a:pt x="31" y="244"/>
                  <a:pt x="31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26" y="238"/>
                  <a:pt x="26" y="238"/>
                  <a:pt x="26" y="238"/>
                </a:cubicBezTo>
                <a:cubicBezTo>
                  <a:pt x="21" y="245"/>
                  <a:pt x="17" y="256"/>
                  <a:pt x="24" y="266"/>
                </a:cubicBezTo>
                <a:cubicBezTo>
                  <a:pt x="38" y="286"/>
                  <a:pt x="82" y="292"/>
                  <a:pt x="120" y="269"/>
                </a:cubicBezTo>
                <a:cubicBezTo>
                  <a:pt x="136" y="258"/>
                  <a:pt x="148" y="243"/>
                  <a:pt x="159" y="228"/>
                </a:cubicBezTo>
                <a:cubicBezTo>
                  <a:pt x="174" y="208"/>
                  <a:pt x="188" y="189"/>
                  <a:pt x="212" y="184"/>
                </a:cubicBezTo>
                <a:cubicBezTo>
                  <a:pt x="226" y="182"/>
                  <a:pt x="238" y="185"/>
                  <a:pt x="247" y="194"/>
                </a:cubicBezTo>
                <a:cubicBezTo>
                  <a:pt x="258" y="206"/>
                  <a:pt x="261" y="226"/>
                  <a:pt x="256" y="248"/>
                </a:cubicBezTo>
                <a:close/>
                <a:moveTo>
                  <a:pt x="256" y="248"/>
                </a:moveTo>
                <a:cubicBezTo>
                  <a:pt x="256" y="248"/>
                  <a:pt x="256" y="248"/>
                  <a:pt x="256" y="248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A48045B-B0FB-1F4E-8E68-668995FC44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1" y="584200"/>
            <a:ext cx="5264151" cy="812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609585" indent="0">
              <a:buFontTx/>
              <a:buNone/>
              <a:defRPr>
                <a:latin typeface="+mj-lt"/>
              </a:defRPr>
            </a:lvl2pPr>
            <a:lvl3pPr marL="1219170" indent="0">
              <a:buFontTx/>
              <a:buNone/>
              <a:defRPr>
                <a:latin typeface="+mj-lt"/>
              </a:defRPr>
            </a:lvl3pPr>
            <a:lvl4pPr marL="1828754" indent="0">
              <a:buFontTx/>
              <a:buNone/>
              <a:defRPr>
                <a:latin typeface="+mj-lt"/>
              </a:defRPr>
            </a:lvl4pPr>
            <a:lvl5pPr marL="2438339" indent="0"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/>
              <a:t>THANK YOU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E4ECAAC-8464-0740-BAB8-5BC8E28BEA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99961" y="3343234"/>
            <a:ext cx="3454400" cy="5058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FontTx/>
              <a:buNone/>
              <a:defRPr sz="1867">
                <a:solidFill>
                  <a:schemeClr val="bg1"/>
                </a:solidFill>
              </a:defRPr>
            </a:lvl2pPr>
            <a:lvl3pPr marL="1219170" indent="0">
              <a:buFontTx/>
              <a:buNone/>
              <a:defRPr sz="1867">
                <a:solidFill>
                  <a:schemeClr val="bg1"/>
                </a:solidFill>
              </a:defRPr>
            </a:lvl3pPr>
            <a:lvl4pPr marL="1828754" indent="0">
              <a:buFontTx/>
              <a:buNone/>
              <a:defRPr sz="1867">
                <a:solidFill>
                  <a:schemeClr val="bg1"/>
                </a:solidFill>
              </a:defRPr>
            </a:lvl4pPr>
            <a:lvl5pPr marL="2438339" indent="0">
              <a:buFontTx/>
              <a:buNone/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ADDRESS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E94DA6EA-7608-5648-A615-5716518B4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99961" y="4031598"/>
            <a:ext cx="3454400" cy="5058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FontTx/>
              <a:buNone/>
              <a:defRPr sz="1867">
                <a:solidFill>
                  <a:schemeClr val="bg1"/>
                </a:solidFill>
              </a:defRPr>
            </a:lvl2pPr>
            <a:lvl3pPr marL="1219170" indent="0">
              <a:buFontTx/>
              <a:buNone/>
              <a:defRPr sz="1867">
                <a:solidFill>
                  <a:schemeClr val="bg1"/>
                </a:solidFill>
              </a:defRPr>
            </a:lvl3pPr>
            <a:lvl4pPr marL="1828754" indent="0">
              <a:buFontTx/>
              <a:buNone/>
              <a:defRPr sz="1867">
                <a:solidFill>
                  <a:schemeClr val="bg1"/>
                </a:solidFill>
              </a:defRPr>
            </a:lvl4pPr>
            <a:lvl5pPr marL="2438339" indent="0">
              <a:buFontTx/>
              <a:buNone/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PHONE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BBE81641-AD44-C14A-B350-4768997F34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9961" y="4719962"/>
            <a:ext cx="3454400" cy="5058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FontTx/>
              <a:buNone/>
              <a:defRPr sz="1867">
                <a:solidFill>
                  <a:schemeClr val="bg1"/>
                </a:solidFill>
              </a:defRPr>
            </a:lvl2pPr>
            <a:lvl3pPr marL="1219170" indent="0">
              <a:buFontTx/>
              <a:buNone/>
              <a:defRPr sz="1867">
                <a:solidFill>
                  <a:schemeClr val="bg1"/>
                </a:solidFill>
              </a:defRPr>
            </a:lvl3pPr>
            <a:lvl4pPr marL="1828754" indent="0">
              <a:buFontTx/>
              <a:buNone/>
              <a:defRPr sz="1867">
                <a:solidFill>
                  <a:schemeClr val="bg1"/>
                </a:solidFill>
              </a:defRPr>
            </a:lvl4pPr>
            <a:lvl5pPr marL="2438339" indent="0">
              <a:buFontTx/>
              <a:buNone/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EMAIL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5086914E-D905-FE43-95DD-64CD392611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99961" y="5409293"/>
            <a:ext cx="3454400" cy="5058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FontTx/>
              <a:buNone/>
              <a:defRPr sz="1867">
                <a:solidFill>
                  <a:schemeClr val="bg1"/>
                </a:solidFill>
              </a:defRPr>
            </a:lvl2pPr>
            <a:lvl3pPr marL="1219170" indent="0">
              <a:buFontTx/>
              <a:buNone/>
              <a:defRPr sz="1867">
                <a:solidFill>
                  <a:schemeClr val="bg1"/>
                </a:solidFill>
              </a:defRPr>
            </a:lvl3pPr>
            <a:lvl4pPr marL="1828754" indent="0">
              <a:buFontTx/>
              <a:buNone/>
              <a:defRPr sz="1867">
                <a:solidFill>
                  <a:schemeClr val="bg1"/>
                </a:solidFill>
              </a:defRPr>
            </a:lvl4pPr>
            <a:lvl5pPr marL="2438339" indent="0">
              <a:buFontTx/>
              <a:buNone/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38736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18000" decel="8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8B6D6-6BCA-43C5-9E30-0CE613349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C2FBF-3E00-410F-929F-626FE410B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4D9E7-D164-43FA-9605-6856F5FB0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38665-9BD8-43CB-9F66-65EF64C5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3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5181C-C1EE-4C3C-AB77-2CB0185F3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F5782-0E07-4AAB-9A58-CE9BAC76E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F757A-6528-4AA0-8073-1A425A97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410CF-5561-490B-9F1E-A61BFD17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B5CA52-3262-41A4-9F21-6498574641FE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2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04D3B-120B-4CD6-8676-732933698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82991-6DF0-496F-BBF8-ED485FF59B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32E2E-DA97-4421-9219-2033D393B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48D2A-9C56-406A-AF00-01AAB8C1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51240-12D2-47A5-88AD-D5C38C42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4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78CB8-04E6-4E69-99E5-888ADB67E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BB6A4-DE00-4C38-9085-6C6639693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E4CC9-8880-4403-869D-ADD1C1AD0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6AB0D8-CEB9-402C-893C-60E2F05BD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EBF50C-8753-4355-91C7-4C99B9CC7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D62984-6CD9-46A9-A10C-48AFC55C6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30FA4-81B2-435D-8702-63E6837D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0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5C7D6-4AA7-4E5E-9139-CD1DCDE5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600E9-0226-4DF2-A055-6D67D693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BA434-C628-4DC7-A305-68D113D8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1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3FE0D-EEC2-464B-B464-C5E559D67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31959-8CF2-41B5-AE4B-BF57213C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690E0A-B036-4CAF-AAE0-D7FD352B4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233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194E4-B965-4E48-9D22-AE4C995ED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E55F4-0AEE-45D7-B73C-6B1EE0108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865CE-9022-4ED3-866D-E2F98E850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8ED50-116D-4445-B7B9-926F7304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90612-B9D6-47F3-BF76-161D931C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B4971-0691-4226-8A67-65CD56252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9D60E8-FACB-4A5E-AFFD-87EF4BBEB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59E2A-8D68-4E6F-9E03-909CCD54F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C3EC8-E099-4769-B64A-16D632A49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B7A1C-67B9-4794-ACFF-20E95B2D2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C4F8BCD3-AF71-46BC-9201-6909870C5E32}"/>
              </a:ext>
            </a:extLst>
          </p:cNvPr>
          <p:cNvGrpSpPr/>
          <p:nvPr userDrawn="1"/>
        </p:nvGrpSpPr>
        <p:grpSpPr>
          <a:xfrm>
            <a:off x="838200" y="365125"/>
            <a:ext cx="10515600" cy="1332538"/>
            <a:chOff x="262757" y="1329109"/>
            <a:chExt cx="8153400" cy="6858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3547563-ECB9-4280-AA48-933B8AABF5A3}"/>
                </a:ext>
              </a:extLst>
            </p:cNvPr>
            <p:cNvSpPr/>
            <p:nvPr userDrawn="1"/>
          </p:nvSpPr>
          <p:spPr bwMode="auto">
            <a:xfrm>
              <a:off x="262757" y="1329109"/>
              <a:ext cx="7696200" cy="685800"/>
            </a:xfrm>
            <a:prstGeom prst="rect">
              <a:avLst/>
            </a:prstGeom>
            <a:solidFill>
              <a:srgbClr val="00688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73456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16" name="Triangle 10">
              <a:extLst>
                <a:ext uri="{FF2B5EF4-FFF2-40B4-BE49-F238E27FC236}">
                  <a16:creationId xmlns:a16="http://schemas.microsoft.com/office/drawing/2014/main" id="{A7261D6D-9F09-4F0D-9432-6D45C2B56099}"/>
                </a:ext>
              </a:extLst>
            </p:cNvPr>
            <p:cNvSpPr/>
            <p:nvPr userDrawn="1"/>
          </p:nvSpPr>
          <p:spPr bwMode="auto">
            <a:xfrm rot="5400000">
              <a:off x="7844657" y="1443409"/>
              <a:ext cx="685800" cy="457200"/>
            </a:xfrm>
            <a:prstGeom prst="triangle">
              <a:avLst/>
            </a:prstGeom>
            <a:solidFill>
              <a:srgbClr val="00688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73456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6B80D8-8CEB-4517-AE37-912F17AE9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A33E6-39A6-4B45-9817-AA04257CE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65426-0204-403B-8B45-FBA0DC9D9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C6736-FB9C-4BA5-A5C0-DDD9A8F35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B8C3D7-F0C8-46CE-B8CF-AF6C3C06702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6304925"/>
            <a:ext cx="904875" cy="32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9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4204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17FEB-8D9A-484A-BB8E-99C10D4F5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8985" y="4667813"/>
            <a:ext cx="3934027" cy="597681"/>
          </a:xfrm>
        </p:spPr>
        <p:txBody>
          <a:bodyPr>
            <a:normAutofit/>
          </a:bodyPr>
          <a:lstStyle/>
          <a:p>
            <a:r>
              <a:rPr lang="en-US" sz="3600" dirty="0"/>
              <a:t>Sponsored by GCFA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321DE-54DB-4375-AE1C-8026CEA93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1879" y="5385215"/>
            <a:ext cx="4468241" cy="1114037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Virtual Training Event</a:t>
            </a:r>
          </a:p>
          <a:p>
            <a:r>
              <a:rPr lang="en-US" sz="3600" dirty="0"/>
              <a:t>January 26-28, 2021</a:t>
            </a:r>
          </a:p>
        </p:txBody>
      </p:sp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AA724DF9-6595-44DB-93EA-EF25E2BB381E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778" y="199681"/>
            <a:ext cx="8308439" cy="462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83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</a:rPr>
              <a:t>Forms and Data in the UMC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8000" y="3163078"/>
            <a:ext cx="9855200" cy="1512078"/>
          </a:xfrm>
        </p:spPr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Leslie Ohrin, Manager of Data Services &amp; IT Projects</a:t>
            </a:r>
          </a:p>
          <a:p>
            <a:r>
              <a:rPr lang="en-US" b="1" dirty="0">
                <a:solidFill>
                  <a:schemeClr val="bg1"/>
                </a:solidFill>
              </a:rPr>
              <a:t>Jodi Chadwell, Chief Relationship Officer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Wednesday, January 27, 2021</a:t>
            </a:r>
          </a:p>
        </p:txBody>
      </p:sp>
    </p:spTree>
    <p:extLst>
      <p:ext uri="{BB962C8B-B14F-4D97-AF65-F5344CB8AC3E}">
        <p14:creationId xmlns:p14="http://schemas.microsoft.com/office/powerpoint/2010/main" val="293362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Ezra Form - Blank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On the Stats Home in Ezra, there is an option for </a:t>
            </a:r>
            <a:r>
              <a:rPr lang="en-US" b="1" u="sng" dirty="0"/>
              <a:t>Blank Report Forms </a:t>
            </a:r>
            <a:r>
              <a:rPr lang="en-US" dirty="0"/>
              <a:t>located on the right side. </a:t>
            </a:r>
          </a:p>
          <a:p>
            <a:r>
              <a:rPr lang="en-US" dirty="0"/>
              <a:t>This allows the church or conference user to print forms that include the previous year’s statistical information but has a blank space for the current year’s statistical information. 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Some information in the header is automatically populated based on what is available in the database. </a:t>
            </a:r>
          </a:p>
          <a:p>
            <a:r>
              <a:rPr lang="en-US" dirty="0"/>
              <a:t>You can print with or without previous year’s statistical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10686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Ezra Tables 1, 2 and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MEMBERSHIP &amp; PARTICIPATION </a:t>
            </a:r>
          </a:p>
          <a:p>
            <a:pPr lvl="1"/>
            <a:r>
              <a:rPr lang="en-US" sz="2800" dirty="0"/>
              <a:t>Table 1 of the Local Church Report to the Annual Conference 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dirty="0"/>
              <a:t>CHURCH ASSETS &amp; EXPENSES </a:t>
            </a:r>
          </a:p>
          <a:p>
            <a:pPr lvl="1"/>
            <a:r>
              <a:rPr lang="en-US" sz="2800" dirty="0"/>
              <a:t>Table 2 of the Local Church Report to the Annual Conference </a:t>
            </a:r>
          </a:p>
          <a:p>
            <a:pPr lvl="1"/>
            <a:endParaRPr lang="en-US" sz="2800" dirty="0"/>
          </a:p>
          <a:p>
            <a:r>
              <a:rPr lang="en-US" dirty="0"/>
              <a:t>CHURCH INCOME </a:t>
            </a:r>
          </a:p>
          <a:p>
            <a:pPr lvl="1"/>
            <a:r>
              <a:rPr lang="en-US" sz="2800" dirty="0"/>
              <a:t>Table 3 of the Local Church Report to the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6344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Data is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To </a:t>
            </a:r>
            <a:r>
              <a:rPr lang="en-US" sz="3600" dirty="0"/>
              <a:t>update records in Ezra, the official UMC database</a:t>
            </a:r>
          </a:p>
          <a:p>
            <a:r>
              <a:rPr lang="en-US" sz="3600" dirty="0"/>
              <a:t>Share with general agencies to reduce duplication of reporting</a:t>
            </a:r>
          </a:p>
          <a:p>
            <a:r>
              <a:rPr lang="en-US" sz="3600" dirty="0"/>
              <a:t>Denominational research</a:t>
            </a:r>
          </a:p>
          <a:p>
            <a:r>
              <a:rPr lang="en-US" sz="3600" dirty="0"/>
              <a:t>Websites: UMData.org, GCFA.org and www.umc.org’s Find-A-Church</a:t>
            </a:r>
          </a:p>
          <a:p>
            <a:r>
              <a:rPr lang="en-US" sz="3600" dirty="0"/>
              <a:t>UMC Membership Reporting</a:t>
            </a:r>
          </a:p>
          <a:p>
            <a:r>
              <a:rPr lang="en-US" sz="3600" dirty="0"/>
              <a:t>General Church apportionment calculation</a:t>
            </a:r>
          </a:p>
          <a:p>
            <a:r>
              <a:rPr lang="en-US" sz="3600" dirty="0"/>
              <a:t>General Conference Delegate calculations (based on what is printed in your Journals)</a:t>
            </a:r>
          </a:p>
          <a:p>
            <a:r>
              <a:rPr lang="en-US" sz="3600" dirty="0"/>
              <a:t>Number of Bishops per Jurisdiction (based on membership)</a:t>
            </a:r>
          </a:p>
          <a:p>
            <a:pPr marL="0" indent="0">
              <a:buNone/>
            </a:pPr>
            <a:endParaRPr lang="en-US" sz="3000" dirty="0"/>
          </a:p>
          <a:p>
            <a:pPr marL="0" indent="0" algn="ctr">
              <a:buNone/>
            </a:pPr>
            <a:r>
              <a:rPr lang="en-US" sz="5200" dirty="0"/>
              <a:t>How do YOU use your data?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9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for Changing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Gather input from </a:t>
            </a:r>
            <a:r>
              <a:rPr lang="en-US" sz="3200"/>
              <a:t>key stakeholders</a:t>
            </a:r>
            <a:endParaRPr lang="en-US" sz="3200" dirty="0"/>
          </a:p>
          <a:p>
            <a:r>
              <a:rPr lang="en-US" sz="3200" dirty="0"/>
              <a:t>Focus Group: </a:t>
            </a:r>
          </a:p>
          <a:p>
            <a:pPr lvl="1"/>
            <a:r>
              <a:rPr lang="en-US" sz="2800" dirty="0"/>
              <a:t>Statisticians</a:t>
            </a:r>
          </a:p>
          <a:p>
            <a:pPr lvl="1"/>
            <a:r>
              <a:rPr lang="en-US" sz="2800" dirty="0"/>
              <a:t>Treasurers</a:t>
            </a:r>
          </a:p>
          <a:p>
            <a:pPr lvl="1"/>
            <a:r>
              <a:rPr lang="en-US" sz="2800" dirty="0"/>
              <a:t>Agency staff </a:t>
            </a:r>
          </a:p>
          <a:p>
            <a:r>
              <a:rPr lang="en-US" sz="3200" dirty="0"/>
              <a:t>Agency Researcher review</a:t>
            </a:r>
          </a:p>
          <a:p>
            <a:r>
              <a:rPr lang="en-US" sz="3200" b="1" dirty="0"/>
              <a:t>Present to you!</a:t>
            </a:r>
          </a:p>
          <a:p>
            <a:r>
              <a:rPr lang="en-US" sz="3200" dirty="0"/>
              <a:t>Finalize and distribute at the beginning of the quadrennium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6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CDBC1A-4DC1-47C1-A4CA-6B924D780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745" y="2067424"/>
            <a:ext cx="1838036" cy="446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44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6BA38-DA05-2444-A6EE-30ACE7A5EB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9961" y="3040912"/>
            <a:ext cx="3454400" cy="808206"/>
          </a:xfrm>
        </p:spPr>
        <p:txBody>
          <a:bodyPr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1 Music Circle North </a:t>
            </a:r>
          </a:p>
          <a:p>
            <a:r>
              <a:rPr lang="en-US" dirty="0">
                <a:solidFill>
                  <a:schemeClr val="bg1"/>
                </a:solidFill>
              </a:rPr>
              <a:t>Nashville, TN 37203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F1072-4C6D-6748-96C6-CF7331BE4F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615-329-2393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8FB26-173D-A442-8859-A00FAF4F16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99961" y="4719962"/>
            <a:ext cx="4608504" cy="505884"/>
          </a:xfrm>
        </p:spPr>
        <p:txBody>
          <a:bodyPr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DataServices@gcfa.org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9273E36-CEE4-DA44-915F-DE310077B5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299961" y="5409293"/>
            <a:ext cx="3726002" cy="715060"/>
          </a:xfrm>
        </p:spPr>
        <p:txBody>
          <a:bodyPr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www.gcfa.org</a:t>
            </a:r>
          </a:p>
        </p:txBody>
      </p:sp>
      <p:pic>
        <p:nvPicPr>
          <p:cNvPr id="1030" name="Picture 6" descr="Thank you PNG">
            <a:extLst>
              <a:ext uri="{FF2B5EF4-FFF2-40B4-BE49-F238E27FC236}">
                <a16:creationId xmlns:a16="http://schemas.microsoft.com/office/drawing/2014/main" id="{7081900C-EB0F-41C6-9322-3B54E0116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093" y="79889"/>
            <a:ext cx="3079898" cy="307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0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Theme">
  <a:themeElements>
    <a:clrScheme name="Custom 1">
      <a:dk1>
        <a:srgbClr val="173456"/>
      </a:dk1>
      <a:lt1>
        <a:srgbClr val="FFFFFF"/>
      </a:lt1>
      <a:dk2>
        <a:srgbClr val="173456"/>
      </a:dk2>
      <a:lt2>
        <a:srgbClr val="FFFFFF"/>
      </a:lt2>
      <a:accent1>
        <a:srgbClr val="00688B"/>
      </a:accent1>
      <a:accent2>
        <a:srgbClr val="027FA0"/>
      </a:accent2>
      <a:accent3>
        <a:srgbClr val="029BC3"/>
      </a:accent3>
      <a:accent4>
        <a:srgbClr val="A3D3D8"/>
      </a:accent4>
      <a:accent5>
        <a:srgbClr val="C3E8EA"/>
      </a:accent5>
      <a:accent6>
        <a:srgbClr val="B7B7B7"/>
      </a:accent6>
      <a:hlink>
        <a:srgbClr val="08986D"/>
      </a:hlink>
      <a:folHlink>
        <a:srgbClr val="2DC7F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72D8E426220345B89B7B6839A37875" ma:contentTypeVersion="4" ma:contentTypeDescription="Create a new document." ma:contentTypeScope="" ma:versionID="574f2589bd0b7505003a748c884c3e3f">
  <xsd:schema xmlns:xsd="http://www.w3.org/2001/XMLSchema" xmlns:xs="http://www.w3.org/2001/XMLSchema" xmlns:p="http://schemas.microsoft.com/office/2006/metadata/properties" xmlns:ns2="e917e7b4-4346-449a-9cfb-cf92bf2e1087" targetNamespace="http://schemas.microsoft.com/office/2006/metadata/properties" ma:root="true" ma:fieldsID="7226578519639d8676013b3c56b42938" ns2:_="">
    <xsd:import namespace="e917e7b4-4346-449a-9cfb-cf92bf2e10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7e7b4-4346-449a-9cfb-cf92bf2e10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35A67E-73CE-403B-8309-7059A1437D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0F3F28-F2B9-444F-BC4A-5F59FD4591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17e7b4-4346-449a-9cfb-cf92bf2e10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0A9C3A-50C8-42CF-841B-BABF0E07736D}">
  <ds:schemaRefs>
    <ds:schemaRef ds:uri="http://schemas.microsoft.com/office/infopath/2007/PartnerControls"/>
    <ds:schemaRef ds:uri="http://schemas.microsoft.com/office/2006/documentManagement/types"/>
    <ds:schemaRef ds:uri="e917e7b4-4346-449a-9cfb-cf92bf2e1087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288</Words>
  <Application>Microsoft Office PowerPoint</Application>
  <PresentationFormat>Widescreen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Default Theme</vt:lpstr>
      <vt:lpstr>Sponsored by GCFA</vt:lpstr>
      <vt:lpstr>PowerPoint Presentation</vt:lpstr>
      <vt:lpstr>Ezra Form - Blank</vt:lpstr>
      <vt:lpstr>Ezra Tables 1, 2 and 3</vt:lpstr>
      <vt:lpstr>How Data is Used</vt:lpstr>
      <vt:lpstr>Process for Changing Forms</vt:lpstr>
      <vt:lpstr>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Sponsored by GCFA</dc:title>
  <dc:creator>Sharon Dean</dc:creator>
  <cp:lastModifiedBy>Leslie Ohrin</cp:lastModifiedBy>
  <cp:revision>19</cp:revision>
  <dcterms:created xsi:type="dcterms:W3CDTF">2020-11-10T14:16:28Z</dcterms:created>
  <dcterms:modified xsi:type="dcterms:W3CDTF">2021-01-21T21:27:47Z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0x0101006472D8E426220345B89B7B6839A37875</vt:lpwstr>
  </property>
</Properties>
</file>