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080"/>
    <a:srgbClr val="330090"/>
    <a:srgbClr val="A22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D88B2-7389-4FCB-8037-3766C96E18B6}" v="37" dt="2021-09-08T06:51:17.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1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microsoft.com/office/2015/10/relationships/revisionInfo" Target="revisionInfo.xml" Id="rId8" /><Relationship Type="http://schemas.openxmlformats.org/officeDocument/2006/relationships/presProps" Target="presProps.xml" Id="rId3"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tableStyles" Target="tableStyles.xml" Id="rId6" /><Relationship Type="http://schemas.openxmlformats.org/officeDocument/2006/relationships/theme" Target="theme/theme1.xml" Id="rId5" /><Relationship Type="http://schemas.openxmlformats.org/officeDocument/2006/relationships/viewProps" Target="viewProps.xml" Id="rId4"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874568134945902"/>
          <c:y val="8.5213115134081044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RSI</c:v>
                </c:pt>
              </c:strCache>
            </c:strRef>
          </c:tx>
          <c:dPt>
            <c:idx val="0"/>
            <c:bubble3D val="0"/>
            <c:spPr>
              <a:solidFill>
                <a:schemeClr val="accent1"/>
              </a:solidFill>
              <a:ln w="19050">
                <a:solidFill>
                  <a:schemeClr val="accent5">
                    <a:lumMod val="75000"/>
                  </a:schemeClr>
                </a:solidFill>
              </a:ln>
              <a:effectLst/>
            </c:spPr>
            <c:extLst>
              <c:ext xmlns:c16="http://schemas.microsoft.com/office/drawing/2014/chart" uri="{C3380CC4-5D6E-409C-BE32-E72D297353CC}">
                <c16:uniqueId val="{00000001-A356-4495-95D5-487D7200C069}"/>
              </c:ext>
            </c:extLst>
          </c:dPt>
          <c:dPt>
            <c:idx val="1"/>
            <c:bubble3D val="0"/>
            <c:spPr>
              <a:solidFill>
                <a:schemeClr val="accent2"/>
              </a:solidFill>
              <a:ln w="19050">
                <a:solidFill>
                  <a:schemeClr val="accent2"/>
                </a:solidFill>
              </a:ln>
              <a:effectLst/>
            </c:spPr>
            <c:extLst>
              <c:ext xmlns:c16="http://schemas.microsoft.com/office/drawing/2014/chart" uri="{C3380CC4-5D6E-409C-BE32-E72D297353CC}">
                <c16:uniqueId val="{00000002-A356-4495-95D5-487D7200C069}"/>
              </c:ext>
            </c:extLst>
          </c:dPt>
          <c:dPt>
            <c:idx val="2"/>
            <c:bubble3D val="0"/>
            <c:spPr>
              <a:solidFill>
                <a:schemeClr val="accent3"/>
              </a:solidFill>
              <a:ln w="19050">
                <a:solidFill>
                  <a:schemeClr val="accent3"/>
                </a:solidFill>
              </a:ln>
              <a:effectLst/>
            </c:spPr>
            <c:extLst>
              <c:ext xmlns:c16="http://schemas.microsoft.com/office/drawing/2014/chart" uri="{C3380CC4-5D6E-409C-BE32-E72D297353CC}">
                <c16:uniqueId val="{00000003-A356-4495-95D5-487D7200C069}"/>
              </c:ext>
            </c:extLst>
          </c:dPt>
          <c:dPt>
            <c:idx val="3"/>
            <c:bubble3D val="0"/>
            <c:spPr>
              <a:solidFill>
                <a:schemeClr val="accent4"/>
              </a:solidFill>
              <a:ln w="19050">
                <a:solidFill>
                  <a:schemeClr val="accent4"/>
                </a:solidFill>
              </a:ln>
              <a:effectLst/>
            </c:spPr>
            <c:extLst>
              <c:ext xmlns:c16="http://schemas.microsoft.com/office/drawing/2014/chart" uri="{C3380CC4-5D6E-409C-BE32-E72D297353CC}">
                <c16:uniqueId val="{00000004-A356-4495-95D5-487D7200C069}"/>
              </c:ext>
            </c:extLst>
          </c:dPt>
          <c:cat>
            <c:strRef>
              <c:f>Sheet1!$A$2:$A$5</c:f>
              <c:strCache>
                <c:ptCount val="4"/>
                <c:pt idx="0">
                  <c:v>Ketamine</c:v>
                </c:pt>
                <c:pt idx="1">
                  <c:v>Propofol</c:v>
                </c:pt>
                <c:pt idx="2">
                  <c:v>Thiopentone</c:v>
                </c:pt>
                <c:pt idx="3">
                  <c:v>Unknown</c:v>
                </c:pt>
              </c:strCache>
            </c:strRef>
          </c:cat>
          <c:val>
            <c:numRef>
              <c:f>Sheet1!$B$2:$B$5</c:f>
              <c:numCache>
                <c:formatCode>General</c:formatCode>
                <c:ptCount val="4"/>
                <c:pt idx="0">
                  <c:v>7</c:v>
                </c:pt>
                <c:pt idx="1">
                  <c:v>24.5</c:v>
                </c:pt>
                <c:pt idx="2">
                  <c:v>35</c:v>
                </c:pt>
                <c:pt idx="3">
                  <c:v>33.5</c:v>
                </c:pt>
              </c:numCache>
            </c:numRef>
          </c:val>
          <c:extLst>
            <c:ext xmlns:c16="http://schemas.microsoft.com/office/drawing/2014/chart" uri="{C3380CC4-5D6E-409C-BE32-E72D297353CC}">
              <c16:uniqueId val="{00000000-A356-4495-95D5-487D7200C06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818503755546813"/>
          <c:y val="8.20937230870820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Reasons for intubation</c:v>
                </c:pt>
              </c:strCache>
            </c:strRef>
          </c:tx>
          <c:dPt>
            <c:idx val="0"/>
            <c:bubble3D val="0"/>
            <c:spPr>
              <a:solidFill>
                <a:schemeClr val="accent1"/>
              </a:solidFill>
              <a:ln w="19050">
                <a:solidFill>
                  <a:schemeClr val="bg2">
                    <a:lumMod val="60000"/>
                    <a:lumOff val="40000"/>
                  </a:schemeClr>
                </a:solidFill>
              </a:ln>
              <a:effectLst/>
            </c:spPr>
            <c:extLst>
              <c:ext xmlns:c16="http://schemas.microsoft.com/office/drawing/2014/chart" uri="{C3380CC4-5D6E-409C-BE32-E72D297353CC}">
                <c16:uniqueId val="{00000001-2E0D-486A-A754-D004FD5B48E7}"/>
              </c:ext>
            </c:extLst>
          </c:dPt>
          <c:dPt>
            <c:idx val="1"/>
            <c:bubble3D val="0"/>
            <c:spPr>
              <a:solidFill>
                <a:schemeClr val="accent2"/>
              </a:solidFill>
              <a:ln w="19050">
                <a:solidFill>
                  <a:schemeClr val="accent2"/>
                </a:solidFill>
              </a:ln>
              <a:effectLst/>
            </c:spPr>
            <c:extLst>
              <c:ext xmlns:c16="http://schemas.microsoft.com/office/drawing/2014/chart" uri="{C3380CC4-5D6E-409C-BE32-E72D297353CC}">
                <c16:uniqueId val="{00000002-2E0D-486A-A754-D004FD5B48E7}"/>
              </c:ext>
            </c:extLst>
          </c:dPt>
          <c:dPt>
            <c:idx val="2"/>
            <c:bubble3D val="0"/>
            <c:spPr>
              <a:solidFill>
                <a:schemeClr val="accent3"/>
              </a:solidFill>
              <a:ln w="19050">
                <a:solidFill>
                  <a:schemeClr val="accent3"/>
                </a:solidFill>
              </a:ln>
              <a:effectLst/>
            </c:spPr>
            <c:extLst>
              <c:ext xmlns:c16="http://schemas.microsoft.com/office/drawing/2014/chart" uri="{C3380CC4-5D6E-409C-BE32-E72D297353CC}">
                <c16:uniqueId val="{00000004-2E0D-486A-A754-D004FD5B48E7}"/>
              </c:ext>
            </c:extLst>
          </c:dPt>
          <c:dPt>
            <c:idx val="3"/>
            <c:bubble3D val="0"/>
            <c:spPr>
              <a:solidFill>
                <a:schemeClr val="accent4"/>
              </a:solidFill>
              <a:ln w="19050">
                <a:solidFill>
                  <a:schemeClr val="accent4"/>
                </a:solidFill>
              </a:ln>
              <a:effectLst/>
            </c:spPr>
            <c:extLst>
              <c:ext xmlns:c16="http://schemas.microsoft.com/office/drawing/2014/chart" uri="{C3380CC4-5D6E-409C-BE32-E72D297353CC}">
                <c16:uniqueId val="{00000003-2E0D-486A-A754-D004FD5B48E7}"/>
              </c:ext>
            </c:extLst>
          </c:dPt>
          <c:cat>
            <c:strRef>
              <c:f>Sheet1!$A$2:$A$5</c:f>
              <c:strCache>
                <c:ptCount val="4"/>
                <c:pt idx="0">
                  <c:v>Ongoing seizures</c:v>
                </c:pt>
                <c:pt idx="1">
                  <c:v>Low G.C.S</c:v>
                </c:pt>
                <c:pt idx="2">
                  <c:v>Respiratory Failure</c:v>
                </c:pt>
                <c:pt idx="3">
                  <c:v>Other</c:v>
                </c:pt>
              </c:strCache>
            </c:strRef>
          </c:cat>
          <c:val>
            <c:numRef>
              <c:f>Sheet1!$B$2:$B$5</c:f>
              <c:numCache>
                <c:formatCode>General</c:formatCode>
                <c:ptCount val="4"/>
                <c:pt idx="0">
                  <c:v>33.200000000000003</c:v>
                </c:pt>
                <c:pt idx="1">
                  <c:v>25</c:v>
                </c:pt>
                <c:pt idx="2">
                  <c:v>39.6</c:v>
                </c:pt>
                <c:pt idx="3">
                  <c:v>2.2000000000000002</c:v>
                </c:pt>
              </c:numCache>
            </c:numRef>
          </c:val>
          <c:extLst>
            <c:ext xmlns:c16="http://schemas.microsoft.com/office/drawing/2014/chart" uri="{C3380CC4-5D6E-409C-BE32-E72D297353CC}">
              <c16:uniqueId val="{00000000-2E0D-486A-A754-D004FD5B48E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109936080687826"/>
          <c:y val="0.75845351536162009"/>
          <c:w val="0.83642454642158648"/>
          <c:h val="0.203657073982803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89219B2-D97F-1D4E-B872-651BFE9015C5}"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207176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89219B2-D97F-1D4E-B872-651BFE9015C5}"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105014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89219B2-D97F-1D4E-B872-651BFE9015C5}"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135528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89219B2-D97F-1D4E-B872-651BFE9015C5}"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310074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89219B2-D97F-1D4E-B872-651BFE9015C5}"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242595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89219B2-D97F-1D4E-B872-651BFE9015C5}"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342571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89219B2-D97F-1D4E-B872-651BFE9015C5}"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5123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89219B2-D97F-1D4E-B872-651BFE9015C5}"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14189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219B2-D97F-1D4E-B872-651BFE9015C5}"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17361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89219B2-D97F-1D4E-B872-651BFE9015C5}"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356647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89219B2-D97F-1D4E-B872-651BFE9015C5}"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B5FAF-A5E0-A84B-8068-54BCC4A6669A}" type="slidenum">
              <a:rPr lang="en-US" smtClean="0"/>
              <a:t>‹#›</a:t>
            </a:fld>
            <a:endParaRPr lang="en-US"/>
          </a:p>
        </p:txBody>
      </p:sp>
    </p:spTree>
    <p:extLst>
      <p:ext uri="{BB962C8B-B14F-4D97-AF65-F5344CB8AC3E}">
        <p14:creationId xmlns:p14="http://schemas.microsoft.com/office/powerpoint/2010/main" val="6425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219B2-D97F-1D4E-B872-651BFE9015C5}" type="datetimeFigureOut">
              <a:rPr lang="en-US" smtClean="0"/>
              <a:t>9/7/2021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B5FAF-A5E0-A84B-8068-54BCC4A6669A}" type="slidenum">
              <a:rPr lang="en-US" smtClean="0"/>
              <a:t>‹#›</a:t>
            </a:fld>
            <a:endParaRPr lang="en-US"/>
          </a:p>
        </p:txBody>
      </p:sp>
    </p:spTree>
    <p:extLst>
      <p:ext uri="{BB962C8B-B14F-4D97-AF65-F5344CB8AC3E}">
        <p14:creationId xmlns:p14="http://schemas.microsoft.com/office/powerpoint/2010/main" val="173067254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111/j.1365-2044.2008.05835.x" TargetMode="External"/><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951" y="32"/>
            <a:ext cx="8166049" cy="763275"/>
          </a:xfrm>
          <a:solidFill>
            <a:srgbClr val="330090"/>
          </a:solidFill>
          <a:ln>
            <a:solidFill>
              <a:srgbClr val="A220FF"/>
            </a:solidFill>
          </a:ln>
        </p:spPr>
        <p:txBody>
          <a:bodyPr>
            <a:normAutofit fontScale="90000"/>
          </a:bodyPr>
          <a:lstStyle/>
          <a:p>
            <a:pPr algn="l"/>
            <a:r>
              <a:rPr lang="en-GB" sz="2000" dirty="0"/>
              <a:t>Ketamine use </a:t>
            </a:r>
            <a:r>
              <a:rPr lang="en-GB" sz="2000"/>
              <a:t>in Paediatric Refractory </a:t>
            </a:r>
            <a:r>
              <a:rPr lang="en-GB" sz="2000" dirty="0"/>
              <a:t>Status Epilepticus</a:t>
            </a:r>
            <a:r>
              <a:rPr lang="en-US" sz="2000" b="1" dirty="0">
                <a:solidFill>
                  <a:schemeClr val="accent6">
                    <a:lumMod val="75000"/>
                  </a:schemeClr>
                </a:solidFill>
              </a:rPr>
              <a:t> </a:t>
            </a:r>
            <a:br>
              <a:rPr lang="en-US" sz="1800" b="1" dirty="0">
                <a:solidFill>
                  <a:schemeClr val="accent6">
                    <a:lumMod val="75000"/>
                  </a:schemeClr>
                </a:solidFill>
              </a:rPr>
            </a:br>
            <a:r>
              <a:rPr lang="en-US" sz="1000" b="1" dirty="0">
                <a:solidFill>
                  <a:schemeClr val="accent6">
                    <a:lumMod val="75000"/>
                  </a:schemeClr>
                </a:solidFill>
              </a:rPr>
              <a:t>Vikki Norman, Ananth Kumar and Philip Knight</a:t>
            </a:r>
            <a:br>
              <a:rPr lang="en-US" sz="1800" b="1" dirty="0">
                <a:solidFill>
                  <a:schemeClr val="accent6">
                    <a:lumMod val="75000"/>
                  </a:schemeClr>
                </a:solidFill>
              </a:rPr>
            </a:br>
            <a:r>
              <a:rPr lang="en-US" sz="900" dirty="0">
                <a:solidFill>
                  <a:srgbClr val="FFFFFF"/>
                </a:solidFill>
              </a:rPr>
              <a:t>                                                                                                                                                                                                       </a:t>
            </a:r>
            <a:br>
              <a:rPr lang="en-US" sz="900" dirty="0">
                <a:solidFill>
                  <a:srgbClr val="FFFFFF"/>
                </a:solidFill>
              </a:rPr>
            </a:br>
            <a:r>
              <a:rPr lang="en-US" sz="900" dirty="0">
                <a:solidFill>
                  <a:srgbClr val="FFFFFF"/>
                </a:solidFill>
              </a:rPr>
              <a:t>										  Children’s Acute Transport Service, 26-27 Boswell Street, London WC1N 3JZ.</a:t>
            </a:r>
          </a:p>
        </p:txBody>
      </p:sp>
      <p:sp>
        <p:nvSpPr>
          <p:cNvPr id="3" name="Subtitle 2"/>
          <p:cNvSpPr>
            <a:spLocks noGrp="1"/>
          </p:cNvSpPr>
          <p:nvPr>
            <p:ph type="subTitle" idx="1"/>
          </p:nvPr>
        </p:nvSpPr>
        <p:spPr>
          <a:xfrm>
            <a:off x="15030" y="1059226"/>
            <a:ext cx="2637802" cy="1576905"/>
          </a:xfrm>
        </p:spPr>
        <p:txBody>
          <a:bodyPr>
            <a:normAutofit/>
          </a:bodyPr>
          <a:lstStyle/>
          <a:p>
            <a:pPr algn="l"/>
            <a:endParaRPr lang="en-US" sz="900" dirty="0"/>
          </a:p>
          <a:p>
            <a:pPr algn="l"/>
            <a:endParaRPr lang="en-US" sz="800" dirty="0"/>
          </a:p>
        </p:txBody>
      </p:sp>
      <p:sp>
        <p:nvSpPr>
          <p:cNvPr id="5" name="TextBox 4"/>
          <p:cNvSpPr txBox="1"/>
          <p:nvPr/>
        </p:nvSpPr>
        <p:spPr>
          <a:xfrm>
            <a:off x="156050" y="921875"/>
            <a:ext cx="3132273" cy="246221"/>
          </a:xfrm>
          <a:prstGeom prst="rect">
            <a:avLst/>
          </a:prstGeom>
          <a:solidFill>
            <a:srgbClr val="330090"/>
          </a:solidFill>
        </p:spPr>
        <p:txBody>
          <a:bodyPr wrap="square" rtlCol="0">
            <a:spAutoFit/>
          </a:bodyPr>
          <a:lstStyle/>
          <a:p>
            <a:r>
              <a:rPr lang="en-US" sz="1000" b="1" dirty="0"/>
              <a:t>Introduction</a:t>
            </a:r>
          </a:p>
        </p:txBody>
      </p:sp>
      <p:sp>
        <p:nvSpPr>
          <p:cNvPr id="7" name="TextBox 6"/>
          <p:cNvSpPr txBox="1"/>
          <p:nvPr/>
        </p:nvSpPr>
        <p:spPr>
          <a:xfrm>
            <a:off x="2615258" y="1189581"/>
            <a:ext cx="2457436" cy="338554"/>
          </a:xfrm>
          <a:prstGeom prst="rect">
            <a:avLst/>
          </a:prstGeom>
          <a:noFill/>
        </p:spPr>
        <p:txBody>
          <a:bodyPr wrap="square" rtlCol="0">
            <a:spAutoFit/>
          </a:bodyPr>
          <a:lstStyle/>
          <a:p>
            <a:endParaRPr lang="en-GB" sz="800" dirty="0"/>
          </a:p>
          <a:p>
            <a:endParaRPr lang="en-US" sz="800" dirty="0"/>
          </a:p>
        </p:txBody>
      </p:sp>
      <p:sp>
        <p:nvSpPr>
          <p:cNvPr id="8" name="TextBox 7"/>
          <p:cNvSpPr txBox="1"/>
          <p:nvPr/>
        </p:nvSpPr>
        <p:spPr>
          <a:xfrm>
            <a:off x="214174" y="5338917"/>
            <a:ext cx="3121841" cy="830997"/>
          </a:xfrm>
          <a:prstGeom prst="rect">
            <a:avLst/>
          </a:prstGeom>
          <a:noFill/>
        </p:spPr>
        <p:txBody>
          <a:bodyPr wrap="square" rtlCol="0">
            <a:spAutoFit/>
          </a:bodyPr>
          <a:lstStyle/>
          <a:p>
            <a:r>
              <a:rPr lang="en-GB" sz="800" dirty="0"/>
              <a:t>This is a retrospective notes review of all referrals made to the Children's Acute Transport Service for refractory status, who required intubation, from September 2018 to 2020. We reviewed the induction agents used and indications for intubation. Children were excluded if they were under a month of age, the underlying cause was related to a neurosurgical emergency or they had a tracheostomy.</a:t>
            </a:r>
            <a:endParaRPr lang="en-US" sz="800" dirty="0"/>
          </a:p>
        </p:txBody>
      </p:sp>
      <p:sp>
        <p:nvSpPr>
          <p:cNvPr id="9" name="TextBox 8"/>
          <p:cNvSpPr txBox="1"/>
          <p:nvPr/>
        </p:nvSpPr>
        <p:spPr>
          <a:xfrm>
            <a:off x="195584" y="4951395"/>
            <a:ext cx="3092739" cy="246221"/>
          </a:xfrm>
          <a:prstGeom prst="rect">
            <a:avLst/>
          </a:prstGeom>
          <a:solidFill>
            <a:srgbClr val="330090"/>
          </a:solidFill>
        </p:spPr>
        <p:txBody>
          <a:bodyPr wrap="square" rtlCol="0">
            <a:spAutoFit/>
          </a:bodyPr>
          <a:lstStyle/>
          <a:p>
            <a:r>
              <a:rPr lang="en-US" sz="1000" b="1" dirty="0"/>
              <a:t>Methods</a:t>
            </a:r>
          </a:p>
        </p:txBody>
      </p:sp>
      <p:sp>
        <p:nvSpPr>
          <p:cNvPr id="12" name="TextBox 11"/>
          <p:cNvSpPr txBox="1"/>
          <p:nvPr/>
        </p:nvSpPr>
        <p:spPr>
          <a:xfrm>
            <a:off x="3443199" y="927861"/>
            <a:ext cx="2807915" cy="246221"/>
          </a:xfrm>
          <a:prstGeom prst="rect">
            <a:avLst/>
          </a:prstGeom>
          <a:solidFill>
            <a:srgbClr val="330090"/>
          </a:solidFill>
        </p:spPr>
        <p:txBody>
          <a:bodyPr wrap="square" rtlCol="0">
            <a:spAutoFit/>
          </a:bodyPr>
          <a:lstStyle/>
          <a:p>
            <a:r>
              <a:rPr lang="en-US" sz="1000" dirty="0"/>
              <a:t>Results</a:t>
            </a:r>
          </a:p>
        </p:txBody>
      </p:sp>
      <p:sp>
        <p:nvSpPr>
          <p:cNvPr id="13" name="TextBox 12"/>
          <p:cNvSpPr txBox="1"/>
          <p:nvPr/>
        </p:nvSpPr>
        <p:spPr>
          <a:xfrm>
            <a:off x="0" y="6611778"/>
            <a:ext cx="9144000" cy="246221"/>
          </a:xfrm>
          <a:prstGeom prst="rect">
            <a:avLst/>
          </a:prstGeom>
          <a:solidFill>
            <a:srgbClr val="330090"/>
          </a:solidFill>
        </p:spPr>
        <p:txBody>
          <a:bodyPr wrap="square" rtlCol="0">
            <a:spAutoFit/>
          </a:bodyPr>
          <a:lstStyle/>
          <a:p>
            <a:r>
              <a:rPr lang="en-US" sz="1000" dirty="0"/>
              <a:t>                                                                                                                                           Follow us:              CATS – </a:t>
            </a:r>
            <a:r>
              <a:rPr lang="en-US" sz="1000" dirty="0" err="1"/>
              <a:t>Childrens</a:t>
            </a:r>
            <a:r>
              <a:rPr lang="en-US" sz="1000" dirty="0"/>
              <a:t> acute transport service          @</a:t>
            </a:r>
            <a:r>
              <a:rPr lang="en-US" sz="1000" dirty="0" err="1"/>
              <a:t>catsretrieval</a:t>
            </a:r>
            <a:r>
              <a:rPr lang="en-US" sz="1000" dirty="0"/>
              <a:t>                </a:t>
            </a:r>
            <a:r>
              <a:rPr lang="en-US" sz="1000" dirty="0" err="1"/>
              <a:t>cats_nhs</a:t>
            </a:r>
            <a:r>
              <a:rPr lang="en-US" sz="1000" dirty="0"/>
              <a:t>                                           </a:t>
            </a:r>
            <a:endParaRPr lang="en-US" sz="1000" dirty="0">
              <a:solidFill>
                <a:srgbClr val="FFFFFF"/>
              </a:solidFill>
            </a:endParaRPr>
          </a:p>
        </p:txBody>
      </p:sp>
      <p:pic>
        <p:nvPicPr>
          <p:cNvPr id="15" name="Picture 14" descr="Screenshot 2019-10-10 at 14.35.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001" y="6640062"/>
            <a:ext cx="217938" cy="217938"/>
          </a:xfrm>
          <a:prstGeom prst="rect">
            <a:avLst/>
          </a:prstGeom>
        </p:spPr>
      </p:pic>
      <p:pic>
        <p:nvPicPr>
          <p:cNvPr id="16" name="Picture 15" descr="Screenshot 2019-10-10 at 14.3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100" y="6640061"/>
            <a:ext cx="201641" cy="201641"/>
          </a:xfrm>
          <a:prstGeom prst="rect">
            <a:avLst/>
          </a:prstGeom>
        </p:spPr>
      </p:pic>
      <p:pic>
        <p:nvPicPr>
          <p:cNvPr id="17" name="Picture 16" descr="Screenshot 2019-10-10 at 14.34.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1519" y="6610446"/>
            <a:ext cx="246119" cy="247553"/>
          </a:xfrm>
          <a:prstGeom prst="rect">
            <a:avLst/>
          </a:prstGeom>
        </p:spPr>
      </p:pic>
      <p:sp>
        <p:nvSpPr>
          <p:cNvPr id="18" name="TextBox 17"/>
          <p:cNvSpPr txBox="1"/>
          <p:nvPr/>
        </p:nvSpPr>
        <p:spPr>
          <a:xfrm>
            <a:off x="6384529" y="936115"/>
            <a:ext cx="2662756" cy="246221"/>
          </a:xfrm>
          <a:prstGeom prst="rect">
            <a:avLst/>
          </a:prstGeom>
          <a:solidFill>
            <a:srgbClr val="330090"/>
          </a:solidFill>
        </p:spPr>
        <p:txBody>
          <a:bodyPr wrap="square" rtlCol="0">
            <a:spAutoFit/>
          </a:bodyPr>
          <a:lstStyle/>
          <a:p>
            <a:r>
              <a:rPr lang="en-US" sz="1000" dirty="0">
                <a:solidFill>
                  <a:srgbClr val="FFFFFF"/>
                </a:solidFill>
              </a:rPr>
              <a:t>Discussion &amp; Conclusion</a:t>
            </a:r>
          </a:p>
        </p:txBody>
      </p:sp>
      <p:sp>
        <p:nvSpPr>
          <p:cNvPr id="19" name="TextBox 18"/>
          <p:cNvSpPr txBox="1"/>
          <p:nvPr/>
        </p:nvSpPr>
        <p:spPr>
          <a:xfrm>
            <a:off x="6380359" y="4388847"/>
            <a:ext cx="2623181" cy="246221"/>
          </a:xfrm>
          <a:prstGeom prst="rect">
            <a:avLst/>
          </a:prstGeom>
          <a:solidFill>
            <a:srgbClr val="330090"/>
          </a:solidFill>
        </p:spPr>
        <p:txBody>
          <a:bodyPr wrap="square" rtlCol="0">
            <a:spAutoFit/>
          </a:bodyPr>
          <a:lstStyle/>
          <a:p>
            <a:r>
              <a:rPr lang="en-US" sz="1000" dirty="0">
                <a:solidFill>
                  <a:srgbClr val="FFFFFF"/>
                </a:solidFill>
              </a:rPr>
              <a:t>References</a:t>
            </a:r>
          </a:p>
        </p:txBody>
      </p:sp>
      <p:sp>
        <p:nvSpPr>
          <p:cNvPr id="23" name="TextBox 22"/>
          <p:cNvSpPr txBox="1"/>
          <p:nvPr/>
        </p:nvSpPr>
        <p:spPr>
          <a:xfrm>
            <a:off x="7054802" y="1189581"/>
            <a:ext cx="2089198" cy="338554"/>
          </a:xfrm>
          <a:prstGeom prst="rect">
            <a:avLst/>
          </a:prstGeom>
          <a:noFill/>
        </p:spPr>
        <p:txBody>
          <a:bodyPr wrap="square" rtlCol="0">
            <a:spAutoFit/>
          </a:bodyPr>
          <a:lstStyle/>
          <a:p>
            <a:r>
              <a:rPr lang="en-US" sz="800" dirty="0"/>
              <a:t> </a:t>
            </a:r>
          </a:p>
          <a:p>
            <a:r>
              <a:rPr lang="en-US" sz="800" dirty="0"/>
              <a:t>                 </a:t>
            </a:r>
          </a:p>
        </p:txBody>
      </p:sp>
      <p:sp>
        <p:nvSpPr>
          <p:cNvPr id="25" name="TextBox 24"/>
          <p:cNvSpPr txBox="1"/>
          <p:nvPr/>
        </p:nvSpPr>
        <p:spPr>
          <a:xfrm>
            <a:off x="86936" y="4635068"/>
            <a:ext cx="4809665" cy="461665"/>
          </a:xfrm>
          <a:prstGeom prst="rect">
            <a:avLst/>
          </a:prstGeom>
          <a:noFill/>
        </p:spPr>
        <p:txBody>
          <a:bodyPr wrap="square" rtlCol="0">
            <a:spAutoFit/>
          </a:bodyPr>
          <a:lstStyle/>
          <a:p>
            <a:endParaRPr lang="en-GB" sz="800" dirty="0"/>
          </a:p>
          <a:p>
            <a:endParaRPr lang="en-GB" sz="800" dirty="0"/>
          </a:p>
          <a:p>
            <a:endParaRPr lang="en-US" sz="800" dirty="0"/>
          </a:p>
        </p:txBody>
      </p:sp>
      <p:pic>
        <p:nvPicPr>
          <p:cNvPr id="34" name="Picture 33"/>
          <p:cNvPicPr/>
          <p:nvPr/>
        </p:nvPicPr>
        <p:blipFill>
          <a:blip r:embed="rId5">
            <a:extLst>
              <a:ext uri="{BEBA8EAE-BF5A-486C-A8C5-ECC9F3942E4B}">
                <a14:imgProps xmlns:a14="http://schemas.microsoft.com/office/drawing/2010/main">
                  <a14:imgLayer r:embed="rId6">
                    <a14:imgEffect>
                      <a14:backgroundRemoval t="0" b="100000" l="0" r="100000">
                        <a14:foregroundMark x1="27059" y1="20000" x2="27059" y2="20000"/>
                        <a14:foregroundMark x1="32353" y1="18788" x2="32353" y2="18788"/>
                        <a14:foregroundMark x1="38824" y1="18182" x2="38824" y2="18182"/>
                        <a14:foregroundMark x1="45882" y1="16364" x2="45882" y2="16364"/>
                        <a14:foregroundMark x1="42353" y1="16364" x2="41765" y2="16364"/>
                        <a14:foregroundMark x1="40000" y1="15758" x2="40000" y2="15758"/>
                        <a14:foregroundMark x1="42353" y1="14545" x2="42941" y2="13939"/>
                        <a14:foregroundMark x1="47059" y1="13333" x2="47059" y2="13333"/>
                        <a14:foregroundMark x1="52353" y1="13333" x2="54118" y2="13333"/>
                        <a14:foregroundMark x1="60588" y1="15152" x2="60588" y2="15152"/>
                        <a14:foregroundMark x1="61765" y1="15758" x2="63529" y2="16364"/>
                        <a14:foregroundMark x1="68235" y1="19394" x2="68235" y2="19394"/>
                        <a14:foregroundMark x1="71176" y1="20606" x2="73529" y2="22424"/>
                        <a14:foregroundMark x1="78824" y1="24848" x2="80588" y2="26667"/>
                        <a14:foregroundMark x1="82941" y1="29091" x2="83529" y2="30303"/>
                        <a14:foregroundMark x1="84706" y1="32727" x2="85294" y2="35152"/>
                        <a14:foregroundMark x1="88235" y1="41818" x2="88235" y2="43030"/>
                        <a14:foregroundMark x1="88235" y1="45455" x2="87647" y2="49697"/>
                        <a14:foregroundMark x1="86471" y1="52727" x2="85882" y2="56970"/>
                        <a14:foregroundMark x1="85294" y1="58182" x2="85294" y2="61212"/>
                        <a14:foregroundMark x1="84706" y1="63636" x2="79412" y2="70303"/>
                        <a14:foregroundMark x1="78235" y1="70909" x2="73529" y2="75152"/>
                        <a14:foregroundMark x1="72353" y1="76364" x2="70000" y2="78182"/>
                        <a14:foregroundMark x1="67059" y1="80606" x2="66471" y2="80606"/>
                        <a14:foregroundMark x1="62353" y1="83030" x2="60000" y2="84242"/>
                        <a14:foregroundMark x1="57647" y1="85455" x2="55294" y2="87273"/>
                        <a14:foregroundMark x1="53529" y1="87879" x2="51765" y2="89091"/>
                        <a14:foregroundMark x1="48235" y1="89697" x2="40588" y2="88485"/>
                        <a14:foregroundMark x1="31176" y1="84848" x2="27647" y2="82424"/>
                        <a14:foregroundMark x1="21765" y1="78788" x2="20588" y2="78182"/>
                        <a14:foregroundMark x1="16471" y1="74545" x2="16471" y2="74545"/>
                        <a14:foregroundMark x1="14706" y1="69091" x2="14118" y2="65455"/>
                        <a14:foregroundMark x1="11765" y1="59394" x2="12353" y2="56970"/>
                        <a14:foregroundMark x1="13529" y1="50303" x2="13529" y2="50303"/>
                        <a14:foregroundMark x1="15294" y1="46667" x2="15882" y2="44848"/>
                        <a14:foregroundMark x1="17059" y1="41818" x2="17059" y2="38788"/>
                        <a14:foregroundMark x1="18824" y1="35152" x2="19412" y2="33333"/>
                        <a14:foregroundMark x1="20000" y1="30303" x2="21176" y2="30303"/>
                        <a14:foregroundMark x1="24706" y1="26667" x2="25882" y2="26061"/>
                        <a14:foregroundMark x1="28235" y1="24242" x2="28824" y2="24242"/>
                        <a14:foregroundMark x1="41176" y1="42424" x2="41176" y2="42424"/>
                        <a14:foregroundMark x1="51765" y1="56970" x2="51765" y2="56970"/>
                        <a14:foregroundMark x1="57647" y1="54545" x2="57647" y2="54545"/>
                        <a14:foregroundMark x1="43529" y1="58182" x2="43529" y2="58182"/>
                        <a14:foregroundMark x1="37059" y1="63636" x2="37059" y2="63636"/>
                        <a14:foregroundMark x1="36471" y1="62424" x2="36471" y2="62424"/>
                        <a14:foregroundMark x1="41765" y1="64242" x2="41765" y2="64242"/>
                        <a14:foregroundMark x1="44118" y1="65455" x2="44118" y2="65455"/>
                        <a14:foregroundMark x1="47059" y1="66667" x2="47059" y2="66667"/>
                        <a14:foregroundMark x1="51765" y1="64242" x2="51765" y2="64242"/>
                        <a14:foregroundMark x1="52941" y1="63030" x2="52941" y2="63030"/>
                        <a14:foregroundMark x1="54706" y1="64848" x2="54706" y2="64848"/>
                        <a14:foregroundMark x1="55294" y1="64848" x2="55294" y2="64848"/>
                        <a14:foregroundMark x1="59412" y1="63636" x2="59412" y2="63636"/>
                        <a14:foregroundMark x1="61765" y1="63030" x2="61765" y2="63030"/>
                        <a14:foregroundMark x1="64118" y1="60606" x2="64118" y2="60606"/>
                        <a14:foregroundMark x1="63529" y1="57576" x2="63529" y2="57576"/>
                        <a14:foregroundMark x1="57059" y1="51515" x2="57059" y2="51515"/>
                        <a14:foregroundMark x1="52353" y1="49697" x2="52353" y2="49697"/>
                        <a14:foregroundMark x1="53529" y1="44848" x2="53529" y2="44848"/>
                        <a14:foregroundMark x1="55294" y1="41212" x2="55294" y2="41212"/>
                        <a14:foregroundMark x1="65294" y1="39394" x2="65294" y2="39394"/>
                        <a14:foregroundMark x1="62941" y1="39394" x2="62941" y2="39394"/>
                        <a14:foregroundMark x1="62941" y1="44242" x2="62941" y2="44242"/>
                        <a14:foregroundMark x1="61176" y1="50303" x2="61176" y2="50303"/>
                        <a14:foregroundMark x1="41176" y1="53939" x2="41176" y2="53939"/>
                        <a14:foregroundMark x1="47059" y1="38182" x2="47059" y2="38182"/>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1014539" cy="758973"/>
          </a:xfrm>
          <a:prstGeom prst="rect">
            <a:avLst/>
          </a:prstGeom>
          <a:solidFill>
            <a:srgbClr val="330090"/>
          </a:solidFill>
        </p:spPr>
      </p:pic>
      <p:sp>
        <p:nvSpPr>
          <p:cNvPr id="33" name="TextBox 32"/>
          <p:cNvSpPr txBox="1"/>
          <p:nvPr/>
        </p:nvSpPr>
        <p:spPr>
          <a:xfrm>
            <a:off x="0" y="2981285"/>
            <a:ext cx="75151" cy="2215991"/>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a:p>
            <a:endParaRPr lang="en-US" sz="1000" dirty="0">
              <a:solidFill>
                <a:schemeClr val="accent6">
                  <a:lumMod val="75000"/>
                </a:schemeClr>
              </a:solidFill>
            </a:endParaRPr>
          </a:p>
          <a:p>
            <a:endParaRPr lang="en-US" sz="1000" dirty="0">
              <a:solidFill>
                <a:schemeClr val="accent6">
                  <a:lumMod val="75000"/>
                </a:schemeClr>
              </a:solidFill>
            </a:endParaRPr>
          </a:p>
          <a:p>
            <a:endParaRPr lang="en-US" sz="1000"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p:txBody>
      </p:sp>
      <p:sp>
        <p:nvSpPr>
          <p:cNvPr id="35" name="TextBox 34"/>
          <p:cNvSpPr txBox="1"/>
          <p:nvPr/>
        </p:nvSpPr>
        <p:spPr>
          <a:xfrm>
            <a:off x="4920448" y="2981625"/>
            <a:ext cx="219883" cy="2215991"/>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a:p>
            <a:endParaRPr lang="en-US" sz="1000" dirty="0">
              <a:solidFill>
                <a:schemeClr val="accent6">
                  <a:lumMod val="75000"/>
                </a:schemeClr>
              </a:solidFill>
            </a:endParaRPr>
          </a:p>
          <a:p>
            <a:endParaRPr lang="en-US" sz="1000" dirty="0">
              <a:solidFill>
                <a:schemeClr val="accent6">
                  <a:lumMod val="75000"/>
                </a:schemeClr>
              </a:solidFill>
            </a:endParaRPr>
          </a:p>
          <a:p>
            <a:endParaRPr lang="en-US" sz="1000"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p:txBody>
      </p:sp>
      <p:sp>
        <p:nvSpPr>
          <p:cNvPr id="4" name="TextBox 3"/>
          <p:cNvSpPr txBox="1"/>
          <p:nvPr/>
        </p:nvSpPr>
        <p:spPr>
          <a:xfrm>
            <a:off x="29648" y="2976128"/>
            <a:ext cx="4990498" cy="215444"/>
          </a:xfrm>
          <a:prstGeom prst="rect">
            <a:avLst/>
          </a:prstGeom>
          <a:solidFill>
            <a:srgbClr val="E46C0A"/>
          </a:solidFill>
        </p:spPr>
        <p:txBody>
          <a:bodyPr wrap="square" rtlCol="0">
            <a:spAutoFit/>
          </a:bodyPr>
          <a:lstStyle/>
          <a:p>
            <a:endParaRPr lang="en-US" sz="800" dirty="0"/>
          </a:p>
        </p:txBody>
      </p:sp>
      <p:sp>
        <p:nvSpPr>
          <p:cNvPr id="10" name="TextBox 9"/>
          <p:cNvSpPr txBox="1"/>
          <p:nvPr/>
        </p:nvSpPr>
        <p:spPr>
          <a:xfrm>
            <a:off x="135275" y="1212769"/>
            <a:ext cx="3254845" cy="3662541"/>
          </a:xfrm>
          <a:prstGeom prst="rect">
            <a:avLst/>
          </a:prstGeom>
          <a:noFill/>
        </p:spPr>
        <p:txBody>
          <a:bodyPr wrap="square" rtlCol="0">
            <a:spAutoFit/>
          </a:bodyPr>
          <a:lstStyle/>
          <a:p>
            <a:r>
              <a:rPr lang="en-GB" sz="800" dirty="0"/>
              <a:t>The current initial treatment for paediatric status epilepticus (SE) is guided by the Advanced Paediatric Life Support (APLS) algorithm [1]. It is a consensus guideline currently recommending </a:t>
            </a:r>
            <a:r>
              <a:rPr lang="en-GB" sz="800" dirty="0" err="1"/>
              <a:t>thiopentone</a:t>
            </a:r>
            <a:r>
              <a:rPr lang="en-GB" sz="800" dirty="0"/>
              <a:t> to treat refractory status epilepticus (RSE), a prolonged seizure resistant to second tier therapy. This is given as part of a rapid sequence induction(RSI) with endotracheal intubation after 45minutes. The optimal treatment for RSE is unknown. </a:t>
            </a:r>
          </a:p>
          <a:p>
            <a:endParaRPr lang="en-GB" sz="800" dirty="0"/>
          </a:p>
          <a:p>
            <a:r>
              <a:rPr lang="en-GB" sz="800" dirty="0" err="1"/>
              <a:t>Thiopentone</a:t>
            </a:r>
            <a:r>
              <a:rPr lang="en-GB" sz="800" dirty="0"/>
              <a:t> in itself is known to cause significant cardiovascular side effects including hypotension, myocardial depression, and reduced cardiac output [3]. Giving </a:t>
            </a:r>
            <a:r>
              <a:rPr lang="en-GB" sz="800" dirty="0" err="1"/>
              <a:t>thiopentone</a:t>
            </a:r>
            <a:r>
              <a:rPr lang="en-GB" sz="800" dirty="0"/>
              <a:t> also necessitates intubation, for which airway and respiratory complications are common in the paediatric population [4].</a:t>
            </a:r>
          </a:p>
          <a:p>
            <a:endParaRPr lang="en-GB" sz="800" dirty="0"/>
          </a:p>
          <a:p>
            <a:r>
              <a:rPr lang="en-GB" sz="800" dirty="0"/>
              <a:t>Ketamine is emerging as an alternative therapy in refractory status epilepticus, although there is no randomised controlled trials, there is an increasing number of published case reports and case series [5]. </a:t>
            </a:r>
          </a:p>
          <a:p>
            <a:endParaRPr lang="en-GB" sz="800" dirty="0"/>
          </a:p>
          <a:p>
            <a:r>
              <a:rPr lang="en-GB" sz="800" dirty="0"/>
              <a:t>Experimental data shows </a:t>
            </a:r>
            <a:r>
              <a:rPr lang="en-GB" sz="800" dirty="0" err="1"/>
              <a:t>GABAa</a:t>
            </a:r>
            <a:r>
              <a:rPr lang="en-GB" sz="800" dirty="0"/>
              <a:t> receptors become down regulated and NMDA receptors upregulated in status epilepticus. This gives a potential mechanism for resistance to conventional anaesthetic agents that act on </a:t>
            </a:r>
            <a:r>
              <a:rPr lang="en-GB" sz="800" dirty="0" err="1"/>
              <a:t>GABAa</a:t>
            </a:r>
            <a:r>
              <a:rPr lang="en-GB" sz="800" dirty="0"/>
              <a:t> receptors and a biological plausibility for ketamine efficacy in SE [6]. </a:t>
            </a:r>
          </a:p>
          <a:p>
            <a:endParaRPr lang="en-GB" sz="800" dirty="0"/>
          </a:p>
          <a:p>
            <a:r>
              <a:rPr lang="en-GB" sz="800" dirty="0"/>
              <a:t>In this report we describe the use of different induction agents used in our cohort of patients referred for refractory status epilepticus to a large paediatric critical care transport service, as well as the indications for intubation.</a:t>
            </a:r>
          </a:p>
        </p:txBody>
      </p:sp>
      <p:sp>
        <p:nvSpPr>
          <p:cNvPr id="11" name="TextBox 10"/>
          <p:cNvSpPr txBox="1"/>
          <p:nvPr/>
        </p:nvSpPr>
        <p:spPr>
          <a:xfrm>
            <a:off x="3453305" y="1192159"/>
            <a:ext cx="2934285" cy="1615827"/>
          </a:xfrm>
          <a:prstGeom prst="rect">
            <a:avLst/>
          </a:prstGeom>
          <a:noFill/>
        </p:spPr>
        <p:txBody>
          <a:bodyPr wrap="square" lIns="91440" tIns="45720" rIns="91440" bIns="45720" rtlCol="0" anchor="t">
            <a:spAutoFit/>
          </a:bodyPr>
          <a:lstStyle/>
          <a:p>
            <a:r>
              <a:rPr lang="en-GB" sz="900" dirty="0"/>
              <a:t>In our study 343 children were referred for status epilepticus intubated.</a:t>
            </a:r>
          </a:p>
          <a:p>
            <a:endParaRPr lang="en-GB" sz="900" dirty="0"/>
          </a:p>
          <a:p>
            <a:r>
              <a:rPr lang="en-GB" sz="900" dirty="0"/>
              <a:t>Induction agents used: 25(7%) received Ketamine, 87(24.5%) Propofol, 125(35%) Thiopentone and unknown in 106 (33.5%).</a:t>
            </a:r>
          </a:p>
          <a:p>
            <a:r>
              <a:rPr lang="en-GB" sz="900" dirty="0"/>
              <a:t>There were 3 main reasons for intubation, with 114-33.4% being intubated for refractory seizures. 86-25% with low GCS and 136-39% with airway/respiratory depression. Other –7- 2%. Of the 25 children given ketamine the indication was RSE in 5 (25%).</a:t>
            </a:r>
          </a:p>
        </p:txBody>
      </p:sp>
      <p:graphicFrame>
        <p:nvGraphicFramePr>
          <p:cNvPr id="26" name="Chart 25"/>
          <p:cNvGraphicFramePr/>
          <p:nvPr>
            <p:extLst>
              <p:ext uri="{D42A27DB-BD31-4B8C-83A1-F6EECF244321}">
                <p14:modId xmlns:p14="http://schemas.microsoft.com/office/powerpoint/2010/main" val="2889450780"/>
              </p:ext>
            </p:extLst>
          </p:nvPr>
        </p:nvGraphicFramePr>
        <p:xfrm>
          <a:off x="3421641" y="2698169"/>
          <a:ext cx="2828658" cy="1807391"/>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35"/>
          <p:cNvSpPr txBox="1"/>
          <p:nvPr/>
        </p:nvSpPr>
        <p:spPr>
          <a:xfrm>
            <a:off x="6374316" y="1179079"/>
            <a:ext cx="2590995" cy="3293209"/>
          </a:xfrm>
          <a:prstGeom prst="rect">
            <a:avLst/>
          </a:prstGeom>
          <a:noFill/>
        </p:spPr>
        <p:txBody>
          <a:bodyPr wrap="square" rtlCol="0">
            <a:spAutoFit/>
          </a:bodyPr>
          <a:lstStyle/>
          <a:p>
            <a:r>
              <a:rPr lang="en-GB" sz="800" dirty="0"/>
              <a:t>We have shown that District General Hospitals in our region are using Ketamine for induction in status epilepticus in up to 7% of patients. </a:t>
            </a:r>
          </a:p>
          <a:p>
            <a:endParaRPr lang="en-GB" sz="800" dirty="0"/>
          </a:p>
          <a:p>
            <a:r>
              <a:rPr lang="en-GB" sz="800" dirty="0"/>
              <a:t>The largest paediatric case series of ketamine use in paediatric status epilepticus by </a:t>
            </a:r>
            <a:r>
              <a:rPr lang="en-GB" sz="800" dirty="0" err="1"/>
              <a:t>Ilvento</a:t>
            </a:r>
            <a:r>
              <a:rPr lang="en-GB" sz="800" dirty="0"/>
              <a:t> et al. reported the use of ketamine in 19 episodes of RSE and was effective in 14(74%), 5 of which were given ketamine instead of other anaesthetic agents and avoided endotracheal intubation [7]. This efficacy in RSE combined with ketamine’s favourable side effect profile of preserved respiratory function [8] and less cardiovascular suppression [9] makes it a very attractive choice in emergency paediatric intubation for RSE and is being increasingly used in haemodynamically unstable patients intubated for other pathologies [10].</a:t>
            </a:r>
          </a:p>
          <a:p>
            <a:endParaRPr lang="en-GB" sz="800" dirty="0"/>
          </a:p>
          <a:p>
            <a:r>
              <a:rPr lang="en-GB" sz="800" dirty="0"/>
              <a:t>We have also shown that the majority of patients referred for SE were intubated for respiratory compromise and low GCS rather than refractory seizures. </a:t>
            </a:r>
          </a:p>
          <a:p>
            <a:endParaRPr lang="en-GB" sz="800" dirty="0"/>
          </a:p>
          <a:p>
            <a:r>
              <a:rPr lang="en-GB" sz="800" dirty="0"/>
              <a:t>This study is limited as a single centre and retrospective review and would advocate for a wider review of RSE management.</a:t>
            </a:r>
          </a:p>
          <a:p>
            <a:endParaRPr lang="en-GB" sz="800" dirty="0"/>
          </a:p>
          <a:p>
            <a:endParaRPr lang="en-GB" sz="800" dirty="0"/>
          </a:p>
        </p:txBody>
      </p:sp>
      <p:sp>
        <p:nvSpPr>
          <p:cNvPr id="39" name="TextBox 38"/>
          <p:cNvSpPr txBox="1"/>
          <p:nvPr/>
        </p:nvSpPr>
        <p:spPr>
          <a:xfrm>
            <a:off x="6368783" y="4656150"/>
            <a:ext cx="2678502" cy="2092881"/>
          </a:xfrm>
          <a:prstGeom prst="rect">
            <a:avLst/>
          </a:prstGeom>
          <a:noFill/>
        </p:spPr>
        <p:txBody>
          <a:bodyPr wrap="square" rtlCol="0">
            <a:spAutoFit/>
          </a:bodyPr>
          <a:lstStyle/>
          <a:p>
            <a:r>
              <a:rPr lang="en-GB" sz="500" dirty="0"/>
              <a:t>1. https://www.apls.org.au/algorithem-status-epilepticus</a:t>
            </a:r>
          </a:p>
          <a:p>
            <a:r>
              <a:rPr lang="en-GB" sz="500" dirty="0"/>
              <a:t>2. C. S. T. AUN, M.B., B.S. F.R.C.ANAES., R. Y. T. SUNG, et al. CARDIOVASCULAR EFFECTS OF I.V. INDUCTION IN CHILDREN: COMPARISON BETWEEN PROPOFOL AND THIOPENTONE, BJA: British Journal of Anaesthesia, Volume 70, Issue 6, June 1993, Pages 647-653, https://doi.org/10.1093/bja/70.6.647 </a:t>
            </a:r>
          </a:p>
          <a:p>
            <a:r>
              <a:rPr lang="en-GB" sz="500" dirty="0"/>
              <a:t>3. </a:t>
            </a:r>
            <a:r>
              <a:rPr lang="en-GB" sz="500" dirty="0" err="1"/>
              <a:t>Habre</a:t>
            </a:r>
            <a:r>
              <a:rPr lang="en-GB" sz="500" dirty="0"/>
              <a:t> W, </a:t>
            </a:r>
            <a:r>
              <a:rPr lang="en-GB" sz="500" dirty="0" err="1"/>
              <a:t>Disma</a:t>
            </a:r>
            <a:r>
              <a:rPr lang="en-GB" sz="500" dirty="0"/>
              <a:t> N, </a:t>
            </a:r>
            <a:r>
              <a:rPr lang="en-GB" sz="500" dirty="0" err="1"/>
              <a:t>Virag</a:t>
            </a:r>
            <a:r>
              <a:rPr lang="en-GB" sz="500" dirty="0"/>
              <a:t> K, et al. Incidence of severe critical events in paediatric anaesthesia (APRICOT): a prospective multicentre observational study in 261 hospitals in Europe. Lancet </a:t>
            </a:r>
            <a:r>
              <a:rPr lang="en-GB" sz="500" dirty="0" err="1"/>
              <a:t>Respir</a:t>
            </a:r>
            <a:r>
              <a:rPr lang="en-GB" sz="500" dirty="0"/>
              <a:t> Med 2017; 5:412.</a:t>
            </a:r>
          </a:p>
          <a:p>
            <a:r>
              <a:rPr lang="en-GB" sz="500" dirty="0"/>
              <a:t>4. </a:t>
            </a:r>
            <a:r>
              <a:rPr lang="en-GB" sz="500" dirty="0" err="1"/>
              <a:t>Rosati</a:t>
            </a:r>
            <a:r>
              <a:rPr lang="en-GB" sz="500" dirty="0"/>
              <a:t> A, De </a:t>
            </a:r>
            <a:r>
              <a:rPr lang="en-GB" sz="500" dirty="0" err="1"/>
              <a:t>Masi</a:t>
            </a:r>
            <a:r>
              <a:rPr lang="en-GB" sz="500" dirty="0"/>
              <a:t> S, </a:t>
            </a:r>
            <a:r>
              <a:rPr lang="en-GB" sz="500" dirty="0" err="1"/>
              <a:t>Guerrini</a:t>
            </a:r>
            <a:r>
              <a:rPr lang="en-GB" sz="500" dirty="0"/>
              <a:t> R. Ketamine for Refractory Status Epilepticus: A Systematic Review. CNS Drugs. 2018 Nov;32(11):997-1009. </a:t>
            </a:r>
            <a:r>
              <a:rPr lang="en-GB" sz="500" dirty="0" err="1"/>
              <a:t>doi</a:t>
            </a:r>
            <a:r>
              <a:rPr lang="en-GB" sz="500" dirty="0"/>
              <a:t>: 10.1007/s40263-018-0569-6. PMID: 30232735.</a:t>
            </a:r>
          </a:p>
          <a:p>
            <a:r>
              <a:rPr lang="en-GB" sz="500" dirty="0"/>
              <a:t>5. </a:t>
            </a:r>
            <a:r>
              <a:rPr lang="en-GB" sz="500" dirty="0" err="1"/>
              <a:t>Wasterlain</a:t>
            </a:r>
            <a:r>
              <a:rPr lang="en-GB" sz="500" dirty="0"/>
              <a:t> CG, Chen JW. Mechanistic and pharmacologic aspects of status epilepticus and its treatment with new antiepileptic drugs. </a:t>
            </a:r>
            <a:r>
              <a:rPr lang="en-GB" sz="500" dirty="0" err="1"/>
              <a:t>Epilepsia</a:t>
            </a:r>
            <a:r>
              <a:rPr lang="en-GB" sz="500" dirty="0"/>
              <a:t> 2008;49:63–73.</a:t>
            </a:r>
          </a:p>
          <a:p>
            <a:r>
              <a:rPr lang="en-GB" sz="500" dirty="0"/>
              <a:t>6. </a:t>
            </a:r>
            <a:r>
              <a:rPr lang="en-GB" sz="500" dirty="0" err="1"/>
              <a:t>Ilvento</a:t>
            </a:r>
            <a:r>
              <a:rPr lang="en-GB" sz="500" dirty="0"/>
              <a:t> L, </a:t>
            </a:r>
            <a:r>
              <a:rPr lang="en-GB" sz="500" dirty="0" err="1"/>
              <a:t>Rosati</a:t>
            </a:r>
            <a:r>
              <a:rPr lang="en-GB" sz="500" dirty="0"/>
              <a:t> A, Marini C, </a:t>
            </a:r>
            <a:r>
              <a:rPr lang="en-GB" sz="500" dirty="0" err="1"/>
              <a:t>L'Erario</a:t>
            </a:r>
            <a:r>
              <a:rPr lang="en-GB" sz="500" dirty="0"/>
              <a:t> M, </a:t>
            </a:r>
            <a:r>
              <a:rPr lang="en-GB" sz="500" dirty="0" err="1"/>
              <a:t>Mirabile</a:t>
            </a:r>
            <a:r>
              <a:rPr lang="en-GB" sz="500" dirty="0"/>
              <a:t> L, </a:t>
            </a:r>
            <a:r>
              <a:rPr lang="en-GB" sz="500" dirty="0" err="1"/>
              <a:t>Guerrini</a:t>
            </a:r>
            <a:r>
              <a:rPr lang="en-GB" sz="500" dirty="0"/>
              <a:t> R. Ketamine in refractory convulsive status epilepticus in children avoids endotracheal intubation. Epilepsy </a:t>
            </a:r>
            <a:r>
              <a:rPr lang="en-GB" sz="500" dirty="0" err="1"/>
              <a:t>Behav</a:t>
            </a:r>
            <a:r>
              <a:rPr lang="en-GB" sz="500" dirty="0"/>
              <a:t>. 2015 Aug;49:343-6. </a:t>
            </a:r>
            <a:r>
              <a:rPr lang="en-GB" sz="500" dirty="0" err="1"/>
              <a:t>doi</a:t>
            </a:r>
            <a:r>
              <a:rPr lang="en-GB" sz="500" dirty="0"/>
              <a:t>: 10.1016/j.yebeh.2015.06.019. </a:t>
            </a:r>
            <a:r>
              <a:rPr lang="en-GB" sz="500" dirty="0" err="1"/>
              <a:t>Epub</a:t>
            </a:r>
            <a:r>
              <a:rPr lang="en-GB" sz="500" dirty="0"/>
              <a:t> 2015 Jul 16. PMID: 26189786.</a:t>
            </a:r>
          </a:p>
          <a:p>
            <a:r>
              <a:rPr lang="en-GB" sz="500" dirty="0"/>
              <a:t>7. von </a:t>
            </a:r>
            <a:r>
              <a:rPr lang="en-GB" sz="500" dirty="0" err="1"/>
              <a:t>Ungern</a:t>
            </a:r>
            <a:r>
              <a:rPr lang="en-GB" sz="500" dirty="0"/>
              <a:t>-Sternberg BS, </a:t>
            </a:r>
            <a:r>
              <a:rPr lang="en-GB" sz="500" dirty="0" err="1"/>
              <a:t>Regli</a:t>
            </a:r>
            <a:r>
              <a:rPr lang="en-GB" sz="500" dirty="0"/>
              <a:t> A, Frei FJ et </a:t>
            </a:r>
            <a:r>
              <a:rPr lang="en-GB" sz="500" dirty="0" err="1"/>
              <a:t>alA</a:t>
            </a:r>
            <a:r>
              <a:rPr lang="en-GB" sz="500" dirty="0"/>
              <a:t> deeper level of ketamine </a:t>
            </a:r>
            <a:r>
              <a:rPr lang="en-GB" sz="500" dirty="0" err="1"/>
              <a:t>anesthesia</a:t>
            </a:r>
            <a:r>
              <a:rPr lang="en-GB" sz="500" dirty="0"/>
              <a:t> does not affect functional residual capacity and ventilation distribution in healthy preschool children. </a:t>
            </a:r>
            <a:r>
              <a:rPr lang="en-GB" sz="500" dirty="0" err="1"/>
              <a:t>Paediatr</a:t>
            </a:r>
            <a:r>
              <a:rPr lang="en-GB" sz="500" dirty="0"/>
              <a:t> </a:t>
            </a:r>
            <a:r>
              <a:rPr lang="en-GB" sz="500" dirty="0" err="1"/>
              <a:t>Anaesth</a:t>
            </a:r>
            <a:r>
              <a:rPr lang="en-GB" sz="500" dirty="0"/>
              <a:t>. 2007 Dec;17(12):1150-5. </a:t>
            </a:r>
            <a:r>
              <a:rPr lang="en-GB" sz="500" dirty="0" err="1"/>
              <a:t>doi</a:t>
            </a:r>
            <a:r>
              <a:rPr lang="en-GB" sz="500" dirty="0"/>
              <a:t>: 10.1111/j.1460-9592.2007.02335</a:t>
            </a:r>
          </a:p>
          <a:p>
            <a:r>
              <a:rPr lang="en-GB" sz="500" dirty="0"/>
              <a:t>8. Morris, C., Perris, A., Klein, J. and Mahoney, P. (2009), Anaesthesia in haemodynamically compromised emergency patients: does ketamine represent the best choice of induction agent?. Anaesthesia, 64: 532-539. </a:t>
            </a:r>
            <a:r>
              <a:rPr lang="en-GB" sz="500" dirty="0">
                <a:hlinkClick r:id="rId8"/>
              </a:rPr>
              <a:t>https://doi.org/10.1111/j.1365-2044.2008.05835.x</a:t>
            </a:r>
            <a:endParaRPr lang="en-GB" sz="500" dirty="0"/>
          </a:p>
          <a:p>
            <a:r>
              <a:rPr lang="en-GB" sz="500" dirty="0"/>
              <a:t>9. </a:t>
            </a:r>
            <a:r>
              <a:rPr lang="en-GB" sz="500" dirty="0" err="1"/>
              <a:t>Klucka</a:t>
            </a:r>
            <a:r>
              <a:rPr lang="en-GB" sz="500" dirty="0"/>
              <a:t> J, </a:t>
            </a:r>
            <a:r>
              <a:rPr lang="en-GB" sz="500" dirty="0" err="1"/>
              <a:t>Kosinova</a:t>
            </a:r>
            <a:r>
              <a:rPr lang="en-GB" sz="500" dirty="0"/>
              <a:t> M, et al. European Journal of Anaesthesiology: June 2020- Vol.37 – issue 6 – p.435-442.</a:t>
            </a:r>
          </a:p>
          <a:p>
            <a:endParaRPr lang="en-GB" sz="500" dirty="0"/>
          </a:p>
        </p:txBody>
      </p:sp>
      <p:graphicFrame>
        <p:nvGraphicFramePr>
          <p:cNvPr id="42" name="Chart 41"/>
          <p:cNvGraphicFramePr/>
          <p:nvPr>
            <p:extLst>
              <p:ext uri="{D42A27DB-BD31-4B8C-83A1-F6EECF244321}">
                <p14:modId xmlns:p14="http://schemas.microsoft.com/office/powerpoint/2010/main" val="4019481609"/>
              </p:ext>
            </p:extLst>
          </p:nvPr>
        </p:nvGraphicFramePr>
        <p:xfrm>
          <a:off x="3397603" y="4379730"/>
          <a:ext cx="2959356" cy="201111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27325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1048</TotalTime>
  <Words>976</Words>
  <Application>Microsoft Office PowerPoint</Application>
  <PresentationFormat>On-screen Show (4:3)</PresentationFormat>
  <Paragraphs>57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Ketamine use in Paediatric Refractory Status Epilepticus  Vikki Norman, Ananth Kumar and Philip Knight                                                                                                                                                                                                                     Children’s Acute Transport Service, 26-27 Boswell Street, London WC1N 3JZ.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evaluation study of a teaching intervention on Paediatric Congenital Heart Disease for critical care transport teams</dc:title>
  <dc:creator>Louise Burton</dc:creator>
  <cp:lastModifiedBy>Philip Knight</cp:lastModifiedBy>
  <cp:revision>72</cp:revision>
  <cp:lastPrinted>2021-09-03T16:50:21Z</cp:lastPrinted>
  <dcterms:created xsi:type="dcterms:W3CDTF">2019-10-10T07:09:30Z</dcterms:created>
  <dcterms:modified xsi:type="dcterms:W3CDTF">2021-09-08T06:51:17Z</dcterms:modified>
</cp:coreProperties>
</file>