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4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04859-A96F-56C4-1B97-84673F0A4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345BD-E80C-8B83-5FD4-D3A8A4AA4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8B44D-521A-BBC6-A771-6FC6C424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680F9-F268-8386-9D1A-664B1E3C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0C139-B444-61AC-9A6C-6B1FA0A0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3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6CF2-AF23-E237-3864-6D30075A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B8B4B-E759-226A-EE46-1BAC3FF4D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74C1-2498-8DC7-7669-BC6FEB9F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2A8B-3F83-656E-F491-2AA75A06A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37399-8A97-C9B1-9E1C-8929F34D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99435-FFCF-1F44-A38F-2611C58F1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C51CF-DBC3-1339-3933-FD2F96C39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CB00F-347B-CA5C-B0E1-60F5B124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31B3F-ACA7-FC88-2C58-51158F99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22BB8-4FEC-1FC9-4FA6-CDC4A14F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1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2B1F-CE09-1AB3-E619-14C47B60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C2996-2B0F-A589-83FD-A56E0B9A4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EF90-F729-F255-8484-2B9EFADD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C7131-C986-980F-6205-607B8353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B072B-F7CD-3EB1-E6E4-DD7DE9A1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5446-E1EB-03FE-52B0-DA91521E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613ED-8E63-9279-DE18-F43AC5229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90FCD-8A07-B4DB-2B1C-29DBE61B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9408E-A080-D24F-E0C8-346DFAD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4E187-EE03-8603-4563-ED5F69AB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3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4C4F-5DFA-E6BD-9784-65AAF61D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F4B2B-8D51-852F-F6FC-74E32C0A5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709E1-6F73-3918-8404-212AB47A6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D35BB-89EA-0B4B-563F-6CE9A3CB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25F96-348B-89FE-E05B-72402520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ED3E1-4757-591E-C3D4-7F0277DE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4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E145-0636-97CC-DFBE-B3E5ECF1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30F87-A869-8F45-54F2-B26BC1259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01245-7231-09D2-B333-7EF8F1245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50060-CE84-2736-2D50-4CF57F4E5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71152-B66A-AEAA-155E-2AC68A4D0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E4F78-8538-E108-6FCE-1945832C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D1357-7D57-6F45-F623-0AC4584F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D0E1E-82BE-A3DC-0B50-9518E35D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A4F5-B4F7-409B-5A65-58C462E6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54D4F-A5C3-42A8-E858-B68E4CC42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1D106-8481-FE77-0BB3-0A7AB0B7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DDF61-D8D3-FCCD-EC59-539A75C8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4ABE7-BF81-C701-B121-76E0FDF1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F83D2-B2B8-6245-C2C1-DD54E671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90DC7-D465-A37D-1875-A80BBAB4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5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D462-10CB-56EB-52A0-0EEC1352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7770-C742-995C-454A-1335F3CB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C7612-632D-7801-C49E-8190DEAAF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5AD51-35A0-71FA-DB62-051CDE1E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BD8E-F328-E661-E1A8-7DCA1BB3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FD0ED-04A2-CD89-8575-DCD7EA1C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1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8DBFA-DE3F-F002-5D36-A22FE364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E4E13-BC57-53C0-903A-805B99BC9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11C28-AF5E-202F-C068-BC82ED0A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FA912-3608-983B-73F9-2F1C0D92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540D1-1E12-6565-A97C-71A67617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760E2-CDE8-8EE8-7098-BDE0DFE3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1579B-793F-7486-FF02-8CAE3693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20439-4E30-51C7-2098-AB1F33666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29116-EEFB-D4CF-ACA3-629D4027E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C500-B692-4848-8365-7EAA01AC3BD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6A12E-9132-B97E-668E-B1DFD6B0A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F8184-BD06-3560-34ED-DE9093509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29482-1D87-496C-A5DC-9569214D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C45B-9CDE-8A8C-1EE9-41A67A08A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TICnerships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7D6C8-A758-3868-5A3C-AC2FA3DCE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Bradley T. Borden</a:t>
            </a:r>
          </a:p>
          <a:p>
            <a:r>
              <a:rPr lang="en-US" dirty="0"/>
              <a:t>April 25, 2023</a:t>
            </a:r>
          </a:p>
        </p:txBody>
      </p:sp>
    </p:spTree>
    <p:extLst>
      <p:ext uri="{BB962C8B-B14F-4D97-AF65-F5344CB8AC3E}">
        <p14:creationId xmlns:p14="http://schemas.microsoft.com/office/powerpoint/2010/main" val="296188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182-078D-F28C-165C-F7DF1CA5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Strategies: Quick 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81AE-B4FA-7C84-783A-A0EB32841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Quick TIC</a:t>
            </a:r>
            <a:r>
              <a:rPr lang="en-US" dirty="0"/>
              <a:t>: a compliant TIC formed to allow an exchanger to acquire a TIC interest as replacement property prior to contributing it to a tax partnership</a:t>
            </a:r>
          </a:p>
          <a:p>
            <a:pPr lvl="1"/>
            <a:r>
              <a:rPr lang="en-US" u="sng" dirty="0"/>
              <a:t>TIC</a:t>
            </a:r>
            <a:r>
              <a:rPr lang="en-US" dirty="0"/>
              <a:t>—Rev. Proc. 2002-22 compliant</a:t>
            </a:r>
          </a:p>
          <a:p>
            <a:pPr lvl="1"/>
            <a:r>
              <a:rPr lang="en-US" u="sng" dirty="0"/>
              <a:t>Tax ownership</a:t>
            </a:r>
            <a:r>
              <a:rPr lang="en-US" dirty="0"/>
              <a:t>—non-binding contract to contribute TIC interest to an entity</a:t>
            </a:r>
          </a:p>
          <a:p>
            <a:pPr lvl="2"/>
            <a:r>
              <a:rPr lang="en-US" dirty="0"/>
              <a:t>If contributions are contingent upon obtaining construction financing or obtaining government approval, TIC co-owners are probably the tax owners</a:t>
            </a:r>
          </a:p>
          <a:p>
            <a:pPr lvl="2"/>
            <a:r>
              <a:rPr lang="en-US" dirty="0"/>
              <a:t>If financing or approval falls through, parties are left with TIC structure</a:t>
            </a:r>
          </a:p>
          <a:p>
            <a:pPr lvl="3"/>
            <a:r>
              <a:rPr lang="en-US" dirty="0"/>
              <a:t>If parties do not like outcome of being in TIC structure, then the arrangement is more likely to be a TIC</a:t>
            </a:r>
          </a:p>
          <a:p>
            <a:pPr lvl="1"/>
            <a:r>
              <a:rPr lang="en-US" u="sng" dirty="0"/>
              <a:t>Qualified-use</a:t>
            </a:r>
            <a:r>
              <a:rPr lang="en-US" dirty="0"/>
              <a:t>—extensive supporting authority; negative authority overturned</a:t>
            </a:r>
          </a:p>
          <a:p>
            <a:r>
              <a:rPr lang="en-US" u="sng" dirty="0"/>
              <a:t>Advantages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Elegant, clean structure</a:t>
            </a:r>
          </a:p>
          <a:p>
            <a:pPr lvl="1"/>
            <a:r>
              <a:rPr lang="en-US" dirty="0"/>
              <a:t>Legal support</a:t>
            </a:r>
          </a:p>
          <a:p>
            <a:pPr lvl="1"/>
            <a:r>
              <a:rPr lang="en-US" dirty="0"/>
              <a:t>Avoids messy, complicated </a:t>
            </a:r>
            <a:r>
              <a:rPr lang="en-US" dirty="0" err="1"/>
              <a:t>TICnership</a:t>
            </a:r>
            <a:r>
              <a:rPr lang="en-US" dirty="0"/>
              <a:t> that has no legal support for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73435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A653-832C-BC11-7444-A805AF8F3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TIC vs. </a:t>
            </a:r>
            <a:r>
              <a:rPr lang="en-US" dirty="0" err="1"/>
              <a:t>TICnership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F74E-3784-F08B-1CC6-9CAD9F436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Quick TIC</a:t>
            </a:r>
          </a:p>
          <a:p>
            <a:pPr lvl="1"/>
            <a:r>
              <a:rPr lang="en-US" dirty="0"/>
              <a:t>Co-ownership arrangement is a TIC</a:t>
            </a:r>
          </a:p>
          <a:p>
            <a:pPr lvl="1"/>
            <a:r>
              <a:rPr lang="en-US" dirty="0"/>
              <a:t>Exchanger is tax owner of a real property</a:t>
            </a:r>
          </a:p>
          <a:p>
            <a:pPr lvl="1"/>
            <a:r>
              <a:rPr lang="en-US" dirty="0"/>
              <a:t>Support for qualified-use</a:t>
            </a:r>
          </a:p>
          <a:p>
            <a:pPr lvl="1"/>
            <a:r>
              <a:rPr lang="en-US" dirty="0"/>
              <a:t>Arrangement is elegant and clean</a:t>
            </a:r>
          </a:p>
          <a:p>
            <a:r>
              <a:rPr lang="en-US" u="sng" dirty="0" err="1"/>
              <a:t>TICnership</a:t>
            </a:r>
            <a:endParaRPr lang="en-US" u="sng" dirty="0"/>
          </a:p>
          <a:p>
            <a:pPr lvl="1"/>
            <a:r>
              <a:rPr lang="en-US" dirty="0"/>
              <a:t>Arrangement is a mess</a:t>
            </a:r>
          </a:p>
          <a:p>
            <a:pPr lvl="1"/>
            <a:r>
              <a:rPr lang="en-US" dirty="0"/>
              <a:t>Arrangement is most likely a tax partnership</a:t>
            </a:r>
          </a:p>
          <a:p>
            <a:pPr lvl="1"/>
            <a:r>
              <a:rPr lang="en-US" dirty="0"/>
              <a:t>Must rely upon Rev. Rul. 99-5 for section 1031 treatment</a:t>
            </a:r>
          </a:p>
          <a:p>
            <a:pPr lvl="2"/>
            <a:r>
              <a:rPr lang="en-US" dirty="0"/>
              <a:t>Not available if arrangement had multiple members before admitting exchanger</a:t>
            </a:r>
          </a:p>
          <a:p>
            <a:pPr lvl="1"/>
            <a:r>
              <a:rPr lang="en-US" dirty="0"/>
              <a:t>Arbitrary holding period has no support in the law, may transfer tax ownership to entity at closing</a:t>
            </a:r>
          </a:p>
          <a:p>
            <a:pPr lvl="1"/>
            <a:r>
              <a:rPr lang="en-US" dirty="0"/>
              <a:t>Legal advice</a:t>
            </a:r>
          </a:p>
          <a:p>
            <a:pPr lvl="2"/>
            <a:r>
              <a:rPr lang="en-US" dirty="0"/>
              <a:t>Qualified-use is an easy legal question—can move forward with confidence</a:t>
            </a:r>
          </a:p>
          <a:p>
            <a:pPr lvl="2"/>
            <a:r>
              <a:rPr lang="en-US" dirty="0"/>
              <a:t>Definition of tax partnership is a complex question—cannot move forward with confidence</a:t>
            </a:r>
          </a:p>
          <a:p>
            <a:pPr lvl="2"/>
            <a:r>
              <a:rPr lang="en-US" dirty="0"/>
              <a:t>Advisor either does not understand the law or is advising clients to roll dice and hope IRS does not want to raise tax-partnership question</a:t>
            </a:r>
          </a:p>
          <a:p>
            <a:pPr lvl="1"/>
            <a:r>
              <a:rPr lang="en-US" dirty="0"/>
              <a:t>Messy structure, ignores favorable authority for quick TIC, has no legal support for treating </a:t>
            </a:r>
            <a:r>
              <a:rPr lang="en-US" dirty="0" err="1"/>
              <a:t>TICnership</a:t>
            </a:r>
            <a:r>
              <a:rPr lang="en-US" dirty="0"/>
              <a:t> as a TIC</a:t>
            </a:r>
          </a:p>
        </p:txBody>
      </p:sp>
    </p:spTree>
    <p:extLst>
      <p:ext uri="{BB962C8B-B14F-4D97-AF65-F5344CB8AC3E}">
        <p14:creationId xmlns:p14="http://schemas.microsoft.com/office/powerpoint/2010/main" val="3982058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9BA4-351B-21AE-D920-2869FC3A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Up-Tier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5FA8-E806-FDE8-D59D-BB3FDCE18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clean TIC = Rev. Proc. 2002-22 compliant</a:t>
            </a:r>
          </a:p>
          <a:p>
            <a:r>
              <a:rPr lang="en-US" dirty="0"/>
              <a:t>Separate TIC owners should be respected</a:t>
            </a:r>
          </a:p>
          <a:p>
            <a:pPr lvl="1"/>
            <a:r>
              <a:rPr lang="en-US" i="1" dirty="0"/>
              <a:t>Bradshaw</a:t>
            </a:r>
            <a:r>
              <a:rPr lang="en-US" dirty="0"/>
              <a:t>, </a:t>
            </a:r>
            <a:r>
              <a:rPr lang="en-US" i="1" dirty="0"/>
              <a:t>Bramblett</a:t>
            </a:r>
          </a:p>
          <a:p>
            <a:pPr lvl="1"/>
            <a:r>
              <a:rPr lang="en-US" dirty="0"/>
              <a:t>TIC arrangement should not be collapsed</a:t>
            </a:r>
          </a:p>
          <a:p>
            <a:r>
              <a:rPr lang="en-US" dirty="0"/>
              <a:t>Parties can use up-tier entities to provide promotes and profit-sharing</a:t>
            </a:r>
          </a:p>
          <a:p>
            <a:pPr lvl="1"/>
            <a:r>
              <a:rPr lang="en-US" dirty="0"/>
              <a:t>GP is a GP in each entity</a:t>
            </a:r>
          </a:p>
          <a:p>
            <a:r>
              <a:rPr lang="en-US" dirty="0"/>
              <a:t>Each TIC co-owner must retain management authority</a:t>
            </a:r>
          </a:p>
          <a:p>
            <a:pPr lvl="1"/>
            <a:r>
              <a:rPr lang="en-US" dirty="0"/>
              <a:t>Delegation of nonrevocable management authority to manager of SPE Propco of TIC owner probably an unacceptable separation of ownership and management</a:t>
            </a:r>
          </a:p>
          <a:p>
            <a:pPr lvl="1"/>
            <a:r>
              <a:rPr lang="en-US" dirty="0"/>
              <a:t>Provision in operating agreement providing that manager cannot be removed could be illusory because sole member retains authority to amend the operating agreement</a:t>
            </a:r>
          </a:p>
          <a:p>
            <a:r>
              <a:rPr lang="en-US" dirty="0"/>
              <a:t>TICs must hold proportionate shares escrows and reserves</a:t>
            </a:r>
          </a:p>
          <a:p>
            <a:r>
              <a:rPr lang="en-US" dirty="0"/>
              <a:t>The TIC must be a TIC</a:t>
            </a:r>
          </a:p>
          <a:p>
            <a:pPr lvl="1"/>
            <a:r>
              <a:rPr lang="en-US" dirty="0"/>
              <a:t>If sponsor </a:t>
            </a:r>
            <a:r>
              <a:rPr lang="en-US"/>
              <a:t>and investors like </a:t>
            </a:r>
            <a:r>
              <a:rPr lang="en-US" dirty="0"/>
              <a:t>it, it probably is not a TIC</a:t>
            </a:r>
          </a:p>
        </p:txBody>
      </p:sp>
    </p:spTree>
    <p:extLst>
      <p:ext uri="{BB962C8B-B14F-4D97-AF65-F5344CB8AC3E}">
        <p14:creationId xmlns:p14="http://schemas.microsoft.com/office/powerpoint/2010/main" val="351902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8C7F-7139-4BBC-AE69-5ED04501A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TICnership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54F0-B4CA-A450-EAD4-DC37A7B88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Definition</a:t>
            </a:r>
            <a:r>
              <a:rPr lang="en-US" dirty="0"/>
              <a:t>: co-ownership arrangement created with TIC deeds but possessing partnership attributes and coming within the federal definition of tax partnership </a:t>
            </a:r>
          </a:p>
          <a:p>
            <a:r>
              <a:rPr lang="en-US" u="sng" dirty="0"/>
              <a:t>Tax status</a:t>
            </a:r>
            <a:r>
              <a:rPr lang="en-US" dirty="0"/>
              <a:t>: treated as a partnership for federal income tax purposes</a:t>
            </a:r>
          </a:p>
          <a:p>
            <a:pPr lvl="1"/>
            <a:r>
              <a:rPr lang="en-US" dirty="0"/>
              <a:t>Interests in </a:t>
            </a:r>
            <a:r>
              <a:rPr lang="en-US" dirty="0" err="1"/>
              <a:t>TICnerships</a:t>
            </a:r>
            <a:r>
              <a:rPr lang="en-US" dirty="0"/>
              <a:t> are treated as interests in partnerships, so they do not qualify as relinquished property or replacement property in section 1031 exchanges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5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BE61-1C31-2410-B8F5-79BC4BC1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B97B-0DDB-D611-FD27-0DE8D31D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Co-owners have undivided interest in entire property</a:t>
            </a:r>
          </a:p>
          <a:p>
            <a:pPr lvl="1"/>
            <a:r>
              <a:rPr lang="en-US" dirty="0"/>
              <a:t>Share in possession of the whole parcel</a:t>
            </a:r>
          </a:p>
          <a:p>
            <a:pPr lvl="1"/>
            <a:r>
              <a:rPr lang="en-US" dirty="0"/>
              <a:t>Share in revenues and expenses in proportion to ownership interests</a:t>
            </a:r>
          </a:p>
          <a:p>
            <a:pPr lvl="1"/>
            <a:r>
              <a:rPr lang="en-US" dirty="0"/>
              <a:t>Right to transfer interest or demand partition of the property</a:t>
            </a:r>
          </a:p>
          <a:p>
            <a:pPr lvl="1"/>
            <a:r>
              <a:rPr lang="en-US" dirty="0"/>
              <a:t>Share in blanket lien</a:t>
            </a:r>
          </a:p>
          <a:p>
            <a:r>
              <a:rPr lang="en-US" dirty="0"/>
              <a:t>No separate entity</a:t>
            </a:r>
          </a:p>
          <a:p>
            <a:pPr lvl="1"/>
            <a:r>
              <a:rPr lang="en-US" dirty="0"/>
              <a:t>Nothing happens at entity level—don’t about or thing about TIC ownership as an entity</a:t>
            </a:r>
          </a:p>
          <a:p>
            <a:pPr lvl="1"/>
            <a:r>
              <a:rPr lang="en-US" dirty="0"/>
              <a:t>Undivided interests generate revenue and create expenses</a:t>
            </a:r>
          </a:p>
          <a:p>
            <a:pPr lvl="1"/>
            <a:r>
              <a:rPr lang="en-US" dirty="0"/>
              <a:t>No net income because no separate entity</a:t>
            </a:r>
          </a:p>
          <a:p>
            <a:pPr lvl="1"/>
            <a:r>
              <a:rPr lang="en-US" dirty="0"/>
              <a:t>Can’t separate management from ownership</a:t>
            </a:r>
          </a:p>
          <a:p>
            <a:pPr lvl="1"/>
            <a:r>
              <a:rPr lang="en-US" dirty="0"/>
              <a:t>No separate bank account, except to collect and disburse rents and pay operating expenses</a:t>
            </a:r>
          </a:p>
          <a:p>
            <a:pPr lvl="1"/>
            <a:r>
              <a:rPr lang="en-US" dirty="0"/>
              <a:t>No separate return</a:t>
            </a:r>
          </a:p>
          <a:p>
            <a:pPr lvl="1"/>
            <a:r>
              <a:rPr lang="en-US" dirty="0"/>
              <a:t>No separate reserve account</a:t>
            </a:r>
          </a:p>
          <a:p>
            <a:pPr lvl="1"/>
            <a:r>
              <a:rPr lang="en-US" dirty="0"/>
              <a:t>No balance sheet for a TIC</a:t>
            </a:r>
          </a:p>
          <a:p>
            <a:pPr lvl="2"/>
            <a:r>
              <a:rPr lang="en-US" dirty="0"/>
              <a:t>Each TIC co-owner could have a balance sheet with TIC interest</a:t>
            </a:r>
          </a:p>
        </p:txBody>
      </p:sp>
    </p:spTree>
    <p:extLst>
      <p:ext uri="{BB962C8B-B14F-4D97-AF65-F5344CB8AC3E}">
        <p14:creationId xmlns:p14="http://schemas.microsoft.com/office/powerpoint/2010/main" val="196236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9B99-7BF8-90CF-E828-6F0DF232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50BF-05C6-C75B-4AC3-1C7F2715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State-law definition</a:t>
            </a:r>
            <a:r>
              <a:rPr lang="en-US" dirty="0"/>
              <a:t>: an association of two or more persons to carry on as co-owners a business for profit</a:t>
            </a:r>
          </a:p>
          <a:p>
            <a:r>
              <a:rPr lang="en-US" u="sng" dirty="0"/>
              <a:t>Tax-law definition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syndicate, group, pool, joint venture, or other unincorporated organization through or by means of which any business, financial operation, or venture is carried on</a:t>
            </a:r>
          </a:p>
          <a:p>
            <a:pPr lvl="1"/>
            <a:r>
              <a:rPr lang="en-US" dirty="0"/>
              <a:t>A contractual arrangement may create a partnership for federal tax purposes if the participants carry on a trade, business, financial operation, or venture and divide the profits therefrom. </a:t>
            </a:r>
          </a:p>
        </p:txBody>
      </p:sp>
    </p:spTree>
    <p:extLst>
      <p:ext uri="{BB962C8B-B14F-4D97-AF65-F5344CB8AC3E}">
        <p14:creationId xmlns:p14="http://schemas.microsoft.com/office/powerpoint/2010/main" val="319346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74885-A309-611B-D299-D229D11F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Arrangements that Create </a:t>
            </a:r>
            <a:r>
              <a:rPr lang="en-US" dirty="0" err="1"/>
              <a:t>TICnerships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A6EF-17F3-A38C-AF12-DC65FBA4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Source of arrangement is irrelevant</a:t>
            </a:r>
          </a:p>
          <a:p>
            <a:pPr lvl="1"/>
            <a:r>
              <a:rPr lang="en-US" dirty="0"/>
              <a:t>TIC agreement</a:t>
            </a:r>
          </a:p>
          <a:p>
            <a:pPr lvl="1"/>
            <a:r>
              <a:rPr lang="en-US" dirty="0"/>
              <a:t>Side letter</a:t>
            </a:r>
          </a:p>
          <a:p>
            <a:pPr lvl="1"/>
            <a:r>
              <a:rPr lang="en-US" dirty="0"/>
              <a:t>Oral agreement</a:t>
            </a:r>
          </a:p>
          <a:p>
            <a:r>
              <a:rPr lang="en-US" dirty="0"/>
              <a:t>Profit-sharing</a:t>
            </a:r>
          </a:p>
          <a:p>
            <a:pPr lvl="1"/>
            <a:r>
              <a:rPr lang="en-US" dirty="0"/>
              <a:t>Anything that deviates from proportionate sharing of revenue and expenses causes TIC to become </a:t>
            </a:r>
            <a:r>
              <a:rPr lang="en-US" dirty="0" err="1"/>
              <a:t>TICnership</a:t>
            </a:r>
            <a:endParaRPr lang="en-US" dirty="0"/>
          </a:p>
          <a:p>
            <a:pPr lvl="1"/>
            <a:r>
              <a:rPr lang="en-US" dirty="0"/>
              <a:t>Promote from one TIC co-owner makes arrangement a </a:t>
            </a:r>
            <a:r>
              <a:rPr lang="en-US" dirty="0" err="1"/>
              <a:t>TICnership</a:t>
            </a:r>
            <a:endParaRPr lang="en-US" dirty="0"/>
          </a:p>
          <a:p>
            <a:pPr lvl="1"/>
            <a:r>
              <a:rPr lang="en-US" dirty="0"/>
              <a:t>Combination of co-ownership and business activity is a tax partnership</a:t>
            </a:r>
          </a:p>
          <a:p>
            <a:pPr lvl="2"/>
            <a:r>
              <a:rPr lang="en-US" dirty="0"/>
              <a:t>Promote is payment for services, so indicates co-ownership and business has been combined</a:t>
            </a:r>
          </a:p>
          <a:p>
            <a:r>
              <a:rPr lang="en-US" dirty="0"/>
              <a:t>Capital reserve account</a:t>
            </a:r>
          </a:p>
          <a:p>
            <a:pPr lvl="1"/>
            <a:r>
              <a:rPr lang="en-US" dirty="0"/>
              <a:t>Can’t be a joint account</a:t>
            </a:r>
          </a:p>
          <a:p>
            <a:r>
              <a:rPr lang="en-US" dirty="0"/>
              <a:t>Separation of ownership and management</a:t>
            </a:r>
          </a:p>
          <a:p>
            <a:pPr lvl="1"/>
            <a:r>
              <a:rPr lang="en-US" dirty="0"/>
              <a:t>TIC co-owners must manage the property </a:t>
            </a:r>
          </a:p>
          <a:p>
            <a:pPr lvl="1"/>
            <a:r>
              <a:rPr lang="en-US" dirty="0"/>
              <a:t>Manager cannot be appointed to indefinite term</a:t>
            </a:r>
          </a:p>
          <a:p>
            <a:r>
              <a:rPr lang="en-US" dirty="0"/>
              <a:t>How is paid-in capital treated?</a:t>
            </a:r>
          </a:p>
          <a:p>
            <a:pPr lvl="1"/>
            <a:r>
              <a:rPr lang="en-US" dirty="0"/>
              <a:t>Contribution to </a:t>
            </a:r>
            <a:r>
              <a:rPr lang="en-US" dirty="0" err="1"/>
              <a:t>TICnership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Construction in exchange for TIC interest?</a:t>
            </a:r>
          </a:p>
        </p:txBody>
      </p:sp>
    </p:spTree>
    <p:extLst>
      <p:ext uri="{BB962C8B-B14F-4D97-AF65-F5344CB8AC3E}">
        <p14:creationId xmlns:p14="http://schemas.microsoft.com/office/powerpoint/2010/main" val="275958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5B67-13A2-E7CC-ACE5-EF1FEDF3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Section 1031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2B13-6CAF-03B9-B039-DC34A2589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interest real property?</a:t>
            </a:r>
          </a:p>
          <a:p>
            <a:pPr lvl="1"/>
            <a:r>
              <a:rPr lang="en-US" dirty="0"/>
              <a:t>Is arrangement a </a:t>
            </a:r>
            <a:r>
              <a:rPr lang="en-US" u="sng" dirty="0"/>
              <a:t>TIC</a:t>
            </a:r>
            <a:r>
              <a:rPr lang="en-US" dirty="0"/>
              <a:t>?</a:t>
            </a:r>
          </a:p>
          <a:p>
            <a:r>
              <a:rPr lang="en-US" dirty="0"/>
              <a:t>Is the exchanger the </a:t>
            </a:r>
            <a:r>
              <a:rPr lang="en-US" u="sng" dirty="0"/>
              <a:t>tax owner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Who holds the benefits and burdens of the property interest?</a:t>
            </a:r>
          </a:p>
          <a:p>
            <a:pPr lvl="2"/>
            <a:r>
              <a:rPr lang="en-US" dirty="0"/>
              <a:t>The exchanger or the entity?</a:t>
            </a:r>
          </a:p>
          <a:p>
            <a:r>
              <a:rPr lang="en-US" dirty="0"/>
              <a:t>Does transaction satisfy the </a:t>
            </a:r>
            <a:r>
              <a:rPr lang="en-US" u="sng" dirty="0"/>
              <a:t>qualified-use requirement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purpose of holding property productive use in a trade or business or investment?</a:t>
            </a:r>
          </a:p>
          <a:p>
            <a:pPr lvl="1"/>
            <a:r>
              <a:rPr lang="en-US" dirty="0"/>
              <a:t>Case law establishes that an exchange before or after a tax-free transfer to or from an entity satisfies the qualified-use requirement</a:t>
            </a:r>
          </a:p>
          <a:p>
            <a:pPr lvl="2"/>
            <a:r>
              <a:rPr lang="en-US" i="1" dirty="0"/>
              <a:t>See, e.g.</a:t>
            </a:r>
            <a:r>
              <a:rPr lang="en-US" dirty="0"/>
              <a:t>, Bradley T. Borden, </a:t>
            </a:r>
            <a:r>
              <a:rPr lang="en-US" i="1" dirty="0"/>
              <a:t>Dialogue Debunking the Section 1031 Holding Period Myth</a:t>
            </a:r>
            <a:r>
              <a:rPr lang="en-US" dirty="0"/>
              <a:t>, 178 TAX NOTES FED. 43 (Apr. 3, 2023); </a:t>
            </a:r>
            <a:r>
              <a:rPr lang="en-US" i="1" dirty="0"/>
              <a:t>Section 1031 Drop-and-Swaps Thirty Years After </a:t>
            </a:r>
            <a:r>
              <a:rPr lang="en-US" dirty="0" err="1"/>
              <a:t>Magneson</a:t>
            </a:r>
            <a:r>
              <a:rPr lang="en-US" dirty="0"/>
              <a:t>, 19 J. PASSTHROUGH ENT. 11 (Jan.-Feb. 2016); </a:t>
            </a:r>
            <a:r>
              <a:rPr lang="en-US" i="1" dirty="0"/>
              <a:t>Section 1031 Drop-and-Swaps Thirty Years After</a:t>
            </a:r>
            <a:r>
              <a:rPr lang="en-US" dirty="0"/>
              <a:t> </a:t>
            </a:r>
            <a:r>
              <a:rPr lang="en-US" dirty="0" err="1"/>
              <a:t>Bolker</a:t>
            </a:r>
            <a:r>
              <a:rPr lang="en-US" dirty="0"/>
              <a:t>, 18 J. PASSTHROUGH ENT. 21 (Sep.-Oct. 2015)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768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2981-7011-2954-B21F-AB80A399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Sale-Side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E2CA-475E-D46A-4C68-3104F6D72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TICnership</a:t>
            </a:r>
            <a:r>
              <a:rPr lang="en-US" dirty="0"/>
              <a:t> interest is not real property, and sale of partnership interest will not qualify for section 1031 treatment</a:t>
            </a:r>
          </a:p>
          <a:p>
            <a:r>
              <a:rPr lang="en-US" dirty="0"/>
              <a:t>How do members do a Drop-and-swap from a </a:t>
            </a:r>
            <a:r>
              <a:rPr lang="en-US" dirty="0" err="1"/>
              <a:t>TICnership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do the members become tax owners of the property?</a:t>
            </a:r>
          </a:p>
          <a:p>
            <a:pPr lvl="1"/>
            <a:r>
              <a:rPr lang="en-US" dirty="0"/>
              <a:t>How is a </a:t>
            </a:r>
            <a:r>
              <a:rPr lang="en-US" dirty="0" err="1"/>
              <a:t>TICnership</a:t>
            </a:r>
            <a:r>
              <a:rPr lang="en-US" dirty="0"/>
              <a:t> converted from a tax partnership to a TIC?</a:t>
            </a:r>
          </a:p>
          <a:p>
            <a:pPr lvl="2"/>
            <a:r>
              <a:rPr lang="en-US" dirty="0"/>
              <a:t>Property already titled as owned by TIC co-owners</a:t>
            </a:r>
          </a:p>
          <a:p>
            <a:pPr lvl="2"/>
            <a:r>
              <a:rPr lang="en-US" dirty="0"/>
              <a:t>Must modify the agreements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5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D25A-BE3A-A7AB-9166-5F2C2237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Buy-Side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D067-FDCF-F742-A8D8-09B2E78D3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Purchaser of interest in existing multiple-member </a:t>
            </a:r>
            <a:r>
              <a:rPr lang="en-US" dirty="0" err="1"/>
              <a:t>TICnership</a:t>
            </a:r>
            <a:r>
              <a:rPr lang="en-US" dirty="0"/>
              <a:t> is acquisition of interest in partnership and will not qualify for section 1031 treatment</a:t>
            </a:r>
          </a:p>
          <a:p>
            <a:r>
              <a:rPr lang="en-US" dirty="0"/>
              <a:t>Purchase into new </a:t>
            </a:r>
            <a:r>
              <a:rPr lang="en-US" dirty="0" err="1"/>
              <a:t>TICnership</a:t>
            </a:r>
            <a:r>
              <a:rPr lang="en-US" dirty="0"/>
              <a:t> should be a Rev. Rul. 99-5 transaction</a:t>
            </a:r>
          </a:p>
          <a:p>
            <a:pPr lvl="1"/>
            <a:r>
              <a:rPr lang="en-US" u="sng" dirty="0"/>
              <a:t>TIC</a:t>
            </a:r>
            <a:r>
              <a:rPr lang="en-US" dirty="0"/>
              <a:t>: IRS treats the purchaser as acquiring an interest in the entity’s property</a:t>
            </a:r>
          </a:p>
          <a:p>
            <a:pPr lvl="1"/>
            <a:r>
              <a:rPr lang="en-US" u="sng" dirty="0"/>
              <a:t>Tax owner</a:t>
            </a:r>
            <a:r>
              <a:rPr lang="en-US" dirty="0"/>
              <a:t>: IRS treats the purchaser as the owner of an interest in the entity’s property immediately before contribution</a:t>
            </a:r>
          </a:p>
          <a:p>
            <a:pPr lvl="1"/>
            <a:r>
              <a:rPr lang="en-US" u="sng" dirty="0"/>
              <a:t>Qualified-use requirement</a:t>
            </a:r>
            <a:r>
              <a:rPr lang="en-US" dirty="0"/>
              <a:t>: case law provides that acquisition of property as part of a section 1031 exchange immediately before or after a tax-free exchange satisfies the qualified-use requirement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3537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F3E6-B020-53A2-BFD9-2278B813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</a:t>
            </a:r>
            <a:r>
              <a:rPr lang="en-US" dirty="0" err="1"/>
              <a:t>TICnerships</a:t>
            </a:r>
            <a:r>
              <a:rPr lang="en-US" dirty="0"/>
              <a:t>: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69328-9E62-2EBC-2915-5C0A33B3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GP and LP each take title to property as TICs and develop it as TICs</a:t>
            </a:r>
          </a:p>
          <a:p>
            <a:r>
              <a:rPr lang="en-US" dirty="0"/>
              <a:t>GP agrees to contribute capital to and obtaining financing for improvements</a:t>
            </a:r>
          </a:p>
          <a:p>
            <a:pPr lvl="1"/>
            <a:r>
              <a:rPr lang="en-US" dirty="0"/>
              <a:t>How does LP become an owner of improvements funded by GP?</a:t>
            </a:r>
          </a:p>
          <a:p>
            <a:pPr lvl="1"/>
            <a:r>
              <a:rPr lang="en-US" dirty="0"/>
              <a:t>Does LP transfer interest in property in exchange for interest in improvements being constructed?</a:t>
            </a:r>
          </a:p>
          <a:p>
            <a:pPr lvl="2"/>
            <a:r>
              <a:rPr lang="en-US" dirty="0"/>
              <a:t>Transfer of real property for improvements being constructed is a taxable event to LP</a:t>
            </a:r>
          </a:p>
          <a:p>
            <a:pPr lvl="1"/>
            <a:r>
              <a:rPr lang="en-US" dirty="0"/>
              <a:t>Does GP transfer interests in improvements in exchange for other consideration?</a:t>
            </a:r>
          </a:p>
          <a:p>
            <a:pPr lvl="2"/>
            <a:r>
              <a:rPr lang="en-US" dirty="0"/>
              <a:t>Taxable event to GP, probably compensation</a:t>
            </a:r>
          </a:p>
          <a:p>
            <a:r>
              <a:rPr lang="en-US" dirty="0"/>
              <a:t>GP will be the developer, and has long-term contract to develop</a:t>
            </a:r>
          </a:p>
          <a:p>
            <a:pPr lvl="1"/>
            <a:r>
              <a:rPr lang="en-US" dirty="0"/>
              <a:t>Separation of management from ownership</a:t>
            </a:r>
          </a:p>
          <a:p>
            <a:r>
              <a:rPr lang="en-US" dirty="0"/>
              <a:t>Activities may exceed those allowed within in a TIC</a:t>
            </a:r>
          </a:p>
          <a:p>
            <a:r>
              <a:rPr lang="en-US" dirty="0"/>
              <a:t>GP receives a promote</a:t>
            </a:r>
          </a:p>
          <a:p>
            <a:pPr lvl="1"/>
            <a:r>
              <a:rPr lang="en-US" dirty="0"/>
              <a:t>Not proportionate sharing of revenue an expense, so not a TIC</a:t>
            </a:r>
          </a:p>
          <a:p>
            <a:r>
              <a:rPr lang="en-US" dirty="0"/>
              <a:t>GP and LP have contractual obligation to transfer property to an LLC after 18 months</a:t>
            </a:r>
          </a:p>
          <a:p>
            <a:pPr lvl="1"/>
            <a:r>
              <a:rPr lang="en-US" dirty="0"/>
              <a:t>Are both parties currently obligated to transfer property to the LLC?</a:t>
            </a:r>
          </a:p>
          <a:p>
            <a:pPr lvl="1"/>
            <a:r>
              <a:rPr lang="en-US" dirty="0"/>
              <a:t>If there is a current obligation, GP and LP may not be tax owners of property interests. LLC might be</a:t>
            </a:r>
          </a:p>
          <a:p>
            <a:pPr lvl="1"/>
            <a:r>
              <a:rPr lang="en-US" dirty="0"/>
              <a:t>Rev. Rul. 99-5 may apply, but if parties will rely upon Rev. Rul. 99-5, why use complicated, messy structure? </a:t>
            </a:r>
          </a:p>
          <a:p>
            <a:pPr lvl="1"/>
            <a:r>
              <a:rPr lang="en-US" dirty="0"/>
              <a:t>Do a quick TIC, remove uncertainty, and simplify</a:t>
            </a:r>
          </a:p>
        </p:txBody>
      </p:sp>
    </p:spTree>
    <p:extLst>
      <p:ext uri="{BB962C8B-B14F-4D97-AF65-F5344CB8AC3E}">
        <p14:creationId xmlns:p14="http://schemas.microsoft.com/office/powerpoint/2010/main" val="244444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1331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TICnerships</vt:lpstr>
      <vt:lpstr>TICnership</vt:lpstr>
      <vt:lpstr>TIC Characteristics</vt:lpstr>
      <vt:lpstr>Definitions of Partnership</vt:lpstr>
      <vt:lpstr>Arrangements that Create TICnerships</vt:lpstr>
      <vt:lpstr>Three Section 1031 Concerns </vt:lpstr>
      <vt:lpstr>Sale-Side Concerns</vt:lpstr>
      <vt:lpstr>Buy-Side Concerns</vt:lpstr>
      <vt:lpstr>Examples of TICnerships: Development</vt:lpstr>
      <vt:lpstr>Strategies: Quick TIC</vt:lpstr>
      <vt:lpstr>Quick TIC vs. TICnership</vt:lpstr>
      <vt:lpstr>Up-Tier Arrangements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TICnerships</dc:title>
  <dc:creator>Brad Borden</dc:creator>
  <cp:lastModifiedBy>Brad Borden</cp:lastModifiedBy>
  <cp:revision>29</cp:revision>
  <dcterms:created xsi:type="dcterms:W3CDTF">2023-04-20T00:55:37Z</dcterms:created>
  <dcterms:modified xsi:type="dcterms:W3CDTF">2023-04-24T20:30:43Z</dcterms:modified>
</cp:coreProperties>
</file>