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"/>
  </p:notesMasterIdLst>
  <p:handoutMasterIdLst>
    <p:handoutMasterId r:id="rId5"/>
  </p:handoutMasterIdLst>
  <p:sldIdLst>
    <p:sldId id="274" r:id="rId2"/>
    <p:sldId id="271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0" autoAdjust="0"/>
    <p:restoredTop sz="94645" autoAdjust="0"/>
  </p:normalViewPr>
  <p:slideViewPr>
    <p:cSldViewPr showGuides="1">
      <p:cViewPr varScale="1">
        <p:scale>
          <a:sx n="61" d="100"/>
          <a:sy n="61" d="100"/>
        </p:scale>
        <p:origin x="1236" y="72"/>
      </p:cViewPr>
      <p:guideLst>
        <p:guide orient="horz" pos="2162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2310" y="-12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5904C4-010F-4896-9D22-0FDDB5A0FF93}" type="datetimeFigureOut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1/29/2024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99D1F1-6DC0-4977-808C-FD0BF7AD2565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59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2715C0D-0E45-40B4-BE1B-664AAA8E6B7F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89535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648200"/>
            <a:ext cx="5608320" cy="395097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Distribution Statement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9B577F-6036-4BCD-9021-A736CBC287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6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2625" y="1456511"/>
            <a:ext cx="7772400" cy="457200"/>
          </a:xfrm>
        </p:spPr>
        <p:txBody>
          <a:bodyPr anchor="b" anchorCtr="0"/>
          <a:lstStyle>
            <a:lvl1pPr algn="ctr">
              <a:defRPr sz="2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0574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add briefer names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1979617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81" y="5226161"/>
            <a:ext cx="1241441" cy="74922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75647" y="4049488"/>
            <a:ext cx="6393425" cy="720221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>
                <a:latin typeface="Tahoma" charset="0"/>
              </a:rPr>
              <a:t>Click to edit “Briefing prepared for”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740026" y="4790050"/>
            <a:ext cx="3657599" cy="322825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>
                <a:latin typeface="Tahoma" charset="0"/>
              </a:rPr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349861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7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5" y="130208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8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7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352798"/>
            <a:ext cx="7772400" cy="465138"/>
          </a:xfrm>
        </p:spPr>
        <p:txBody>
          <a:bodyPr/>
          <a:lstStyle>
            <a:lvl1pPr algn="ctr"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5" y="130208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1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10"/>
          <p:cNvSpPr>
            <a:spLocks noGrp="1"/>
          </p:cNvSpPr>
          <p:nvPr>
            <p:ph sz="quarter" idx="13"/>
          </p:nvPr>
        </p:nvSpPr>
        <p:spPr>
          <a:xfrm>
            <a:off x="419100" y="1143000"/>
            <a:ext cx="8305800" cy="53340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/>
            </a:lvl2pPr>
            <a:lvl3pPr marL="1143000" indent="-228600">
              <a:buFont typeface="Arial" pitchFamily="34" charset="0"/>
              <a:buChar char="•"/>
              <a:defRPr sz="1400"/>
            </a:lvl3pPr>
            <a:lvl4pPr marL="1600200" indent="-228600">
              <a:buFont typeface="Arial" pitchFamily="34" charset="0"/>
              <a:buChar char="•"/>
              <a:defRPr sz="1300"/>
            </a:lvl4pPr>
            <a:lvl5pPr marL="2057400" indent="-228600">
              <a:buFont typeface="Arial" pitchFamily="34" charset="0"/>
              <a:buChar char="•"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622426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840103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7190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and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840103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5" y="130208"/>
            <a:ext cx="1085438" cy="65507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622426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6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ding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729432" y="3525877"/>
            <a:ext cx="171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www.darpa.mil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82" y="2531271"/>
            <a:ext cx="1770360" cy="106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8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3500" y="6550026"/>
            <a:ext cx="64770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2430" y="6553200"/>
            <a:ext cx="762000" cy="2921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fld id="{231CC523-8BC6-4921-807A-66BD262F3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itle Placeholder 9"/>
          <p:cNvSpPr>
            <a:spLocks noGrp="1"/>
          </p:cNvSpPr>
          <p:nvPr>
            <p:ph type="title"/>
          </p:nvPr>
        </p:nvSpPr>
        <p:spPr bwMode="auto">
          <a:xfrm>
            <a:off x="1622425" y="152400"/>
            <a:ext cx="7140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4E2C-28A1-4ACF-BE1C-DC6E3E3FF6B4}" type="datetimeFigureOut">
              <a:rPr lang="en-US" smtClean="0"/>
              <a:t>1/29/2024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2" r:id="rId3"/>
    <p:sldLayoutId id="2147483721" r:id="rId4"/>
    <p:sldLayoutId id="2147483723" r:id="rId5"/>
    <p:sldLayoutId id="2147483731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z="1000"/>
              <a:pPr>
                <a:defRPr/>
              </a:pPr>
              <a:t>1</a:t>
            </a:fld>
            <a:endParaRPr lang="en-US" sz="1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19100" y="1143000"/>
            <a:ext cx="8445330" cy="53340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dirty="0"/>
              <a:t>DARPA strongly encourages establishing teams to ensure that all technical areas are addressed and relevant expertise and capabilities are included to meet the program goals. </a:t>
            </a:r>
          </a:p>
          <a:p>
            <a:pPr>
              <a:spcAft>
                <a:spcPts val="800"/>
              </a:spcAft>
            </a:pPr>
            <a:r>
              <a:rPr lang="en-US" dirty="0"/>
              <a:t>Follow the general guidance (next slide) to include the information requested.</a:t>
            </a:r>
          </a:p>
          <a:p>
            <a:pPr>
              <a:spcAft>
                <a:spcPts val="800"/>
              </a:spcAft>
            </a:pPr>
            <a:r>
              <a:rPr lang="en-US" dirty="0"/>
              <a:t>Provide a concise and informative summary of your proposal overview, research capabilities, and teaming needs. </a:t>
            </a:r>
          </a:p>
          <a:p>
            <a:pPr>
              <a:spcAft>
                <a:spcPts val="800"/>
              </a:spcAft>
            </a:pPr>
            <a:r>
              <a:rPr lang="en-US" dirty="0"/>
              <a:t>Limit content to a single slide. Do not include videos or animations. </a:t>
            </a:r>
          </a:p>
          <a:p>
            <a:pPr>
              <a:spcAft>
                <a:spcPts val="800"/>
              </a:spcAft>
            </a:pPr>
            <a:r>
              <a:rPr lang="en-US" dirty="0"/>
              <a:t>Include only Unclassified information. Do not include proprietary information.</a:t>
            </a:r>
          </a:p>
          <a:p>
            <a:pPr>
              <a:spcAft>
                <a:spcPts val="800"/>
              </a:spcAft>
            </a:pPr>
            <a:r>
              <a:rPr lang="en-US" dirty="0"/>
              <a:t>Submit the slide as a PDF file format. The file must be in landscape orientation. 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01715" y="151418"/>
            <a:ext cx="7140575" cy="61264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Guidance for Proposers Day Slide</a:t>
            </a:r>
          </a:p>
        </p:txBody>
      </p:sp>
    </p:spTree>
    <p:extLst>
      <p:ext uri="{BB962C8B-B14F-4D97-AF65-F5344CB8AC3E}">
        <p14:creationId xmlns:p14="http://schemas.microsoft.com/office/powerpoint/2010/main" val="11979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03227" y="151418"/>
            <a:ext cx="7140575" cy="612648"/>
          </a:xfrm>
        </p:spPr>
        <p:txBody>
          <a:bodyPr>
            <a:normAutofit/>
          </a:bodyPr>
          <a:lstStyle/>
          <a:p>
            <a:r>
              <a:rPr lang="en-US" dirty="0"/>
              <a:t>Name of the PI, Institution, Team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572000" y="3581402"/>
            <a:ext cx="0" cy="2830165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381000" y="3581402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557562" y="3620758"/>
            <a:ext cx="3690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Teaming Overview and Capabilities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794" y="879046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Project Overview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1" y="3962400"/>
            <a:ext cx="41147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Existing team members and partners (PIs, postdocs, etc. Please highlight expertise relevant to BLUE goals.)</a:t>
            </a:r>
          </a:p>
          <a:p>
            <a:pPr lvl="0"/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Relevant experience (major accomplishments, publications, etc.)</a:t>
            </a:r>
          </a:p>
          <a:p>
            <a:pPr lvl="0"/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Institutional assets and core facilities (specialized facilities, permits in hand, history with the technology of interest, access to ocean engineering expertise, etc.)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endParaRPr lang="en-US" sz="1200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4570413" y="1441123"/>
            <a:ext cx="41925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Describe clearly (no jargon) what the team is trying to achieve.</a:t>
            </a:r>
          </a:p>
          <a:p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Succinctly describe and/or illustrate your proposed approaches to the BLUE technical areas, where you can contribute, and the technical challenges that must be overcome. </a:t>
            </a:r>
          </a:p>
          <a:p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Include program phase structure, as necessary.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73588" y="3570752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333500" y="6550026"/>
            <a:ext cx="6477000" cy="298450"/>
          </a:xfrm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Contact Information – Email Address – Phone Number</a:t>
            </a: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02430" y="6553200"/>
            <a:ext cx="762000" cy="292102"/>
          </a:xfrm>
        </p:spPr>
        <p:txBody>
          <a:bodyPr/>
          <a:lstStyle/>
          <a:p>
            <a:pPr>
              <a:defRPr/>
            </a:pPr>
            <a:fld id="{231CC523-8BC6-4921-807A-66BD262F34AB}" type="slidenum">
              <a:rPr lang="en-US" sz="1000"/>
              <a:pPr>
                <a:defRPr/>
              </a:pPr>
              <a:t>2</a:t>
            </a:fld>
            <a:endParaRPr lang="en-US" sz="1000" dirty="0"/>
          </a:p>
        </p:txBody>
      </p:sp>
      <p:sp>
        <p:nvSpPr>
          <p:cNvPr id="2" name="Rectangle 1"/>
          <p:cNvSpPr/>
          <p:nvPr/>
        </p:nvSpPr>
        <p:spPr>
          <a:xfrm>
            <a:off x="557560" y="1733319"/>
            <a:ext cx="29718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INSERT TEAM ILLUSTRATION HERE</a:t>
            </a:r>
          </a:p>
          <a:p>
            <a:pPr algn="ctr"/>
            <a:r>
              <a:rPr lang="en-US" dirty="0"/>
              <a:t>(if applicable)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21560" y="3620758"/>
            <a:ext cx="3690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Teaming Needs</a:t>
            </a:r>
          </a:p>
        </p:txBody>
      </p:sp>
      <p:sp>
        <p:nvSpPr>
          <p:cNvPr id="3" name="Rectangle 2"/>
          <p:cNvSpPr/>
          <p:nvPr/>
        </p:nvSpPr>
        <p:spPr>
          <a:xfrm>
            <a:off x="4821559" y="3962400"/>
            <a:ext cx="39414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/>
              <a:t>Key: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For which technical challenges are you seeking collaborators?</a:t>
            </a:r>
          </a:p>
          <a:p>
            <a:pPr lvl="0"/>
            <a:endParaRPr lang="en-US" sz="1200" dirty="0"/>
          </a:p>
          <a:p>
            <a:pPr lvl="0"/>
            <a:r>
              <a:rPr lang="en-US" sz="1200" dirty="0"/>
              <a:t>Other: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What unique metrics and milestones will the team aim to achieve? </a:t>
            </a:r>
          </a:p>
          <a:p>
            <a:pPr lvl="0"/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How will the team pursue transition of this technology?</a:t>
            </a:r>
          </a:p>
        </p:txBody>
      </p:sp>
    </p:spTree>
    <p:extLst>
      <p:ext uri="{BB962C8B-B14F-4D97-AF65-F5344CB8AC3E}">
        <p14:creationId xmlns:p14="http://schemas.microsoft.com/office/powerpoint/2010/main" val="207282029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2225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F251DDDDF0F46B5A983E8643F3F58" ma:contentTypeVersion="30" ma:contentTypeDescription="Create a new document." ma:contentTypeScope="" ma:versionID="6ab1b402349cde9348e5c0a137d814b0">
  <xsd:schema xmlns:xsd="http://www.w3.org/2001/XMLSchema" xmlns:xs="http://www.w3.org/2001/XMLSchema" xmlns:p="http://schemas.microsoft.com/office/2006/metadata/properties" xmlns:ns1="http://schemas.microsoft.com/sharepoint/v3" xmlns:ns2="42655cf0-883e-4682-a403-969b94ed1edd" xmlns:ns3="128370cc-bd2a-4047-8216-29ed62e35cf3" targetNamespace="http://schemas.microsoft.com/office/2006/metadata/properties" ma:root="true" ma:fieldsID="a6af5fd08765a71f6e653c74b883b006" ns1:_="" ns2:_="" ns3:_="">
    <xsd:import namespace="http://schemas.microsoft.com/sharepoint/v3"/>
    <xsd:import namespace="42655cf0-883e-4682-a403-969b94ed1edd"/>
    <xsd:import namespace="128370cc-bd2a-4047-8216-29ed62e35cf3"/>
    <xsd:element name="properties">
      <xsd:complexType>
        <xsd:sequence>
          <xsd:element name="documentManagement">
            <xsd:complexType>
              <xsd:all>
                <xsd:element ref="ns2:ContainsCDI_x002f_CUI_x003f_"/>
                <xsd:element ref="ns2:ContainsPII_x003f_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g4ps" minOccurs="0"/>
                <xsd:element ref="ns2:a182edb1-7d7e-4f17-a535-69504cf3832fCountryOrRegion" minOccurs="0"/>
                <xsd:element ref="ns2:a182edb1-7d7e-4f17-a535-69504cf3832fState" minOccurs="0"/>
                <xsd:element ref="ns2:a182edb1-7d7e-4f17-a535-69504cf3832fCity" minOccurs="0"/>
                <xsd:element ref="ns2:a182edb1-7d7e-4f17-a535-69504cf3832fPostalCode" minOccurs="0"/>
                <xsd:element ref="ns2:a182edb1-7d7e-4f17-a535-69504cf3832fStreet" minOccurs="0"/>
                <xsd:element ref="ns2:a182edb1-7d7e-4f17-a535-69504cf3832fGeoLoc" minOccurs="0"/>
                <xsd:element ref="ns2:a182edb1-7d7e-4f17-a535-69504cf3832fDispName" minOccurs="0"/>
                <xsd:element ref="ns3:SharedWithUsers" minOccurs="0"/>
                <xsd:element ref="ns3:SharedWithDetails" minOccurs="0"/>
                <xsd:element ref="ns2:jny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55cf0-883e-4682-a403-969b94ed1edd" elementFormDefault="qualified">
    <xsd:import namespace="http://schemas.microsoft.com/office/2006/documentManagement/types"/>
    <xsd:import namespace="http://schemas.microsoft.com/office/infopath/2007/PartnerControls"/>
    <xsd:element name="ContainsCDI_x002f_CUI_x003f_" ma:index="8" ma:displayName="Contains CDI/CUI?" ma:default="0" ma:format="Dropdown" ma:indexed="true" ma:internalName="ContainsCDI_x002f_CUI_x003f_">
      <xsd:simpleType>
        <xsd:restriction base="dms:Boolean"/>
      </xsd:simpleType>
    </xsd:element>
    <xsd:element name="ContainsPII_x003f_" ma:index="9" ma:displayName="Contains PII?" ma:default="0" ma:format="Dropdown" ma:indexed="true" ma:internalName="ContainsPII_x003f_">
      <xsd:simpleType>
        <xsd:restriction base="dms:Boolean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g4ps" ma:index="18" nillable="true" ma:displayName="Location" ma:internalName="g4ps">
      <xsd:simpleType>
        <xsd:restriction base="dms:Unknown"/>
      </xsd:simpleType>
    </xsd:element>
    <xsd:element name="a182edb1-7d7e-4f17-a535-69504cf3832fCountryOrRegion" ma:index="19" nillable="true" ma:displayName="Location: Country/Region" ma:internalName="CountryOrRegion" ma:readOnly="true">
      <xsd:simpleType>
        <xsd:restriction base="dms:Text"/>
      </xsd:simpleType>
    </xsd:element>
    <xsd:element name="a182edb1-7d7e-4f17-a535-69504cf3832fState" ma:index="20" nillable="true" ma:displayName="Location: State" ma:internalName="State" ma:readOnly="true">
      <xsd:simpleType>
        <xsd:restriction base="dms:Text"/>
      </xsd:simpleType>
    </xsd:element>
    <xsd:element name="a182edb1-7d7e-4f17-a535-69504cf3832fCity" ma:index="21" nillable="true" ma:displayName="Location: City" ma:internalName="City" ma:readOnly="true">
      <xsd:simpleType>
        <xsd:restriction base="dms:Text"/>
      </xsd:simpleType>
    </xsd:element>
    <xsd:element name="a182edb1-7d7e-4f17-a535-69504cf3832fPostalCode" ma:index="22" nillable="true" ma:displayName="Location: Postal Code" ma:internalName="PostalCode" ma:readOnly="true">
      <xsd:simpleType>
        <xsd:restriction base="dms:Text"/>
      </xsd:simpleType>
    </xsd:element>
    <xsd:element name="a182edb1-7d7e-4f17-a535-69504cf3832fStreet" ma:index="23" nillable="true" ma:displayName="Location: Street" ma:internalName="Street" ma:readOnly="true">
      <xsd:simpleType>
        <xsd:restriction base="dms:Text"/>
      </xsd:simpleType>
    </xsd:element>
    <xsd:element name="a182edb1-7d7e-4f17-a535-69504cf3832fGeoLoc" ma:index="24" nillable="true" ma:displayName="Location: Coordinates" ma:internalName="GeoLoc" ma:readOnly="true">
      <xsd:simpleType>
        <xsd:restriction base="dms:Unknown"/>
      </xsd:simpleType>
    </xsd:element>
    <xsd:element name="a182edb1-7d7e-4f17-a535-69504cf3832fDispName" ma:index="25" nillable="true" ma:displayName="Location: Name" ma:internalName="DispName" ma:readOnly="true">
      <xsd:simpleType>
        <xsd:restriction base="dms:Text"/>
      </xsd:simpleType>
    </xsd:element>
    <xsd:element name="jnys" ma:index="28" nillable="true" ma:displayName="Person or Group" ma:list="UserInfo" ma:internalName="jnys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3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3" nillable="true" ma:taxonomy="true" ma:internalName="lcf76f155ced4ddcb4097134ff3c332f" ma:taxonomyFieldName="MediaServiceImageTags" ma:displayName="Image Tags" ma:readOnly="false" ma:fieldId="{5cf76f15-5ced-4ddc-b409-7134ff3c332f}" ma:taxonomyMulti="true" ma:sspId="d7164fe5-5b97-4a9d-90e3-0c064213b6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8370cc-bd2a-4047-8216-29ed62e35cf3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4" nillable="true" ma:displayName="Taxonomy Catch All Column" ma:hidden="true" ma:list="{f7375d76-e668-4f89-b197-4e0e13d9cc63}" ma:internalName="TaxCatchAll" ma:showField="CatchAllData" ma:web="128370cc-bd2a-4047-8216-29ed62e35c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g4ps xmlns="42655cf0-883e-4682-a403-969b94ed1edd" xsi:nil="true"/>
    <jnys xmlns="42655cf0-883e-4682-a403-969b94ed1edd">
      <UserInfo>
        <DisplayName/>
        <AccountId xsi:nil="true"/>
        <AccountType/>
      </UserInfo>
    </jnys>
    <TaxCatchAll xmlns="128370cc-bd2a-4047-8216-29ed62e35cf3" xsi:nil="true"/>
    <_ip_UnifiedCompliancePolicyProperties xmlns="http://schemas.microsoft.com/sharepoint/v3" xsi:nil="true"/>
    <lcf76f155ced4ddcb4097134ff3c332f xmlns="42655cf0-883e-4682-a403-969b94ed1edd">
      <Terms xmlns="http://schemas.microsoft.com/office/infopath/2007/PartnerControls"/>
    </lcf76f155ced4ddcb4097134ff3c332f>
    <ContainsCDI_x002f_CUI_x003f_ xmlns="42655cf0-883e-4682-a403-969b94ed1edd">false</ContainsCDI_x002f_CUI_x003f_>
    <ContainsPII_x003f_ xmlns="42655cf0-883e-4682-a403-969b94ed1edd">false</ContainsPII_x003f_>
  </documentManagement>
</p:properties>
</file>

<file path=customXml/itemProps1.xml><?xml version="1.0" encoding="utf-8"?>
<ds:datastoreItem xmlns:ds="http://schemas.openxmlformats.org/officeDocument/2006/customXml" ds:itemID="{087A307C-0C87-407A-96DF-09B4C4F3A046}"/>
</file>

<file path=customXml/itemProps2.xml><?xml version="1.0" encoding="utf-8"?>
<ds:datastoreItem xmlns:ds="http://schemas.openxmlformats.org/officeDocument/2006/customXml" ds:itemID="{9197EDA9-5251-4B7F-8AD8-8B02F5EB48C9}"/>
</file>

<file path=customXml/itemProps3.xml><?xml version="1.0" encoding="utf-8"?>
<ds:datastoreItem xmlns:ds="http://schemas.openxmlformats.org/officeDocument/2006/customXml" ds:itemID="{2F02D9B2-8F33-4E83-A0DD-DE81892DB1D2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798</TotalTime>
  <Words>283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Tahoma</vt:lpstr>
      <vt:lpstr>blank</vt:lpstr>
      <vt:lpstr>Guidance for Proposers Day Slide</vt:lpstr>
      <vt:lpstr>Name of the PI, Institution, Team</vt:lpstr>
    </vt:vector>
  </TitlesOfParts>
  <Company>Wyle Information Systems - DARPA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Tsu-Hsi (contr-mto)</dc:creator>
  <cp:lastModifiedBy>Rachel Greene</cp:lastModifiedBy>
  <cp:revision>82</cp:revision>
  <cp:lastPrinted>2016-09-19T14:29:23Z</cp:lastPrinted>
  <dcterms:created xsi:type="dcterms:W3CDTF">2013-01-17T20:00:46Z</dcterms:created>
  <dcterms:modified xsi:type="dcterms:W3CDTF">2024-01-29T19:38:29Z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0x010100DE5F251DDDDF0F46B5A983E8643F3F58</vt:lpwstr>
  </property>
</Properties>
</file>