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D37FC210" ContentType="image/png"/>
  <Default Extension="vml" ContentType="application/vnd.openxmlformats-officedocument.vmlDrawing"/>
  <Default Extension="44C13930" ContentType="image/png"/>
  <Default Extension="AE621780" ContentType="image/pn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embeddings/oleObject1.bin" ContentType="application/vnd.openxmlformats-officedocument.oleObject"/>
  <Override PartName="/ppt/tags/tag2.xml" ContentType="application/vnd.openxmlformats-officedocument.presentationml.tags+xml"/>
  <Override PartName="/ppt/notesSlides/notesSlide2.xml" ContentType="application/vnd.openxmlformats-officedocument.presentationml.notesSlide+xml"/>
  <Override PartName="/ppt/embeddings/oleObject2.bin" ContentType="application/vnd.openxmlformats-officedocument.oleObject"/>
  <Override PartName="/ppt/tags/tag3.xml" ContentType="application/vnd.openxmlformats-officedocument.presentationml.tags+xml"/>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embeddings/oleObject4.bin" ContentType="application/vnd.openxmlformats-officedocument.oleObject"/>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embeddings/oleObject5.bin" ContentType="application/vnd.openxmlformats-officedocument.oleObject"/>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embeddings/oleObject6.bin" ContentType="application/vnd.openxmlformats-officedocument.oleObject"/>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embeddings/oleObject7.bin" ContentType="application/vnd.openxmlformats-officedocument.oleObject"/>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embeddings/oleObject10.bin" ContentType="application/vnd.openxmlformats-officedocument.oleObject"/>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embeddings/oleObject11.bin" ContentType="application/vnd.openxmlformats-officedocument.oleObject"/>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embeddings/oleObject12.bin" ContentType="application/vnd.openxmlformats-officedocument.oleObject"/>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embeddings/oleObject13.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embeddings/oleObject14.bin" ContentType="application/vnd.openxmlformats-officedocument.oleObject"/>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embeddings/oleObject15.bin" ContentType="application/vnd.openxmlformats-officedocument.oleObject"/>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embeddings/oleObject18.bin" ContentType="application/vnd.openxmlformats-officedocument.oleObject"/>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embeddings/oleObject19.bin" ContentType="application/vnd.openxmlformats-officedocument.oleObject"/>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embeddings/oleObject20.bin" ContentType="application/vnd.openxmlformats-officedocument.oleObject"/>
  <Override PartName="/ppt/charts/chart3.xml" ContentType="application/vnd.openxmlformats-officedocument.drawingml.chart+xml"/>
  <Override PartName="/ppt/drawings/drawing1.xml" ContentType="application/vnd.openxmlformats-officedocument.drawingml.chartshape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embeddings/oleObject21.bin" ContentType="application/vnd.openxmlformats-officedocument.oleObject"/>
  <Override PartName="/ppt/charts/chart4.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notesSlides/notesSlide21.xml" ContentType="application/vnd.openxmlformats-officedocument.presentationml.notesSlide+xml"/>
  <Override PartName="/ppt/embeddings/oleObject22.bin" ContentType="application/vnd.openxmlformats-officedocument.oleObject"/>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embeddings/oleObject23.bin" ContentType="application/vnd.openxmlformats-officedocument.oleObject"/>
  <Override PartName="/ppt/charts/chart5.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notesSlides/notesSlide23.xml" ContentType="application/vnd.openxmlformats-officedocument.presentationml.notesSlide+xml"/>
  <Override PartName="/ppt/embeddings/oleObject24.bin" ContentType="application/vnd.openxmlformats-officedocument.oleObject"/>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6" r:id="rId2"/>
    <p:sldMasterId id="2147483688" r:id="rId3"/>
    <p:sldMasterId id="2147483700" r:id="rId4"/>
  </p:sldMasterIdLst>
  <p:notesMasterIdLst>
    <p:notesMasterId r:id="rId34"/>
  </p:notesMasterIdLst>
  <p:handoutMasterIdLst>
    <p:handoutMasterId r:id="rId35"/>
  </p:handoutMasterIdLst>
  <p:sldIdLst>
    <p:sldId id="2664" r:id="rId5"/>
    <p:sldId id="2665" r:id="rId6"/>
    <p:sldId id="2666" r:id="rId7"/>
    <p:sldId id="2667" r:id="rId8"/>
    <p:sldId id="2668" r:id="rId9"/>
    <p:sldId id="2669" r:id="rId10"/>
    <p:sldId id="2670" r:id="rId11"/>
    <p:sldId id="2671" r:id="rId12"/>
    <p:sldId id="2672" r:id="rId13"/>
    <p:sldId id="267" r:id="rId14"/>
    <p:sldId id="268" r:id="rId15"/>
    <p:sldId id="269" r:id="rId16"/>
    <p:sldId id="2673" r:id="rId17"/>
    <p:sldId id="2674" r:id="rId18"/>
    <p:sldId id="272" r:id="rId19"/>
    <p:sldId id="2675" r:id="rId20"/>
    <p:sldId id="2676" r:id="rId21"/>
    <p:sldId id="2677" r:id="rId22"/>
    <p:sldId id="2678" r:id="rId23"/>
    <p:sldId id="2679" r:id="rId24"/>
    <p:sldId id="2680" r:id="rId25"/>
    <p:sldId id="2681" r:id="rId26"/>
    <p:sldId id="2682" r:id="rId27"/>
    <p:sldId id="2683" r:id="rId28"/>
    <p:sldId id="2684" r:id="rId29"/>
    <p:sldId id="2685" r:id="rId30"/>
    <p:sldId id="2686" r:id="rId31"/>
    <p:sldId id="2687" r:id="rId32"/>
    <p:sldId id="2691" r:id="rId33"/>
  </p:sldIdLst>
  <p:sldSz cx="14630400" cy="8229600"/>
  <p:notesSz cx="6858000" cy="9144000"/>
  <p:defaultTextStyle>
    <a:defPPr>
      <a:defRPr lang="en-US"/>
    </a:defPPr>
    <a:lvl1pPr algn="l" defTabSz="457200" rtl="0" fontAlgn="base">
      <a:spcBef>
        <a:spcPct val="0"/>
      </a:spcBef>
      <a:spcAft>
        <a:spcPct val="0"/>
      </a:spcAft>
      <a:defRPr sz="2600"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sz="2600"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sz="2600"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sz="2600"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sz="2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11F"/>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3" autoAdjust="0"/>
    <p:restoredTop sz="94611" autoAdjust="0"/>
  </p:normalViewPr>
  <p:slideViewPr>
    <p:cSldViewPr snapToGrid="0" snapToObjects="1">
      <p:cViewPr varScale="1">
        <p:scale>
          <a:sx n="100" d="100"/>
          <a:sy n="100" d="100"/>
        </p:scale>
        <p:origin x="-136" y="-172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06529209622"/>
          <c:y val="0.0213464696223317"/>
          <c:w val="0.345017182130584"/>
          <c:h val="0.957307060755337"/>
        </c:manualLayout>
      </c:layout>
      <c:barChart>
        <c:barDir val="bar"/>
        <c:grouping val="stacked"/>
        <c:varyColors val="0"/>
        <c:ser>
          <c:idx val="0"/>
          <c:order val="0"/>
          <c:spPr>
            <a:solidFill>
              <a:srgbClr val="6F8DB9"/>
            </a:solidFill>
            <a:ln>
              <a:noFill/>
            </a:ln>
          </c:spPr>
          <c:invertIfNegative val="0"/>
          <c:dLbls>
            <c:dLbl>
              <c:idx val="0"/>
              <c:layout>
                <c:manualLayout>
                  <c:x val="-0.0831615120274914"/>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DD1-4B80-A6F7-C65ACD0D9CEC}"/>
                </c:ext>
              </c:extLst>
            </c:dLbl>
            <c:dLbl>
              <c:idx val="1"/>
              <c:layout>
                <c:manualLayout>
                  <c:x val="0.14639175257732"/>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DD1-4B80-A6F7-C65ACD0D9CEC}"/>
                </c:ext>
              </c:extLst>
            </c:dLbl>
            <c:dLbl>
              <c:idx val="2"/>
              <c:layout>
                <c:manualLayout>
                  <c:x val="0.219243986254296"/>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DD1-4B80-A6F7-C65ACD0D9CEC}"/>
                </c:ext>
              </c:extLst>
            </c:dLbl>
            <c:dLbl>
              <c:idx val="3"/>
              <c:layout>
                <c:manualLayout>
                  <c:x val="0.193127147766323"/>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DD1-4B80-A6F7-C65ACD0D9CEC}"/>
                </c:ext>
              </c:extLst>
            </c:dLbl>
            <c:dLbl>
              <c:idx val="4"/>
              <c:layout>
                <c:manualLayout>
                  <c:x val="0.129209621993127"/>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DD1-4B80-A6F7-C65ACD0D9CEC}"/>
                </c:ext>
              </c:extLst>
            </c:dLbl>
            <c:dLbl>
              <c:idx val="5"/>
              <c:layout>
                <c:manualLayout>
                  <c:x val="0.257044673539519"/>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DD1-4B80-A6F7-C65ACD0D9CEC}"/>
                </c:ext>
              </c:extLst>
            </c:dLbl>
            <c:dLbl>
              <c:idx val="6"/>
              <c:layout>
                <c:manualLayout>
                  <c:x val="0.213745704467354"/>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DD1-4B80-A6F7-C65ACD0D9CEC}"/>
                </c:ext>
              </c:extLst>
            </c:dLbl>
            <c:dLbl>
              <c:idx val="7"/>
              <c:layout>
                <c:manualLayout>
                  <c:x val="0.184192439862543"/>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DD1-4B80-A6F7-C65ACD0D9CEC}"/>
                </c:ext>
              </c:extLst>
            </c:dLbl>
            <c:dLbl>
              <c:idx val="8"/>
              <c:layout>
                <c:manualLayout>
                  <c:x val="0.120274914089347"/>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DD1-4B80-A6F7-C65ACD0D9CEC}"/>
                </c:ext>
              </c:extLst>
            </c:dLbl>
            <c:dLbl>
              <c:idx val="9"/>
              <c:layout>
                <c:manualLayout>
                  <c:x val="0.0735395189003437"/>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DD1-4B80-A6F7-C65ACD0D9CEC}"/>
                </c:ext>
              </c:extLst>
            </c:dLbl>
            <c:dLbl>
              <c:idx val="10"/>
              <c:layout>
                <c:manualLayout>
                  <c:x val="0.195876288659794"/>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DD1-4B80-A6F7-C65ACD0D9CEC}"/>
                </c:ext>
              </c:extLst>
            </c:dLbl>
            <c:dLbl>
              <c:idx val="11"/>
              <c:layout>
                <c:manualLayout>
                  <c:x val="0.160824742268041"/>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DD1-4B80-A6F7-C65ACD0D9CE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Sheet1!$A$1:$L$1</c:f>
              <c:numCache>
                <c:formatCode>General</c:formatCode>
                <c:ptCount val="12"/>
                <c:pt idx="0">
                  <c:v>-0.2</c:v>
                </c:pt>
                <c:pt idx="1">
                  <c:v>8.220000000000001</c:v>
                </c:pt>
                <c:pt idx="2">
                  <c:v>14.59</c:v>
                </c:pt>
                <c:pt idx="3">
                  <c:v>11.66</c:v>
                </c:pt>
                <c:pt idx="4">
                  <c:v>6.359999999999998</c:v>
                </c:pt>
                <c:pt idx="5">
                  <c:v>18.72</c:v>
                </c:pt>
                <c:pt idx="6">
                  <c:v>13.95</c:v>
                </c:pt>
                <c:pt idx="7">
                  <c:v>10.74</c:v>
                </c:pt>
                <c:pt idx="8">
                  <c:v>5.34</c:v>
                </c:pt>
                <c:pt idx="9">
                  <c:v>0.2</c:v>
                </c:pt>
                <c:pt idx="10">
                  <c:v>12.03</c:v>
                </c:pt>
                <c:pt idx="11">
                  <c:v>9.82</c:v>
                </c:pt>
              </c:numCache>
            </c:numRef>
          </c:val>
          <c:extLst xmlns:c16r2="http://schemas.microsoft.com/office/drawing/2015/06/chart">
            <c:ext xmlns:c16="http://schemas.microsoft.com/office/drawing/2014/chart" uri="{C3380CC4-5D6E-409C-BE32-E72D297353CC}">
              <c16:uniqueId val="{0000000C-ADD1-4B80-A6F7-C65ACD0D9CEC}"/>
            </c:ext>
          </c:extLst>
        </c:ser>
        <c:dLbls>
          <c:showLegendKey val="0"/>
          <c:showVal val="0"/>
          <c:showCatName val="0"/>
          <c:showSerName val="0"/>
          <c:showPercent val="0"/>
          <c:showBubbleSize val="0"/>
        </c:dLbls>
        <c:gapWidth val="80"/>
        <c:overlap val="100"/>
        <c:axId val="-1334282216"/>
        <c:axId val="-1334289608"/>
      </c:barChart>
      <c:catAx>
        <c:axId val="-133428221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34289608"/>
        <c:crossesAt val="0.0"/>
        <c:auto val="0"/>
        <c:lblAlgn val="ctr"/>
        <c:lblOffset val="100"/>
        <c:noMultiLvlLbl val="0"/>
      </c:catAx>
      <c:valAx>
        <c:axId val="-1334289608"/>
        <c:scaling>
          <c:orientation val="minMax"/>
          <c:max val="18.72"/>
          <c:min val="-0.2"/>
        </c:scaling>
        <c:delete val="1"/>
        <c:axPos val="t"/>
        <c:numFmt formatCode="General" sourceLinked="1"/>
        <c:majorTickMark val="out"/>
        <c:minorTickMark val="none"/>
        <c:tickLblPos val="nextTo"/>
        <c:crossAx val="-133428221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401304090101"/>
          <c:y val="0.0213464696223317"/>
          <c:w val="0.620035566093657"/>
          <c:h val="0.957307060755337"/>
        </c:manualLayout>
      </c:layout>
      <c:barChart>
        <c:barDir val="bar"/>
        <c:grouping val="stacked"/>
        <c:varyColors val="0"/>
        <c:ser>
          <c:idx val="0"/>
          <c:order val="0"/>
          <c:spPr>
            <a:solidFill>
              <a:srgbClr val="C30C3E"/>
            </a:solidFill>
            <a:ln>
              <a:noFill/>
            </a:ln>
          </c:spPr>
          <c:invertIfNegative val="0"/>
          <c:dLbls>
            <c:dLbl>
              <c:idx val="0"/>
              <c:layout>
                <c:manualLayout>
                  <c:x val="-0.15411973918198"/>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B6-4025-9BC0-D6FDAE9A10B0}"/>
                </c:ext>
              </c:extLst>
            </c:dLbl>
            <c:dLbl>
              <c:idx val="1"/>
              <c:layout>
                <c:manualLayout>
                  <c:x val="0.249555423829283"/>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CB6-4025-9BC0-D6FDAE9A10B0}"/>
                </c:ext>
              </c:extLst>
            </c:dLbl>
            <c:dLbl>
              <c:idx val="2"/>
              <c:layout>
                <c:manualLayout>
                  <c:x val="0.212211025489034"/>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CB6-4025-9BC0-D6FDAE9A10B0}"/>
                </c:ext>
              </c:extLst>
            </c:dLbl>
            <c:dLbl>
              <c:idx val="3"/>
              <c:layout>
                <c:manualLayout>
                  <c:x val="0.196799051570836"/>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CB6-4025-9BC0-D6FDAE9A10B0}"/>
                </c:ext>
              </c:extLst>
            </c:dLbl>
            <c:dLbl>
              <c:idx val="4"/>
              <c:layout>
                <c:manualLayout>
                  <c:x val="0.170124481327801"/>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B6-4025-9BC0-D6FDAE9A10B0}"/>
                </c:ext>
              </c:extLst>
            </c:dLbl>
            <c:dLbl>
              <c:idx val="5"/>
              <c:layout>
                <c:manualLayout>
                  <c:x val="0.313574392412567"/>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B6-4025-9BC0-D6FDAE9A10B0}"/>
                </c:ext>
              </c:extLst>
            </c:dLbl>
            <c:dLbl>
              <c:idx val="6"/>
              <c:layout>
                <c:manualLayout>
                  <c:x val="0.0995850622406639"/>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CB6-4025-9BC0-D6FDAE9A10B0}"/>
                </c:ext>
              </c:extLst>
            </c:dLbl>
            <c:dLbl>
              <c:idx val="7"/>
              <c:layout>
                <c:manualLayout>
                  <c:x val="0.193835210432721"/>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CB6-4025-9BC0-D6FDAE9A10B0}"/>
                </c:ext>
              </c:extLst>
            </c:dLbl>
            <c:dLbl>
              <c:idx val="8"/>
              <c:layout>
                <c:manualLayout>
                  <c:x val="0.144042679312389"/>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CB6-4025-9BC0-D6FDAE9A10B0}"/>
                </c:ext>
              </c:extLst>
            </c:dLbl>
            <c:dLbl>
              <c:idx val="9"/>
              <c:layout>
                <c:manualLayout>
                  <c:x val="-0.0746887966804979"/>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CB6-4025-9BC0-D6FDAE9A10B0}"/>
                </c:ext>
              </c:extLst>
            </c:dLbl>
            <c:dLbl>
              <c:idx val="10"/>
              <c:layout>
                <c:manualLayout>
                  <c:x val="0.190278601066983"/>
                  <c:y val="0.00123152709359606"/>
                </c:manualLayout>
              </c:layout>
              <c:numFmt formatCode="#,##0.00;&quot;-&quot;#,##0.00" sourceLinked="0"/>
              <c:spPr>
                <a:noFill/>
                <a:ln>
                  <a:noFill/>
                </a:ln>
              </c:spPr>
              <c:txPr>
                <a:bodyPr wrap="none"/>
                <a:lstStyle/>
                <a:p>
                  <a:pPr>
                    <a:defRPr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CB6-4025-9BC0-D6FDAE9A10B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Sheet1!$A$1:$L$1</c:f>
              <c:numCache>
                <c:formatCode>General</c:formatCode>
                <c:ptCount val="12"/>
                <c:pt idx="0">
                  <c:v>-10.73</c:v>
                </c:pt>
                <c:pt idx="1">
                  <c:v>26.31</c:v>
                </c:pt>
                <c:pt idx="2">
                  <c:v>20.76</c:v>
                </c:pt>
                <c:pt idx="3">
                  <c:v>18.36</c:v>
                </c:pt>
                <c:pt idx="4">
                  <c:v>14.29</c:v>
                </c:pt>
                <c:pt idx="5">
                  <c:v>35.96</c:v>
                </c:pt>
                <c:pt idx="6">
                  <c:v>5.63</c:v>
                </c:pt>
                <c:pt idx="7">
                  <c:v>17.96</c:v>
                </c:pt>
                <c:pt idx="8">
                  <c:v>10.44</c:v>
                </c:pt>
                <c:pt idx="9">
                  <c:v>-0.73</c:v>
                </c:pt>
                <c:pt idx="10">
                  <c:v>17.45</c:v>
                </c:pt>
              </c:numCache>
            </c:numRef>
          </c:val>
          <c:extLst xmlns:c16r2="http://schemas.microsoft.com/office/drawing/2015/06/chart">
            <c:ext xmlns:c16="http://schemas.microsoft.com/office/drawing/2014/chart" uri="{C3380CC4-5D6E-409C-BE32-E72D297353CC}">
              <c16:uniqueId val="{0000000B-CCB6-4025-9BC0-D6FDAE9A10B0}"/>
            </c:ext>
          </c:extLst>
        </c:ser>
        <c:dLbls>
          <c:showLegendKey val="0"/>
          <c:showVal val="0"/>
          <c:showCatName val="0"/>
          <c:showSerName val="0"/>
          <c:showPercent val="0"/>
          <c:showBubbleSize val="0"/>
        </c:dLbls>
        <c:gapWidth val="80"/>
        <c:overlap val="100"/>
        <c:axId val="-1334500152"/>
        <c:axId val="-1334507480"/>
      </c:barChart>
      <c:catAx>
        <c:axId val="-133450015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34507480"/>
        <c:crossesAt val="0.0"/>
        <c:auto val="0"/>
        <c:lblAlgn val="ctr"/>
        <c:lblOffset val="100"/>
        <c:noMultiLvlLbl val="0"/>
      </c:catAx>
      <c:valAx>
        <c:axId val="-1334507480"/>
        <c:scaling>
          <c:orientation val="minMax"/>
          <c:max val="35.96"/>
          <c:min val="-10.73"/>
        </c:scaling>
        <c:delete val="1"/>
        <c:axPos val="t"/>
        <c:numFmt formatCode="General" sourceLinked="1"/>
        <c:majorTickMark val="out"/>
        <c:minorTickMark val="none"/>
        <c:tickLblPos val="nextTo"/>
        <c:crossAx val="-133450015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30152200740436"/>
          <c:y val="0.0361768646717284"/>
          <c:w val="0.916289592760181"/>
          <c:h val="0.927646270656543"/>
        </c:manualLayout>
      </c:layout>
      <c:barChart>
        <c:barDir val="col"/>
        <c:grouping val="clustered"/>
        <c:varyColors val="0"/>
        <c:ser>
          <c:idx val="0"/>
          <c:order val="0"/>
          <c:spPr>
            <a:solidFill>
              <a:srgbClr val="808080"/>
            </a:solidFill>
            <a:ln>
              <a:noFill/>
            </a:ln>
          </c:spPr>
          <c:invertIfNegative val="0"/>
          <c:dLbls>
            <c:dLbl>
              <c:idx val="0"/>
              <c:layout>
                <c:manualLayout>
                  <c:x val="0.0"/>
                  <c:y val="-0.13800803930326"/>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B38-4367-8EBA-DFD820615E4D}"/>
                </c:ext>
              </c:extLst>
            </c:dLbl>
            <c:dLbl>
              <c:idx val="1"/>
              <c:layout>
                <c:manualLayout>
                  <c:x val="0.0"/>
                  <c:y val="-0.112996873604288"/>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B38-4367-8EBA-DFD820615E4D}"/>
                </c:ext>
              </c:extLst>
            </c:dLbl>
            <c:dLbl>
              <c:idx val="2"/>
              <c:layout>
                <c:manualLayout>
                  <c:x val="0.0"/>
                  <c:y val="-0.141134435015632"/>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B38-4367-8EBA-DFD820615E4D}"/>
                </c:ext>
              </c:extLst>
            </c:dLbl>
            <c:dLbl>
              <c:idx val="3"/>
              <c:layout>
                <c:manualLayout>
                  <c:x val="0.0"/>
                  <c:y val="-0.14247431889236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B38-4367-8EBA-DFD820615E4D}"/>
                </c:ext>
              </c:extLst>
            </c:dLbl>
            <c:dLbl>
              <c:idx val="4"/>
              <c:layout>
                <c:manualLayout>
                  <c:x val="0.0"/>
                  <c:y val="-0.150066994193837"/>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B38-4367-8EBA-DFD820615E4D}"/>
                </c:ext>
              </c:extLst>
            </c:dLbl>
            <c:dLbl>
              <c:idx val="5"/>
              <c:layout>
                <c:manualLayout>
                  <c:x val="0.0"/>
                  <c:y val="-0.193389906208129"/>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B38-4367-8EBA-DFD820615E4D}"/>
                </c:ext>
              </c:extLst>
            </c:dLbl>
            <c:dLbl>
              <c:idx val="6"/>
              <c:layout>
                <c:manualLayout>
                  <c:x val="0.0"/>
                  <c:y val="-0.31889236266190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B38-4367-8EBA-DFD820615E4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Sheet1!$A$1:$G$1</c:f>
              <c:numCache>
                <c:formatCode>General</c:formatCode>
                <c:ptCount val="7"/>
                <c:pt idx="0">
                  <c:v>66.0</c:v>
                </c:pt>
                <c:pt idx="1">
                  <c:v>50.0</c:v>
                </c:pt>
                <c:pt idx="2">
                  <c:v>68.0</c:v>
                </c:pt>
                <c:pt idx="3">
                  <c:v>69.0</c:v>
                </c:pt>
                <c:pt idx="4">
                  <c:v>74.0</c:v>
                </c:pt>
                <c:pt idx="5">
                  <c:v>102.0</c:v>
                </c:pt>
                <c:pt idx="6">
                  <c:v>183.0</c:v>
                </c:pt>
              </c:numCache>
            </c:numRef>
          </c:val>
          <c:extLst xmlns:c16r2="http://schemas.microsoft.com/office/drawing/2015/06/chart">
            <c:ext xmlns:c16="http://schemas.microsoft.com/office/drawing/2014/chart" uri="{C3380CC4-5D6E-409C-BE32-E72D297353CC}">
              <c16:uniqueId val="{00000007-9B38-4367-8EBA-DFD820615E4D}"/>
            </c:ext>
          </c:extLst>
        </c:ser>
        <c:ser>
          <c:idx val="1"/>
          <c:order val="1"/>
          <c:spPr>
            <a:solidFill>
              <a:schemeClr val="accent1"/>
            </a:solidFill>
            <a:ln>
              <a:noFill/>
            </a:ln>
          </c:spPr>
          <c:invertIfNegative val="0"/>
          <c:dLbls>
            <c:dLbl>
              <c:idx val="0"/>
              <c:layout>
                <c:manualLayout>
                  <c:x val="0.0"/>
                  <c:y val="-0.131308619919607"/>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B38-4367-8EBA-DFD820615E4D}"/>
                </c:ext>
              </c:extLst>
            </c:dLbl>
            <c:dLbl>
              <c:idx val="1"/>
              <c:layout>
                <c:manualLayout>
                  <c:x val="0.0"/>
                  <c:y val="-0.170165252344797"/>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B38-4367-8EBA-DFD820615E4D}"/>
                </c:ext>
              </c:extLst>
            </c:dLbl>
            <c:dLbl>
              <c:idx val="2"/>
              <c:layout>
                <c:manualLayout>
                  <c:x val="0.0"/>
                  <c:y val="-0.174631531933899"/>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B38-4367-8EBA-DFD820615E4D}"/>
                </c:ext>
              </c:extLst>
            </c:dLbl>
            <c:dLbl>
              <c:idx val="3"/>
              <c:layout>
                <c:manualLayout>
                  <c:x val="0.0"/>
                  <c:y val="-0.187137114783385"/>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B38-4367-8EBA-DFD820615E4D}"/>
                </c:ext>
              </c:extLst>
            </c:dLbl>
            <c:dLbl>
              <c:idx val="4"/>
              <c:layout>
                <c:manualLayout>
                  <c:x val="0.0"/>
                  <c:y val="-0.1965163019205"/>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B38-4367-8EBA-DFD820615E4D}"/>
                </c:ext>
              </c:extLst>
            </c:dLbl>
            <c:dLbl>
              <c:idx val="5"/>
              <c:layout>
                <c:manualLayout>
                  <c:x val="0.0"/>
                  <c:y val="-0.239839213934792"/>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B38-4367-8EBA-DFD820615E4D}"/>
                </c:ext>
              </c:extLst>
            </c:dLbl>
            <c:dLbl>
              <c:idx val="6"/>
              <c:layout>
                <c:manualLayout>
                  <c:x val="0.0"/>
                  <c:y val="-0.402411790978115"/>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B38-4367-8EBA-DFD820615E4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Sheet1!$A$2:$G$2</c:f>
              <c:numCache>
                <c:formatCode>General</c:formatCode>
                <c:ptCount val="7"/>
                <c:pt idx="0">
                  <c:v>62.0</c:v>
                </c:pt>
                <c:pt idx="1">
                  <c:v>87.0</c:v>
                </c:pt>
                <c:pt idx="2">
                  <c:v>90.0</c:v>
                </c:pt>
                <c:pt idx="3">
                  <c:v>98.0</c:v>
                </c:pt>
                <c:pt idx="4">
                  <c:v>104.0</c:v>
                </c:pt>
                <c:pt idx="5">
                  <c:v>132.0</c:v>
                </c:pt>
                <c:pt idx="6">
                  <c:v>237.0</c:v>
                </c:pt>
              </c:numCache>
            </c:numRef>
          </c:val>
          <c:extLst xmlns:c16r2="http://schemas.microsoft.com/office/drawing/2015/06/chart">
            <c:ext xmlns:c16="http://schemas.microsoft.com/office/drawing/2014/chart" uri="{C3380CC4-5D6E-409C-BE32-E72D297353CC}">
              <c16:uniqueId val="{0000000F-9B38-4367-8EBA-DFD820615E4D}"/>
            </c:ext>
          </c:extLst>
        </c:ser>
        <c:dLbls>
          <c:showLegendKey val="0"/>
          <c:showVal val="0"/>
          <c:showCatName val="0"/>
          <c:showSerName val="0"/>
          <c:showPercent val="0"/>
          <c:showBubbleSize val="0"/>
        </c:dLbls>
        <c:gapWidth val="80"/>
        <c:axId val="-1161742584"/>
        <c:axId val="-1161739080"/>
      </c:barChart>
      <c:catAx>
        <c:axId val="-11617425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61739080"/>
        <c:crosses val="min"/>
        <c:auto val="0"/>
        <c:lblAlgn val="ctr"/>
        <c:lblOffset val="100"/>
        <c:noMultiLvlLbl val="0"/>
      </c:catAx>
      <c:valAx>
        <c:axId val="-1161739080"/>
        <c:scaling>
          <c:orientation val="minMax"/>
          <c:max val="300.0"/>
          <c:min val="0.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a:solidFill>
                  <a:schemeClr val="tx1"/>
                </a:solidFill>
                <a:latin typeface="+mn-lt"/>
                <a:ea typeface="+mn-ea"/>
                <a:cs typeface="+mn-cs"/>
                <a:sym typeface="+mn-lt"/>
              </a:defRPr>
            </a:pPr>
            <a:endParaRPr lang="en-US"/>
          </a:p>
        </c:txPr>
        <c:crossAx val="-1161742584"/>
        <c:crosses val="min"/>
        <c:crossBetween val="between"/>
        <c:majorUnit val="50.0"/>
      </c:valAx>
    </c:plotArea>
    <c:plotVisOnly val="0"/>
    <c:dispBlanksAs val="gap"/>
    <c:showDLblsOverMax val="1"/>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752688172043"/>
          <c:y val="0.0666942833471417"/>
          <c:w val="0.978494623655914"/>
          <c:h val="0.911764705882353"/>
        </c:manualLayout>
      </c:layout>
      <c:barChart>
        <c:barDir val="col"/>
        <c:grouping val="clustered"/>
        <c:varyColors val="0"/>
        <c:ser>
          <c:idx val="0"/>
          <c:order val="0"/>
          <c:spPr>
            <a:solidFill>
              <a:srgbClr val="808080"/>
            </a:solidFill>
            <a:ln>
              <a:noFill/>
            </a:ln>
          </c:spPr>
          <c:invertIfNegative val="0"/>
          <c:dLbls>
            <c:dLbl>
              <c:idx val="0"/>
              <c:layout>
                <c:manualLayout>
                  <c:x val="0.0"/>
                  <c:y val="-0.23860811930406"/>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CB-4627-8115-5F9E23AC6A6A}"/>
                </c:ext>
              </c:extLst>
            </c:dLbl>
            <c:dLbl>
              <c:idx val="1"/>
              <c:layout>
                <c:manualLayout>
                  <c:x val="0.0"/>
                  <c:y val="-0.158657829328915"/>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CB-4627-8115-5F9E23AC6A6A}"/>
                </c:ext>
              </c:extLst>
            </c:dLbl>
            <c:dLbl>
              <c:idx val="2"/>
              <c:layout>
                <c:manualLayout>
                  <c:x val="0.0"/>
                  <c:y val="-0.431648715824358"/>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CB-4627-8115-5F9E23AC6A6A}"/>
                </c:ext>
              </c:extLst>
            </c:dLbl>
            <c:dLbl>
              <c:idx val="3"/>
              <c:layout>
                <c:manualLayout>
                  <c:x val="0.0"/>
                  <c:y val="-0.190969345484673"/>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CB-4627-8115-5F9E23AC6A6A}"/>
                </c:ext>
              </c:extLst>
            </c:dLbl>
            <c:dLbl>
              <c:idx val="4"/>
              <c:layout>
                <c:manualLayout>
                  <c:x val="0.0"/>
                  <c:y val="-0.256006628003314"/>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CB-4627-8115-5F9E23AC6A6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8.200000000000001</c:v>
                </c:pt>
                <c:pt idx="1">
                  <c:v>5.0</c:v>
                </c:pt>
                <c:pt idx="2">
                  <c:v>15.9</c:v>
                </c:pt>
                <c:pt idx="3">
                  <c:v>6.3</c:v>
                </c:pt>
                <c:pt idx="4">
                  <c:v>8.9</c:v>
                </c:pt>
              </c:numCache>
            </c:numRef>
          </c:val>
          <c:extLst xmlns:c16r2="http://schemas.microsoft.com/office/drawing/2015/06/chart">
            <c:ext xmlns:c16="http://schemas.microsoft.com/office/drawing/2014/chart" uri="{C3380CC4-5D6E-409C-BE32-E72D297353CC}">
              <c16:uniqueId val="{00000005-B8CB-4627-8115-5F9E23AC6A6A}"/>
            </c:ext>
          </c:extLst>
        </c:ser>
        <c:ser>
          <c:idx val="1"/>
          <c:order val="1"/>
          <c:spPr>
            <a:solidFill>
              <a:srgbClr val="6F8DB9"/>
            </a:solidFill>
            <a:ln>
              <a:noFill/>
            </a:ln>
          </c:spPr>
          <c:invertIfNegative val="0"/>
          <c:dLbls>
            <c:dLbl>
              <c:idx val="0"/>
              <c:layout>
                <c:manualLayout>
                  <c:x val="0.0"/>
                  <c:y val="-0.458989229494615"/>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CB-4627-8115-5F9E23AC6A6A}"/>
                </c:ext>
              </c:extLst>
            </c:dLbl>
            <c:dLbl>
              <c:idx val="1"/>
              <c:layout>
                <c:manualLayout>
                  <c:x val="0.0"/>
                  <c:y val="-0.130903065451533"/>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CB-4627-8115-5F9E23AC6A6A}"/>
                </c:ext>
              </c:extLst>
            </c:dLbl>
            <c:dLbl>
              <c:idx val="2"/>
              <c:layout>
                <c:manualLayout>
                  <c:x val="0.0"/>
                  <c:y val="-0.369096934548467"/>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CB-4627-8115-5F9E23AC6A6A}"/>
                </c:ext>
              </c:extLst>
            </c:dLbl>
            <c:dLbl>
              <c:idx val="3"/>
              <c:layout>
                <c:manualLayout>
                  <c:x val="0.0"/>
                  <c:y val="-0.285832642916321"/>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CB-4627-8115-5F9E23AC6A6A}"/>
                </c:ext>
              </c:extLst>
            </c:dLbl>
            <c:dLbl>
              <c:idx val="4"/>
              <c:layout>
                <c:manualLayout>
                  <c:x val="0.0"/>
                  <c:y val="-0.311101905550953"/>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CB-4627-8115-5F9E23AC6A6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0">
                  <c:v>17.0</c:v>
                </c:pt>
                <c:pt idx="1">
                  <c:v>3.9</c:v>
                </c:pt>
                <c:pt idx="2">
                  <c:v>13.4</c:v>
                </c:pt>
                <c:pt idx="3">
                  <c:v>10.1</c:v>
                </c:pt>
                <c:pt idx="4">
                  <c:v>11.1</c:v>
                </c:pt>
              </c:numCache>
            </c:numRef>
          </c:val>
          <c:extLst xmlns:c16r2="http://schemas.microsoft.com/office/drawing/2015/06/chart">
            <c:ext xmlns:c16="http://schemas.microsoft.com/office/drawing/2014/chart" uri="{C3380CC4-5D6E-409C-BE32-E72D297353CC}">
              <c16:uniqueId val="{0000000B-B8CB-4627-8115-5F9E23AC6A6A}"/>
            </c:ext>
          </c:extLst>
        </c:ser>
        <c:ser>
          <c:idx val="2"/>
          <c:order val="2"/>
          <c:spPr>
            <a:solidFill>
              <a:schemeClr val="accent1"/>
            </a:solidFill>
            <a:ln>
              <a:noFill/>
            </a:ln>
          </c:spPr>
          <c:invertIfNegative val="0"/>
          <c:dLbls>
            <c:dLbl>
              <c:idx val="0"/>
              <c:layout>
                <c:manualLayout>
                  <c:x val="0.0"/>
                  <c:y val="-0.00952775476387738"/>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CB-4627-8115-5F9E23AC6A6A}"/>
                </c:ext>
              </c:extLst>
            </c:dLbl>
            <c:dLbl>
              <c:idx val="1"/>
              <c:layout>
                <c:manualLayout>
                  <c:x val="0.0"/>
                  <c:y val="-0.183512841756421"/>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CB-4627-8115-5F9E23AC6A6A}"/>
                </c:ext>
              </c:extLst>
            </c:dLbl>
            <c:dLbl>
              <c:idx val="2"/>
              <c:layout>
                <c:manualLayout>
                  <c:x val="0.0"/>
                  <c:y val="-0.489229494614747"/>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CB-4627-8115-5F9E23AC6A6A}"/>
                </c:ext>
              </c:extLst>
            </c:dLbl>
            <c:dLbl>
              <c:idx val="3"/>
              <c:layout>
                <c:manualLayout>
                  <c:x val="0.0"/>
                  <c:y val="-0.0981772990886495"/>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CB-4627-8115-5F9E23AC6A6A}"/>
                </c:ext>
              </c:extLst>
            </c:dLbl>
            <c:dLbl>
              <c:idx val="4"/>
              <c:layout>
                <c:manualLayout>
                  <c:x val="0.0"/>
                  <c:y val="-0.205882352941176"/>
                </c:manualLayout>
              </c:layout>
              <c:numFmt formatCode="#,##0.0;&quot;-&quot;#,##0.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8CB-4627-8115-5F9E23AC6A6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Sheet1!$A$3:$E$3</c:f>
              <c:numCache>
                <c:formatCode>General</c:formatCode>
                <c:ptCount val="5"/>
                <c:pt idx="0">
                  <c:v>0.4</c:v>
                </c:pt>
                <c:pt idx="1">
                  <c:v>6.0</c:v>
                </c:pt>
                <c:pt idx="2">
                  <c:v>18.2</c:v>
                </c:pt>
                <c:pt idx="3">
                  <c:v>2.6</c:v>
                </c:pt>
                <c:pt idx="4">
                  <c:v>6.9</c:v>
                </c:pt>
              </c:numCache>
            </c:numRef>
          </c:val>
          <c:extLst xmlns:c16r2="http://schemas.microsoft.com/office/drawing/2015/06/chart">
            <c:ext xmlns:c16="http://schemas.microsoft.com/office/drawing/2014/chart" uri="{C3380CC4-5D6E-409C-BE32-E72D297353CC}">
              <c16:uniqueId val="{00000011-B8CB-4627-8115-5F9E23AC6A6A}"/>
            </c:ext>
          </c:extLst>
        </c:ser>
        <c:dLbls>
          <c:showLegendKey val="0"/>
          <c:showVal val="0"/>
          <c:showCatName val="0"/>
          <c:showSerName val="0"/>
          <c:showPercent val="0"/>
          <c:showBubbleSize val="0"/>
        </c:dLbls>
        <c:gapWidth val="80"/>
        <c:axId val="-1158531656"/>
        <c:axId val="-1158532552"/>
      </c:barChart>
      <c:catAx>
        <c:axId val="-11585316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58532552"/>
        <c:crosses val="min"/>
        <c:auto val="0"/>
        <c:lblAlgn val="ctr"/>
        <c:lblOffset val="100"/>
        <c:noMultiLvlLbl val="0"/>
      </c:catAx>
      <c:valAx>
        <c:axId val="-1158532552"/>
        <c:scaling>
          <c:orientation val="minMax"/>
          <c:max val="18.2"/>
          <c:min val="0.0"/>
        </c:scaling>
        <c:delete val="1"/>
        <c:axPos val="l"/>
        <c:numFmt formatCode="General" sourceLinked="1"/>
        <c:majorTickMark val="out"/>
        <c:minorTickMark val="none"/>
        <c:tickLblPos val="nextTo"/>
        <c:crossAx val="-1158531656"/>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25252525252525"/>
          <c:y val="0.0540540540540541"/>
          <c:w val="0.936969696969697"/>
          <c:h val="0.914559721011334"/>
        </c:manualLayout>
      </c:layout>
      <c:barChart>
        <c:barDir val="col"/>
        <c:grouping val="stacked"/>
        <c:varyColors val="0"/>
        <c:ser>
          <c:idx val="0"/>
          <c:order val="0"/>
          <c:spPr>
            <a:solidFill>
              <a:srgbClr val="4F4F4F"/>
            </a:solidFill>
            <a:ln>
              <a:noFill/>
            </a:ln>
          </c:spPr>
          <c:invertIfNegative val="0"/>
          <c:dPt>
            <c:idx val="3"/>
            <c:invertIfNegative val="0"/>
            <c:bubble3D val="0"/>
            <c:spPr>
              <a:solidFill>
                <a:srgbClr val="364D6E"/>
              </a:solidFill>
              <a:ln w="12700" algn="ctr">
                <a:solidFill>
                  <a:schemeClr val="tx1"/>
                </a:solidFill>
                <a:prstDash val="solid"/>
              </a:ln>
            </c:spPr>
            <c:extLst xmlns:c16r2="http://schemas.microsoft.com/office/drawing/2015/06/chart">
              <c:ext xmlns:c16="http://schemas.microsoft.com/office/drawing/2014/chart" uri="{C3380CC4-5D6E-409C-BE32-E72D297353CC}">
                <c16:uniqueId val="{00000000-844C-40D2-970B-62198ED4F489}"/>
              </c:ext>
            </c:extLst>
          </c:dPt>
          <c:dPt>
            <c:idx val="4"/>
            <c:invertIfNegative val="0"/>
            <c:bubble3D val="0"/>
            <c:spPr>
              <a:solidFill>
                <a:srgbClr val="FFFFFF"/>
              </a:solidFill>
              <a:ln w="3175" algn="ctr">
                <a:solidFill>
                  <a:schemeClr val="tx1"/>
                </a:solidFill>
                <a:prstDash val="solid"/>
              </a:ln>
            </c:spPr>
            <c:extLst xmlns:c16r2="http://schemas.microsoft.com/office/drawing/2015/06/chart">
              <c:ext xmlns:c16="http://schemas.microsoft.com/office/drawing/2014/chart" uri="{C3380CC4-5D6E-409C-BE32-E72D297353CC}">
                <c16:uniqueId val="{00000001-844C-40D2-970B-62198ED4F489}"/>
              </c:ext>
            </c:extLst>
          </c:dPt>
          <c:dPt>
            <c:idx val="5"/>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2-844C-40D2-970B-62198ED4F489}"/>
              </c:ext>
            </c:extLst>
          </c:dPt>
          <c:dPt>
            <c:idx val="10"/>
            <c:invertIfNegative val="0"/>
            <c:bubble3D val="0"/>
            <c:spPr>
              <a:solidFill>
                <a:schemeClr val="bg2"/>
              </a:solidFill>
              <a:ln>
                <a:noFill/>
              </a:ln>
            </c:spPr>
            <c:extLst xmlns:c16r2="http://schemas.microsoft.com/office/drawing/2015/06/chart">
              <c:ext xmlns:c16="http://schemas.microsoft.com/office/drawing/2014/chart" uri="{C3380CC4-5D6E-409C-BE32-E72D297353CC}">
                <c16:uniqueId val="{00000003-844C-40D2-970B-62198ED4F489}"/>
              </c:ext>
            </c:extLst>
          </c:dPt>
          <c:dLbls>
            <c:dLbl>
              <c:idx val="0"/>
              <c:layout>
                <c:manualLayout>
                  <c:x val="0.0"/>
                  <c:y val="-0.484742807323453"/>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4C-40D2-970B-62198ED4F489}"/>
                </c:ext>
              </c:extLst>
            </c:dLbl>
            <c:dLbl>
              <c:idx val="1"/>
              <c:layout>
                <c:manualLayout>
                  <c:x val="0.0"/>
                  <c:y val="-0.384045335658239"/>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4C-40D2-970B-62198ED4F489}"/>
                </c:ext>
              </c:extLst>
            </c:dLbl>
            <c:dLbl>
              <c:idx val="2"/>
              <c:layout>
                <c:manualLayout>
                  <c:x val="0.0"/>
                  <c:y val="-0.352659110723627"/>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4C-40D2-970B-62198ED4F489}"/>
                </c:ext>
              </c:extLst>
            </c:dLbl>
            <c:dLbl>
              <c:idx val="3"/>
              <c:layout>
                <c:manualLayout>
                  <c:x val="0.0"/>
                  <c:y val="-0.288578901482127"/>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4C-40D2-970B-62198ED4F489}"/>
                </c:ext>
              </c:extLst>
            </c:dLbl>
            <c:dLbl>
              <c:idx val="4"/>
              <c:layout>
                <c:manualLayout>
                  <c:x val="0.0"/>
                  <c:y val="-0.27027027027027"/>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4C-40D2-970B-62198ED4F489}"/>
                </c:ext>
              </c:extLst>
            </c:dLbl>
            <c:dLbl>
              <c:idx val="5"/>
              <c:layout>
                <c:manualLayout>
                  <c:x val="0.0"/>
                  <c:y val="-0.261115954664342"/>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4C-40D2-970B-62198ED4F489}"/>
                </c:ext>
              </c:extLst>
            </c:dLbl>
            <c:dLbl>
              <c:idx val="6"/>
              <c:layout>
                <c:manualLayout>
                  <c:x val="0.0"/>
                  <c:y val="-0.238012205754141"/>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4C-40D2-970B-62198ED4F489}"/>
                </c:ext>
              </c:extLst>
            </c:dLbl>
            <c:dLbl>
              <c:idx val="7"/>
              <c:layout>
                <c:manualLayout>
                  <c:x val="0.0"/>
                  <c:y val="-0.214908456843941"/>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4C-40D2-970B-62198ED4F489}"/>
                </c:ext>
              </c:extLst>
            </c:dLbl>
            <c:dLbl>
              <c:idx val="8"/>
              <c:layout>
                <c:manualLayout>
                  <c:x val="0.0"/>
                  <c:y val="-0.187445510026155"/>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4C-40D2-970B-62198ED4F489}"/>
                </c:ext>
              </c:extLst>
            </c:dLbl>
            <c:dLbl>
              <c:idx val="9"/>
              <c:layout>
                <c:manualLayout>
                  <c:x val="0.0"/>
                  <c:y val="-0.132955536181343"/>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4C-40D2-970B-62198ED4F489}"/>
                </c:ext>
              </c:extLst>
            </c:dLbl>
            <c:dLbl>
              <c:idx val="10"/>
              <c:layout>
                <c:manualLayout>
                  <c:x val="0.0"/>
                  <c:y val="-0.119442022667829"/>
                </c:manualLayout>
              </c:layout>
              <c:numFmt formatCode="#,##0.0;&quot;-&quot;#,##0.0" sourceLinked="0"/>
              <c:spPr>
                <a:noFill/>
                <a:ln>
                  <a:noFill/>
                </a:ln>
              </c:spPr>
              <c:txPr>
                <a:bodyPr wrap="none"/>
                <a:lstStyle/>
                <a:p>
                  <a:pPr>
                    <a:defRPr sz="1200" b="1">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4C-40D2-970B-62198ED4F489}"/>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Sheet1!$A$1:$K$1</c:f>
              <c:numCache>
                <c:formatCode>General</c:formatCode>
                <c:ptCount val="11"/>
                <c:pt idx="0">
                  <c:v>9.9</c:v>
                </c:pt>
                <c:pt idx="1">
                  <c:v>7.7</c:v>
                </c:pt>
                <c:pt idx="2">
                  <c:v>7.0</c:v>
                </c:pt>
                <c:pt idx="3">
                  <c:v>5.6</c:v>
                </c:pt>
                <c:pt idx="4">
                  <c:v>5.2</c:v>
                </c:pt>
                <c:pt idx="5">
                  <c:v>5.0</c:v>
                </c:pt>
                <c:pt idx="6">
                  <c:v>4.5</c:v>
                </c:pt>
                <c:pt idx="7">
                  <c:v>4.0</c:v>
                </c:pt>
                <c:pt idx="8">
                  <c:v>3.4</c:v>
                </c:pt>
                <c:pt idx="9">
                  <c:v>2.2</c:v>
                </c:pt>
                <c:pt idx="10">
                  <c:v>1.9</c:v>
                </c:pt>
              </c:numCache>
            </c:numRef>
          </c:val>
          <c:extLst xmlns:c16r2="http://schemas.microsoft.com/office/drawing/2015/06/chart">
            <c:ext xmlns:c16="http://schemas.microsoft.com/office/drawing/2014/chart" uri="{C3380CC4-5D6E-409C-BE32-E72D297353CC}">
              <c16:uniqueId val="{0000000B-844C-40D2-970B-62198ED4F489}"/>
            </c:ext>
          </c:extLst>
        </c:ser>
        <c:dLbls>
          <c:showLegendKey val="0"/>
          <c:showVal val="0"/>
          <c:showCatName val="0"/>
          <c:showSerName val="0"/>
          <c:showPercent val="0"/>
          <c:showBubbleSize val="0"/>
        </c:dLbls>
        <c:gapWidth val="50"/>
        <c:overlap val="100"/>
        <c:axId val="-1334821800"/>
        <c:axId val="-1334830184"/>
      </c:barChart>
      <c:catAx>
        <c:axId val="-13348218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334830184"/>
        <c:crosses val="min"/>
        <c:auto val="0"/>
        <c:lblAlgn val="ctr"/>
        <c:lblOffset val="100"/>
        <c:noMultiLvlLbl val="0"/>
      </c:catAx>
      <c:valAx>
        <c:axId val="-1334830184"/>
        <c:scaling>
          <c:orientation val="minMax"/>
          <c:max val="10.0"/>
          <c:min val="0.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b="1">
                <a:solidFill>
                  <a:schemeClr val="tx1"/>
                </a:solidFill>
                <a:latin typeface="+mn-lt"/>
                <a:ea typeface="+mn-ea"/>
                <a:cs typeface="+mn-cs"/>
                <a:sym typeface="+mn-lt"/>
              </a:defRPr>
            </a:pPr>
            <a:endParaRPr lang="en-US"/>
          </a:p>
        </c:txPr>
        <c:crossAx val="-1334821800"/>
        <c:crosses val="min"/>
        <c:crossBetween val="between"/>
        <c:majorUnit val="2.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0.60657</cdr:x>
      <cdr:y>0.53067</cdr:y>
    </cdr:from>
    <cdr:to>
      <cdr:x>0.69991</cdr:x>
      <cdr:y>0.57121</cdr:y>
    </cdr:to>
    <cdr:sp macro="" textlink="">
      <cdr:nvSpPr>
        <cdr:cNvPr id="2" name="Right Arrow 1">
          <a:extLst xmlns:a="http://schemas.openxmlformats.org/drawingml/2006/main">
            <a:ext uri="{FF2B5EF4-FFF2-40B4-BE49-F238E27FC236}">
              <a16:creationId xmlns="" xmlns:a16="http://schemas.microsoft.com/office/drawing/2014/main" id="{23B21D6D-B7B3-471C-B58D-E38B204E7CA2}"/>
            </a:ext>
          </a:extLst>
        </cdr:cNvPr>
        <cdr:cNvSpPr/>
      </cdr:nvSpPr>
      <cdr:spPr>
        <a:xfrm xmlns:a="http://schemas.openxmlformats.org/drawingml/2006/main" rot="19051081">
          <a:off x="4681790" y="1886211"/>
          <a:ext cx="720442" cy="144118"/>
        </a:xfrm>
        <a:prstGeom xmlns:a="http://schemas.openxmlformats.org/drawingml/2006/main" prst="rightArrow">
          <a:avLst/>
        </a:prstGeom>
        <a:solidFill xmlns:a="http://schemas.openxmlformats.org/drawingml/2006/main">
          <a:schemeClr val="accent1"/>
        </a:solidFill>
        <a:ln xmlns:a="http://schemas.openxmlformats.org/drawingml/2006/main">
          <a:solidFill>
            <a:schemeClr val="tx2"/>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91440" tIns="91440" rIns="91440" bIns="91440" rtlCol="0" anchor="t" anchorCtr="0"/>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spcBef>
              <a:spcPts val="600"/>
            </a:spcBef>
          </a:pPr>
          <a:endParaRPr lang="en-US" sz="9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992B60B-7838-4976-86F1-3697D112A1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 xmlns:a16="http://schemas.microsoft.com/office/drawing/2014/main" id="{3512EA67-6E61-471C-9363-94B256394EF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44ED59-6C9F-4605-B352-427D8F31B515}" type="datetimeFigureOut">
              <a:rPr lang="en-US"/>
              <a:pPr>
                <a:defRPr/>
              </a:pPr>
              <a:t>5/7/20</a:t>
            </a:fld>
            <a:endParaRPr lang="en-US"/>
          </a:p>
        </p:txBody>
      </p:sp>
      <p:sp>
        <p:nvSpPr>
          <p:cNvPr id="4" name="Footer Placeholder 3">
            <a:extLst>
              <a:ext uri="{FF2B5EF4-FFF2-40B4-BE49-F238E27FC236}">
                <a16:creationId xmlns="" xmlns:a16="http://schemas.microsoft.com/office/drawing/2014/main" id="{F6C9CDB3-6736-4324-A01C-8AF25038A92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 xmlns:a16="http://schemas.microsoft.com/office/drawing/2014/main" id="{2AF79449-3738-4880-B22E-8FE19207583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C4DCAFE-AC80-4C4F-B583-AE294CC6951F}" type="slidenum">
              <a:rPr lang="en-US" altLang="en-US"/>
              <a:pPr/>
              <a:t>‹#›</a:t>
            </a:fld>
            <a:endParaRPr lang="en-US" altLang="en-US"/>
          </a:p>
        </p:txBody>
      </p:sp>
    </p:spTree>
    <p:extLst>
      <p:ext uri="{BB962C8B-B14F-4D97-AF65-F5344CB8AC3E}">
        <p14:creationId xmlns:p14="http://schemas.microsoft.com/office/powerpoint/2010/main" val="979449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91F8AEE-2454-468F-975B-8C486BC3397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 xmlns:a16="http://schemas.microsoft.com/office/drawing/2014/main" id="{8FF4BB3E-9146-406C-A86B-5A099FA4F55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DDBD02-985C-42D2-A82C-4DC911DEC9FA}" type="datetimeFigureOut">
              <a:rPr lang="en-US"/>
              <a:pPr>
                <a:defRPr/>
              </a:pPr>
              <a:t>5/7/20</a:t>
            </a:fld>
            <a:endParaRPr lang="en-US"/>
          </a:p>
        </p:txBody>
      </p:sp>
      <p:sp>
        <p:nvSpPr>
          <p:cNvPr id="4" name="Slide Image Placeholder 3">
            <a:extLst>
              <a:ext uri="{FF2B5EF4-FFF2-40B4-BE49-F238E27FC236}">
                <a16:creationId xmlns="" xmlns:a16="http://schemas.microsoft.com/office/drawing/2014/main" id="{C8300178-DACB-45E1-85DB-DE5768A14E4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3350DB61-DC50-4E8D-BEAD-01459C069C1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6011FFDA-5A54-4BEB-8259-A2ABB88AB6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032EF4FD-2DDA-4CAA-A417-C3C869D17AE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F1A7443-C690-40F8-87FF-BE9349243B95}" type="slidenum">
              <a:rPr lang="en-US" altLang="en-US"/>
              <a:pPr/>
              <a:t>‹#›</a:t>
            </a:fld>
            <a:endParaRPr lang="en-US" altLang="en-US"/>
          </a:p>
        </p:txBody>
      </p:sp>
    </p:spTree>
    <p:extLst>
      <p:ext uri="{BB962C8B-B14F-4D97-AF65-F5344CB8AC3E}">
        <p14:creationId xmlns:p14="http://schemas.microsoft.com/office/powerpoint/2010/main" val="49735144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Arial" charset="0"/>
      </a:defRPr>
    </a:lvl1pPr>
    <a:lvl2pPr marL="457200" algn="l" defTabSz="457200" rtl="0" eaLnBrk="0" fontAlgn="base" hangingPunct="0">
      <a:spcBef>
        <a:spcPct val="30000"/>
      </a:spcBef>
      <a:spcAft>
        <a:spcPct val="0"/>
      </a:spcAft>
      <a:defRPr sz="1200" kern="1200">
        <a:solidFill>
          <a:schemeClr val="tx1"/>
        </a:solidFill>
        <a:latin typeface="+mn-lt"/>
        <a:ea typeface="+mn-ea"/>
        <a:cs typeface="Arial" charset="0"/>
      </a:defRPr>
    </a:lvl2pPr>
    <a:lvl3pPr marL="914400" algn="l" defTabSz="457200" rtl="0" eaLnBrk="0" fontAlgn="base" hangingPunct="0">
      <a:spcBef>
        <a:spcPct val="30000"/>
      </a:spcBef>
      <a:spcAft>
        <a:spcPct val="0"/>
      </a:spcAft>
      <a:defRPr sz="1200" kern="1200">
        <a:solidFill>
          <a:schemeClr val="tx1"/>
        </a:solidFill>
        <a:latin typeface="+mn-lt"/>
        <a:ea typeface="+mn-ea"/>
        <a:cs typeface="Arial" charset="0"/>
      </a:defRPr>
    </a:lvl3pPr>
    <a:lvl4pPr marL="1371600" algn="l" defTabSz="457200" rtl="0" eaLnBrk="0" fontAlgn="base" hangingPunct="0">
      <a:spcBef>
        <a:spcPct val="30000"/>
      </a:spcBef>
      <a:spcAft>
        <a:spcPct val="0"/>
      </a:spcAft>
      <a:defRPr sz="1200" kern="1200">
        <a:solidFill>
          <a:schemeClr val="tx1"/>
        </a:solidFill>
        <a:latin typeface="+mn-lt"/>
        <a:ea typeface="+mn-ea"/>
        <a:cs typeface="Arial" charset="0"/>
      </a:defRPr>
    </a:lvl4pPr>
    <a:lvl5pPr marL="1828800" algn="l" defTabSz="457200"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image" Target="../media/image14.44C13930"/></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rldefense.proofpoint.com/v2/url?u=https-3A__marquee.gs.com_research_trustedLink-3Fopentoken-3DT1RLAQJhiJL7pKAh-2DofDr-2DVjAnQ6u9NvPxAMHV7rUdlnqGFjewmLqIP5AACwm7IJN6L75bh13aT2W4qRqnS6chZe3XpEJAG7N-2DoD5xR8L-5FvBZAF1FV2WEq1dnA-5FH-5FYtO2rQRyq5pKhju-5FuGJLMl8zGGi1gEhBgcHD036-2Dg-5FR85vfzCYyC0eLKACntaGlsAFNSl31GMWxqJTyc8ZXQpor6Mnwf95l3nY4NHHog2s2DB58-5FggtxgW4Ci-2DopbtOnJTmHJti7lJc0sHgrttfBsjabCH0Jh-2DHiBIbn5Brg6Q-2A-26id-3D3bf1a61a-2Da060-2D4ab0-2Db439-2Da387072520cd-26utm-5Fmedium-3Dpa&amp;d=DwMFaQ&amp;c=kRG5nTkfHQDBBUG6z7u8nA&amp;r=tBpEW1sjqF-uv1UyqzMKUkcRakdL_OttljXtdym86d4&amp;m=JS143-_Rgmf07GjXDTC3jKALwqkIFkYY16i4yEX-S7o&amp;s=BSYsrvyQYFBYnMASYnnkrUBh57TP9rdhGMf0KYp8K8k&amp;e=" TargetMode="External"/><Relationship Id="rId4" Type="http://schemas.openxmlformats.org/officeDocument/2006/relationships/hyperlink" Target="https://urldefense.proofpoint.com/v2/url?u=https-3A__www.cdc.gov_flu_about_burden_past-2Dseasons.html&amp;d=DwMFaQ&amp;c=kRG5nTkfHQDBBUG6z7u8nA&amp;r=tBpEW1sjqF-uv1UyqzMKUkcRakdL_OttljXtdym86d4&amp;m=JS143-_Rgmf07GjXDTC3jKALwqkIFkYY16i4yEX-S7o&amp;s=1YmgRWVAyjztNMTOHaZqz6We-AhwkVV2vFS977Loc1g&amp;e=" TargetMode="External"/><Relationship Id="rId5" Type="http://schemas.openxmlformats.org/officeDocument/2006/relationships/hyperlink" Target="https://urldefense.proofpoint.com/v2/url?u=https-3A__www.who.int_news-2Droom_fact-2Dsheets_detail_influenza-2D-28seasonal-29&amp;d=DwMFaQ&amp;c=kRG5nTkfHQDBBUG6z7u8nA&amp;r=tBpEW1sjqF-uv1UyqzMKUkcRakdL_OttljXtdym86d4&amp;m=JS143-_Rgmf07GjXDTC3jKALwqkIFkYY16i4yEX-S7o&amp;s=GhqhH2yDPJVaWXyLStY7nYdjNYGvcQK08Y7oI3yqX0k&amp;e=" TargetMode="External"/><Relationship Id="rId6" Type="http://schemas.openxmlformats.org/officeDocument/2006/relationships/hyperlink" Target="https://urldefense.proofpoint.com/v2/url?u=https-3A__marquee.gs.com_research_trustedLink-3Fopentoken-3DT1RLAQKyBSHcHsIZBRHXmtUUle7-5F2-2DYc6xCWi-5FWRIbh77aNYAVGRJPyEAACwfpmUJg4BUDekKf8oMcNRw9JHjnrgyV4IsTmHGY0qm4l0RTjTL3mTdwtXGbPIxfUlUYYTVso7N5YRKnq-2D7vX6ulxLnKLWEaCHyPBlWnK9oXOjY1PwbB7-5F-5Fwd6DYEHnzTyDEA5xap0sc9GvltW9F4q18OojExGQx5eqlNxHa-5FZinJHFi02LrShm07-2DpGnZdDK1RtLcBkwhFo5f9Jc0eW5GGIgPpNce4HjGQzxJ3WfVZII-2A-26id-3D86ee3013-2Dc0de-2D462b-2D9c2b-2D32ee79a69b9a-26utm-5Fmedium-3Dpa&amp;d=DwMFaQ&amp;c=kRG5nTkfHQDBBUG6z7u8nA&amp;r=tBpEW1sjqF-uv1UyqzMKUkcRakdL_OttljXtdym86d4&amp;m=JS143-_Rgmf07GjXDTC3jKALwqkIFkYY16i4yEX-S7o&amp;s=V2yI-m6j7KoNCLsALeKUqgFId335NKmIsnV4ZHWFGNU&amp;e=" TargetMode="External"/><Relationship Id="rId7" Type="http://schemas.openxmlformats.org/officeDocument/2006/relationships/hyperlink" Target="https://urldefense.proofpoint.com/v2/url?u=https-3A__marquee.gs.com_research_trustedLink-3Fopentoken-3DT1RLAQL1zIvpM-5FLO1FiDEm3ChaLI1r8J3RDsUlfu-2DgnRIbEBzcdTJeG8AACwgzlFi6GQ1rQdy9G4l98fMVWjp6qlGeqE-5FJhACy-5FxTwHOm09n7HaeqA5l0cYDRsbwLljJxMtIJOyZAvqgeiTLnAazHz3JJ8XhWkDY9z1yOpF52PTVnHNyC-2D-2DTn3l14i7yrSOQxVeuHpvCKeul3OMzGQRk-2DCbp9xQWLPQZJmaEXJm-5FA5VqR-2DCPtiDRXVCIRrPycbgJuZutbVZoI4GjdKCVSC3676TK-5FyPh5yusGJIK4qo-2A-26id-3D45539a7e-2Da795-2D4b04-2Db041-2D426c80f8ef86-26utm-5Fmedium-3Dpa&amp;d=DwMFaQ&amp;c=kRG5nTkfHQDBBUG6z7u8nA&amp;r=tBpEW1sjqF-uv1UyqzMKUkcRakdL_OttljXtdym86d4&amp;m=JS143-_Rgmf07GjXDTC3jKALwqkIFkYY16i4yEX-S7o&amp;s=2ppgZ-VyYSWNT125EvzFDuzweHZilqek_ijK28tbih0&amp;e=" TargetMode="External"/><Relationship Id="rId8" Type="http://schemas.openxmlformats.org/officeDocument/2006/relationships/hyperlink" Target="#_ftn1"/><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1" Type="http://schemas.openxmlformats.org/officeDocument/2006/relationships/hyperlink" Target="https://public-api.wordpress.com/bar/?stat=groovemails-events&amp;bin=wpcom_email_click&amp;redirect_to=https://danieljmitchell.wordpress.com/2018/03/14/a-primer-on-debt-deficits-and-public-finance/&amp;sr=1&amp;signature=8a538347cc3aaaa5e7b911e72275e4c2&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nByaW1hcmlseSBiYWQiLCJfZHIiOm51bGwsIl9kbCI6Ilwvd3AtYWRtaW5cL3Bvc3QucGhwIiwiX2VuIjoid3Bjb21fZW1haWxfY2xpY2siLCJfdHMiOjE1NTExMjU5ODE2MDYsImJyb3dzZXJfdHlwZSI6InBocC1hZ2VudCIsIl9hdWEiOiJ3cGNvbS10cmFja3MtY2xpZW50LXYwLjMiLCJfdWwiOm51bGwsImJsb2dfdHoiOiItNSIsInVzZXJfbGFuZyI6bnVsbH0&amp;_z=z" TargetMode="External"/><Relationship Id="rId12" Type="http://schemas.openxmlformats.org/officeDocument/2006/relationships/hyperlink" Target="https://public-api.wordpress.com/bar/?stat=groovemails-events&amp;bin=wpcom_email_click&amp;redirect_to=https://danieljmitchell.wordpress.com/2009/12/15/the-problem-is-spending-not-deficits/&amp;sr=1&amp;signature=fbe31edae7417dd46654437692d2985b&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nBheSBleGNlc3NpdmUgYXR0ZW50aW9uIiwiX2RyIjpudWxsLCJfZGwiOiJcL3dwLWFkbWluXC9wb3N0LnBocCIsIl9lbiI6IndwY29tX2VtYWlsX2NsaWNrIiwiX3RzIjoxNTUxMTI1OTgxNjA2LCJicm93c2VyX3R5cGUiOiJwaHAtYWdlbnQiLCJfYXVhIjoid3Bjb20tdHJhY2tzLWNsaWVudC12MC4zIiwiX3VsIjpudWxsLCJibG9nX3R6IjoiLTUiLCJ1c2VyX2xhbmciOm51bGx9&amp;_z=z" TargetMode="External"/><Relationship Id="rId13" Type="http://schemas.openxmlformats.org/officeDocument/2006/relationships/hyperlink" Target="https://public-api.wordpress.com/bar/?stat=groovemails-events&amp;bin=wpcom_email_click&amp;redirect_to=https://danieljmitchell.wordpress.com/2010/05/10/the-national-debt-is-huge-but-unfunded-liabilities-are-americas-real-red-ink-challenge/&amp;sr=1&amp;signature=17772d9813f3a66389a49e2539195edb&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nVuZnVuZGVkIGxpYWJpbGl0aWVzIiwiX2RyIjpudWxsLCJfZGwiOiJcL3dwLWFkbWluXC9wb3N0LnBocCIsIl9lbiI6IndwY29tX2VtYWlsX2NsaWNrIiwiX3RzIjoxNTUxMTI1OTgxNjA2LCJicm93c2VyX3R5cGUiOiJwaHAtYWdlbnQiLCJfYXVhIjoid3Bjb20tdHJhY2tzLWNsaWVudC12MC4zIiwiX3VsIjpudWxsLCJibG9nX3R6IjoiLTUiLCJ1c2VyX2xhbmciOm51bGx9&amp;_z=z" TargetMode="External"/><Relationship Id="rId14" Type="http://schemas.openxmlformats.org/officeDocument/2006/relationships/hyperlink" Target="https://public-api.wordpress.com/bar/?stat=groovemails-events&amp;bin=wpcom_email_click&amp;redirect_to=https://danieljmitchell.wordpress.com/2017/07/11/in-just-six-minutes-everything-you-need-to-know-about-spending-caps/&amp;sr=1&amp;signature=6e68b92caac79e6e0eae09e0bfd567ae&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mhhdmUgYSBzdHJvbmcgdHJhY2sgcmVjb3JkIiwiX2RyIjpudWxsLCJfZGwiOiJcL3dwLWFkbWluXC9wb3N0LnBocCIsIl9lbiI6IndwY29tX2VtYWlsX2NsaWNrIiwiX3RzIjoxNTUxMTI1OTgxNjA2LCJicm93c2VyX3R5cGUiOiJwaHAtYWdlbnQiLCJfYXVhIjoid3Bjb20tdHJhY2tzLWNsaWVudC12MC4zIiwiX3VsIjpudWxsLCJibG9nX3R6IjoiLTUiLCJ1c2VyX2xhbmciOm51bGx9&amp;_z=z" TargetMode="External"/><Relationship Id="rId15" Type="http://schemas.openxmlformats.org/officeDocument/2006/relationships/hyperlink" Target="https://public-api.wordpress.com/bar/?stat=groovemails-events&amp;bin=wpcom_email_click&amp;redirect_to=https://danieljmitchell.wordpress.com/2015/03/16/to-control-leviathan-even-the-imf-agrees-that-spending-caps-are-far-more-effective-than-balanced-budget-requirements/&amp;sr=1&amp;signature=1505c3918d95ef751878584e782f76ad&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kludGVybmF0aW9uYWwgTW9uZXRhcnkgRnVuZCIsIl9kciI6bnVsbCwiX2RsIjoiXC93cC1hZG1pblwvcG9zdC5waHAiLCJfZW4iOiJ3cGNvbV9lbWFpbF9jbGljayIsIl90cyI6MTU1MTEyNTk4MTYwNiwiYnJvd3Nlcl90eXBlIjoicGhwLWFnZW50IiwiX2F1YSI6IndwY29tLXRyYWNrcy1jbGllbnQtdjAuMyIsIl91bCI6bnVsbCwiYmxvZ190eiI6Ii01IiwidXNlcl9sYW5nIjpudWxsfQ=&amp;_z=z" TargetMode="External"/><Relationship Id="rId16" Type="http://schemas.openxmlformats.org/officeDocument/2006/relationships/hyperlink" Target="https://public-api.wordpress.com/bar/?stat=groovemails-events&amp;bin=wpcom_email_click&amp;redirect_to=https://danieljmitchell.wordpress.com/2015/11/11/even-the-oecd-now-admits-spending-caps-are-the-only-effective-way-of-restraining-government/&amp;sr=1&amp;signature=58ca035ce7fdbce50687d4f4d57991e8&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k9yZ2FuaXphdGlvbiBmb3IgRWNvbm9taWMgQ29vcGVyYXRpb24gYW5kIERldmVsb3BtZW50IiwiX2RyIjpudWxsLCJfZGwiOiJcL3dwLWFkbWluXC9wb3N0LnBocCIsIl9lbiI6IndwY29tX2VtYWlsX2NsaWNrIiwiX3RzIjoxNTUxMTI1OTgxNjA2LCJicm93c2VyX3R5cGUiOiJwaHAtYWdlbnQiLCJfYXVhIjoid3Bjb20tdHJhY2tzLWNsaWVudC12MC4zIiwiX3VsIjpudWxsLCJibG9nX3R6IjoiLTUiLCJ1c2VyX2xhbmciOm51bGx9&amp;_z=z" TargetMode="External"/><Relationship Id="rId17" Type="http://schemas.openxmlformats.org/officeDocument/2006/relationships/hyperlink" Target="https://public-api.wordpress.com/bar/?stat=groovemails-events&amp;bin=wpcom_email_click&amp;redirect_to=https://danieljmitchell.wordpress.com/2013/01/07/do-tax-cuts-starve-the-beast/&amp;sr=1&amp;signature=32848ebc370608ea2d433c49235bf609&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mZlZWQgdGhlIGJlYXN0IiwiX2RyIjpudWxsLCJfZGwiOiJcL3dwLWFkbWluXC9wb3N0LnBocCIsIl9lbiI6IndwY29tX2VtYWlsX2NsaWNrIiwiX3RzIjoxNTUxMTI1OTgxNjA3LCJicm93c2VyX3R5cGUiOiJwaHAtYWdlbnQiLCJfYXVhIjoid3Bjb20tdHJhY2tzLWNsaWVudC12MC4zIiwiX3VsIjpudWxsLCJibG9nX3R6IjoiLTUiLCJ1c2VyX2xhbmciOm51bGx9&amp;_z=z" TargetMode="External"/><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public-api.wordpress.com/bar/?stat=groovemails-events&amp;bin=wpcom_email_click&amp;redirect_to=https://danieljmitchell.wordpress.com/2018/12/01/international-evidence-for-spending-restraint/&amp;sr=1&amp;signature=1499d1b752ff2c217ac47307c27a7fec&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nJlYWwtd29ybGQgZXZpZGVuY2UiLCJfZHIiOm51bGwsIl9kbCI6Ilwvd3AtYWRtaW5cL3Bvc3QucGhwIiwiX2VuIjoid3Bjb21fZW1haWxfY2xpY2siLCJfdHMiOjE1NTExMjU5ODE2MDUsImJyb3dzZXJfdHlwZSI6InBocC1hZ2VudCIsIl9hdWEiOiJ3cGNvbS10cmFja3MtY2xpZW50LXYwLjMiLCJfdWwiOm51bGwsImJsb2dfdHoiOiItNSIsInVzZXJfbGFuZyI6bnVsbH0&amp;_z=z" TargetMode="External"/><Relationship Id="rId4" Type="http://schemas.openxmlformats.org/officeDocument/2006/relationships/hyperlink" Target="https://public-api.wordpress.com/bar/?stat=groovemails-events&amp;bin=wpcom_email_click&amp;redirect_to=https://danieljmitchell.wordpress.com/2016/11/28/oecd-economic-research-finds-that-government-spending-harms-growth/&amp;sr=1&amp;signature=c031cfaa25e4fa38345a987619fda26f&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mxvdHMgb2YgYWNhZGVtaWMgcmVzZWFyY2giLCJfZHIiOm51bGwsIl9kbCI6Ilwvd3AtYWRtaW5cL3Bvc3QucGhwIiwiX2VuIjoid3Bjb21fZW1haWxfY2xpY2siLCJfdHMiOjE1NTExMjU5ODE2MDUsImJyb3dzZXJfdHlwZSI6InBocC1hZ2VudCIsIl9hdWEiOiJ3cGNvbS10cmFja3MtY2xpZW50LXYwLjMiLCJfdWwiOm51bGwsImJsb2dfdHoiOiItNSIsInVzZXJfbGFuZyI6bnVsbH0&amp;_z=z" TargetMode="External"/><Relationship Id="rId5" Type="http://schemas.openxmlformats.org/officeDocument/2006/relationships/hyperlink" Target="https://public-api.wordpress.com/bar/?stat=groovemails-events&amp;bin=wpcom_email_click&amp;redirect_to=https://danieljmitchell.wordpress.com/2013/04/25/new-european-central-bank-study-finds-that-government-spending-undermines-growth/&amp;sr=1&amp;signature=151e14884ebc9aa83cc7d0102b4ac3ec&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m5lZ2F0aXZlIHJlbGF0aW9uc2hpcCIsIl9kciI6bnVsbCwiX2RsIjoiXC93cC1hZG1pblwvcG9zdC5waHAiLCJfZW4iOiJ3cGNvbV9lbWFpbF9jbGljayIsIl90cyI6MTU1MTEyNTk4MTYwNSwiYnJvd3Nlcl90eXBlIjoicGhwLWFnZW50IiwiX2F1YSI6IndwY29tLXRyYWNrcy1jbGllbnQtdjAuMyIsIl91bCI6bnVsbCwiYmxvZ190eiI6Ii01IiwidXNlcl9sYW5nIjpudWxsfQ=&amp;_z=z" TargetMode="External"/><Relationship Id="rId6" Type="http://schemas.openxmlformats.org/officeDocument/2006/relationships/hyperlink" Target="https://public-api.wordpress.com/bar/?stat=groovemails-events&amp;bin=wpcom_email_click&amp;redirect_to=https://danieljmitchell.wordpress.com/2011/01/10/the-case-for-social-security-personal-accounts/&amp;sr=1&amp;signature=8d25c7439d827c5c7703877f7cdc6182&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lNvY2lhbCBTZWN1cml0eSIsIl9kciI6bnVsbCwiX2RsIjoiXC93cC1hZG1pblwvcG9zdC5waHAiLCJfZW4iOiJ3cGNvbV9lbWFpbF9jbGljayIsIl90cyI6MTU1MTEyNTk4MTYwNSwiYnJvd3Nlcl90eXBlIjoicGhwLWFnZW50IiwiX2F1YSI6IndwY29tLXRyYWNrcy1jbGllbnQtdjAuMyIsIl91bCI6bnVsbCwiYmxvZ190eiI6Ii01IiwidXNlcl9sYW5nIjpudWxsfQ=&amp;_z=z" TargetMode="External"/><Relationship Id="rId7" Type="http://schemas.openxmlformats.org/officeDocument/2006/relationships/hyperlink" Target="https://public-api.wordpress.com/bar/?stat=groovemails-events&amp;bin=wpcom_email_click&amp;redirect_to=https://danieljmitchell.wordpress.com/2011/05/17/whos-right-on-medicare-reform-ryan-and-rivlin-or-obama-and-gingrich/&amp;sr=1&amp;signature=3e26d78a609c996170d95ed7585ff787&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k1lZGljYXJlIiwiX2RyIjpudWxsLCJfZGwiOiJcL3dwLWFkbWluXC9wb3N0LnBocCIsIl9lbiI6IndwY29tX2VtYWlsX2NsaWNrIiwiX3RzIjoxNTUxMTI1OTgxNjA1LCJicm93c2VyX3R5cGUiOiJwaHAtYWdlbnQiLCJfYXVhIjoid3Bjb20tdHJhY2tzLWNsaWVudC12MC4zIiwiX3VsIjpudWxsLCJibG9nX3R6IjoiLTUiLCJ1c2VyX2xhbmciOm51bGx9&amp;_z=z" TargetMode="External"/><Relationship Id="rId8" Type="http://schemas.openxmlformats.org/officeDocument/2006/relationships/hyperlink" Target="https://public-api.wordpress.com/bar/?stat=groovemails-events&amp;bin=wpcom_email_click&amp;redirect_to=https://danieljmitchell.wordpress.com/2011/06/27/block-granting-medicaid-is-a-long-overdue-way-of-restoring-federalism-and-promoting-good-fiscal-policy/&amp;sr=1&amp;signature=08a00e4903281e675225498efdc9f7c5&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k1lZGljYWlkIiwiX2RyIjpudWxsLCJfZGwiOiJcL3dwLWFkbWluXC9wb3N0LnBocCIsIl9lbiI6IndwY29tX2VtYWlsX2NsaWNrIiwiX3RzIjoxNTUxMTI1OTgxNjA1LCJicm93c2VyX3R5cGUiOiJwaHAtYWdlbnQiLCJfYXVhIjoid3Bjb20tdHJhY2tzLWNsaWVudC12MC4zIiwiX3VsIjpudWxsLCJibG9nX3R6IjoiLTUiLCJ1c2VyX2xhbmciOm51bGx9&amp;_z=z" TargetMode="External"/><Relationship Id="rId9" Type="http://schemas.openxmlformats.org/officeDocument/2006/relationships/hyperlink" Target="https://public-api.wordpress.com/bar/?stat=groovemails-events&amp;bin=wpcom_email_click&amp;redirect_to=https://danieljmitchell.wordpress.com/2017/10/06/demographic-change-and-entitlement-disaster/&amp;sr=1&amp;signature=5c5bb75d5a0435edfff5a903b68d5a90&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mtlZXAgcGFjZSB3aXRoIGRlbW9ncmFwaGljIGNoYW5nZXMiLCJfZHIiOm51bGwsIl9kbCI6Ilwvd3AtYWRtaW5cL3Bvc3QucGhwIiwiX2VuIjoid3Bjb21fZW1haWxfY2xpY2siLCJfdHMiOjE1NTExMjU5ODE2MDYsImJyb3dzZXJfdHlwZSI6InBocC1hZ2VudCIsIl9hdWEiOiJ3cGNvbS10cmFja3MtY2xpZW50LXYwLjMiLCJfdWwiOm51bGwsImJsb2dfdHoiOiItNSIsInVzZXJfbGFuZyI6bnVsbH0&amp;_z=z" TargetMode="External"/><Relationship Id="rId10" Type="http://schemas.openxmlformats.org/officeDocument/2006/relationships/hyperlink" Target="https://public-api.wordpress.com/bar/?stat=groovemails-events&amp;bin=wpcom_email_click&amp;redirect_to=https://danieljmitchell.wordpress.com/2016/12/29/trump-entitlements-and-americas-potential-greek-future/&amp;sr=1&amp;signature=83dc703e18ab061277e7566f0711e029&amp;user=23ae05b998b016a389cac4e21205159d&amp;_e=eyJlcnJvciI6bnVsbCwiYmxvZ19pZCI6NjU3MTc3NCwiYmxvZ19sYW5nIjoiZW4iLCJzaXRlX2lkX2xhYmVsIjoid3Bjb20iLCJlbWFpbF9uYW1lIjoiZW1haWxfc3Vic2NyaXB0aW9uIiwiX3V0IjoiYW5vbiIsIl91aSI6IjIzYWUwNWI5OThiMDE2YTM4OWNhYzRlMjEyMDUxNTlkIiwiZW1haWxfaWQiOiI2M2VhM2IxN2Y4YWI3MzgyZmI3ZGZmODQxM2M5NWM5YyIsImRhdGVfc2VudCI6IjIwMTktMDItMjUiLCJkb21haW4iOiJkYW5pZWxqbWl0Y2hlbGwud29yZHByZXNzLmNvbSIsImZyZXF1ZW5jeSI6IjAiLCJkaWdlc3QiOiIwIiwiaGFzX2h0bWwiOiIxIiwibG9jYWxlIjoiZW4iLCJhbmNob3JfdGV4dCI6IndpbGwgY29uc3VtZSIsIl9kciI6bnVsbCwiX2RsIjoiXC93cC1hZG1pblwvcG9zdC5waHAiLCJfZW4iOiJ3cGNvbV9lbWFpbF9jbGljayIsIl90cyI6MTU1MTEyNTk4MTYwNiwiYnJvd3Nlcl90eXBlIjoicGhwLWFnZW50IiwiX2F1YSI6IndwY29tLXRyYWNrcy1jbGllbnQtdjAuMyIsIl91bCI6bnVsbCwiYmxvZ190eiI6Ii01IiwidXNlcl9sYW5nIjpudWxsfQ=&amp;_z=z"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2.AE621780"/><Relationship Id="rId4" Type="http://schemas.openxmlformats.org/officeDocument/2006/relationships/image" Target="../media/image23.png"/><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image" Target="../media/image25.png"/></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image" Target="../media/image10.D37FC210"/></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Rectangle 3"/>
          <p:cNvSpPr>
            <a:spLocks noGrp="1" noChangeArrowheads="1"/>
          </p:cNvSpPr>
          <p:nvPr>
            <p:ph type="body" idx="1"/>
          </p:nvPr>
        </p:nvSpPr>
        <p:spPr>
          <a:xfrm>
            <a:off x="701040" y="4732672"/>
            <a:ext cx="5608320" cy="4263708"/>
          </a:xfrm>
        </p:spPr>
        <p:txBody>
          <a:bodyPr>
            <a:normAutofit fontScale="92500" lnSpcReduction="10000"/>
          </a:bodyPr>
          <a:lstStyle/>
          <a:p>
            <a:r>
              <a:rPr lang="en-US" dirty="0"/>
              <a:t>As the famous </a:t>
            </a:r>
            <a:r>
              <a:rPr lang="en-US" u="sng" dirty="0"/>
              <a:t>Chinese</a:t>
            </a:r>
            <a:r>
              <a:rPr lang="en-US" dirty="0"/>
              <a:t> proverb goes:  “</a:t>
            </a:r>
            <a:r>
              <a:rPr lang="en-US" i="1" dirty="0"/>
              <a:t>may you live in interesting times – thought to be a </a:t>
            </a:r>
            <a:r>
              <a:rPr lang="en-US" i="1" u="sng" dirty="0"/>
              <a:t>sign of good fortune</a:t>
            </a:r>
            <a:r>
              <a:rPr lang="en-US" dirty="0"/>
              <a:t>…actually a curse…”.   </a:t>
            </a:r>
          </a:p>
          <a:p>
            <a:endParaRPr lang="en-US" dirty="0"/>
          </a:p>
          <a:p>
            <a:r>
              <a:rPr lang="en-US" dirty="0"/>
              <a:t>Hard to argue we  don’t live in interesting times – jury still our whether </a:t>
            </a:r>
            <a:r>
              <a:rPr lang="en-US" u="sng" dirty="0"/>
              <a:t>good fortune </a:t>
            </a:r>
            <a:r>
              <a:rPr lang="en-US" dirty="0"/>
              <a:t>or </a:t>
            </a:r>
            <a:r>
              <a:rPr lang="en-US" u="sng" dirty="0"/>
              <a:t>misfortune</a:t>
            </a:r>
            <a:r>
              <a:rPr lang="en-US" dirty="0"/>
              <a:t>.  </a:t>
            </a:r>
          </a:p>
          <a:p>
            <a:endParaRPr lang="en-US" dirty="0"/>
          </a:p>
          <a:p>
            <a:r>
              <a:rPr lang="en-US" dirty="0"/>
              <a:t>Last few years, really only enjoying yourself if you </a:t>
            </a:r>
            <a:r>
              <a:rPr lang="en-US" u="sng" dirty="0"/>
              <a:t>enjoy</a:t>
            </a:r>
            <a:r>
              <a:rPr lang="en-US" dirty="0"/>
              <a:t> or can </a:t>
            </a:r>
            <a:r>
              <a:rPr lang="en-US" u="sng" dirty="0"/>
              <a:t>ignore</a:t>
            </a:r>
            <a:r>
              <a:rPr lang="en-US" dirty="0"/>
              <a:t>  the whiplash from swinging “manic/depressive” states of the market.  Think the </a:t>
            </a:r>
            <a:r>
              <a:rPr lang="en-US" u="sng" dirty="0"/>
              <a:t>ignore</a:t>
            </a:r>
            <a:r>
              <a:rPr lang="en-US" dirty="0"/>
              <a:t> part is key and plays into the advantages of P, C, </a:t>
            </a:r>
            <a:r>
              <a:rPr lang="en-US" u="sng" dirty="0"/>
              <a:t>L/T investment approach </a:t>
            </a:r>
            <a:r>
              <a:rPr lang="en-US" dirty="0"/>
              <a:t>vs. not </a:t>
            </a:r>
            <a:r>
              <a:rPr lang="en-US" u="sng" dirty="0"/>
              <a:t>reacting to S/T gyrations</a:t>
            </a:r>
            <a:r>
              <a:rPr lang="en-US" dirty="0"/>
              <a:t>..</a:t>
            </a:r>
          </a:p>
          <a:p>
            <a:endParaRPr lang="en-US" dirty="0"/>
          </a:p>
          <a:p>
            <a:r>
              <a:rPr lang="en-US" dirty="0"/>
              <a:t>--------------------</a:t>
            </a:r>
          </a:p>
          <a:p>
            <a:endParaRPr lang="en-US" dirty="0">
              <a:ea typeface="Arial Unicode MS" pitchFamily="34" charset="-128"/>
              <a:cs typeface="Arial Unicode MS" pitchFamily="34" charset="-128"/>
            </a:endParaRPr>
          </a:p>
          <a:p>
            <a:r>
              <a:rPr lang="en-US" dirty="0">
                <a:ea typeface="Arial Unicode MS" pitchFamily="34" charset="-128"/>
                <a:cs typeface="Arial Unicode MS" pitchFamily="34" charset="-128"/>
              </a:rPr>
              <a:t>Today, amid all the crosscurrents I want to talk how a </a:t>
            </a:r>
            <a:r>
              <a:rPr lang="en-US" b="1" u="sng" dirty="0">
                <a:ea typeface="Arial Unicode MS" pitchFamily="34" charset="-128"/>
                <a:cs typeface="Arial Unicode MS" pitchFamily="34" charset="-128"/>
              </a:rPr>
              <a:t>P,C/O,L approach</a:t>
            </a:r>
            <a:r>
              <a:rPr lang="en-US" b="1" dirty="0">
                <a:ea typeface="Arial Unicode MS" pitchFamily="34" charset="-128"/>
                <a:cs typeface="Arial Unicode MS" pitchFamily="34" charset="-128"/>
              </a:rPr>
              <a:t> </a:t>
            </a:r>
            <a:r>
              <a:rPr lang="en-US" dirty="0">
                <a:ea typeface="Arial Unicode MS" pitchFamily="34" charset="-128"/>
                <a:cs typeface="Arial Unicode MS" pitchFamily="34" charset="-128"/>
              </a:rPr>
              <a:t>can keep us </a:t>
            </a:r>
            <a:r>
              <a:rPr lang="en-US" u="sng" dirty="0">
                <a:ea typeface="Arial Unicode MS" pitchFamily="34" charset="-128"/>
                <a:cs typeface="Arial Unicode MS" pitchFamily="34" charset="-128"/>
              </a:rPr>
              <a:t>grounded</a:t>
            </a:r>
            <a:r>
              <a:rPr lang="en-US" dirty="0">
                <a:ea typeface="Arial Unicode MS" pitchFamily="34" charset="-128"/>
                <a:cs typeface="Arial Unicode MS" pitchFamily="34" charset="-128"/>
              </a:rPr>
              <a:t> when beset with </a:t>
            </a:r>
            <a:r>
              <a:rPr lang="en-US" b="1" dirty="0">
                <a:ea typeface="Arial Unicode MS" pitchFamily="34" charset="-128"/>
                <a:cs typeface="Arial Unicode MS" pitchFamily="34" charset="-128"/>
              </a:rPr>
              <a:t>heightened volatility </a:t>
            </a:r>
            <a:r>
              <a:rPr lang="en-US" dirty="0">
                <a:ea typeface="Arial Unicode MS" pitchFamily="34" charset="-128"/>
                <a:cs typeface="Arial Unicode MS" pitchFamily="34" charset="-128"/>
              </a:rPr>
              <a:t>and </a:t>
            </a:r>
            <a:r>
              <a:rPr lang="en-US" b="1" dirty="0">
                <a:ea typeface="Arial Unicode MS" pitchFamily="34" charset="-128"/>
                <a:cs typeface="Arial Unicode MS" pitchFamily="34" charset="-128"/>
              </a:rPr>
              <a:t>unexpected events</a:t>
            </a:r>
            <a:r>
              <a:rPr lang="en-US" dirty="0">
                <a:ea typeface="Arial Unicode MS" pitchFamily="34" charset="-128"/>
                <a:cs typeface="Arial Unicode MS" pitchFamily="34" charset="-128"/>
              </a:rPr>
              <a:t> </a:t>
            </a:r>
            <a:r>
              <a:rPr lang="en-US" b="1" dirty="0">
                <a:ea typeface="Arial Unicode MS" pitchFamily="34" charset="-128"/>
                <a:cs typeface="Arial Unicode MS" pitchFamily="34" charset="-128"/>
              </a:rPr>
              <a:t>dislocating markets</a:t>
            </a:r>
          </a:p>
          <a:p>
            <a:endParaRPr lang="en-US" dirty="0">
              <a:ea typeface="Arial Unicode MS" pitchFamily="34" charset="-128"/>
              <a:cs typeface="Arial Unicode MS" pitchFamily="34" charset="-128"/>
            </a:endParaRPr>
          </a:p>
          <a:p>
            <a:r>
              <a:rPr lang="en-US" dirty="0">
                <a:ea typeface="Arial Unicode MS" pitchFamily="34" charset="-128"/>
                <a:cs typeface="Arial Unicode MS" pitchFamily="34" charset="-128"/>
              </a:rPr>
              <a:t>Equally important, highlight how we </a:t>
            </a:r>
            <a:r>
              <a:rPr lang="en-US" b="1" u="sng" dirty="0">
                <a:ea typeface="Arial Unicode MS" pitchFamily="34" charset="-128"/>
                <a:cs typeface="Arial Unicode MS" pitchFamily="34" charset="-128"/>
              </a:rPr>
              <a:t>stand to gain from broadening our perspectives</a:t>
            </a:r>
            <a:r>
              <a:rPr lang="en-US" dirty="0">
                <a:ea typeface="Arial Unicode MS" pitchFamily="34" charset="-128"/>
                <a:cs typeface="Arial Unicode MS" pitchFamily="34" charset="-128"/>
              </a:rPr>
              <a:t>, </a:t>
            </a:r>
            <a:r>
              <a:rPr lang="en-US" b="1" dirty="0">
                <a:ea typeface="Arial Unicode MS" pitchFamily="34" charset="-128"/>
                <a:cs typeface="Arial Unicode MS" pitchFamily="34" charset="-128"/>
              </a:rPr>
              <a:t>being unreactive</a:t>
            </a:r>
            <a:r>
              <a:rPr lang="en-US" dirty="0">
                <a:ea typeface="Arial Unicode MS" pitchFamily="34" charset="-128"/>
                <a:cs typeface="Arial Unicode MS" pitchFamily="34" charset="-128"/>
              </a:rPr>
              <a:t>, and separating </a:t>
            </a:r>
            <a:r>
              <a:rPr lang="en-US" b="1" u="sng" dirty="0">
                <a:ea typeface="Arial Unicode MS" pitchFamily="34" charset="-128"/>
                <a:cs typeface="Arial Unicode MS" pitchFamily="34" charset="-128"/>
              </a:rPr>
              <a:t>noise from signal</a:t>
            </a:r>
            <a:r>
              <a:rPr lang="en-US" dirty="0">
                <a:ea typeface="Arial Unicode MS" pitchFamily="34" charset="-128"/>
                <a:cs typeface="Arial Unicode MS" pitchFamily="34" charset="-128"/>
              </a:rPr>
              <a:t>.  </a:t>
            </a:r>
          </a:p>
          <a:p>
            <a:endParaRPr lang="en-US" dirty="0">
              <a:ea typeface="Arial Unicode MS" pitchFamily="34" charset="-128"/>
              <a:cs typeface="Arial Unicode MS" pitchFamily="34" charset="-128"/>
            </a:endParaRPr>
          </a:p>
          <a:p>
            <a:r>
              <a:rPr lang="en-US" dirty="0">
                <a:ea typeface="Arial Unicode MS" pitchFamily="34" charset="-128"/>
                <a:cs typeface="Arial Unicode MS" pitchFamily="34" charset="-128"/>
              </a:rPr>
              <a:t>Taking the time to study</a:t>
            </a:r>
            <a:r>
              <a:rPr lang="en-US" b="1" u="sng" dirty="0">
                <a:ea typeface="Arial Unicode MS" pitchFamily="34" charset="-128"/>
                <a:cs typeface="Arial Unicode MS" pitchFamily="34" charset="-128"/>
              </a:rPr>
              <a:t> market history and economic cycles, investor behavior, and the interplay of the S/R and L/R can provide key insights and direct where your attention should be as</a:t>
            </a:r>
            <a:r>
              <a:rPr lang="en-US" dirty="0">
                <a:ea typeface="Arial Unicode MS" pitchFamily="34" charset="-128"/>
                <a:cs typeface="Arial Unicode MS" pitchFamily="34" charset="-128"/>
              </a:rPr>
              <a:t> we </a:t>
            </a:r>
            <a:r>
              <a:rPr lang="en-US" b="1" u="sng" dirty="0">
                <a:ea typeface="Arial Unicode MS" pitchFamily="34" charset="-128"/>
                <a:cs typeface="Arial Unicode MS" pitchFamily="34" charset="-128"/>
              </a:rPr>
              <a:t>focus on protecting and building wealth</a:t>
            </a:r>
            <a:r>
              <a:rPr lang="en-US" dirty="0">
                <a:ea typeface="Arial Unicode MS" pitchFamily="34" charset="-128"/>
                <a:cs typeface="Arial Unicode MS" pitchFamily="34" charset="-128"/>
              </a:rPr>
              <a:t> for our clients to help meet with long term goals.</a:t>
            </a:r>
          </a:p>
          <a:p>
            <a:endParaRPr lang="en-US" dirty="0">
              <a:ea typeface="Arial Unicode MS" pitchFamily="34" charset="-128"/>
              <a:cs typeface="Arial Unicode MS" pitchFamily="34" charset="-128"/>
            </a:endParaRPr>
          </a:p>
          <a:p>
            <a:endParaRPr lang="en-US" dirty="0">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06459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265" y="4353823"/>
            <a:ext cx="6936509" cy="4942577"/>
          </a:xfrm>
        </p:spPr>
        <p:txBody>
          <a:bodyPr/>
          <a:lstStyle/>
          <a:p>
            <a:pPr lvl="0"/>
            <a:r>
              <a:rPr lang="en-US" sz="800" b="1" dirty="0"/>
              <a:t>Overall, </a:t>
            </a:r>
            <a:r>
              <a:rPr lang="en-US" sz="800" b="1" u="sng" dirty="0"/>
              <a:t>there is always a “reason” not to invest</a:t>
            </a:r>
            <a:r>
              <a:rPr lang="en-US" sz="800" b="1" dirty="0"/>
              <a:t>.</a:t>
            </a:r>
            <a:r>
              <a:rPr lang="en-US" sz="800" dirty="0"/>
              <a:t> Each year, there has been a host of </a:t>
            </a:r>
            <a:r>
              <a:rPr lang="en-US" sz="800" u="sng" dirty="0"/>
              <a:t>events and headlines</a:t>
            </a:r>
            <a:r>
              <a:rPr lang="en-US" sz="800" dirty="0"/>
              <a:t>—many of which are serious—that have made investors nervous. While some of these did indeed have a short-term negative market impact, it’s important to keep in mind that historically, the S&amp;P 500 has always recovered to its previous peak. </a:t>
            </a:r>
            <a:r>
              <a:rPr lang="en-US" sz="800" b="1" dirty="0"/>
              <a:t>Look there is always something to worry about in the headlines; most of those risks are quickly discounted in the markets.  So, it’s to your advantage not to be over-reactive.  </a:t>
            </a:r>
            <a:r>
              <a:rPr lang="en-US" sz="800" dirty="0"/>
              <a:t>The out-of-left-field risks that are difficult to fore­cast and prepare for in advance, typically causing the most severe dislocations.  But, as we have witnessed from the great financial crises and past market shocks, </a:t>
            </a:r>
            <a:r>
              <a:rPr lang="en-US" sz="800" b="1" dirty="0"/>
              <a:t>the economy and markets are highly adaptive and have an uncanny abil­ity to renew themselves over time</a:t>
            </a:r>
            <a:r>
              <a:rPr lang="en-US" sz="800" dirty="0"/>
              <a:t>.</a:t>
            </a:r>
          </a:p>
          <a:p>
            <a:endParaRPr lang="en-US" sz="800" dirty="0"/>
          </a:p>
          <a:p>
            <a:r>
              <a:rPr lang="en-US" sz="800" b="1" u="sng" dirty="0"/>
              <a:t>Emotions, Past Experience, Myopia, Cognitive Biases, Unconscious Habits Hijack Our Judgment &amp; Impede Decision Making.  As shown, mkt track profits which tack nominal GDP.  Natural state to grow, creative destruction to advance.  </a:t>
            </a:r>
          </a:p>
          <a:p>
            <a:endParaRPr lang="en-US" sz="800" dirty="0"/>
          </a:p>
          <a:p>
            <a:r>
              <a:rPr lang="en-US" sz="800" dirty="0"/>
              <a:t>Question often is asked </a:t>
            </a:r>
            <a:r>
              <a:rPr lang="en-US" sz="800" u="sng" dirty="0"/>
              <a:t>why do mispriced</a:t>
            </a:r>
            <a:r>
              <a:rPr lang="en-US" sz="800" dirty="0"/>
              <a:t> assets occur ?   </a:t>
            </a:r>
          </a:p>
          <a:p>
            <a:r>
              <a:rPr lang="en-US" sz="800" dirty="0"/>
              <a:t>Investing lies at the intersection so </a:t>
            </a:r>
            <a:r>
              <a:rPr lang="en-US" sz="800" u="sng" dirty="0"/>
              <a:t>economics(worth</a:t>
            </a:r>
            <a:r>
              <a:rPr lang="en-US" sz="800" dirty="0"/>
              <a:t>) and </a:t>
            </a:r>
            <a:r>
              <a:rPr lang="en-US" sz="800" u="sng" dirty="0"/>
              <a:t>psychology(price</a:t>
            </a:r>
            <a:r>
              <a:rPr lang="en-US" sz="800" dirty="0"/>
              <a:t>) based on the S/T  S/D of a security.  Always seems to be “</a:t>
            </a:r>
            <a:r>
              <a:rPr lang="en-US" sz="800" b="1" u="sng" dirty="0"/>
              <a:t>pockets of inefficiency</a:t>
            </a:r>
            <a:r>
              <a:rPr lang="en-US" sz="800" dirty="0"/>
              <a:t>” in the market to exploit for PCL.  Ultimately, capitalism abhors a </a:t>
            </a:r>
            <a:r>
              <a:rPr lang="en-US" sz="800" u="sng" dirty="0"/>
              <a:t>vacuum</a:t>
            </a:r>
            <a:r>
              <a:rPr lang="en-US" sz="800" dirty="0"/>
              <a:t> and “mispriced securities” creates a “bargain vacuum” that rarely last long.  Moreover, investors tend to </a:t>
            </a:r>
            <a:r>
              <a:rPr lang="en-US" sz="800" b="1" u="sng" dirty="0"/>
              <a:t>overreact to unexpected events</a:t>
            </a:r>
            <a:r>
              <a:rPr lang="en-US" sz="800" dirty="0"/>
              <a:t>.  Ex”  selling on Brexit, Obama/Trump, is a bad decision.</a:t>
            </a:r>
          </a:p>
          <a:p>
            <a:endParaRPr lang="en-US" sz="800" dirty="0"/>
          </a:p>
          <a:p>
            <a:r>
              <a:rPr lang="en-US" sz="800" dirty="0"/>
              <a:t>Many factors in force that contribute to the mispricing of stocks  some related to </a:t>
            </a:r>
            <a:r>
              <a:rPr lang="en-US" sz="800" u="sng" dirty="0"/>
              <a:t>style</a:t>
            </a:r>
            <a:r>
              <a:rPr lang="en-US" sz="800" dirty="0"/>
              <a:t>, some </a:t>
            </a:r>
            <a:r>
              <a:rPr lang="en-US" sz="800" u="sng" dirty="0"/>
              <a:t>psychological</a:t>
            </a:r>
            <a:r>
              <a:rPr lang="en-US" sz="800" dirty="0"/>
              <a:t>, some </a:t>
            </a:r>
            <a:r>
              <a:rPr lang="en-US" sz="800" u="sng" dirty="0"/>
              <a:t>technical</a:t>
            </a:r>
            <a:r>
              <a:rPr lang="en-US" sz="800" dirty="0"/>
              <a:t>, and some related to the composition of </a:t>
            </a:r>
            <a:r>
              <a:rPr lang="en-US" sz="800" u="sng" dirty="0"/>
              <a:t>market participants</a:t>
            </a:r>
            <a:r>
              <a:rPr lang="en-US" sz="800" dirty="0"/>
              <a:t> and perhaps the lack of diversify in stock ownership.</a:t>
            </a:r>
          </a:p>
          <a:p>
            <a:endParaRPr lang="en-US" sz="800" dirty="0"/>
          </a:p>
          <a:p>
            <a:r>
              <a:rPr lang="en-US" sz="800" dirty="0"/>
              <a:t>So, before you are numerous of </a:t>
            </a:r>
            <a:r>
              <a:rPr lang="en-US" sz="800" u="sng" dirty="0"/>
              <a:t>categories</a:t>
            </a:r>
            <a:r>
              <a:rPr lang="en-US" sz="800" dirty="0"/>
              <a:t> where “</a:t>
            </a:r>
            <a:r>
              <a:rPr lang="en-US" sz="800" b="1" u="sng" dirty="0"/>
              <a:t>ripe</a:t>
            </a:r>
            <a:r>
              <a:rPr lang="en-US" sz="800" dirty="0"/>
              <a:t>” </a:t>
            </a:r>
            <a:r>
              <a:rPr lang="en-US" sz="800" b="1" u="sng" dirty="0"/>
              <a:t>market inefficiencies </a:t>
            </a:r>
            <a:r>
              <a:rPr lang="en-US" sz="800" dirty="0"/>
              <a:t>can occur and value investors search for opportunity…. Misunderstanding cyclical, secular forces, change, uncertainty, panicked selling, or simply having a variant view from conventional wisdom.. Perhaps technical reasons… program trading, leverage buying/sell hedge funds, quants re-balancing, quarter end window dressing…</a:t>
            </a:r>
          </a:p>
          <a:p>
            <a:endParaRPr lang="en-US" sz="800" dirty="0"/>
          </a:p>
          <a:p>
            <a:r>
              <a:rPr lang="en-US" sz="800" dirty="0"/>
              <a:t>Essentially, Looking for bargains in the market that EMT says does not exist….. Real vs. perceived risks are important.</a:t>
            </a:r>
          </a:p>
          <a:p>
            <a:endParaRPr lang="en-US" sz="800" dirty="0"/>
          </a:p>
          <a:p>
            <a:r>
              <a:rPr lang="en-US" sz="800" i="1" dirty="0"/>
              <a:t>SG Note – 60% of market effectively indexed(10% PASSIVE, 50% BENCHAMRK CENTRIC), so the overriding variable for majority of investors is a company's weigh in the index.  Intuitively therefore, the prices can’t fairly reflect fundamental value, which means at any point in time, there will be lots of stocks which are mispriced.</a:t>
            </a:r>
          </a:p>
          <a:p>
            <a:endParaRPr lang="en-US" sz="800" i="1" dirty="0"/>
          </a:p>
          <a:p>
            <a:r>
              <a:rPr lang="en-US" sz="800" b="1" u="sng" dirty="0"/>
              <a:t>Behavioral Finance </a:t>
            </a:r>
            <a:r>
              <a:rPr lang="en-US" sz="800" b="1" dirty="0"/>
              <a:t>is important </a:t>
            </a:r>
            <a:r>
              <a:rPr lang="en-US" sz="800" dirty="0"/>
              <a:t>because it attempts to </a:t>
            </a:r>
            <a:r>
              <a:rPr lang="en-US" sz="800" u="sng" dirty="0"/>
              <a:t>explain how and why </a:t>
            </a:r>
            <a:r>
              <a:rPr lang="en-US" sz="800" b="1" u="sng" dirty="0"/>
              <a:t>emotions and cognitive errors </a:t>
            </a:r>
            <a:r>
              <a:rPr lang="en-US" sz="800" u="sng" dirty="0"/>
              <a:t>influence</a:t>
            </a:r>
            <a:r>
              <a:rPr lang="en-US" sz="800" dirty="0"/>
              <a:t> investors, lead to </a:t>
            </a:r>
            <a:r>
              <a:rPr lang="en-US" sz="800" b="1" u="sng" dirty="0"/>
              <a:t>suboptimal/counterproductive behavior and decisions</a:t>
            </a:r>
            <a:r>
              <a:rPr lang="en-US" sz="800" dirty="0"/>
              <a:t>, and can create stock market </a:t>
            </a:r>
            <a:r>
              <a:rPr lang="en-US" sz="800" b="1" u="sng" dirty="0"/>
              <a:t>anomalies</a:t>
            </a:r>
            <a:r>
              <a:rPr lang="en-US" sz="800" dirty="0"/>
              <a:t> such as stock market </a:t>
            </a:r>
            <a:r>
              <a:rPr lang="en-US" sz="800" b="1" i="1" u="sng" dirty="0"/>
              <a:t>bubbles and crashes</a:t>
            </a:r>
            <a:r>
              <a:rPr lang="en-US" sz="800" dirty="0"/>
              <a:t>.  </a:t>
            </a:r>
            <a:r>
              <a:rPr lang="en-US" sz="800" u="sng" dirty="0"/>
              <a:t>Left unchecked, subconscious biases, emotions, and past experiences will undermine strategic decision making</a:t>
            </a:r>
            <a:r>
              <a:rPr lang="en-US" sz="800" dirty="0"/>
              <a:t>. There is a </a:t>
            </a:r>
            <a:r>
              <a:rPr lang="en-US" sz="800" u="sng" dirty="0"/>
              <a:t>powerful tendency to behave in irrational ways as we have built in psychological biases especially to </a:t>
            </a:r>
            <a:r>
              <a:rPr lang="en-US" sz="800" b="1" i="1" u="sng" dirty="0"/>
              <a:t>ambiguous</a:t>
            </a:r>
            <a:r>
              <a:rPr lang="en-US" sz="800" u="sng" dirty="0"/>
              <a:t>, </a:t>
            </a:r>
            <a:r>
              <a:rPr lang="en-US" sz="800" b="1" i="1" u="sng" dirty="0"/>
              <a:t>stressful</a:t>
            </a:r>
            <a:r>
              <a:rPr lang="en-US" sz="800" u="sng" dirty="0"/>
              <a:t>, or </a:t>
            </a:r>
            <a:r>
              <a:rPr lang="en-US" sz="800" b="1" i="1" u="sng" dirty="0"/>
              <a:t>uncertain</a:t>
            </a:r>
            <a:r>
              <a:rPr lang="en-US" sz="800" u="sng" dirty="0"/>
              <a:t> situations</a:t>
            </a:r>
            <a:r>
              <a:rPr lang="en-US" sz="800" dirty="0"/>
              <a:t>.  </a:t>
            </a:r>
          </a:p>
          <a:p>
            <a:endParaRPr lang="en-US" sz="800" dirty="0"/>
          </a:p>
          <a:p>
            <a:r>
              <a:rPr lang="en-US" sz="800" dirty="0"/>
              <a:t>Because </a:t>
            </a:r>
            <a:r>
              <a:rPr lang="en-US" sz="800" b="1" u="sng" dirty="0"/>
              <a:t>investing is always marked by </a:t>
            </a:r>
            <a:r>
              <a:rPr lang="en-US" sz="800" b="1" i="1" u="sng" dirty="0"/>
              <a:t>stress and uncertainty</a:t>
            </a:r>
            <a:r>
              <a:rPr lang="en-US" sz="800" dirty="0"/>
              <a:t>, understanding </a:t>
            </a:r>
            <a:r>
              <a:rPr lang="en-US" sz="800" u="sng" dirty="0"/>
              <a:t>how emotions interfere with rational choices </a:t>
            </a:r>
            <a:r>
              <a:rPr lang="en-US" sz="800" dirty="0"/>
              <a:t>can make us better decision makers and  investors. Important to </a:t>
            </a:r>
            <a:r>
              <a:rPr lang="en-US" sz="800" u="sng" dirty="0"/>
              <a:t>learn to counter them</a:t>
            </a:r>
            <a:r>
              <a:rPr lang="en-US" sz="800" dirty="0"/>
              <a:t> to </a:t>
            </a:r>
            <a:r>
              <a:rPr lang="en-US" sz="800" u="sng" dirty="0"/>
              <a:t>minimize mistakes </a:t>
            </a:r>
            <a:r>
              <a:rPr lang="en-US" sz="800" dirty="0"/>
              <a:t>and </a:t>
            </a:r>
            <a:r>
              <a:rPr lang="en-US" sz="800" u="sng" dirty="0"/>
              <a:t>capture opportunity</a:t>
            </a:r>
            <a:r>
              <a:rPr lang="en-US" sz="800" dirty="0"/>
              <a:t>.</a:t>
            </a:r>
          </a:p>
          <a:p>
            <a:endParaRPr lang="en-US" sz="800" dirty="0"/>
          </a:p>
          <a:p>
            <a:r>
              <a:rPr lang="en-US" sz="800" dirty="0"/>
              <a:t>Key to capitalizing on these biases to develop an </a:t>
            </a:r>
            <a:r>
              <a:rPr lang="en-US" sz="800" b="1" u="sng" dirty="0"/>
              <a:t>awareness</a:t>
            </a:r>
            <a:r>
              <a:rPr lang="en-US" sz="800" dirty="0"/>
              <a:t> and effective </a:t>
            </a:r>
            <a:r>
              <a:rPr lang="en-US" sz="800" b="1" u="sng" dirty="0"/>
              <a:t>tools</a:t>
            </a:r>
            <a:r>
              <a:rPr lang="en-US" sz="800" dirty="0"/>
              <a:t> to help resist them. Best weapon against emotional biases – cultivating </a:t>
            </a:r>
            <a:r>
              <a:rPr lang="en-US" sz="800" b="1" i="1" u="sng" dirty="0"/>
              <a:t>mindfulness</a:t>
            </a:r>
            <a:r>
              <a:rPr lang="en-US" sz="800" dirty="0"/>
              <a:t> and a </a:t>
            </a:r>
            <a:r>
              <a:rPr lang="en-US" sz="800" b="1" i="1" u="sng" dirty="0"/>
              <a:t>disciplined, objective approach to investing</a:t>
            </a:r>
            <a:r>
              <a:rPr lang="en-US" sz="800" dirty="0"/>
              <a:t>.  Armed with such tools, we can harness these human emotions to our advantage to </a:t>
            </a:r>
            <a:r>
              <a:rPr lang="en-US" sz="800" b="1" i="1" u="sng" dirty="0"/>
              <a:t>avoid pain</a:t>
            </a:r>
            <a:r>
              <a:rPr lang="en-US" sz="800" b="1" i="1" dirty="0"/>
              <a:t> </a:t>
            </a:r>
            <a:r>
              <a:rPr lang="en-US" sz="800" dirty="0"/>
              <a:t>and </a:t>
            </a:r>
            <a:r>
              <a:rPr lang="en-US" sz="800" b="1" i="1" u="sng" dirty="0"/>
              <a:t>capture opportunity</a:t>
            </a:r>
            <a:r>
              <a:rPr lang="en-US" sz="800" kern="0" dirty="0"/>
              <a:t>		</a:t>
            </a:r>
          </a:p>
          <a:p>
            <a:r>
              <a:rPr lang="en-US" sz="800" b="1" u="sng" kern="0" dirty="0" err="1"/>
              <a:t>Cyclcial</a:t>
            </a:r>
            <a:r>
              <a:rPr lang="en-US" sz="800" kern="0" dirty="0"/>
              <a:t> :  I/R’s. credit cycle, semi cycle, energy(140 to 25).  Mkt can over/under-react; </a:t>
            </a:r>
            <a:r>
              <a:rPr lang="en-US" sz="800" b="1" u="sng" kern="0" dirty="0"/>
              <a:t>Secular</a:t>
            </a:r>
            <a:r>
              <a:rPr lang="en-US" sz="800" kern="0" dirty="0"/>
              <a:t>:  e-commerce dislocate Bricks, OTT impacts cable bundle, shale energy displace OPEC as swing producer, internet disintermediates newspapers/music – over/under react </a:t>
            </a:r>
          </a:p>
          <a:p>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9517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405442" y="4429125"/>
            <a:ext cx="6271403" cy="3921245"/>
          </a:xfrm>
        </p:spPr>
        <p:txBody>
          <a:bodyPr>
            <a:normAutofit/>
          </a:bodyPr>
          <a:lstStyle/>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71589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3902" y="4344501"/>
            <a:ext cx="6728603" cy="4822509"/>
          </a:xfrm>
        </p:spPr>
        <p:txBody>
          <a:bodyPr/>
          <a:lstStyle/>
          <a:p>
            <a:r>
              <a:rPr lang="en-US" sz="950" b="1" dirty="0"/>
              <a:t>Long but not strong</a:t>
            </a:r>
            <a:r>
              <a:rPr lang="en-US" sz="950" dirty="0"/>
              <a:t>, lacks the intensity of prior expansion so more runway.</a:t>
            </a:r>
          </a:p>
          <a:p>
            <a:endParaRPr lang="en-US" sz="950" dirty="0"/>
          </a:p>
          <a:p>
            <a:r>
              <a:rPr lang="en-US" sz="950" b="1" dirty="0"/>
              <a:t>No visible imbalance</a:t>
            </a:r>
            <a:r>
              <a:rPr lang="en-US" sz="950" dirty="0"/>
              <a:t>s that would trigger a garden variety recession.  Some risks, but natural state of the economy is to grow notwithstanding a policy mistake, exogenous shock or financial crises.  Tamed biz cycle, no more inflation risk, inventory overhands rather credit cycle and asset bubbles end the cycle.  Consumer, Banks strong. </a:t>
            </a:r>
          </a:p>
          <a:p>
            <a:endParaRPr lang="en-US" sz="950" dirty="0"/>
          </a:p>
          <a:p>
            <a:r>
              <a:rPr lang="en-US" sz="950" dirty="0"/>
              <a:t>Of the 11 </a:t>
            </a:r>
            <a:r>
              <a:rPr lang="en-US" sz="950" b="1" dirty="0"/>
              <a:t>recessions since WWII, the average recession-related drawdown in the S&amp;P 500® Index was minus -29.5%. </a:t>
            </a:r>
          </a:p>
          <a:p>
            <a:endParaRPr lang="en-US" sz="950" dirty="0"/>
          </a:p>
          <a:p>
            <a:r>
              <a:rPr lang="en-US" sz="1000" dirty="0"/>
              <a:t>Good news is consumer and services, roughly 70 percent of the econ­omy, continue to grow and are in great shape. We have not seen evidence of a spillover into these two sectors that would force a broader contraction so far. But </a:t>
            </a:r>
            <a:r>
              <a:rPr lang="en-US" sz="1000" b="1" dirty="0"/>
              <a:t>global</a:t>
            </a:r>
            <a:r>
              <a:rPr lang="en-US" sz="1000" dirty="0"/>
              <a:t> </a:t>
            </a:r>
            <a:r>
              <a:rPr lang="en-US" sz="1000" b="1" dirty="0"/>
              <a:t>corporate fundamentals underwhelming in 2019.  Earnings broadly flat globally</a:t>
            </a:r>
            <a:r>
              <a:rPr lang="en-US" sz="1000" dirty="0"/>
              <a:t>.  </a:t>
            </a:r>
            <a:r>
              <a:rPr lang="en-US" sz="1000" b="1" dirty="0"/>
              <a:t>Profits flat in the U.S. and Europe, while slightly negative in Asia and Japan</a:t>
            </a:r>
            <a:r>
              <a:rPr lang="en-US" sz="1000" dirty="0"/>
              <a:t>.  We don’t expect a recession near term, not our base case today, and see further runway for the expansion to continue as the usual imbalances are simply not evident today aside from rich multiples.  We think we are gliding back from 3% tax reform stimulated growth to the 2% new normal level most of this expansion.  </a:t>
            </a:r>
            <a:r>
              <a:rPr lang="en-US" sz="1000" b="1" dirty="0"/>
              <a:t>The economy is highly resilient, adaptable and dynamic, expansions typically don’t die of old age</a:t>
            </a:r>
            <a:r>
              <a:rPr lang="en-US" sz="1000" dirty="0"/>
              <a:t>.</a:t>
            </a:r>
          </a:p>
          <a:p>
            <a:endParaRPr lang="en-US" sz="950" dirty="0"/>
          </a:p>
          <a:p>
            <a:r>
              <a:rPr lang="en-US" sz="950" b="1" dirty="0"/>
              <a:t>There are five different ways this expansion could end:</a:t>
            </a:r>
            <a:endParaRPr lang="en-US" sz="950" dirty="0"/>
          </a:p>
          <a:p>
            <a:r>
              <a:rPr lang="en-US" sz="950" b="1" dirty="0"/>
              <a:t>1) </a:t>
            </a:r>
            <a:r>
              <a:rPr lang="en-US" sz="950" b="1" u="sng" dirty="0"/>
              <a:t>A sudden blowup in credit markets</a:t>
            </a:r>
            <a:r>
              <a:rPr lang="en-US" sz="950" b="1" dirty="0"/>
              <a:t>.  </a:t>
            </a:r>
            <a:r>
              <a:rPr lang="en-US" sz="950" dirty="0"/>
              <a:t>Easy money has resulted in an unprecedented global hunt for yield driven by QE and negative interest rates, see chart below. Easy money pushed a lot of investors into financial assets, and any sudden re-pricing of risks for example in loans, HY, or IG could have serious negative consequences for the economy. </a:t>
            </a:r>
          </a:p>
          <a:p>
            <a:r>
              <a:rPr lang="en-US" sz="950" b="1" dirty="0"/>
              <a:t>2) </a:t>
            </a:r>
            <a:r>
              <a:rPr lang="en-US" sz="950" b="1" u="sng" dirty="0"/>
              <a:t>The US consumer gets tired</a:t>
            </a:r>
            <a:r>
              <a:rPr lang="en-US" sz="950" b="1" dirty="0"/>
              <a:t>. </a:t>
            </a:r>
            <a:r>
              <a:rPr lang="en-US" sz="950" dirty="0"/>
              <a:t>Interest rates on credit cards and auto loans have widened in recent quarters, and delinquency rates for consumer loans have moved higher for the past two years. Combined with recent weakness in consumer spending despite strong job growth and wage growth it is important to watch if these downside risks to consumer spending are intensifying. Under this scenario, the expansion would simply fizzle out.</a:t>
            </a:r>
          </a:p>
          <a:p>
            <a:r>
              <a:rPr lang="en-US" sz="950" b="1" dirty="0"/>
              <a:t>3) </a:t>
            </a:r>
            <a:r>
              <a:rPr lang="en-US" sz="950" b="1" u="sng" dirty="0"/>
              <a:t>The US trade war intensifies, in particular with Europe</a:t>
            </a:r>
            <a:r>
              <a:rPr lang="en-US" sz="950" b="1" dirty="0"/>
              <a:t>.</a:t>
            </a:r>
            <a:r>
              <a:rPr lang="en-US" sz="950" dirty="0"/>
              <a:t> With growth slowing in both the US and Europe the downside risks of an escalated and prolonged trade war are serious for both the US and Europe. </a:t>
            </a:r>
          </a:p>
          <a:p>
            <a:r>
              <a:rPr lang="en-US" sz="950" b="1" dirty="0"/>
              <a:t>4) </a:t>
            </a:r>
            <a:r>
              <a:rPr lang="en-US" sz="950" b="1" u="sng" dirty="0"/>
              <a:t>Fed credibility is severely damaged</a:t>
            </a:r>
            <a:r>
              <a:rPr lang="en-US" sz="950" b="1" dirty="0"/>
              <a:t>. </a:t>
            </a:r>
            <a:r>
              <a:rPr lang="en-US" sz="950" dirty="0"/>
              <a:t>If investors suddenly view the Fed as a politically driven, for example if the Fed becomes a fiscal agent or motivated by the election cycle, it could trigger a decline in the dollar and introduce serious risk </a:t>
            </a:r>
            <a:r>
              <a:rPr lang="en-US" sz="950" dirty="0" err="1"/>
              <a:t>premia</a:t>
            </a:r>
            <a:r>
              <a:rPr lang="en-US" sz="950" dirty="0"/>
              <a:t> in US long-term interest rates. </a:t>
            </a:r>
            <a:endParaRPr lang="en-US" sz="950" u="sng" dirty="0"/>
          </a:p>
          <a:p>
            <a:r>
              <a:rPr lang="en-US" sz="950" b="1" u="sng" dirty="0"/>
              <a:t>5) </a:t>
            </a:r>
            <a:r>
              <a:rPr lang="en-US" sz="950" b="1" dirty="0"/>
              <a:t>China gets a current account deficit.</a:t>
            </a:r>
            <a:r>
              <a:rPr lang="en-US" sz="950" dirty="0"/>
              <a:t>  Once China has a current account deficit, the Chinese economy will have to rely on financing from abroad, which opens up downside risks to the RMB and ultimately the risk that China will have to sell FX reserves – US Treasuries – to support their currency. Any increase in US long rates as a result of the rest of the world losing appetite for US Treasuries could also be a potential game stopper for the current expansion.</a:t>
            </a:r>
          </a:p>
          <a:p>
            <a:r>
              <a:rPr lang="en-US" sz="95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6" name="Picture 5" descr="cid:image080.png@01D5B41E.44C13930"/>
          <p:cNvPicPr/>
          <p:nvPr/>
        </p:nvPicPr>
        <p:blipFill>
          <a:blip r:embed="rId3">
            <a:extLst>
              <a:ext uri="{28A0092B-C50C-407E-A947-70E740481C1C}">
                <a14:useLocalDpi xmlns:a14="http://schemas.microsoft.com/office/drawing/2010/main" val="0"/>
              </a:ext>
            </a:extLst>
          </a:blip>
          <a:srcRect/>
          <a:stretch>
            <a:fillRect/>
          </a:stretch>
        </p:blipFill>
        <p:spPr bwMode="auto">
          <a:xfrm>
            <a:off x="7446414" y="5413122"/>
            <a:ext cx="3905949" cy="1591528"/>
          </a:xfrm>
          <a:prstGeom prst="rect">
            <a:avLst/>
          </a:prstGeom>
          <a:noFill/>
          <a:ln>
            <a:noFill/>
          </a:ln>
        </p:spPr>
      </p:pic>
    </p:spTree>
    <p:extLst>
      <p:ext uri="{BB962C8B-B14F-4D97-AF65-F5344CB8AC3E}">
        <p14:creationId xmlns:p14="http://schemas.microsoft.com/office/powerpoint/2010/main" val="326901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9782" y="4319516"/>
            <a:ext cx="6685471" cy="5228245"/>
          </a:xfrm>
        </p:spPr>
        <p:txBody>
          <a:bodyPr/>
          <a:lstStyle/>
          <a:p>
            <a:r>
              <a:rPr lang="en-US" sz="950" b="1" dirty="0"/>
              <a:t>BASED ON HISTORY, </a:t>
            </a:r>
            <a:r>
              <a:rPr lang="en-US" sz="950" dirty="0"/>
              <a:t> </a:t>
            </a:r>
            <a:r>
              <a:rPr lang="en-US" sz="950" b="1" dirty="0"/>
              <a:t>INFLUENZAS HAVE TRANSITORY IMPACT ON WORLD GDP.  Uncertainty heightened, hard to predict so markets vulnerable to overreact.  Will be demand and supply side shocks, mkt treating transitory issue, looking thru disruption impact.  Industries impacted:  tourism, transportation, </a:t>
            </a:r>
            <a:r>
              <a:rPr lang="en-US" sz="950" b="1" dirty="0" err="1"/>
              <a:t>mfg</a:t>
            </a:r>
            <a:r>
              <a:rPr lang="en-US" sz="950" b="1" dirty="0"/>
              <a:t>, supply chains, Oil demand(OPEC cuts).  Snap back post stabilization.</a:t>
            </a:r>
          </a:p>
          <a:p>
            <a:endParaRPr lang="en-US" sz="950" b="1" dirty="0"/>
          </a:p>
          <a:p>
            <a:r>
              <a:rPr lang="en-US" sz="950" b="1" dirty="0"/>
              <a:t>Mkt assumes:  CV contained, temp disruption, V-shaped recovery like SARS, China stimulus and Fed signals risk supports in place</a:t>
            </a:r>
            <a:endParaRPr lang="en-US" sz="950" dirty="0"/>
          </a:p>
          <a:p>
            <a:pPr defTabSz="509350">
              <a:defRPr/>
            </a:pPr>
            <a:endParaRPr lang="en-US" sz="950" dirty="0"/>
          </a:p>
          <a:p>
            <a:pPr defTabSz="509350">
              <a:defRPr/>
            </a:pPr>
            <a:r>
              <a:rPr lang="en-US" sz="950" dirty="0"/>
              <a:t>Judging by buoyant equity markets, investors seem relatively comfortable looking through the shock from the coronavirus outbreak in China.  And we think this ultimately will prove the right approach: virus outbreaks and other natural disasters tend to cause only temporary disruptions to economic activity, so they should not depress corporate earnings over a prolonged period. But we would emphasize that although the shock from the outbreak will be temporary, it will not be small—in fact, the coronavirus shock may be the largest disaster-related disruption to economic activity in modern times.</a:t>
            </a:r>
          </a:p>
          <a:p>
            <a:pPr lvl="0" defTabSz="509350">
              <a:defRPr/>
            </a:pPr>
            <a:endParaRPr lang="en-US" sz="950" dirty="0">
              <a:latin typeface="Calibri" panose="020F0502020204030204" pitchFamily="34" charset="0"/>
            </a:endParaRPr>
          </a:p>
          <a:p>
            <a:pPr marL="171450" lvl="0" indent="-171450" defTabSz="509350">
              <a:buFont typeface="Arial" charset="0"/>
              <a:buChar char="•"/>
              <a:defRPr/>
            </a:pPr>
            <a:r>
              <a:rPr lang="en-US" sz="950" b="1" dirty="0">
                <a:latin typeface="Calibri" panose="020F0502020204030204" pitchFamily="34" charset="0"/>
              </a:rPr>
              <a:t>Past epidemic episodes have added to volatility, however, they did little change the prevailing course of markets. </a:t>
            </a:r>
            <a:r>
              <a:rPr lang="en-US" sz="950" dirty="0">
                <a:latin typeface="Calibri" panose="020F0502020204030204" pitchFamily="34" charset="0"/>
              </a:rPr>
              <a:t>For example, the S&amp;P gained 31% in 1997 despite combination of Avian flu epidemic, Asian financial crisis, Russian default and LTCM collapse. SARS began to infect thousands in 2003, but S&amp;P still ended the year up 26%. The S&amp;P posted a handful of down days in April 2009 following swine flu deaths, but still gained 9.4% that month.  </a:t>
            </a:r>
          </a:p>
          <a:p>
            <a:pPr marL="171450" lvl="0" indent="-171450" defTabSz="509350">
              <a:buFont typeface="Arial" charset="0"/>
              <a:buChar char="•"/>
              <a:defRPr/>
            </a:pPr>
            <a:r>
              <a:rPr lang="en-US" sz="950" b="1" dirty="0">
                <a:latin typeface="Calibri" panose="020F0502020204030204" pitchFamily="34" charset="0"/>
              </a:rPr>
              <a:t>With the recent outbreak of a new strain of the coronavirus in China, consumption growth in the region could face downward pressure if trips are canceled and travel is curtailed</a:t>
            </a:r>
            <a:r>
              <a:rPr lang="en-US" sz="950" dirty="0">
                <a:latin typeface="Calibri" panose="020F0502020204030204" pitchFamily="34" charset="0"/>
              </a:rPr>
              <a:t> in what is typically an extremely busy travel period around the Chinese New Year. The most prominent risk is that fear of contracting the virus reduces economic activity.  The potential hit to global growth could be .25%-.50% if it lasts 6 months while China’s growth could slow from 6% to 5% for 2020.</a:t>
            </a:r>
          </a:p>
          <a:p>
            <a:pPr marL="171450" lvl="0" indent="-171450" defTabSz="509350">
              <a:buFont typeface="Arial" charset="0"/>
              <a:buChar char="•"/>
              <a:defRPr/>
            </a:pPr>
            <a:r>
              <a:rPr lang="en-US" sz="950" b="1" dirty="0">
                <a:latin typeface="Calibri" panose="020F0502020204030204" pitchFamily="34" charset="0"/>
              </a:rPr>
              <a:t>Historical experience with previous viruses suggest that any hit to economic growth and asset prices will prove short-lived, with a trough in activity typically occurring 1-3 months following the initial outbreak</a:t>
            </a:r>
            <a:r>
              <a:rPr lang="en-US" sz="950" dirty="0">
                <a:latin typeface="Calibri" panose="020F0502020204030204" pitchFamily="34" charset="0"/>
              </a:rPr>
              <a:t>. Sectors impacted most: consumer goods, travel, gaming/hotels.  However, once the virus is contained, spending activity and markets tend to snap back to trend growth rates. </a:t>
            </a:r>
            <a:r>
              <a:rPr lang="en-US" sz="950" b="1" dirty="0">
                <a:latin typeface="Calibri" panose="020F0502020204030204" pitchFamily="34" charset="0"/>
              </a:rPr>
              <a:t>We believe the impact to be transitory but market valuations may correct and the earnings recovery may be delayed as a result of this new global development. </a:t>
            </a:r>
          </a:p>
          <a:p>
            <a:pPr marL="171450" lvl="0" indent="-171450" defTabSz="509350">
              <a:buFont typeface="Arial" charset="0"/>
              <a:buChar char="•"/>
              <a:defRPr/>
            </a:pPr>
            <a:r>
              <a:rPr lang="en-US" sz="950" b="1" dirty="0">
                <a:latin typeface="Calibri" panose="020F0502020204030204" pitchFamily="34" charset="0"/>
              </a:rPr>
              <a:t>DD, global supply chains, uncertainty:  AAPL 20% revenues and 70% of </a:t>
            </a:r>
            <a:r>
              <a:rPr lang="en-US" sz="950" b="1" dirty="0" err="1">
                <a:latin typeface="Calibri" panose="020F0502020204030204" pitchFamily="34" charset="0"/>
              </a:rPr>
              <a:t>mfg</a:t>
            </a:r>
            <a:r>
              <a:rPr lang="en-US" sz="950" b="1" dirty="0">
                <a:latin typeface="Calibri" panose="020F0502020204030204" pitchFamily="34" charset="0"/>
              </a:rPr>
              <a:t> production footprint</a:t>
            </a:r>
          </a:p>
          <a:p>
            <a:pPr marL="171450" lvl="0" indent="-171450" defTabSz="509350">
              <a:buFont typeface="Arial" charset="0"/>
              <a:buChar char="•"/>
              <a:defRPr/>
            </a:pPr>
            <a:endParaRPr lang="en-US" sz="950" b="1" dirty="0">
              <a:latin typeface="Calibri" panose="020F0502020204030204" pitchFamily="34" charset="0"/>
            </a:endParaRPr>
          </a:p>
          <a:p>
            <a:r>
              <a:rPr lang="en-US" sz="950" dirty="0"/>
              <a:t>To put it in numbers, we often hear investors make the point that fatalities from the Wuhan coronavirus (which currently </a:t>
            </a:r>
            <a:r>
              <a:rPr lang="en-US" sz="950" dirty="0">
                <a:hlinkClick r:id="rId3"/>
              </a:rPr>
              <a:t>total</a:t>
            </a:r>
            <a:r>
              <a:rPr lang="en-US" sz="950" dirty="0"/>
              <a:t> about 1,100) are far smaller than typical annual deaths from the seasonal flu in the Unites States (about </a:t>
            </a:r>
            <a:r>
              <a:rPr lang="en-US" sz="950" dirty="0">
                <a:hlinkClick r:id="rId4"/>
              </a:rPr>
              <a:t>40,000</a:t>
            </a:r>
            <a:r>
              <a:rPr lang="en-US" sz="950" dirty="0"/>
              <a:t>) or especially the world (</a:t>
            </a:r>
            <a:r>
              <a:rPr lang="en-US" sz="950" dirty="0">
                <a:hlinkClick r:id="rId5"/>
              </a:rPr>
              <a:t>290,000 to 650,0000)</a:t>
            </a:r>
            <a:r>
              <a:rPr lang="en-US" sz="950" dirty="0"/>
              <a:t>.  But the short-term economic effects look likely to be very large.  For example:</a:t>
            </a:r>
          </a:p>
          <a:p>
            <a:pPr lvl="0"/>
            <a:r>
              <a:rPr lang="en-US" sz="950" dirty="0"/>
              <a:t>We </a:t>
            </a:r>
            <a:r>
              <a:rPr lang="en-US" sz="950" dirty="0">
                <a:hlinkClick r:id="rId6"/>
              </a:rPr>
              <a:t>estimate</a:t>
            </a:r>
            <a:r>
              <a:rPr lang="en-US" sz="950" dirty="0"/>
              <a:t> that the impact of the virus outbreak (really the shutdown of economic activity in China intended to contain the virus) will subtract about 2pp from annualized global GDP growth in Q1 2020.  This compares to large hurricanes in the </a:t>
            </a:r>
            <a:r>
              <a:rPr lang="en-US" sz="950" dirty="0">
                <a:hlinkClick r:id="rId7"/>
              </a:rPr>
              <a:t>United States</a:t>
            </a:r>
            <a:r>
              <a:rPr lang="en-US" sz="950" dirty="0"/>
              <a:t>, which subtract perhaps 0.2pp from global GDP growth.</a:t>
            </a:r>
            <a:r>
              <a:rPr lang="en-US" sz="950" dirty="0">
                <a:hlinkClick r:id="rId8" action="ppaction://hlinkfile"/>
              </a:rPr>
              <a:t>[1]</a:t>
            </a:r>
            <a:r>
              <a:rPr lang="en-US" sz="950" dirty="0"/>
              <a:t>  In other words, the temporary GDP hit from the virus outbreak should be about </a:t>
            </a:r>
            <a:r>
              <a:rPr lang="en-US" sz="950" b="1" dirty="0"/>
              <a:t>10 times as large as the disruptions from a major US hurricane</a:t>
            </a:r>
            <a:r>
              <a:rPr lang="en-US" sz="950"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808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237068" y="4715730"/>
            <a:ext cx="6524976" cy="4580669"/>
          </a:xfrm>
        </p:spPr>
        <p:txBody>
          <a:bodyPr/>
          <a:lstStyle/>
          <a:p>
            <a:r>
              <a:rPr lang="en-US" sz="1000" b="1" dirty="0"/>
              <a:t>Lost 9 million jobs in great recession</a:t>
            </a:r>
            <a:r>
              <a:rPr lang="en-US" sz="1000" dirty="0"/>
              <a:t>, </a:t>
            </a:r>
            <a:r>
              <a:rPr lang="en-US" sz="1000" b="1" dirty="0"/>
              <a:t>gained 20 million in recovery.  </a:t>
            </a:r>
            <a:r>
              <a:rPr lang="en-US" sz="1000" b="1" u="sng" dirty="0"/>
              <a:t>Close to full employment yet 23.5 million Americans 25-54 ,prime working age, out of workforce = tragic</a:t>
            </a:r>
          </a:p>
          <a:p>
            <a:endParaRPr lang="en-US" sz="1000" b="1" u="sng" dirty="0"/>
          </a:p>
          <a:p>
            <a:r>
              <a:rPr lang="en-US" sz="1000" b="1" u="sng" dirty="0"/>
              <a:t>U/E at 3.5% a 50 year low.</a:t>
            </a:r>
            <a:endParaRPr lang="en-US" sz="1000" b="1" dirty="0"/>
          </a:p>
          <a:p>
            <a:endParaRPr lang="en-US" sz="1000" b="1" dirty="0"/>
          </a:p>
          <a:p>
            <a:r>
              <a:rPr lang="en-US" sz="1000" b="1" u="sng" dirty="0"/>
              <a:t>Labor force participation rate</a:t>
            </a:r>
            <a:r>
              <a:rPr lang="en-US" sz="1000" b="1" dirty="0"/>
              <a:t> now improving with discouraged workers and disability coming back into the work force.  Was a problem 67 to 63, people dropped out of workforce never before happened in a recovery.  50/50 demographic </a:t>
            </a:r>
            <a:r>
              <a:rPr lang="en-US" sz="1000" b="1" u="sng" dirty="0"/>
              <a:t>boomers retiring </a:t>
            </a:r>
            <a:r>
              <a:rPr lang="en-US" sz="1000" b="1" dirty="0"/>
              <a:t>and skills </a:t>
            </a:r>
            <a:r>
              <a:rPr lang="en-US" sz="1000" b="1" u="sng" dirty="0"/>
              <a:t>frictional mismatch</a:t>
            </a:r>
            <a:r>
              <a:rPr lang="en-US" sz="1000" b="1" dirty="0"/>
              <a:t>, </a:t>
            </a:r>
            <a:r>
              <a:rPr lang="en-US" sz="1000" b="1" u="sng" dirty="0"/>
              <a:t>opioids</a:t>
            </a:r>
            <a:r>
              <a:rPr lang="en-US" sz="1000" b="1" dirty="0"/>
              <a:t>.</a:t>
            </a:r>
          </a:p>
          <a:p>
            <a:endParaRPr lang="en-US" sz="1000" b="1" dirty="0"/>
          </a:p>
          <a:p>
            <a:endParaRPr lang="en-US" sz="1000" b="1" dirty="0"/>
          </a:p>
          <a:p>
            <a:r>
              <a:rPr lang="en-US" sz="1000" b="1" u="sng" dirty="0"/>
              <a:t>Encouraging prime age group 25-54 rebounding, people re-enter workforce</a:t>
            </a:r>
            <a:r>
              <a:rPr lang="en-US" sz="1000" b="1" dirty="0"/>
              <a:t>.  Employment/population ration from 81 to 75 now 79%.  Encouraging trend.</a:t>
            </a:r>
          </a:p>
          <a:p>
            <a:endParaRPr lang="en-US" sz="1000" b="1" dirty="0"/>
          </a:p>
          <a:p>
            <a:endParaRPr lang="en-US" sz="1000" b="1" dirty="0"/>
          </a:p>
          <a:p>
            <a:r>
              <a:rPr lang="en-US" sz="1000" b="1" u="sng" dirty="0"/>
              <a:t>Quality of jobs lower this cycle</a:t>
            </a:r>
            <a:r>
              <a:rPr lang="en-US" sz="1000" b="1" dirty="0"/>
              <a:t>, not high paying construction/</a:t>
            </a:r>
            <a:r>
              <a:rPr lang="en-US" sz="1000" b="1" dirty="0" err="1"/>
              <a:t>mfg</a:t>
            </a:r>
            <a:r>
              <a:rPr lang="en-US" sz="1000" b="1" dirty="0"/>
              <a:t> but service oriented and part time, millennials difficulty landing jobs.</a:t>
            </a:r>
          </a:p>
          <a:p>
            <a:endParaRPr lang="en-US" sz="1000" b="1" dirty="0"/>
          </a:p>
          <a:p>
            <a:r>
              <a:rPr lang="en-US" sz="1000" b="1" dirty="0"/>
              <a:t>Unemployment rate near all time lows at &lt;5% but misleading </a:t>
            </a:r>
            <a:r>
              <a:rPr lang="en-US" sz="1000" dirty="0"/>
              <a:t>because low participation rate(50% retirement, 50% skills/geographic mismatch, part time jobs, 50 million on food stamps and disability doubling in recovery.  Dysfunctional, something not quite right.</a:t>
            </a:r>
          </a:p>
          <a:p>
            <a:endParaRPr lang="en-US" sz="1000" dirty="0"/>
          </a:p>
          <a:p>
            <a:endParaRPr lang="en-US" sz="1000" dirty="0"/>
          </a:p>
          <a:p>
            <a:r>
              <a:rPr lang="en-US" sz="1000" b="1" dirty="0"/>
              <a:t>Wage growth up to 3.1% YOY </a:t>
            </a:r>
            <a:r>
              <a:rPr lang="en-US" sz="1000" dirty="0"/>
              <a:t>= positive, hours worked unchanged</a:t>
            </a:r>
          </a:p>
          <a:p>
            <a:endParaRPr lang="en-US" sz="1000" dirty="0"/>
          </a:p>
          <a:p>
            <a:endParaRPr lang="en-US" sz="1000" dirty="0"/>
          </a:p>
          <a:p>
            <a:r>
              <a:rPr lang="en-US" sz="1000" dirty="0"/>
              <a:t>Wages not a problem until it hits 4%.</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2930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237068" y="4715730"/>
            <a:ext cx="6524976" cy="4580669"/>
          </a:xfrm>
        </p:spPr>
        <p:txBody>
          <a:bodyPr/>
          <a:lstStyle/>
          <a:p>
            <a:r>
              <a:rPr lang="en-US" sz="1000" b="1" dirty="0"/>
              <a:t>Lost 9 million jobs in great recession</a:t>
            </a:r>
            <a:r>
              <a:rPr lang="en-US" sz="1000" dirty="0"/>
              <a:t>, </a:t>
            </a:r>
            <a:r>
              <a:rPr lang="en-US" sz="1000" b="1" dirty="0"/>
              <a:t>gained 20 million in recovery.  </a:t>
            </a:r>
            <a:r>
              <a:rPr lang="en-US" sz="1000" b="1" u="sng" dirty="0"/>
              <a:t>Close to full employment yet 23.5 million Americans 25-54 ,prime working age, out of workforce = tragic</a:t>
            </a:r>
          </a:p>
          <a:p>
            <a:endParaRPr lang="en-US" sz="1000" b="1" u="sng" dirty="0"/>
          </a:p>
          <a:p>
            <a:r>
              <a:rPr lang="en-US" sz="1000" b="1" u="sng" dirty="0"/>
              <a:t>U/E at 3.5% a 50 year low.</a:t>
            </a:r>
            <a:endParaRPr lang="en-US" sz="1000" b="1" dirty="0"/>
          </a:p>
          <a:p>
            <a:endParaRPr lang="en-US" sz="1000" b="1" dirty="0"/>
          </a:p>
          <a:p>
            <a:r>
              <a:rPr lang="en-US" sz="1000" b="1" u="sng" dirty="0"/>
              <a:t>Labor force participation rate</a:t>
            </a:r>
            <a:r>
              <a:rPr lang="en-US" sz="1000" b="1" dirty="0"/>
              <a:t> now improving with discouraged workers and disability coming back into the work force.  Was a problem 67 to 63, people dropped out of workforce never before happened in a recovery.  50/50 demographic </a:t>
            </a:r>
            <a:r>
              <a:rPr lang="en-US" sz="1000" b="1" u="sng" dirty="0"/>
              <a:t>boomers retiring </a:t>
            </a:r>
            <a:r>
              <a:rPr lang="en-US" sz="1000" b="1" dirty="0"/>
              <a:t>and skills </a:t>
            </a:r>
            <a:r>
              <a:rPr lang="en-US" sz="1000" b="1" u="sng" dirty="0"/>
              <a:t>frictional mismatch</a:t>
            </a:r>
            <a:r>
              <a:rPr lang="en-US" sz="1000" b="1" dirty="0"/>
              <a:t>, </a:t>
            </a:r>
            <a:r>
              <a:rPr lang="en-US" sz="1000" b="1" u="sng" dirty="0"/>
              <a:t>opioids</a:t>
            </a:r>
            <a:r>
              <a:rPr lang="en-US" sz="1000" b="1" dirty="0"/>
              <a:t>.</a:t>
            </a:r>
          </a:p>
          <a:p>
            <a:endParaRPr lang="en-US" sz="1000" b="1" dirty="0"/>
          </a:p>
          <a:p>
            <a:endParaRPr lang="en-US" sz="1000" b="1" dirty="0"/>
          </a:p>
          <a:p>
            <a:r>
              <a:rPr lang="en-US" sz="1000" b="1" u="sng" dirty="0"/>
              <a:t>Encouraging prime age group 25-54 rebounding, people re-enter workforce</a:t>
            </a:r>
            <a:r>
              <a:rPr lang="en-US" sz="1000" b="1" dirty="0"/>
              <a:t>.  Employment/population ration from 81 to 75 now 79%.  Encouraging trend.</a:t>
            </a:r>
          </a:p>
          <a:p>
            <a:endParaRPr lang="en-US" sz="1000" b="1" dirty="0"/>
          </a:p>
          <a:p>
            <a:endParaRPr lang="en-US" sz="1000" b="1" dirty="0"/>
          </a:p>
          <a:p>
            <a:r>
              <a:rPr lang="en-US" sz="1000" b="1" u="sng" dirty="0"/>
              <a:t>Quality of jobs lower this cycle</a:t>
            </a:r>
            <a:r>
              <a:rPr lang="en-US" sz="1000" b="1" dirty="0"/>
              <a:t>, not high paying construction/</a:t>
            </a:r>
            <a:r>
              <a:rPr lang="en-US" sz="1000" b="1" dirty="0" err="1"/>
              <a:t>mfg</a:t>
            </a:r>
            <a:r>
              <a:rPr lang="en-US" sz="1000" b="1" dirty="0"/>
              <a:t> but service oriented and part time, millennials difficulty landing jobs.</a:t>
            </a:r>
          </a:p>
          <a:p>
            <a:endParaRPr lang="en-US" sz="1000" b="1" dirty="0"/>
          </a:p>
          <a:p>
            <a:r>
              <a:rPr lang="en-US" sz="1000" b="1" dirty="0"/>
              <a:t>Unemployment rate near all time lows at &lt;5% but misleading </a:t>
            </a:r>
            <a:r>
              <a:rPr lang="en-US" sz="1000" dirty="0"/>
              <a:t>because low participation rate(50% retirement, 50% skills/geographic mismatch, part time jobs, 50 million on food stamps and disability doubling in recovery.  Dysfunctional, something not quite right.</a:t>
            </a:r>
          </a:p>
          <a:p>
            <a:endParaRPr lang="en-US" sz="1000" dirty="0"/>
          </a:p>
          <a:p>
            <a:endParaRPr lang="en-US" sz="1000" dirty="0"/>
          </a:p>
          <a:p>
            <a:r>
              <a:rPr lang="en-US" sz="1000" b="1" dirty="0"/>
              <a:t>Wage growth up to 3.1% YOY </a:t>
            </a:r>
            <a:r>
              <a:rPr lang="en-US" sz="1000" dirty="0"/>
              <a:t>= positive, hours worked unchanged</a:t>
            </a:r>
          </a:p>
          <a:p>
            <a:endParaRPr lang="en-US" sz="1000" dirty="0"/>
          </a:p>
          <a:p>
            <a:endParaRPr lang="en-US" sz="1000" dirty="0"/>
          </a:p>
          <a:p>
            <a:r>
              <a:rPr lang="en-US" sz="1000" dirty="0"/>
              <a:t>Wages not a problem until it hits 4%.</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2641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422694" y="4520251"/>
            <a:ext cx="6159261" cy="4577751"/>
          </a:xfrm>
        </p:spPr>
        <p:txBody>
          <a:bodyPr>
            <a:normAutofit fontScale="85000" lnSpcReduction="20000"/>
          </a:bodyPr>
          <a:lstStyle/>
          <a:p>
            <a:pPr lvl="0"/>
            <a:r>
              <a:rPr lang="en-US" dirty="0"/>
              <a:t>CB both </a:t>
            </a:r>
            <a:r>
              <a:rPr lang="en-US" b="1" u="sng" dirty="0"/>
              <a:t>player and ref</a:t>
            </a:r>
            <a:r>
              <a:rPr lang="en-US" dirty="0"/>
              <a:t>, top 5 banks $</a:t>
            </a:r>
            <a:r>
              <a:rPr lang="en-US" b="1" dirty="0"/>
              <a:t>16 trillion B/S</a:t>
            </a:r>
            <a:r>
              <a:rPr lang="en-US" dirty="0"/>
              <a:t>, never seen anything like this.</a:t>
            </a:r>
          </a:p>
          <a:p>
            <a:pPr lvl="0"/>
            <a:endParaRPr lang="en-US" dirty="0"/>
          </a:p>
          <a:p>
            <a:pPr lvl="0"/>
            <a:r>
              <a:rPr lang="en-US" b="1" dirty="0"/>
              <a:t>Dominant force </a:t>
            </a:r>
            <a:r>
              <a:rPr lang="en-US" dirty="0"/>
              <a:t>in markets.</a:t>
            </a:r>
          </a:p>
          <a:p>
            <a:pPr lvl="0"/>
            <a:endParaRPr lang="en-US" dirty="0"/>
          </a:p>
          <a:p>
            <a:pPr lvl="0"/>
            <a:r>
              <a:rPr lang="en-US" u="sng" dirty="0"/>
              <a:t>Transition from QE to QT uncharted </a:t>
            </a:r>
            <a:r>
              <a:rPr lang="en-US" dirty="0"/>
              <a:t>territory from U.S, BOE, BOC….</a:t>
            </a:r>
          </a:p>
          <a:p>
            <a:pPr lvl="0"/>
            <a:endParaRPr lang="en-US" dirty="0"/>
          </a:p>
          <a:p>
            <a:pPr lvl="0"/>
            <a:r>
              <a:rPr lang="en-US" b="1" dirty="0"/>
              <a:t>$450 Billion reduction in B/S = 100bp FF rate hike</a:t>
            </a:r>
            <a:r>
              <a:rPr lang="en-US" dirty="0"/>
              <a:t>, don’t underestimate the powerful effects</a:t>
            </a:r>
          </a:p>
          <a:p>
            <a:pPr lvl="0"/>
            <a:endParaRPr lang="en-US" dirty="0"/>
          </a:p>
          <a:p>
            <a:pPr lvl="0"/>
            <a:r>
              <a:rPr lang="en-US" dirty="0"/>
              <a:t>---</a:t>
            </a:r>
          </a:p>
          <a:p>
            <a:pPr lvl="0"/>
            <a:endParaRPr lang="en-US" dirty="0"/>
          </a:p>
          <a:p>
            <a:r>
              <a:rPr lang="en-US" b="1" dirty="0"/>
              <a:t>Big investment controversy.  Indeed, Central Banks have played an outsized role this cycle influencing both markets and the economy in unprecedented ways.   Fed B/S peaked at $4.5T, fell to $3.75 now again above $4T with repo buying at $100B a month</a:t>
            </a:r>
            <a:r>
              <a:rPr lang="en-US" dirty="0"/>
              <a:t>.  Lately</a:t>
            </a:r>
            <a:r>
              <a:rPr lang="en-US" b="1" dirty="0"/>
              <a:t>, we have seen abrupt policy shifts and swift market reactions causing heightened volatility.  </a:t>
            </a:r>
          </a:p>
          <a:p>
            <a:endParaRPr lang="en-US" dirty="0"/>
          </a:p>
          <a:p>
            <a:pPr lvl="0"/>
            <a:r>
              <a:rPr lang="en-US" b="1" dirty="0"/>
              <a:t>Abrupt shift</a:t>
            </a:r>
            <a:r>
              <a:rPr lang="en-US" dirty="0"/>
              <a:t> from a </a:t>
            </a:r>
            <a:r>
              <a:rPr lang="en-US" dirty="0" err="1"/>
              <a:t>defacto</a:t>
            </a:r>
            <a:r>
              <a:rPr lang="en-US" dirty="0"/>
              <a:t> tightening bias in 2018 to easing directive in 2019,stunning change in tone from the Fed in a short period</a:t>
            </a:r>
          </a:p>
          <a:p>
            <a:pPr lvl="0"/>
            <a:endParaRPr lang="en-US" dirty="0"/>
          </a:p>
          <a:p>
            <a:pPr lvl="0"/>
            <a:r>
              <a:rPr lang="en-US" b="1" dirty="0"/>
              <a:t>New mantra:  patience, flexible, data dependent</a:t>
            </a:r>
            <a:r>
              <a:rPr lang="en-US" dirty="0"/>
              <a:t> and in tune with market signals</a:t>
            </a:r>
          </a:p>
          <a:p>
            <a:pPr lvl="0"/>
            <a:r>
              <a:rPr lang="en-US" dirty="0"/>
              <a:t>Critics think Fed is </a:t>
            </a:r>
            <a:r>
              <a:rPr lang="en-US" b="1" dirty="0"/>
              <a:t>suffering from Stockholm’s syndrome</a:t>
            </a:r>
            <a:r>
              <a:rPr lang="en-US" dirty="0"/>
              <a:t>, yielding to the markets temper tantrums, now a slave to the markets whims.</a:t>
            </a:r>
          </a:p>
          <a:p>
            <a:pPr lvl="0"/>
            <a:endParaRPr lang="en-US" dirty="0"/>
          </a:p>
          <a:p>
            <a:pPr lvl="0"/>
            <a:r>
              <a:rPr lang="en-US" b="1" dirty="0"/>
              <a:t>Fed has been a referrer and player on the field most of this cycle</a:t>
            </a:r>
            <a:r>
              <a:rPr lang="en-US" dirty="0"/>
              <a:t>, our belief is that the fed should like to go back to just being a referee.  However, the market has become addicted to easy credit and liquidity.  The </a:t>
            </a:r>
            <a:r>
              <a:rPr lang="en-US" b="1" dirty="0"/>
              <a:t>Fed need to remove the credit subsidy</a:t>
            </a:r>
            <a:r>
              <a:rPr lang="en-US" dirty="0"/>
              <a:t> or risk distorting normal functioning market signals.  </a:t>
            </a:r>
          </a:p>
          <a:p>
            <a:pPr lvl="0"/>
            <a:endParaRPr lang="en-US" dirty="0"/>
          </a:p>
          <a:p>
            <a:pPr lvl="0"/>
            <a:r>
              <a:rPr lang="en-US" b="1" dirty="0"/>
              <a:t>In short, we think the Fed is likely on hold for the foreseeable future.  In anything, a cut more likely than a hike because of the downside risks to the growth outlook and absence o0f any inflation pressures.</a:t>
            </a:r>
            <a:endParaRPr lang="en-US" dirty="0"/>
          </a:p>
          <a:p>
            <a:pPr lvl="0"/>
            <a:endParaRPr lang="en-US" dirty="0"/>
          </a:p>
        </p:txBody>
      </p:sp>
    </p:spTree>
    <p:extLst>
      <p:ext uri="{BB962C8B-B14F-4D97-AF65-F5344CB8AC3E}">
        <p14:creationId xmlns:p14="http://schemas.microsoft.com/office/powerpoint/2010/main" val="421367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0" y="4349835"/>
            <a:ext cx="7010400" cy="5029200"/>
          </a:xfrm>
        </p:spPr>
        <p:txBody>
          <a:bodyPr>
            <a:normAutofit fontScale="92500" lnSpcReduction="20000"/>
          </a:bodyPr>
          <a:lstStyle/>
          <a:p>
            <a:r>
              <a:rPr lang="en-US" sz="1000" b="1" u="sng" dirty="0"/>
              <a:t>Fed “nationalized” yield curve</a:t>
            </a:r>
            <a:r>
              <a:rPr lang="en-US" sz="1000" dirty="0"/>
              <a:t>, been hijacked no longer good indicator as a price signal or indicator of risk b/c their intervention in markets along the entire curve.  Rates low, implies inflation not a threat.  5-10 year tips = 2.5%  Impacting economy/law of unintended consequences: benefits borrowers/hurts savers</a:t>
            </a:r>
          </a:p>
          <a:p>
            <a:endParaRPr lang="en-US" sz="1000" dirty="0"/>
          </a:p>
          <a:p>
            <a:r>
              <a:rPr lang="en-US" sz="1000" b="1" u="sng" dirty="0"/>
              <a:t>Meaning of low rates ?  </a:t>
            </a:r>
            <a:r>
              <a:rPr lang="en-US" sz="1000" b="1" u="sng" dirty="0" err="1"/>
              <a:t>Twlight</a:t>
            </a:r>
            <a:r>
              <a:rPr lang="en-US" sz="1000" b="1" u="sng" dirty="0"/>
              <a:t> zone, black hole, upside down</a:t>
            </a:r>
            <a:r>
              <a:rPr lang="en-US" sz="1000" dirty="0"/>
              <a:t>.  Many crosscurrents and dynamics driving this:  Fed/CB rate hike expectations diminished, Massive QE abroad(ECB, BOJ, BOE),  Flight to safety amid high uncertainty, carry trade dynamics, record debt driving deflation, Bernanke in Japan floats perpetual bonds = helicopter money, Summers S&gt;I = secular stagnation fallout lack of demand, too much investment last cycle, overinvested, low productivity and adverse demographics(JP, EU China working age population in decline, U.S. slowing)</a:t>
            </a:r>
          </a:p>
          <a:p>
            <a:endParaRPr lang="en-US" sz="1000" dirty="0"/>
          </a:p>
          <a:p>
            <a:r>
              <a:rPr lang="en-US" sz="1000" b="1" u="sng" dirty="0"/>
              <a:t>Law of unintended consequences/Innocent bystanders </a:t>
            </a:r>
            <a:r>
              <a:rPr lang="en-US" sz="1000" dirty="0"/>
              <a:t>impacted:  savers vs. borrows, challenge for pension returns to match liabilities , insurance company business models, stress in banking system hurts economy(lubricnat0 and confidence. Fed buying treasuries denies </a:t>
            </a:r>
            <a:r>
              <a:rPr lang="en-US" sz="1000" b="1" dirty="0"/>
              <a:t>Repo market </a:t>
            </a:r>
            <a:r>
              <a:rPr lang="en-US" sz="1000" dirty="0"/>
              <a:t>of  safe colla</a:t>
            </a:r>
            <a:r>
              <a:rPr lang="en-US" sz="1000" b="1" dirty="0"/>
              <a:t>t</a:t>
            </a:r>
            <a:r>
              <a:rPr lang="en-US" sz="1000" dirty="0"/>
              <a:t>eral which has a multiplier effect on lending and hurting the Fed’s transmission mechanism.  Part of I/B lending and can be pledged many times, source of liquidity.</a:t>
            </a:r>
          </a:p>
          <a:p>
            <a:endParaRPr lang="en-US" sz="1000" dirty="0"/>
          </a:p>
          <a:p>
            <a:r>
              <a:rPr lang="en-US" sz="1000" dirty="0"/>
              <a:t>At some point the </a:t>
            </a:r>
            <a:r>
              <a:rPr lang="en-US" sz="1000" b="1" u="sng" dirty="0"/>
              <a:t>backup in rates will be competition for stocks</a:t>
            </a:r>
            <a:r>
              <a:rPr lang="en-US" sz="1000" dirty="0"/>
              <a:t>.</a:t>
            </a:r>
          </a:p>
          <a:p>
            <a:endParaRPr lang="en-US" sz="1000" dirty="0"/>
          </a:p>
          <a:p>
            <a:r>
              <a:rPr lang="en-US" sz="1000" b="1" u="sng" dirty="0"/>
              <a:t>Tug of war</a:t>
            </a:r>
            <a:r>
              <a:rPr lang="en-US" sz="1000" dirty="0"/>
              <a:t>:  </a:t>
            </a:r>
            <a:r>
              <a:rPr lang="en-US" sz="1000" u="sng" dirty="0"/>
              <a:t>nominal GDP pulling up rates</a:t>
            </a:r>
            <a:r>
              <a:rPr lang="en-US" sz="1000" dirty="0"/>
              <a:t>  vs. </a:t>
            </a:r>
            <a:r>
              <a:rPr lang="en-US" sz="1000" u="sng" dirty="0"/>
              <a:t>German 10 Year from QE abroad </a:t>
            </a:r>
            <a:r>
              <a:rPr lang="en-US" sz="1000" dirty="0"/>
              <a:t>pushing down rates; therefore 10 year UST not equal nominal GDP but caught in the middle of opposing forces.</a:t>
            </a:r>
          </a:p>
          <a:p>
            <a:endParaRPr lang="en-US" sz="1000" dirty="0"/>
          </a:p>
          <a:p>
            <a:r>
              <a:rPr lang="en-US" sz="1000" b="1" u="sng" dirty="0"/>
              <a:t>Substitute labor costs for tech/automation </a:t>
            </a:r>
            <a:r>
              <a:rPr lang="en-US" sz="1000" dirty="0"/>
              <a:t>= higher margins</a:t>
            </a:r>
          </a:p>
          <a:p>
            <a:endParaRPr lang="en-US" sz="1000" dirty="0"/>
          </a:p>
          <a:p>
            <a:r>
              <a:rPr lang="en-US" sz="1000" b="1" u="sng" dirty="0"/>
              <a:t>Substitute tech for assets </a:t>
            </a:r>
            <a:r>
              <a:rPr lang="en-US" sz="1000" dirty="0"/>
              <a:t>= higher ROE from reduced asset intensity(bits fro atoms)</a:t>
            </a:r>
          </a:p>
          <a:p>
            <a:endParaRPr lang="en-US" sz="1000" dirty="0"/>
          </a:p>
          <a:p>
            <a:r>
              <a:rPr lang="en-US" sz="1000" dirty="0"/>
              <a:t>Goods COI been negative last few years, Services CPI +3%</a:t>
            </a:r>
          </a:p>
          <a:p>
            <a:endParaRPr lang="en-US" sz="1000" dirty="0"/>
          </a:p>
          <a:p>
            <a:r>
              <a:rPr lang="en-US" sz="1000" b="1" dirty="0"/>
              <a:t>Structural reason for deflation</a:t>
            </a:r>
            <a:r>
              <a:rPr lang="en-US" sz="1000" dirty="0"/>
              <a:t>(debt, excess savings&gt;investment pushes down real </a:t>
            </a:r>
            <a:r>
              <a:rPr lang="en-US" sz="1000" dirty="0" err="1"/>
              <a:t>yeilds</a:t>
            </a:r>
            <a:r>
              <a:rPr lang="en-US" sz="1000" dirty="0"/>
              <a:t>, global excess capacity, tech, globalization </a:t>
            </a:r>
            <a:r>
              <a:rPr lang="en-US" sz="1000" dirty="0" err="1"/>
              <a:t>demographcs</a:t>
            </a:r>
            <a:r>
              <a:rPr lang="en-US" sz="1000" dirty="0"/>
              <a:t>) vs </a:t>
            </a:r>
            <a:r>
              <a:rPr lang="en-US" sz="1000" b="1" dirty="0"/>
              <a:t>Cyclical Reasons Inflation. </a:t>
            </a:r>
            <a:r>
              <a:rPr lang="en-US" sz="1000" b="1" u="sng" dirty="0"/>
              <a:t>Tech/AMZN effect</a:t>
            </a:r>
            <a:r>
              <a:rPr lang="en-US" sz="1000" dirty="0"/>
              <a:t>:  making everyone more efficient.  </a:t>
            </a:r>
            <a:r>
              <a:rPr lang="en-US" sz="1000" b="1" dirty="0"/>
              <a:t>What WMT did to global supply chains in 70/80’s, AMZN doing to middle man(go directly and interact with consumer) cutting him out driving transparency, efficiency, deflationary pressures.</a:t>
            </a:r>
          </a:p>
          <a:p>
            <a:endParaRPr lang="en-US" sz="1000" b="1" dirty="0"/>
          </a:p>
          <a:p>
            <a:r>
              <a:rPr lang="en-US" sz="1000" dirty="0"/>
              <a:t>For the past 25 years, we have seen zero inflation in goods and 3% to 4% inflation in services. Goods are things you buy in stores and services are housing, healthcare and education, and the weight to goods in the CPI index is 1/3 and the weight to services is 2/3. </a:t>
            </a:r>
            <a:r>
              <a:rPr lang="en-US" sz="1000" b="1" dirty="0"/>
              <a:t>Why is inflation so much higher in services than in goods?</a:t>
            </a:r>
            <a:r>
              <a:rPr lang="en-US" sz="1000" dirty="0"/>
              <a:t> The answers are more openness to foreign trade holding down goods inflation, higher productivity growth in manufacturing than in services holding down inflation on goods, and higher growth in demand for services as per capita income rises and the population ages. </a:t>
            </a:r>
            <a:r>
              <a:rPr lang="en-US" sz="1000" b="1" dirty="0"/>
              <a:t>Looking ahead, for higher inflation to become a problem, we either need to see goods inflation move higher, for example because of a significant dollar depreciation, or we need to see even higher inflation in the costs of housing, healthcare, and education.</a:t>
            </a:r>
          </a:p>
          <a:p>
            <a:endParaRPr lang="en-US" sz="1000" b="1" dirty="0"/>
          </a:p>
          <a:p>
            <a:endParaRPr lang="en-US" sz="1000" dirty="0"/>
          </a:p>
        </p:txBody>
      </p:sp>
    </p:spTree>
    <p:extLst>
      <p:ext uri="{BB962C8B-B14F-4D97-AF65-F5344CB8AC3E}">
        <p14:creationId xmlns:p14="http://schemas.microsoft.com/office/powerpoint/2010/main" val="13863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156117" y="4423315"/>
            <a:ext cx="6713034" cy="4873085"/>
          </a:xfrm>
        </p:spPr>
        <p:txBody>
          <a:bodyPr>
            <a:normAutofit fontScale="85000" lnSpcReduction="20000"/>
          </a:bodyPr>
          <a:lstStyle/>
          <a:p>
            <a:r>
              <a:rPr lang="en-US" b="1" u="sng" kern="0" dirty="0">
                <a:latin typeface="Calibri" pitchFamily="34" charset="0"/>
              </a:rPr>
              <a:t>Yields are Flat and Low. Inside of 10 years negative rates for Germany, Japan, and Swiss.  $14T (was $17T) negative yielding sovereign at one point down from that peak.</a:t>
            </a:r>
          </a:p>
          <a:p>
            <a:endParaRPr lang="en-US" b="1" u="sng" kern="0" dirty="0">
              <a:latin typeface="Calibri" pitchFamily="34" charset="0"/>
            </a:endParaRPr>
          </a:p>
          <a:p>
            <a:r>
              <a:rPr lang="en-US" b="1" u="sng" kern="0" dirty="0">
                <a:latin typeface="Calibri" pitchFamily="34" charset="0"/>
              </a:rPr>
              <a:t>Tsunami of foreign flows into our shores:  USD strength, low rates, US-</a:t>
            </a:r>
            <a:r>
              <a:rPr lang="en-US" b="1" u="sng" kern="0" dirty="0" err="1">
                <a:latin typeface="Calibri" pitchFamily="34" charset="0"/>
              </a:rPr>
              <a:t>Ger</a:t>
            </a:r>
            <a:r>
              <a:rPr lang="en-US" b="1" u="sng" kern="0" dirty="0">
                <a:latin typeface="Calibri" pitchFamily="34" charset="0"/>
              </a:rPr>
              <a:t> spreads &gt; 2%</a:t>
            </a:r>
          </a:p>
          <a:p>
            <a:endParaRPr lang="en-US" b="1" u="sng" kern="0" dirty="0">
              <a:latin typeface="Calibri" pitchFamily="34" charset="0"/>
            </a:endParaRPr>
          </a:p>
          <a:p>
            <a:r>
              <a:rPr lang="en-US" b="1" u="sng" kern="0" dirty="0">
                <a:latin typeface="Calibri" pitchFamily="34" charset="0"/>
              </a:rPr>
              <a:t>Observation:  rates are low, yield curves are flat(not a good economic signpost, and many countries YC are negative(JP, </a:t>
            </a:r>
            <a:r>
              <a:rPr lang="en-US" b="1" u="sng" kern="0" dirty="0" err="1">
                <a:latin typeface="Calibri" pitchFamily="34" charset="0"/>
              </a:rPr>
              <a:t>Ger</a:t>
            </a:r>
            <a:r>
              <a:rPr lang="en-US" b="1" u="sng" kern="0" dirty="0">
                <a:latin typeface="Calibri" pitchFamily="34" charset="0"/>
              </a:rPr>
              <a:t>, Swiss out 50 years</a:t>
            </a:r>
            <a:r>
              <a:rPr lang="en-US" b="1" kern="0" dirty="0">
                <a:latin typeface="Calibri" pitchFamily="34" charset="0"/>
              </a:rPr>
              <a:t>).  No inflation.  Global sovereign debt:  36% &lt; 0. 80% &lt; 1%.</a:t>
            </a:r>
          </a:p>
          <a:p>
            <a:endParaRPr lang="en-US" b="1" u="sng" kern="0" dirty="0">
              <a:latin typeface="Calibri" pitchFamily="34" charset="0"/>
            </a:endParaRPr>
          </a:p>
          <a:p>
            <a:r>
              <a:rPr lang="en-US" b="1" u="sng" kern="0" dirty="0">
                <a:latin typeface="Calibri" pitchFamily="34" charset="0"/>
              </a:rPr>
              <a:t>Zero and negative rate =  grapple with this concept, twilight zone, unprecedented, uncharted waters, upending traditional relationships in finance.  </a:t>
            </a:r>
            <a:r>
              <a:rPr lang="en-US" kern="0" dirty="0">
                <a:latin typeface="Calibri" pitchFamily="34" charset="0"/>
              </a:rPr>
              <a:t>Harry Markowitz and William Sharpe rolling over in their graves(wait not dead yet).  Nobel prize winners MPT, EF(risk vs. reward optimized), CAPM(sources of returns and framework for AA decisions).  Premise “risk free rate” = center of the universe and that all asset prices </a:t>
            </a:r>
            <a:r>
              <a:rPr lang="en-US" u="sng" kern="0" dirty="0">
                <a:latin typeface="Calibri" pitchFamily="34" charset="0"/>
              </a:rPr>
              <a:t>revolved</a:t>
            </a:r>
            <a:r>
              <a:rPr lang="en-US" kern="0" dirty="0">
                <a:latin typeface="Calibri" pitchFamily="34" charset="0"/>
              </a:rPr>
              <a:t> around this </a:t>
            </a:r>
            <a:r>
              <a:rPr lang="en-US" kern="0" dirty="0" err="1">
                <a:latin typeface="Calibri" pitchFamily="34" charset="0"/>
              </a:rPr>
              <a:t>rf</a:t>
            </a:r>
            <a:r>
              <a:rPr lang="en-US" kern="0" dirty="0">
                <a:latin typeface="Calibri" pitchFamily="34" charset="0"/>
              </a:rPr>
              <a:t> rate.  </a:t>
            </a:r>
            <a:r>
              <a:rPr lang="en-US" u="sng" kern="0" dirty="0">
                <a:latin typeface="Calibri" pitchFamily="34" charset="0"/>
              </a:rPr>
              <a:t>Now, the unthinkable</a:t>
            </a:r>
            <a:r>
              <a:rPr lang="en-US" kern="0" dirty="0">
                <a:latin typeface="Calibri" pitchFamily="34" charset="0"/>
              </a:rPr>
              <a:t>:  discovering what happens when </a:t>
            </a:r>
            <a:r>
              <a:rPr lang="en-US" kern="0" dirty="0" err="1">
                <a:latin typeface="Calibri" pitchFamily="34" charset="0"/>
              </a:rPr>
              <a:t>rf</a:t>
            </a:r>
            <a:r>
              <a:rPr lang="en-US" kern="0" dirty="0">
                <a:latin typeface="Calibri" pitchFamily="34" charset="0"/>
              </a:rPr>
              <a:t> is 0 or negative and </a:t>
            </a:r>
            <a:r>
              <a:rPr lang="en-US" u="sng" kern="0" dirty="0">
                <a:latin typeface="Calibri" pitchFamily="34" charset="0"/>
              </a:rPr>
              <a:t>how asset prices behave</a:t>
            </a:r>
            <a:r>
              <a:rPr lang="en-US" kern="0" dirty="0">
                <a:latin typeface="Calibri" pitchFamily="34" charset="0"/>
              </a:rPr>
              <a:t>.  We don’t have a </a:t>
            </a:r>
            <a:r>
              <a:rPr lang="en-US" u="sng" kern="0" dirty="0">
                <a:latin typeface="Calibri" pitchFamily="34" charset="0"/>
              </a:rPr>
              <a:t>road map </a:t>
            </a:r>
            <a:r>
              <a:rPr lang="en-US" kern="0" dirty="0">
                <a:latin typeface="Calibri" pitchFamily="34" charset="0"/>
              </a:rPr>
              <a:t>for this…  better drive slow and careful.  </a:t>
            </a:r>
            <a:r>
              <a:rPr lang="en-US" b="1" u="sng" kern="0" dirty="0">
                <a:latin typeface="Calibri" pitchFamily="34" charset="0"/>
              </a:rPr>
              <a:t>Toxic to banking system</a:t>
            </a:r>
            <a:r>
              <a:rPr lang="en-US" kern="0" dirty="0">
                <a:latin typeface="Calibri" pitchFamily="34" charset="0"/>
              </a:rPr>
              <a:t>, didn’t motivate consumption but rather more savings to make up shortfall, didn’t spur growth, and eroded fragile confidence CB knew what they are doing.  </a:t>
            </a:r>
            <a:r>
              <a:rPr lang="en-US" b="1" kern="0" dirty="0">
                <a:latin typeface="Calibri" pitchFamily="34" charset="0"/>
              </a:rPr>
              <a:t>Counterproductive, make people save more to protect future purchasing power and even opt for less risky assets because little transparency on future returns and risk.  </a:t>
            </a:r>
          </a:p>
          <a:p>
            <a:endParaRPr lang="en-US" kern="0" dirty="0">
              <a:latin typeface="Calibri" pitchFamily="34" charset="0"/>
            </a:endParaRPr>
          </a:p>
          <a:p>
            <a:r>
              <a:rPr lang="en-US" b="1" kern="0" dirty="0">
                <a:latin typeface="Calibri" pitchFamily="34" charset="0"/>
              </a:rPr>
              <a:t>U.S. curve yanked down by </a:t>
            </a:r>
            <a:r>
              <a:rPr lang="en-US" b="1" u="sng" kern="0" dirty="0">
                <a:latin typeface="Calibri" pitchFamily="34" charset="0"/>
              </a:rPr>
              <a:t>gravitational pull by these forces</a:t>
            </a:r>
            <a:r>
              <a:rPr lang="en-US" kern="0" dirty="0">
                <a:latin typeface="Calibri" pitchFamily="34" charset="0"/>
              </a:rPr>
              <a:t>, strongest developed market, positive YC, and strong currency hold value so attractive to foreign buyers.  US denominated assets the new </a:t>
            </a:r>
            <a:r>
              <a:rPr lang="en-US" kern="0" dirty="0" err="1">
                <a:latin typeface="Calibri" pitchFamily="34" charset="0"/>
              </a:rPr>
              <a:t>rf</a:t>
            </a:r>
            <a:r>
              <a:rPr lang="en-US" kern="0" dirty="0">
                <a:latin typeface="Calibri" pitchFamily="34" charset="0"/>
              </a:rPr>
              <a:t> rate new AAA assets.</a:t>
            </a:r>
          </a:p>
          <a:p>
            <a:endParaRPr lang="en-US" b="1" kern="0" dirty="0">
              <a:latin typeface="Calibri" pitchFamily="34" charset="0"/>
            </a:endParaRPr>
          </a:p>
          <a:p>
            <a:r>
              <a:rPr lang="en-US" b="1" kern="0" dirty="0">
                <a:latin typeface="Calibri" pitchFamily="34" charset="0"/>
              </a:rPr>
              <a:t>----------</a:t>
            </a:r>
          </a:p>
          <a:p>
            <a:endParaRPr lang="en-US" b="1" kern="0" dirty="0">
              <a:latin typeface="Calibri" pitchFamily="34" charset="0"/>
            </a:endParaRPr>
          </a:p>
          <a:p>
            <a:r>
              <a:rPr lang="en-US" b="1" dirty="0"/>
              <a:t>Problem</a:t>
            </a:r>
            <a:r>
              <a:rPr lang="en-US" dirty="0"/>
              <a:t> - </a:t>
            </a:r>
            <a:r>
              <a:rPr lang="en-US" u="sng" dirty="0"/>
              <a:t>not plain vanilla </a:t>
            </a:r>
            <a:r>
              <a:rPr lang="en-US" dirty="0"/>
              <a:t>recession but a </a:t>
            </a:r>
            <a:r>
              <a:rPr lang="en-US" u="sng" dirty="0"/>
              <a:t>credit and consumption binge </a:t>
            </a:r>
            <a:r>
              <a:rPr lang="en-US" dirty="0"/>
              <a:t>balance sheet recession 2 simultaneous bubbles: </a:t>
            </a:r>
            <a:r>
              <a:rPr lang="en-US" u="sng" dirty="0"/>
              <a:t>property and credit</a:t>
            </a:r>
            <a:r>
              <a:rPr lang="en-US" dirty="0"/>
              <a:t>.  Wrong diagnosis, protracted B/S recession</a:t>
            </a:r>
          </a:p>
          <a:p>
            <a:endParaRPr lang="en-US" dirty="0"/>
          </a:p>
          <a:p>
            <a:r>
              <a:rPr lang="en-US" b="1" u="sng" dirty="0"/>
              <a:t>HH debt 133% to 110% </a:t>
            </a:r>
            <a:r>
              <a:rPr lang="en-US" dirty="0"/>
              <a:t>yet 75 L/T </a:t>
            </a:r>
            <a:r>
              <a:rPr lang="en-US" dirty="0" err="1"/>
              <a:t>avg</a:t>
            </a:r>
            <a:r>
              <a:rPr lang="en-US" dirty="0"/>
              <a:t> before debt cycle prior 3 decades.; savings 3.5% vs 8% .  </a:t>
            </a:r>
            <a:r>
              <a:rPr lang="en-US" dirty="0" err="1"/>
              <a:t>Avg</a:t>
            </a:r>
            <a:r>
              <a:rPr lang="en-US" dirty="0"/>
              <a:t> PCE real 1% last 5 years worst post WW2.</a:t>
            </a:r>
          </a:p>
          <a:p>
            <a:endParaRPr lang="en-US" dirty="0"/>
          </a:p>
          <a:p>
            <a:r>
              <a:rPr lang="en-US" b="1" u="sng" dirty="0"/>
              <a:t>Transmission mechanism is banks</a:t>
            </a:r>
            <a:r>
              <a:rPr lang="en-US" dirty="0"/>
              <a:t>, </a:t>
            </a:r>
            <a:r>
              <a:rPr lang="en-US" u="sng" dirty="0"/>
              <a:t>MM broken </a:t>
            </a:r>
            <a:r>
              <a:rPr lang="en-US" dirty="0"/>
              <a:t>so </a:t>
            </a:r>
            <a:r>
              <a:rPr lang="en-US" u="sng" dirty="0"/>
              <a:t>no S/D lending/borrowing</a:t>
            </a:r>
            <a:r>
              <a:rPr lang="en-US" dirty="0"/>
              <a:t>.  Excess liquidity went to commodities, EM, and asset prices(HY, IG, Lev Loans, Farm land, REITS, yield,)</a:t>
            </a:r>
          </a:p>
          <a:p>
            <a:endParaRPr lang="en-US" dirty="0"/>
          </a:p>
          <a:p>
            <a:r>
              <a:rPr lang="en-US" b="1" u="sng" dirty="0"/>
              <a:t>EU outgrew U.S last 2 years</a:t>
            </a:r>
            <a:r>
              <a:rPr lang="en-US" dirty="0"/>
              <a:t> yet negative rates and ECB buying 30 billion Euro bonds per month(down from 60B)</a:t>
            </a:r>
          </a:p>
          <a:p>
            <a:endParaRPr lang="en-US" b="1" kern="0" dirty="0">
              <a:latin typeface="Calibri" pitchFamily="34" charset="0"/>
            </a:endParaRPr>
          </a:p>
          <a:p>
            <a:endParaRPr lang="en-US" b="1" u="sng" kern="0" dirty="0">
              <a:latin typeface="Calibri" pitchFamily="34" charset="0"/>
            </a:endParaRPr>
          </a:p>
        </p:txBody>
      </p:sp>
    </p:spTree>
    <p:extLst>
      <p:ext uri="{BB962C8B-B14F-4D97-AF65-F5344CB8AC3E}">
        <p14:creationId xmlns:p14="http://schemas.microsoft.com/office/powerpoint/2010/main" val="755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0839"/>
            <a:ext cx="6953361" cy="4975561"/>
          </a:xfrm>
        </p:spPr>
        <p:txBody>
          <a:bodyPr/>
          <a:lstStyle/>
          <a:p>
            <a:r>
              <a:rPr lang="en-US" sz="950" b="1" u="sng" dirty="0"/>
              <a:t>Observations</a:t>
            </a:r>
            <a:r>
              <a:rPr lang="en-US" sz="950" dirty="0"/>
              <a:t>:  today aggregate debt levels </a:t>
            </a:r>
            <a:r>
              <a:rPr lang="en-US" sz="950" u="sng" dirty="0"/>
              <a:t>higher than crises</a:t>
            </a:r>
            <a:r>
              <a:rPr lang="en-US" sz="950" dirty="0"/>
              <a:t>, </a:t>
            </a:r>
            <a:r>
              <a:rPr lang="en-US" sz="950" u="sng" dirty="0"/>
              <a:t>solved a debt problem with more debt</a:t>
            </a:r>
            <a:r>
              <a:rPr lang="en-US" sz="950" dirty="0"/>
              <a:t>(like  curing an alcoholic with another drink).  Up $60 trillion in 7 years, 240% to 290% global GDP.   U.S. de-lever in consumer, Banks and corps but </a:t>
            </a:r>
            <a:r>
              <a:rPr lang="en-US" sz="950" dirty="0" err="1"/>
              <a:t>gov</a:t>
            </a:r>
            <a:r>
              <a:rPr lang="en-US" sz="950" dirty="0"/>
              <a:t> re-levered.   Massive leverage increased in China doubled from bottom, EM and EU.</a:t>
            </a:r>
            <a:r>
              <a:rPr lang="en-US" sz="950" b="1" dirty="0"/>
              <a:t> Global economy overloaded and overstimulated </a:t>
            </a:r>
            <a:r>
              <a:rPr lang="en-US" sz="950" dirty="0"/>
              <a:t>?</a:t>
            </a:r>
          </a:p>
          <a:p>
            <a:r>
              <a:rPr lang="en-US" sz="950" b="1" dirty="0"/>
              <a:t>Japan – canary in the coal mi</a:t>
            </a:r>
            <a:r>
              <a:rPr lang="en-US" sz="950" dirty="0"/>
              <a:t>ne, highest debt to GDP &gt;500%, deficit 7%, Keynesian dream of borrowing binge and spending yet hasn’t driven growth or inflation and economy is in recession roughly 50% of the time that last 20 years.  Helicopter = bigger bazooka, money coming, Bernanke may have driven equity markets to new highs with this leak.  Monetize debt, permanent increase money supply and trigger velocity and fiscal response, increase inflation, yen fall and nominal growth accelerate  to reflate debt away is hope.  </a:t>
            </a:r>
            <a:r>
              <a:rPr lang="en-US" sz="950" u="sng" dirty="0"/>
              <a:t>Nixon</a:t>
            </a:r>
            <a:r>
              <a:rPr lang="en-US" sz="950" dirty="0"/>
              <a:t>:  “all Keynesians now”.  </a:t>
            </a:r>
            <a:r>
              <a:rPr lang="en-US" sz="950" b="1" u="sng" dirty="0"/>
              <a:t>R&amp;R</a:t>
            </a:r>
            <a:r>
              <a:rPr lang="en-US" sz="950" dirty="0"/>
              <a:t>: &gt; 90% debt to GDP, growth rate falls by 1/3.  from 3 to 2% for U.S.</a:t>
            </a:r>
          </a:p>
          <a:p>
            <a:pPr lvl="0"/>
            <a:r>
              <a:rPr lang="en-US" sz="1000" b="1" dirty="0"/>
              <a:t>Concerns about levels of debt and negative interest rates</a:t>
            </a:r>
            <a:r>
              <a:rPr lang="en-US" sz="1000" dirty="0"/>
              <a:t>.  We solved a debt problem with more debt.  All we did is shift the debt from the consumer, mortgages, and the banking system to non-financial corporates and sovereign nations.   Excess debt impedes future growth potential because the debt either needs to be paid back thru higher taxes, lower spending, or higher inflation(</a:t>
            </a:r>
            <a:r>
              <a:rPr lang="en-US" sz="1000" i="1" u="sng" dirty="0"/>
              <a:t>hidden tax</a:t>
            </a:r>
            <a:r>
              <a:rPr lang="en-US" sz="1000" dirty="0"/>
              <a:t>).  So we have mortgaged the future to some degree, how much is still unclear but the new normal of 2% U.S. GDP growth from 3% is clear evidence of this.  Credit multiplier no longer works…</a:t>
            </a:r>
            <a:endParaRPr lang="en-US" sz="950" dirty="0"/>
          </a:p>
          <a:p>
            <a:r>
              <a:rPr lang="en-US" sz="950" b="1" u="sng" dirty="0"/>
              <a:t>Debt Overhang</a:t>
            </a:r>
            <a:r>
              <a:rPr lang="en-US" sz="950" b="1" dirty="0"/>
              <a:t> </a:t>
            </a:r>
            <a:r>
              <a:rPr lang="en-US" sz="950" dirty="0"/>
              <a:t>– </a:t>
            </a:r>
            <a:r>
              <a:rPr lang="en-US" sz="950" b="1" u="sng" dirty="0"/>
              <a:t>explains weak growth</a:t>
            </a:r>
            <a:r>
              <a:rPr lang="en-US" sz="950" b="1" dirty="0"/>
              <a:t>, </a:t>
            </a:r>
            <a:r>
              <a:rPr lang="en-US" sz="950" b="1" u="sng" dirty="0"/>
              <a:t>crowds out productive economy</a:t>
            </a:r>
            <a:r>
              <a:rPr lang="en-US" sz="950" b="1" dirty="0"/>
              <a:t>, </a:t>
            </a:r>
            <a:r>
              <a:rPr lang="en-US" sz="950" b="1" u="sng" dirty="0"/>
              <a:t>mortgages future</a:t>
            </a:r>
            <a:r>
              <a:rPr lang="en-US" sz="950" b="1" dirty="0"/>
              <a:t> </a:t>
            </a:r>
            <a:r>
              <a:rPr lang="en-US" sz="950" dirty="0"/>
              <a:t>as borrows growth need to pay back eventually.</a:t>
            </a:r>
            <a:endParaRPr lang="en-US" sz="950" b="1" dirty="0"/>
          </a:p>
          <a:p>
            <a:r>
              <a:rPr lang="en-US" sz="950" b="1" dirty="0"/>
              <a:t>Principle #1 - America's fiscal problem is a government that is too big and growing too fast.</a:t>
            </a:r>
            <a:r>
              <a:rPr lang="en-US" sz="950" dirty="0"/>
              <a:t> Government spending diverts resources from the productive sector of the economy, regardless of how it is financed. There is </a:t>
            </a:r>
            <a:r>
              <a:rPr lang="en-US" sz="950" u="sng" dirty="0">
                <a:hlinkClick r:id="rId3"/>
              </a:rPr>
              <a:t>real-world evidence</a:t>
            </a:r>
            <a:r>
              <a:rPr lang="en-US" sz="950" dirty="0"/>
              <a:t> that large public sectors sap the private sector's vitality, augmented by </a:t>
            </a:r>
            <a:r>
              <a:rPr lang="en-US" sz="950" u="sng" dirty="0">
                <a:hlinkClick r:id="rId4"/>
              </a:rPr>
              <a:t>lots of academic research</a:t>
            </a:r>
            <a:r>
              <a:rPr lang="en-US" sz="950" dirty="0"/>
              <a:t> on the </a:t>
            </a:r>
            <a:r>
              <a:rPr lang="en-US" sz="950" u="sng" dirty="0">
                <a:hlinkClick r:id="rId5"/>
              </a:rPr>
              <a:t>negative relationship</a:t>
            </a:r>
            <a:r>
              <a:rPr lang="en-US" sz="950" dirty="0"/>
              <a:t> between government spending.</a:t>
            </a:r>
          </a:p>
          <a:p>
            <a:r>
              <a:rPr lang="en-US" sz="950" b="1" dirty="0"/>
              <a:t>Principle #2 - Entitlements programs are the main drivers of excessive spending.</a:t>
            </a:r>
            <a:r>
              <a:rPr lang="en-US" sz="950" dirty="0"/>
              <a:t> All the long-run forecasts show that the burden of spending is rising because of the so-called mandatory spending programs. </a:t>
            </a:r>
            <a:r>
              <a:rPr lang="en-US" sz="950" u="sng" dirty="0">
                <a:hlinkClick r:id="rId6"/>
              </a:rPr>
              <a:t>Social Security</a:t>
            </a:r>
            <a:r>
              <a:rPr lang="en-US" sz="950" dirty="0"/>
              <a:t>, </a:t>
            </a:r>
            <a:r>
              <a:rPr lang="en-US" sz="950" u="sng" dirty="0">
                <a:hlinkClick r:id="rId7"/>
              </a:rPr>
              <a:t>Medicare</a:t>
            </a:r>
            <a:r>
              <a:rPr lang="en-US" sz="950" dirty="0"/>
              <a:t>, and </a:t>
            </a:r>
            <a:r>
              <a:rPr lang="en-US" sz="950" u="sng" dirty="0">
                <a:hlinkClick r:id="rId8"/>
              </a:rPr>
              <a:t>Medicaid</a:t>
            </a:r>
            <a:r>
              <a:rPr lang="en-US" sz="950" dirty="0"/>
              <a:t> were not designed to </a:t>
            </a:r>
            <a:r>
              <a:rPr lang="en-US" sz="950" u="sng" dirty="0">
                <a:hlinkClick r:id="rId9"/>
              </a:rPr>
              <a:t>keep pace with demographic changes</a:t>
            </a:r>
            <a:r>
              <a:rPr lang="en-US" sz="950" dirty="0"/>
              <a:t> (falling birthrates, increasing longevity), so spending for these program </a:t>
            </a:r>
            <a:r>
              <a:rPr lang="en-US" sz="950" u="sng" dirty="0">
                <a:hlinkClick r:id="rId10"/>
              </a:rPr>
              <a:t>will consume</a:t>
            </a:r>
            <a:r>
              <a:rPr lang="en-US" sz="950" dirty="0"/>
              <a:t> more output.</a:t>
            </a:r>
          </a:p>
          <a:p>
            <a:r>
              <a:rPr lang="en-US" sz="950" b="1" dirty="0"/>
              <a:t>Principle #3 - Deficits and debt are symptoms of the underlying problem.</a:t>
            </a:r>
            <a:r>
              <a:rPr lang="en-US" sz="950" dirty="0"/>
              <a:t> Government borrowing is not a good idea, but it's </a:t>
            </a:r>
            <a:r>
              <a:rPr lang="en-US" sz="950" u="sng" dirty="0">
                <a:hlinkClick r:id="rId11"/>
              </a:rPr>
              <a:t>primarily bad</a:t>
            </a:r>
            <a:r>
              <a:rPr lang="en-US" sz="950" dirty="0"/>
              <a:t> because it is a way of financing a larger burden of spending. The appropriate analogy is that, just as a person with a brain tumor shouldn't fixate on the accompanying headache, taxpayers paying for a bloated government should </a:t>
            </a:r>
            <a:r>
              <a:rPr lang="en-US" sz="950" u="sng" dirty="0">
                <a:hlinkClick r:id="rId12"/>
              </a:rPr>
              <a:t>pay excessive attention</a:t>
            </a:r>
            <a:r>
              <a:rPr lang="en-US" sz="950" dirty="0"/>
              <a:t>.</a:t>
            </a:r>
          </a:p>
          <a:p>
            <a:r>
              <a:rPr lang="en-US" sz="950" b="1" dirty="0"/>
              <a:t>Principle #4 - Existing red ink is small compared to the federal government's unfunded liabilities.</a:t>
            </a:r>
            <a:r>
              <a:rPr lang="en-US" sz="950" dirty="0"/>
              <a:t> People fixate on current levels of deficits and debt, which are a measure of all the additional spending financed by red ink. But today's amount of red ink is relatively small compared to </a:t>
            </a:r>
            <a:r>
              <a:rPr lang="en-US" sz="950" u="sng" dirty="0">
                <a:hlinkClick r:id="rId13"/>
              </a:rPr>
              <a:t>unfunded liabilities</a:t>
            </a:r>
            <a:r>
              <a:rPr lang="en-US" sz="950" dirty="0"/>
              <a:t> (i.e., measures of how much future spending will exceed projected revenues).</a:t>
            </a:r>
          </a:p>
          <a:p>
            <a:r>
              <a:rPr lang="en-US" sz="950" b="1" dirty="0"/>
              <a:t>Principle #5 - A spending cap is the best way to solve America's fiscal problems.</a:t>
            </a:r>
            <a:r>
              <a:rPr lang="en-US" sz="950" dirty="0"/>
              <a:t> Balanced budget rules are better than nothing, but they have a don't control the size and growth of government. Spending caps are the only fiscal rules that </a:t>
            </a:r>
            <a:r>
              <a:rPr lang="en-US" sz="950" u="sng" dirty="0">
                <a:hlinkClick r:id="rId14"/>
              </a:rPr>
              <a:t>have a strong track record</a:t>
            </a:r>
            <a:r>
              <a:rPr lang="en-US" sz="950" dirty="0"/>
              <a:t>, even confirmed by research from the </a:t>
            </a:r>
            <a:r>
              <a:rPr lang="en-US" sz="950" u="sng" dirty="0">
                <a:hlinkClick r:id="rId15"/>
              </a:rPr>
              <a:t>International Monetary Fund</a:t>
            </a:r>
            <a:r>
              <a:rPr lang="en-US" sz="950" dirty="0"/>
              <a:t> and </a:t>
            </a:r>
            <a:r>
              <a:rPr lang="en-US" sz="950" u="sng" dirty="0">
                <a:hlinkClick r:id="rId16"/>
              </a:rPr>
              <a:t>Organization for Economic Cooperation and Development</a:t>
            </a:r>
            <a:r>
              <a:rPr lang="en-US" sz="950" dirty="0"/>
              <a:t>.</a:t>
            </a:r>
          </a:p>
          <a:p>
            <a:r>
              <a:rPr lang="en-US" sz="950" dirty="0"/>
              <a:t>Here's one final principle, though I didn't mention it in the interview.</a:t>
            </a:r>
          </a:p>
          <a:p>
            <a:r>
              <a:rPr lang="en-US" sz="950" b="1" dirty="0"/>
              <a:t>Principle #6 - Increasing taxes will make a bad situation worse.</a:t>
            </a:r>
            <a:r>
              <a:rPr lang="en-US" sz="950" dirty="0"/>
              <a:t> Since government spending is the real fiscal problem, higher taxes, at best, replace debt-financed spending with tax-financed spending. In reality, higher taxes "</a:t>
            </a:r>
            <a:r>
              <a:rPr lang="en-US" sz="950" u="sng" dirty="0">
                <a:hlinkClick r:id="rId17"/>
              </a:rPr>
              <a:t>feed the beast</a:t>
            </a:r>
            <a:r>
              <a:rPr lang="en-US" sz="950" dirty="0"/>
              <a:t>," see Europe.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7064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txBox="1">
            <a:spLocks/>
          </p:cNvSpPr>
          <p:nvPr/>
        </p:nvSpPr>
        <p:spPr>
          <a:xfrm>
            <a:off x="-78059" y="4416428"/>
            <a:ext cx="7088459" cy="4651373"/>
          </a:xfrm>
          <a:prstGeom prst="rect">
            <a:avLst/>
          </a:prstGeom>
        </p:spPr>
        <p:txBody>
          <a:bodyPr vert="horz" lIns="93172" tIns="46586" rIns="93172" bIns="46586" rtlCol="0">
            <a:normAutofit fontScale="70000" lnSpcReduction="20000"/>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Let’s talk about philosophy – define what VI means to us. There are certain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core principles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which are a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framework</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in which we operate and live by each and every day:</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1"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PCL</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–much like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discount shoppers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we are always in the lookout for the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best bargains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we can find.  The stocks we buy tend to be  the mundane, unloved, overlooked, &amp; misunderstood areas in the market.  Generally not uncommon for us to take an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out of consensus view</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&amp; be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skeptical of conventional wisdom</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not only b/c it can be wrong but also b/c by its nature is prob already reflected in mkt prices. We  think our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CA = ability to “arbitrage” time horizons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&amp; evaluate a company under normal/mid-cycle conditions.  Thesis largely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built on the passage of time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built on normalized conditions so waiting out the cycle </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Thankfully, investors overreact to unexpected events &amp;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myopia</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in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market &amp; fixation on S/T news/data points produces exploitable opportunities for L/T investors like ourselves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Premise: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SR</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markets cycle thru states of greed/euphoria &amp; fear/panic which motivate behavior and cause prices to detach from value; however,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LR</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Fundamentals/BV drives stocks…Simply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patiently wait for convergence of S/R &amp; L/R to occur thru the passage of time.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Ben Graham: S/R mkt is a voting machine(psy dominant factor); L/R weighing machine(fund/val)</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1"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Business Owner</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invest with the mindset of being owners of businesses or private investor looking to buy an entire company not owners of shares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Believers in the powers of Compounding(Einstein) and benefits of low turnover.  Judge managements ability to be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wealth creators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as: (1) sound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operators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(2) effective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capital allocators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1"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Intrinsic Value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centerpiece of our strategy it too determine what a company is worth and we stay anchored the notion of IV.  Before investing, we asking ourselves two simple questions: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what is it worth and what is the share price.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As bargain hunters, we seek to buy stocks at a meaningful discount to our est of IV.  Take a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holistic approach</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to valuing a company because valuation is </a:t>
            </a:r>
            <a:r>
              <a:rPr kumimoji="0" lang="en-US" sz="1300" b="0" i="1"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part art</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and </a:t>
            </a:r>
            <a:r>
              <a:rPr kumimoji="0" lang="en-US" sz="1300" b="0" i="1"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part science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and involves a high degree of judgment.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1"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MOS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because the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future is unpredictable </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we require a MOS to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protect ourselves from adversity</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Fixation on what can go wrong and attempt to buy at such a low enough price point below IV that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severe loss is improbable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We have found success in investing is highly correlated with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mistake avoidance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and let forces of compounding work their magic– “aim to win by not losing” using sports analogy– defense wins Superbowlsl.  Playing defense here.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Low expectations</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also provide a form of protection as it tends to dampen volatility b/c nobody paying attention. Buffert:  rule #1 -don’t lose money, rule #2 – see rule #1.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Graham</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old saying: take care of downside &amp; the upside takes care of itself.   Allows room for error, we assume out judgment is not perfect.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1"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R/R</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Now we pull it all together, focus on most attractive opportunities with best asymmetric risk/reward payoffs. Generally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seek a 3:1 favorable upside/downside profile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for our buy candidates.  With respect to risk – many types: market risk, int rate risk, credit risk, currency risk, inflation risk.  Define main risk as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permanent impairment of capital</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not temporary price fluctuations in the market or deviations from a benchmark.  Next biggest risk =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price we pay</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determines our MOS, the greater the MOS the better.  Generally speaking,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willing</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to take on “timing, headline, ” &amp;“volatility” risk;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avoid</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biz risk, B/S risk, Valuation Risk.  </a:t>
            </a:r>
            <a:r>
              <a:rPr kumimoji="0" lang="en-US" sz="1300" b="1"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Stacks deck</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Stress downside scenarios for adverse macro econ events, manage position size for inherent risk.  Value traps:  (1) valuable assets, strong CF yet fails to realize value.  Mgmt reinvests/transforms embedded value into something less=classic value destruction from bad capital allocation; (2) misread/misjudge/over est strength of biz, value assets, cf=misjudged.; (3) Stock derates yet fundamentals great/thesis plays out/ult. paid, perception issue/patience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300" b="1"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Search for Value</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finally, why say VI =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easy to say, hard to do</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  VI is hard – requires patience, discipline, contrarian streak, high threshold for pain, &amp; willingness u/p for short  stretches.  Most not hard wired to buy/down &amp; sell/up = ag. Human nature.  Also, unlike growth companies with exciting &amp; familiar stories/stock movement,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value stocks carry stigma</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rooted in an ongoing problem –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something gone wrong</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sentiment turned, stock under pressure.  Our job to determine whether the problem is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temp or perm = handicapping risk</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Force to rollup your sleeves, do homework, assess true worth and risks involved and decide whether the right time to invest.  Therein lie the difficulty in VI: going against the crowd, conviction in thesis during uncertain times, and doing fundamental research &amp; valuation work to support it.  In</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the </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end of the we always remind ourselves: good/good vs. bad/bad; it’s the “</a:t>
            </a:r>
            <a:r>
              <a:rPr kumimoji="0" lang="en-US" sz="1300" b="1" i="1"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price you pay</a:t>
            </a:r>
            <a:r>
              <a:rPr kumimoji="0" lang="en-US" sz="1300" b="0" i="0" u="sng"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determines whether an investment</a:t>
            </a:r>
            <a:r>
              <a:rPr kumimoji="0" lang="en-US" sz="1300" b="0" i="0" u="none" strike="noStrike" kern="1200" cap="none" spc="0" normalizeH="0" baseline="0" noProof="0">
                <a:ln>
                  <a:noFill/>
                </a:ln>
                <a:solidFill>
                  <a:prstClr val="black"/>
                </a:solidFill>
                <a:effectLst/>
                <a:uLnTx/>
                <a:uFillTx/>
                <a:latin typeface="Arial Unicode MS" pitchFamily="34" charset="-128"/>
                <a:ea typeface="Arial Unicode MS" pitchFamily="34" charset="-128"/>
                <a:cs typeface="Arial Unicode MS" pitchFamily="34" charset="-128"/>
              </a:rPr>
              <a:t> works out or not = “price conscious”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78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19517"/>
            <a:ext cx="7008778" cy="4822508"/>
          </a:xfrm>
        </p:spPr>
        <p:txBody>
          <a:bodyPr/>
          <a:lstStyle/>
          <a:p>
            <a:r>
              <a:rPr lang="en-US" sz="900" b="1" dirty="0"/>
              <a:t>Good news and bad news:  framers of our constitution made it exceedingly difficult to get this done, need bi-partisan support to govern, three braches and real checks and balances to protect from mob rule on both sides of the aisle.  More reason not to jump in and out of markets based on who is president.  </a:t>
            </a:r>
          </a:p>
          <a:p>
            <a:endParaRPr lang="en-US" sz="900" b="1" dirty="0"/>
          </a:p>
          <a:p>
            <a:r>
              <a:rPr lang="en-US" sz="900" b="1" dirty="0"/>
              <a:t>President Trump’s biggest weakness is that many voters who might otherwise be inclined to vote for him are turned off by his bad behavior and not respecting democratic norms. We have pushed back against the investor consensus for months that Trump is a heavy favorite to win, because polls show half the country strongly dislikes him for this reason. However, Democrats are making it easier for Trump to make a case to persuadable voters that Democrats are at least as guilty of bad behavior and violating democratic norms as he is. If Trump fights to a draw on this issue, he very likely wins reelection. </a:t>
            </a:r>
            <a:r>
              <a:rPr lang="en-US" sz="900" dirty="0"/>
              <a:t>We have not been shy about highlighting that Trump’s </a:t>
            </a:r>
            <a:r>
              <a:rPr lang="en-US" sz="900" dirty="0" err="1"/>
              <a:t>unpresidential</a:t>
            </a:r>
            <a:r>
              <a:rPr lang="en-US" sz="900" dirty="0"/>
              <a:t> conduct has alienated a big chunk of voters, and polls bear that out. We don’t believe Trump is likely to materially improve his behavior and act in a way that will reassure swing voters. But if Trump’s opponents behave in a way that swing voters come to believe “they all behave badly,” then Trump’s biggest vulnerability (by far) could be mitigated and possibly erased. If the two sides fight to a draw on that issue, Trump will be a heavy favorite to win reelection. Each day that passes it seems more like that is what we are watching.</a:t>
            </a:r>
            <a:endParaRPr lang="en-US" sz="900" b="1" dirty="0"/>
          </a:p>
          <a:p>
            <a:r>
              <a:rPr lang="en-US" sz="900" b="1" dirty="0"/>
              <a:t>TRUMP NEEDS ABOUT A 48 PERCENT APPROVAL RATING TO WIN THE ELECTORAL COLLEGE. </a:t>
            </a:r>
            <a:r>
              <a:rPr lang="en-US" sz="900" dirty="0"/>
              <a:t>We have found that a president’s approval rating is the rough percentage of the vote a president receives in his re-election. Trump is still at 45 percent and likely needs to get to a 48 percent approval rating in order to win the Electoral College. </a:t>
            </a:r>
          </a:p>
          <a:p>
            <a:r>
              <a:rPr lang="en-US" sz="900" b="1" dirty="0"/>
              <a:t>As investors we always need to take a dispassionate, objective view of elections and consequences for policies and market impact.</a:t>
            </a:r>
            <a:endParaRPr lang="en-US" sz="900" dirty="0"/>
          </a:p>
          <a:p>
            <a:r>
              <a:rPr lang="en-US" sz="900" b="1" dirty="0"/>
              <a:t>Like Trump or despise him, he has a good economy at his back </a:t>
            </a:r>
            <a:r>
              <a:rPr lang="en-US" sz="900" dirty="0"/>
              <a:t>which has historically been the key determinate of presidential election results.  </a:t>
            </a:r>
          </a:p>
          <a:p>
            <a:r>
              <a:rPr lang="en-US" sz="900" b="1" dirty="0"/>
              <a:t>Incumbent presidents typically lose when recession occur</a:t>
            </a:r>
            <a:r>
              <a:rPr lang="en-US" sz="900" dirty="0"/>
              <a:t>:  Ford, Carter, Bush 1.</a:t>
            </a:r>
          </a:p>
          <a:p>
            <a:r>
              <a:rPr lang="en-US" sz="900" b="1" dirty="0"/>
              <a:t>BS similar to Trump</a:t>
            </a:r>
            <a:r>
              <a:rPr lang="en-US" sz="900" dirty="0"/>
              <a:t>:  using establishment disunity to mount an insurgent campaign.</a:t>
            </a:r>
          </a:p>
          <a:p>
            <a:endParaRPr lang="en-US" sz="9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5" name="Picture 4" descr="cid:image055.png@01D5AF7B.AE621780"/>
          <p:cNvPicPr/>
          <p:nvPr/>
        </p:nvPicPr>
        <p:blipFill>
          <a:blip r:embed="rId3">
            <a:extLst>
              <a:ext uri="{28A0092B-C50C-407E-A947-70E740481C1C}">
                <a14:useLocalDpi xmlns:a14="http://schemas.microsoft.com/office/drawing/2010/main" val="0"/>
              </a:ext>
            </a:extLst>
          </a:blip>
          <a:srcRect/>
          <a:stretch>
            <a:fillRect/>
          </a:stretch>
        </p:blipFill>
        <p:spPr bwMode="auto">
          <a:xfrm>
            <a:off x="86265" y="7223995"/>
            <a:ext cx="3194462" cy="2029275"/>
          </a:xfrm>
          <a:prstGeom prst="rect">
            <a:avLst/>
          </a:prstGeom>
          <a:noFill/>
          <a:ln>
            <a:noFill/>
          </a:ln>
        </p:spPr>
      </p:pic>
      <p:pic>
        <p:nvPicPr>
          <p:cNvPr id="757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674" y="7215370"/>
            <a:ext cx="3551889" cy="202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66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5"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957" y="6875389"/>
            <a:ext cx="3086285" cy="187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Notes Placeholder 2"/>
          <p:cNvSpPr>
            <a:spLocks noGrp="1"/>
          </p:cNvSpPr>
          <p:nvPr>
            <p:ph type="body" idx="3"/>
          </p:nvPr>
        </p:nvSpPr>
        <p:spPr>
          <a:xfrm>
            <a:off x="414068" y="4684142"/>
            <a:ext cx="6098875" cy="4572837"/>
          </a:xfrm>
        </p:spPr>
        <p:txBody>
          <a:bodyPr/>
          <a:lstStyle/>
          <a:p>
            <a:pPr lvl="0"/>
            <a:r>
              <a:rPr lang="en-US" sz="1000" b="1" dirty="0"/>
              <a:t>Surge in populism globally</a:t>
            </a:r>
            <a:r>
              <a:rPr lang="en-US" sz="1000" dirty="0"/>
              <a:t>.  Seeing anti-establishment, anti-globalization, anti-elite, and anti-status quo movements.  Social tensions are rising, cohesion fraying, folks feel left behind and feel betrayed(lack of upward mobility, inequality, high debt levels paid by future generations) .  These sorts of waves can produce major policy shifts and have far reaching economic consequences.</a:t>
            </a:r>
            <a:endParaRPr lang="en-US" sz="950" b="1" u="sng" dirty="0"/>
          </a:p>
          <a:p>
            <a:endParaRPr lang="en-US" sz="950" b="1" u="sng" dirty="0"/>
          </a:p>
          <a:p>
            <a:r>
              <a:rPr lang="en-US" sz="950" b="1" u="sng" dirty="0"/>
              <a:t>Black swan </a:t>
            </a:r>
            <a:r>
              <a:rPr lang="en-US" sz="950" dirty="0"/>
              <a:t>event… The unthinkable: polls, odds, pundits.  First showed </a:t>
            </a:r>
            <a:r>
              <a:rPr lang="en-US" sz="950" dirty="0" err="1"/>
              <a:t>Breixt</a:t>
            </a:r>
            <a:r>
              <a:rPr lang="en-US" sz="950" dirty="0"/>
              <a:t> 2016, next 2016 election two anti-establishment candidates.</a:t>
            </a:r>
          </a:p>
          <a:p>
            <a:endParaRPr lang="en-US" sz="950" dirty="0"/>
          </a:p>
          <a:p>
            <a:r>
              <a:rPr lang="en-US" sz="950" b="1" u="sng" dirty="0"/>
              <a:t>We should have seen this coming</a:t>
            </a:r>
            <a:r>
              <a:rPr lang="en-US" sz="950" b="1" dirty="0"/>
              <a:t>:  </a:t>
            </a:r>
            <a:r>
              <a:rPr lang="en-US" sz="950" dirty="0"/>
              <a:t>part of a populism wave sweeping the globe:  </a:t>
            </a:r>
            <a:r>
              <a:rPr lang="en-US" sz="950" b="1" u="sng" dirty="0"/>
              <a:t>anti</a:t>
            </a:r>
            <a:r>
              <a:rPr lang="en-US" sz="950" dirty="0"/>
              <a:t>-status quo, establishment, elite, globalization, experts/central control…  ex:  Occupy Wall Street, tea party, Arab spring, Iranian green revolution, Brexit, Trump/Sanders</a:t>
            </a:r>
          </a:p>
          <a:p>
            <a:r>
              <a:rPr lang="en-US" sz="950" dirty="0"/>
              <a:t>Not only an unexpected event, </a:t>
            </a:r>
            <a:r>
              <a:rPr lang="en-US" sz="950" b="1" u="sng" dirty="0"/>
              <a:t>market reaction was even more unexpected and shocking</a:t>
            </a:r>
            <a:r>
              <a:rPr lang="en-US" sz="950" dirty="0"/>
              <a:t>.</a:t>
            </a:r>
          </a:p>
          <a:p>
            <a:endParaRPr lang="en-US" sz="950" dirty="0"/>
          </a:p>
          <a:p>
            <a:r>
              <a:rPr lang="en-US" sz="950" b="1" u="sng" dirty="0"/>
              <a:t>Understanding Trump </a:t>
            </a:r>
            <a:r>
              <a:rPr lang="en-US" sz="950" dirty="0"/>
              <a:t>– all trying to figure out, is he really this impetuous and reactive ?  Obsession with twitter and responding to every attack on him.  </a:t>
            </a:r>
            <a:r>
              <a:rPr lang="en-US" sz="950" b="1" u="sng" dirty="0"/>
              <a:t>Master Persuader/Teddy </a:t>
            </a:r>
            <a:r>
              <a:rPr lang="en-US" sz="950" b="1" u="sng" dirty="0" err="1"/>
              <a:t>Rooselvt</a:t>
            </a:r>
            <a:r>
              <a:rPr lang="en-US" sz="950" b="1" u="sng" dirty="0"/>
              <a:t> Style/</a:t>
            </a:r>
            <a:r>
              <a:rPr lang="en-US" sz="950" u="sng" dirty="0"/>
              <a:t>Disrupter in chief/Bull in China shop/WWF and Fake Dr</a:t>
            </a:r>
            <a:r>
              <a:rPr lang="en-US" sz="950" dirty="0"/>
              <a:t>ama.  No filter, not PC gave voice to disenfranchised. Negotiates hard, like banging around.  Villains vs. Heroes.  Beginning to think his </a:t>
            </a:r>
            <a:r>
              <a:rPr lang="en-US" sz="950" u="sng" dirty="0"/>
              <a:t>bombastic nature </a:t>
            </a:r>
            <a:r>
              <a:rPr lang="en-US" sz="950" dirty="0"/>
              <a:t>is by design – opening position, not bottom line. Everything is a negotiation/deal and he sees the world as zero sum game with winners and losers.  Won’t rip up agreements(NAFTA, NATO) but get better terms/deals.  Cabinet posts strong, experienced so reassuring to markets.  Not beholden to GOP establishment or lobbyists.  Approval rating 37%, disapproval 55% = usual for incoming  president.  Trump era might be better for </a:t>
            </a:r>
            <a:r>
              <a:rPr lang="en-US" sz="950" dirty="0" err="1"/>
              <a:t>mainstreet</a:t>
            </a:r>
            <a:r>
              <a:rPr lang="en-US" sz="950" dirty="0"/>
              <a:t> than </a:t>
            </a:r>
            <a:r>
              <a:rPr lang="en-US" sz="950" dirty="0" err="1"/>
              <a:t>wallstreet</a:t>
            </a:r>
            <a:r>
              <a:rPr lang="en-US" sz="950" dirty="0"/>
              <a:t>.    Globalization lower rates, goods prices, and raised access to credit.  </a:t>
            </a:r>
          </a:p>
          <a:p>
            <a:endParaRPr lang="en-US" sz="950" dirty="0"/>
          </a:p>
          <a:p>
            <a:r>
              <a:rPr lang="en-US" sz="950" b="1" u="sng" dirty="0"/>
              <a:t>Effect economy</a:t>
            </a:r>
            <a:r>
              <a:rPr lang="en-US" sz="950" dirty="0"/>
              <a:t>:  economy not fully understandable, complex adaptive system.  In SR not likely much but with pro-growth policy could nudge us back to our higher potential.  Structural forces lurk”:  demographics, dent, productivity, capital substitute for labor trends, USD up 25% since 2014.  </a:t>
            </a:r>
            <a:r>
              <a:rPr lang="en-US" sz="950" dirty="0" err="1"/>
              <a:t>Mkts</a:t>
            </a:r>
            <a:r>
              <a:rPr lang="en-US" sz="950" dirty="0"/>
              <a:t> ahead of themselves pricing in all good stuff/none of bad potential, expectations blown past realities.  </a:t>
            </a:r>
          </a:p>
          <a:p>
            <a:endParaRPr lang="en-US" sz="950" dirty="0"/>
          </a:p>
          <a:p>
            <a:r>
              <a:rPr lang="en-US" sz="950" dirty="0"/>
              <a:t>Profound implications for policies, mkt and economies.</a:t>
            </a:r>
          </a:p>
        </p:txBody>
      </p:sp>
    </p:spTree>
    <p:extLst>
      <p:ext uri="{BB962C8B-B14F-4D97-AF65-F5344CB8AC3E}">
        <p14:creationId xmlns:p14="http://schemas.microsoft.com/office/powerpoint/2010/main" val="59580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Rectangle 3"/>
          <p:cNvSpPr>
            <a:spLocks noGrp="1" noChangeArrowheads="1"/>
          </p:cNvSpPr>
          <p:nvPr>
            <p:ph type="body" idx="3"/>
          </p:nvPr>
        </p:nvSpPr>
        <p:spPr>
          <a:xfrm>
            <a:off x="1" y="4394662"/>
            <a:ext cx="7010402" cy="5035550"/>
          </a:xfrm>
          <a:noFill/>
          <a:ln/>
        </p:spPr>
        <p:txBody>
          <a:bodyPr>
            <a:normAutofit fontScale="77500" lnSpcReduction="20000"/>
          </a:bodyPr>
          <a:lstStyle/>
          <a:p>
            <a:pPr eaLnBrk="1" hangingPunct="1"/>
            <a:r>
              <a:rPr lang="en-US" b="1" u="sng" dirty="0"/>
              <a:t>Reasons u/p:  (1) not properly diversified, (2) engaged on market timing/did wrong thing at wrong time piled in at top amid blue sky's, optimism, euphoria and bailed out when markets were fearful and depressed at the lows.  Pain 3x that of gains. Powerful tendency to do irrational, counterproductive  things even in a 50/50 coin toss.</a:t>
            </a:r>
          </a:p>
          <a:p>
            <a:pPr eaLnBrk="1" hangingPunct="1"/>
            <a:endParaRPr lang="en-US" b="1" u="sng" dirty="0"/>
          </a:p>
          <a:p>
            <a:pPr eaLnBrk="1" hangingPunct="1"/>
            <a:r>
              <a:rPr lang="en-US" b="1" u="sng" dirty="0"/>
              <a:t>Thus, his actions/behavioral undermined his wealth creation potential.</a:t>
            </a:r>
          </a:p>
          <a:p>
            <a:pPr eaLnBrk="1" hangingPunct="1"/>
            <a:endParaRPr lang="en-US" b="1" u="sng" dirty="0"/>
          </a:p>
          <a:p>
            <a:pPr eaLnBrk="1" hangingPunct="1"/>
            <a:r>
              <a:rPr lang="en-US" b="1" u="sng" dirty="0"/>
              <a:t>Emotions, Past Experience, Myopia, Cognitive Biases, Unconscious Habits Hijack Our Judgment &amp; Impede Decision Making</a:t>
            </a:r>
          </a:p>
          <a:p>
            <a:pPr eaLnBrk="1" hangingPunct="1"/>
            <a:endParaRPr lang="en-US" i="1" dirty="0"/>
          </a:p>
          <a:p>
            <a:r>
              <a:rPr lang="en-US" b="1" dirty="0"/>
              <a:t>Behavioral Finance is important </a:t>
            </a:r>
            <a:r>
              <a:rPr lang="en-US" dirty="0"/>
              <a:t>because it attempts to </a:t>
            </a:r>
            <a:r>
              <a:rPr lang="en-US" u="sng" dirty="0"/>
              <a:t>explain how and why </a:t>
            </a:r>
            <a:r>
              <a:rPr lang="en-US" b="1" u="sng" dirty="0"/>
              <a:t>emotions and cognitive errors </a:t>
            </a:r>
            <a:r>
              <a:rPr lang="en-US" u="sng" dirty="0"/>
              <a:t>influence</a:t>
            </a:r>
            <a:r>
              <a:rPr lang="en-US" dirty="0"/>
              <a:t> investors, lead to </a:t>
            </a:r>
            <a:r>
              <a:rPr lang="en-US" b="1" u="sng" dirty="0"/>
              <a:t>suboptimal/counterproductive behavior and decisions</a:t>
            </a:r>
            <a:r>
              <a:rPr lang="en-US" dirty="0"/>
              <a:t>, and can create stock market </a:t>
            </a:r>
            <a:r>
              <a:rPr lang="en-US" b="1" u="sng" dirty="0"/>
              <a:t>anomalies</a:t>
            </a:r>
            <a:r>
              <a:rPr lang="en-US" dirty="0"/>
              <a:t> such as stock market </a:t>
            </a:r>
            <a:r>
              <a:rPr lang="en-US" b="1" dirty="0"/>
              <a:t>bubbles and crashes</a:t>
            </a:r>
            <a:r>
              <a:rPr lang="en-US" dirty="0"/>
              <a:t>.  </a:t>
            </a:r>
            <a:r>
              <a:rPr lang="en-US" u="sng" dirty="0"/>
              <a:t>Left unchecked, subconscious biases, emotions, and past experiences will undermine strategic decision making</a:t>
            </a:r>
            <a:r>
              <a:rPr lang="en-US" dirty="0"/>
              <a:t>. There is a </a:t>
            </a:r>
            <a:r>
              <a:rPr lang="en-US" u="sng" dirty="0"/>
              <a:t>powerful tendency to behave in irrational ways as we have built in psychological biases especially to </a:t>
            </a:r>
            <a:r>
              <a:rPr lang="en-US" b="1" i="1" u="sng" dirty="0"/>
              <a:t>ambiguous</a:t>
            </a:r>
            <a:r>
              <a:rPr lang="en-US" u="sng" dirty="0"/>
              <a:t>, </a:t>
            </a:r>
            <a:r>
              <a:rPr lang="en-US" b="1" i="1" u="sng" dirty="0"/>
              <a:t>stressful</a:t>
            </a:r>
            <a:r>
              <a:rPr lang="en-US" u="sng" dirty="0"/>
              <a:t>, or </a:t>
            </a:r>
            <a:r>
              <a:rPr lang="en-US" b="1" i="1" u="sng" dirty="0"/>
              <a:t>uncertain</a:t>
            </a:r>
            <a:r>
              <a:rPr lang="en-US" u="sng" dirty="0"/>
              <a:t> situations</a:t>
            </a:r>
            <a:r>
              <a:rPr lang="en-US" dirty="0"/>
              <a:t>.  </a:t>
            </a:r>
          </a:p>
          <a:p>
            <a:endParaRPr lang="en-US" dirty="0"/>
          </a:p>
          <a:p>
            <a:r>
              <a:rPr lang="en-US" dirty="0"/>
              <a:t>Because </a:t>
            </a:r>
            <a:r>
              <a:rPr lang="en-US" b="1" u="sng" dirty="0"/>
              <a:t>investing is always marked by </a:t>
            </a:r>
            <a:r>
              <a:rPr lang="en-US" b="1" i="1" u="sng" dirty="0"/>
              <a:t>stress and uncertainty</a:t>
            </a:r>
            <a:r>
              <a:rPr lang="en-US" dirty="0"/>
              <a:t>, understanding how emotions interfere with rational choices can make us better decision makers and  investors. Important to </a:t>
            </a:r>
            <a:r>
              <a:rPr lang="en-US" u="sng" dirty="0"/>
              <a:t>learn to counter them</a:t>
            </a:r>
            <a:r>
              <a:rPr lang="en-US" dirty="0"/>
              <a:t> to </a:t>
            </a:r>
            <a:r>
              <a:rPr lang="en-US" u="sng" dirty="0"/>
              <a:t>minimize mistakes </a:t>
            </a:r>
            <a:r>
              <a:rPr lang="en-US" dirty="0"/>
              <a:t>and </a:t>
            </a:r>
            <a:r>
              <a:rPr lang="en-US" u="sng" dirty="0"/>
              <a:t>capture opportunity</a:t>
            </a:r>
            <a:r>
              <a:rPr lang="en-US" dirty="0"/>
              <a:t>.</a:t>
            </a:r>
          </a:p>
          <a:p>
            <a:endParaRPr lang="en-US" dirty="0"/>
          </a:p>
          <a:p>
            <a:r>
              <a:rPr lang="en-US" dirty="0"/>
              <a:t>Key to capitalizing on these biases to develop an </a:t>
            </a:r>
            <a:r>
              <a:rPr lang="en-US" b="1" u="sng" dirty="0"/>
              <a:t>awareness</a:t>
            </a:r>
            <a:r>
              <a:rPr lang="en-US" dirty="0"/>
              <a:t> and effective </a:t>
            </a:r>
            <a:r>
              <a:rPr lang="en-US" b="1" u="sng" dirty="0"/>
              <a:t>tools</a:t>
            </a:r>
            <a:r>
              <a:rPr lang="en-US" dirty="0"/>
              <a:t> to help resist them. Best </a:t>
            </a:r>
            <a:r>
              <a:rPr lang="en-US" b="1" u="sng" dirty="0"/>
              <a:t>weapon</a:t>
            </a:r>
            <a:r>
              <a:rPr lang="en-US" dirty="0"/>
              <a:t> against emotional biases – cultivating </a:t>
            </a:r>
            <a:r>
              <a:rPr lang="en-US" b="1" i="1" u="sng" dirty="0"/>
              <a:t>mindfulness</a:t>
            </a:r>
            <a:r>
              <a:rPr lang="en-US" dirty="0"/>
              <a:t> and a </a:t>
            </a:r>
            <a:r>
              <a:rPr lang="en-US" b="1" i="1" u="sng" dirty="0"/>
              <a:t>disciplined, objective and goals based approach to investing</a:t>
            </a:r>
            <a:r>
              <a:rPr lang="en-US" dirty="0"/>
              <a:t>.  Armed with such tools, we can harness these human emotions to our advantage to </a:t>
            </a:r>
            <a:r>
              <a:rPr lang="en-US" b="1" i="1" u="sng" dirty="0"/>
              <a:t>avoid pain</a:t>
            </a:r>
            <a:r>
              <a:rPr lang="en-US" b="1" i="1" dirty="0"/>
              <a:t> </a:t>
            </a:r>
            <a:r>
              <a:rPr lang="en-US" dirty="0"/>
              <a:t>and </a:t>
            </a:r>
            <a:r>
              <a:rPr lang="en-US" b="1" i="1" u="sng" dirty="0"/>
              <a:t>capture opportunity</a:t>
            </a:r>
          </a:p>
          <a:p>
            <a:endParaRPr lang="en-US" kern="0" dirty="0"/>
          </a:p>
          <a:p>
            <a:r>
              <a:rPr lang="en-US" kern="0" dirty="0"/>
              <a:t>Availability Bias</a:t>
            </a:r>
          </a:p>
          <a:p>
            <a:r>
              <a:rPr lang="en-US" kern="0" dirty="0"/>
              <a:t>Confirmation Bias</a:t>
            </a:r>
          </a:p>
          <a:p>
            <a:r>
              <a:rPr lang="en-US" kern="0" dirty="0"/>
              <a:t>Hindsight Bias</a:t>
            </a:r>
          </a:p>
          <a:p>
            <a:r>
              <a:rPr lang="en-US" kern="0" dirty="0"/>
              <a:t>Herding</a:t>
            </a:r>
          </a:p>
          <a:p>
            <a:r>
              <a:rPr lang="en-US" kern="0" dirty="0"/>
              <a:t>Loss Aversion</a:t>
            </a:r>
          </a:p>
          <a:p>
            <a:r>
              <a:rPr lang="en-US" kern="0" dirty="0"/>
              <a:t>Overconfidence</a:t>
            </a:r>
          </a:p>
          <a:p>
            <a:r>
              <a:rPr lang="en-US" kern="0" dirty="0"/>
              <a:t>Random Anchoring</a:t>
            </a:r>
          </a:p>
          <a:p>
            <a:r>
              <a:rPr lang="en-US" kern="0" dirty="0"/>
              <a:t>Action Bias</a:t>
            </a:r>
          </a:p>
          <a:p>
            <a:r>
              <a:rPr lang="en-US" kern="0" dirty="0"/>
              <a:t>Certainty vs Uncertainty vs. Risk</a:t>
            </a:r>
          </a:p>
          <a:p>
            <a:r>
              <a:rPr lang="en-US" kern="0" dirty="0"/>
              <a:t>Expert Opinions</a:t>
            </a:r>
          </a:p>
          <a:p>
            <a:r>
              <a:rPr lang="en-US" kern="0" dirty="0"/>
              <a:t>Status Quo</a:t>
            </a:r>
          </a:p>
          <a:p>
            <a:r>
              <a:rPr lang="en-US" kern="0" dirty="0"/>
              <a:t>Framing</a:t>
            </a:r>
          </a:p>
          <a:p>
            <a:r>
              <a:rPr lang="en-US" kern="0" dirty="0"/>
              <a:t>Illusion of Safety</a:t>
            </a:r>
          </a:p>
          <a:p>
            <a:r>
              <a:rPr lang="en-US" kern="0" dirty="0"/>
              <a:t>Inattention Bias – </a:t>
            </a:r>
          </a:p>
          <a:p>
            <a:endParaRPr lang="en-US" kern="0" dirty="0"/>
          </a:p>
          <a:p>
            <a:endParaRPr lang="en-US" kern="0" dirty="0"/>
          </a:p>
        </p:txBody>
      </p:sp>
    </p:spTree>
    <p:extLst>
      <p:ext uri="{BB962C8B-B14F-4D97-AF65-F5344CB8AC3E}">
        <p14:creationId xmlns:p14="http://schemas.microsoft.com/office/powerpoint/2010/main" val="265097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405442" y="4429125"/>
            <a:ext cx="6271403" cy="3921245"/>
          </a:xfrm>
        </p:spPr>
        <p:txBody>
          <a:bodyPr>
            <a:normAutofit/>
          </a:bodyPr>
          <a:lstStyle/>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48304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19518"/>
            <a:ext cx="7010399" cy="4822508"/>
          </a:xfrm>
        </p:spPr>
        <p:txBody>
          <a:bodyPr/>
          <a:lstStyle/>
          <a:p>
            <a:pPr lvl="0"/>
            <a:r>
              <a:rPr lang="en-US" sz="800" b="1" u="sng" dirty="0"/>
              <a:t>Looking ahead to 2020, we are cautiously optimistic</a:t>
            </a:r>
            <a:r>
              <a:rPr lang="en-US" sz="800" b="1" dirty="0"/>
              <a:t>.  </a:t>
            </a:r>
            <a:r>
              <a:rPr lang="en-US" sz="800" dirty="0"/>
              <a:t>We believe that some of the political and policy uncertainties that loomed over economies and markets last year are diminishing.  We believe this improvement in the outlook coupled with accommodative CB policies should provide a broadly supportive environment for risk assets in 2020. Downside risks avoided and diminishing concerns over a recession, economy could regain some speed as factors holding it back are removed.</a:t>
            </a:r>
          </a:p>
          <a:p>
            <a:pPr lvl="0"/>
            <a:endParaRPr lang="en-US" sz="800" dirty="0"/>
          </a:p>
          <a:p>
            <a:r>
              <a:rPr lang="en-US" sz="800" b="1" dirty="0"/>
              <a:t>Looking ahead to 2020, we are cautiously optimistic today after the dominant risks witnessed in 2019 seem to be fading. </a:t>
            </a:r>
            <a:r>
              <a:rPr lang="en-US" sz="800" dirty="0"/>
              <a:t>On the back of global monetary easing and a reduction in geopolitical tensions, we believe that the time to the next global recession has extended  = sets stage for a better outlook.  </a:t>
            </a:r>
            <a:r>
              <a:rPr lang="en-US" sz="800" b="1" u="sng" dirty="0"/>
              <a:t>Big Picture:  Markets believe “Goldilocks” conditions are back in force</a:t>
            </a:r>
            <a:r>
              <a:rPr lang="en-US" sz="800" dirty="0"/>
              <a:t>: accommodative CB policies, subdued inflation, low and stable 2% GDP growth.  The market is discounting a pro-cyclical recovery, a favorable backdrop for risk assets and all else equal means lower risk premiums and higher warranted equity valuations given the low rate structure dynamic).  </a:t>
            </a:r>
            <a:r>
              <a:rPr lang="en-US" sz="800" i="1" dirty="0"/>
              <a:t>[This large </a:t>
            </a:r>
            <a:r>
              <a:rPr lang="en-US" sz="800" b="1" i="1" dirty="0"/>
              <a:t>market disconnect</a:t>
            </a:r>
            <a:r>
              <a:rPr lang="en-US" sz="800" i="1" dirty="0"/>
              <a:t>—with bond yields at or near all-time lows and equity indices at all-time highs—raised questions about how markets were viewing the growth outlook, and whether that view differed between bonds and equities—with equities just more optimistic.</a:t>
            </a:r>
            <a:r>
              <a:rPr lang="en-US" sz="800" dirty="0"/>
              <a:t> </a:t>
            </a:r>
            <a:r>
              <a:rPr lang="en-US" sz="800" b="1" i="1" dirty="0"/>
              <a:t>Bullish outlook narrative</a:t>
            </a:r>
            <a:r>
              <a:rPr lang="en-US" sz="800" i="1" dirty="0"/>
              <a:t> for stocks continues to revolve around a series of favorable trade developments (US-China phase one deal, USMCA agreement, no auto tariffs), renewed central bank balance sheet expansion, Fed's high bar for rate hikes, US economic resilience, hints of global/China economic stabilization, return to earnings growth in 2020, and bullish positioning.   </a:t>
            </a:r>
            <a:r>
              <a:rPr lang="en-US" sz="800" b="1" i="1" dirty="0"/>
              <a:t>Bearish outlook narrative</a:t>
            </a:r>
            <a:r>
              <a:rPr lang="en-US" sz="800" i="1" dirty="0"/>
              <a:t> centers on high valuations, downside risks to earnings estimates, depleted monetary policy ammunition, fiscal policy constraints, demographic headwinds and underwhelming productivity trends.]</a:t>
            </a:r>
            <a:endParaRPr lang="en-US" sz="800" dirty="0"/>
          </a:p>
          <a:p>
            <a:r>
              <a:rPr lang="en-US" sz="800" b="1" dirty="0"/>
              <a:t>Broadly speaking, we think the pace of global economic expansion will be the single most important factor that shapes markets next year.  The Fed and other Central Banks have helped extend the global expansion by adding stimulus in response to rising recession risks.  At this time, we don’t see a recession in 2020</a:t>
            </a:r>
            <a:r>
              <a:rPr lang="en-US" sz="800" dirty="0"/>
              <a:t>, while the odds have risen they remain low.  We expect GDP growth of around 2.25% in 2020(we are above consensus).  Despite some risks the economy will continue to grow and avoid recession.  Manufacturing is stabilizing, the consumer is strong, banks well capitalized and liquid, and the Fed’s pivot has probably extended the cycle.  </a:t>
            </a:r>
            <a:r>
              <a:rPr lang="en-US" sz="800" b="1" dirty="0"/>
              <a:t>Important to remember the economy resilient, adaptive and dynamic</a:t>
            </a:r>
            <a:r>
              <a:rPr lang="en-US" sz="800" dirty="0"/>
              <a:t> and the economic cycles typically don’t die of old age.  Our belief remains we are likely still in late cycle expansion phase.  Thus, </a:t>
            </a:r>
            <a:r>
              <a:rPr lang="en-US" sz="800" b="1" dirty="0"/>
              <a:t>more runway due to lack of imbalances</a:t>
            </a:r>
            <a:r>
              <a:rPr lang="en-US" sz="800" dirty="0"/>
              <a:t> evident now which would cause a garden variety recession.  Now the longest cycle on record surpassing the 1990’s as the longest in duration, however, also the weakest in intensity and growth far below all the prior expansions going back to 1948.  We </a:t>
            </a:r>
            <a:r>
              <a:rPr lang="en-US" sz="800" b="1" u="sng" dirty="0"/>
              <a:t>never truly achieved escape velocity</a:t>
            </a:r>
            <a:r>
              <a:rPr lang="en-US" sz="800" dirty="0"/>
              <a:t>.  So, we felt </a:t>
            </a:r>
            <a:r>
              <a:rPr lang="en-US" sz="800" b="1" u="sng" dirty="0"/>
              <a:t>global recession fears were premature and exaggerated</a:t>
            </a:r>
            <a:r>
              <a:rPr lang="en-US" sz="800" dirty="0"/>
              <a:t>.  </a:t>
            </a:r>
          </a:p>
          <a:p>
            <a:r>
              <a:rPr lang="en-US" sz="800" dirty="0"/>
              <a:t> </a:t>
            </a:r>
            <a:r>
              <a:rPr lang="en-US" sz="800" b="1" dirty="0"/>
              <a:t>We expect modest returns from financial assets given the outsized returns last year and most of this entire cycle.  Probably pulled forward some future returns, likely a lower return, lower growth environment</a:t>
            </a:r>
            <a:r>
              <a:rPr lang="en-US" sz="800" dirty="0"/>
              <a:t> </a:t>
            </a:r>
            <a:r>
              <a:rPr lang="en-US" sz="800" b="1" dirty="0"/>
              <a:t>yet still positive</a:t>
            </a:r>
            <a:r>
              <a:rPr lang="en-US" sz="800" dirty="0"/>
              <a:t> but with more volatility going forward.  We expect equity returns to match mid-to high single digit earning growth this year with limited benefits from multiple expansion given the outsized valuation expansion enjoyed this cycle and high levels today. Thus, expect markets to grind higher on improving fundamentals, risk reduction, and supportive policy.  A </a:t>
            </a:r>
            <a:r>
              <a:rPr lang="en-US" sz="800" b="1" dirty="0"/>
              <a:t>similar conclusion can be drawn for fixed income</a:t>
            </a:r>
            <a:r>
              <a:rPr lang="en-US" sz="800" dirty="0"/>
              <a:t>, where interest rates remain low and credit spreads are tight.  </a:t>
            </a:r>
          </a:p>
          <a:p>
            <a:r>
              <a:rPr lang="en-US" sz="800" b="1" dirty="0"/>
              <a:t> </a:t>
            </a:r>
            <a:r>
              <a:rPr lang="en-US" sz="800" b="1" u="sng" dirty="0"/>
              <a:t>Going to want to be broadly diversified</a:t>
            </a:r>
            <a:r>
              <a:rPr lang="en-US" sz="800" dirty="0"/>
              <a:t>, exposure to most areas of the market, tactically position depending on shifting market conditions.  </a:t>
            </a:r>
            <a:r>
              <a:rPr lang="en-US" sz="800" b="1" dirty="0"/>
              <a:t>We favor higher quality assets, building toward an all-weather portfolios that can compound at attractive rates and ride out turbulence thru the market cycle.  Important to i</a:t>
            </a:r>
            <a:r>
              <a:rPr lang="en-US" sz="800" b="1" u="sng" dirty="0"/>
              <a:t>nvest through uncertainty, prepare for challenges, seek out opportunity and avoid risk in a lower growth world.</a:t>
            </a:r>
            <a:r>
              <a:rPr lang="en-US" sz="800" b="1" dirty="0"/>
              <a:t>  </a:t>
            </a:r>
            <a:r>
              <a:rPr lang="en-US" sz="800" dirty="0"/>
              <a:t>Always important for investors to review their investment plans.  Make sure the risks taken in portfolios are aligned with proper time horizons and investment objectives.  That is what ultimately drives optimal long term asset allocation decisions.  Investors need to stay prepared, stay focused and stay invested.  </a:t>
            </a:r>
            <a:r>
              <a:rPr lang="en-US" sz="800" b="1" u="sng" dirty="0"/>
              <a:t>Expect higher volatility and market dislocations</a:t>
            </a:r>
            <a:r>
              <a:rPr lang="en-US" sz="800" dirty="0"/>
              <a:t>, so you are going to want to </a:t>
            </a:r>
            <a:r>
              <a:rPr lang="en-US" sz="800" b="1" u="sng" dirty="0"/>
              <a:t>take advantage of this and rebalance periodically</a:t>
            </a:r>
            <a:r>
              <a:rPr lang="en-US" sz="800" dirty="0"/>
              <a:t>.</a:t>
            </a:r>
          </a:p>
          <a:p>
            <a:r>
              <a:rPr lang="en-US" sz="800" b="1" dirty="0"/>
              <a:t>Active management</a:t>
            </a:r>
            <a:r>
              <a:rPr lang="en-US" sz="800" dirty="0"/>
              <a:t> </a:t>
            </a:r>
            <a:r>
              <a:rPr lang="en-US" sz="800" b="1" dirty="0"/>
              <a:t>will shine is this more subdued environment</a:t>
            </a:r>
            <a:r>
              <a:rPr lang="en-US" sz="800" dirty="0"/>
              <a:t>.   Think being a </a:t>
            </a:r>
            <a:r>
              <a:rPr lang="en-US" sz="800" b="1" dirty="0"/>
              <a:t>patient and opportunistic</a:t>
            </a:r>
            <a:r>
              <a:rPr lang="en-US" sz="800" dirty="0"/>
              <a:t> inside a disciplined framework will be a key competitive advantage.  It will play a critical mission in capturing excess returns going forward, capitalizing on mispricing opportunities and avoiding undue risks to protect capital and grow it prudently.  We will need to be more selective and discerning in our investment decisions </a:t>
            </a:r>
            <a:r>
              <a:rPr lang="en-US" sz="800" b="1" dirty="0"/>
              <a:t>with a risk management mindset</a:t>
            </a:r>
            <a:r>
              <a:rPr lang="en-US" sz="800" dirty="0"/>
              <a:t>:  capitalizing on upside potential and managing downside risks.</a:t>
            </a:r>
          </a:p>
          <a:p>
            <a:pPr lvl="0"/>
            <a:r>
              <a:rPr lang="en-US" sz="800" dirty="0"/>
              <a:t>Finally and most importantly, want to </a:t>
            </a:r>
            <a:r>
              <a:rPr lang="en-US" sz="800" b="1" u="sng" dirty="0"/>
              <a:t>remind you to stay the course towards your long term goals</a:t>
            </a:r>
            <a:r>
              <a:rPr lang="en-US" sz="800" dirty="0"/>
              <a:t>, avoid market timing/jumping in and out of the market based on the 24 hour news cycle and events of the day which ultimately can prove damaging to your wealth creation potential.</a:t>
            </a:r>
          </a:p>
          <a:p>
            <a:endParaRPr lang="en-US" sz="80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183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0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txBox="1">
            <a:spLocks/>
          </p:cNvSpPr>
          <p:nvPr/>
        </p:nvSpPr>
        <p:spPr>
          <a:xfrm>
            <a:off x="206829" y="4648200"/>
            <a:ext cx="6651171" cy="3951288"/>
          </a:xfrm>
          <a:prstGeom prst="rect">
            <a:avLst/>
          </a:prstGeom>
        </p:spPr>
        <p:txBody>
          <a:bodyPr vert="horz" lIns="93177" tIns="46589" rIns="93177" bIns="46589" rtlCol="0">
            <a:normAutofit lnSpcReduction="10000"/>
          </a:bodyPr>
          <a:lst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5733" algn="l" defTabSz="457146" rtl="0" eaLnBrk="1" latinLnBrk="0" hangingPunct="1">
              <a:defRPr sz="1200" kern="1200">
                <a:solidFill>
                  <a:schemeClr val="tx1"/>
                </a:solidFill>
                <a:latin typeface="+mn-lt"/>
                <a:ea typeface="+mn-ea"/>
                <a:cs typeface="+mn-cs"/>
              </a:defRPr>
            </a:lvl6pPr>
            <a:lvl7pPr marL="2742879"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a:lstStyle>
          <a:p>
            <a:pPr marL="0" marR="0" lvl="0" indent="0" algn="l" defTabSz="455613"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 terms of what we'll  cover today:</a:t>
            </a:r>
          </a:p>
          <a:p>
            <a:pPr marL="0" marR="0" lvl="0" indent="0" algn="l" defTabSz="455613"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5613" rtl="0" eaLnBrk="0" fontAlgn="base" latinLnBrk="0" hangingPunct="0">
              <a:lnSpc>
                <a:spcPct val="100000"/>
              </a:lnSpc>
              <a:spcBef>
                <a:spcPct val="30000"/>
              </a:spcBef>
              <a:spcAft>
                <a:spcPct val="0"/>
              </a:spcAft>
              <a:buClrTx/>
              <a:buSzTx/>
              <a:buFont typeface="Arial"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…Hope to </a:t>
            </a:r>
            <a:r>
              <a:rPr kumimoji="0" lang="en-US" sz="1200" b="1" i="0" u="sng" strike="noStrike" kern="1200" cap="none" spc="0" normalizeH="0" baseline="0" noProof="0" dirty="0">
                <a:ln>
                  <a:noFill/>
                </a:ln>
                <a:solidFill>
                  <a:prstClr val="black"/>
                </a:solidFill>
                <a:effectLst/>
                <a:uLnTx/>
                <a:uFillTx/>
                <a:latin typeface="Calibri"/>
                <a:ea typeface="+mn-ea"/>
                <a:cs typeface="+mn-cs"/>
              </a:rPr>
              <a:t>put market action in the right context</a:t>
            </a:r>
            <a:r>
              <a:rPr kumimoji="0" lang="en-US" sz="1200" b="0" i="0" u="none" strike="noStrike" kern="1200" cap="none" spc="0" normalizeH="0" baseline="0" noProof="0" dirty="0">
                <a:ln>
                  <a:noFill/>
                </a:ln>
                <a:solidFill>
                  <a:prstClr val="black"/>
                </a:solidFill>
                <a:effectLst/>
                <a:uLnTx/>
                <a:uFillTx/>
                <a:latin typeface="Calibri"/>
                <a:ea typeface="+mn-ea"/>
                <a:cs typeface="+mn-cs"/>
              </a:rPr>
              <a:t>, identify key </a:t>
            </a:r>
            <a:r>
              <a:rPr kumimoji="0" lang="en-US" sz="1200" b="1" i="0" u="sng" strike="noStrike" kern="1200" cap="none" spc="0" normalizeH="0" baseline="0" noProof="0" dirty="0">
                <a:ln>
                  <a:noFill/>
                </a:ln>
                <a:solidFill>
                  <a:prstClr val="black"/>
                </a:solidFill>
                <a:effectLst/>
                <a:uLnTx/>
                <a:uFillTx/>
                <a:latin typeface="Calibri"/>
                <a:ea typeface="+mn-ea"/>
                <a:cs typeface="+mn-cs"/>
              </a:rPr>
              <a:t>drivers</a:t>
            </a:r>
            <a:r>
              <a:rPr kumimoji="0" lang="en-US" sz="1200" b="0" i="0" u="none" strike="noStrike" kern="1200" cap="none" spc="0" normalizeH="0" baseline="0" noProof="0" dirty="0">
                <a:ln>
                  <a:noFill/>
                </a:ln>
                <a:solidFill>
                  <a:prstClr val="black"/>
                </a:solidFill>
                <a:effectLst/>
                <a:uLnTx/>
                <a:uFillTx/>
                <a:latin typeface="Calibri"/>
                <a:ea typeface="+mn-ea"/>
                <a:cs typeface="+mn-cs"/>
              </a:rPr>
              <a:t> and </a:t>
            </a:r>
            <a:r>
              <a:rPr kumimoji="0" lang="en-US" sz="1200" b="1" i="0" u="sng" strike="noStrike" kern="1200" cap="none" spc="0" normalizeH="0" baseline="0" noProof="0" dirty="0">
                <a:ln>
                  <a:noFill/>
                </a:ln>
                <a:solidFill>
                  <a:prstClr val="black"/>
                </a:solidFill>
                <a:effectLst/>
                <a:uLnTx/>
                <a:uFillTx/>
                <a:latin typeface="Calibri"/>
                <a:ea typeface="+mn-ea"/>
                <a:cs typeface="+mn-cs"/>
              </a:rPr>
              <a:t>risk</a:t>
            </a:r>
            <a:r>
              <a:rPr kumimoji="0" lang="en-US" sz="1200" b="0" i="0" u="none" strike="noStrike" kern="1200" cap="none" spc="0" normalizeH="0" baseline="0" noProof="0" dirty="0">
                <a:ln>
                  <a:noFill/>
                </a:ln>
                <a:solidFill>
                  <a:prstClr val="black"/>
                </a:solidFill>
                <a:effectLst/>
                <a:uLnTx/>
                <a:uFillTx/>
                <a:latin typeface="Calibri"/>
                <a:ea typeface="+mn-ea"/>
                <a:cs typeface="+mn-cs"/>
              </a:rPr>
              <a:t> signals out there and think about the </a:t>
            </a:r>
            <a:r>
              <a:rPr kumimoji="0" lang="en-US" sz="1200" b="0" i="0" u="sng" strike="noStrike" kern="1200" cap="none" spc="0" normalizeH="0" baseline="0" noProof="0" dirty="0">
                <a:ln>
                  <a:noFill/>
                </a:ln>
                <a:solidFill>
                  <a:prstClr val="black"/>
                </a:solidFill>
                <a:effectLst/>
                <a:uLnTx/>
                <a:uFillTx/>
                <a:latin typeface="Calibri"/>
                <a:ea typeface="+mn-ea"/>
                <a:cs typeface="+mn-cs"/>
              </a:rPr>
              <a:t>range scenarios that could play out in 2020 and beyond</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5613" rtl="0" eaLnBrk="0" fontAlgn="base" latinLnBrk="0" hangingPunct="0">
              <a:lnSpc>
                <a:spcPct val="100000"/>
              </a:lnSpc>
              <a:spcBef>
                <a:spcPct val="30000"/>
              </a:spcBef>
              <a:spcAft>
                <a:spcPct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5613"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(Buffet</a:t>
            </a: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  “</a:t>
            </a:r>
            <a:r>
              <a:rPr kumimoji="0" lang="en-US" sz="1200" b="0" i="1"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the only value of stock forecasters is to make fortune tellers look good</a:t>
            </a: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a:t>
            </a:r>
          </a:p>
          <a:p>
            <a:pPr marL="0" marR="0" lvl="0" indent="0" algn="l" defTabSz="455613"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endParaRPr>
          </a:p>
          <a:p>
            <a:pPr marL="0" marR="0" lvl="0" indent="0" algn="l" defTabSz="455613"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a:t>
            </a:r>
            <a:r>
              <a:rPr kumimoji="0" lang="en-US" sz="1200" b="1"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Lao Tzu</a:t>
            </a: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  “</a:t>
            </a:r>
            <a:r>
              <a:rPr kumimoji="0" lang="en-US" sz="1200" b="0" i="1"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those with knowledge don’t predict, those who predict down have knowledge</a:t>
            </a: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a:t>
            </a:r>
          </a:p>
          <a:p>
            <a:pPr marL="0" marR="0" lvl="0" indent="0" algn="l" defTabSz="455613"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endParaRPr>
          </a:p>
          <a:p>
            <a:pPr marL="0" marR="0" lvl="0" indent="0" algn="l" defTabSz="455613"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a:t>
            </a:r>
            <a:r>
              <a:rPr kumimoji="0" lang="en-US" sz="1200" b="1"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Yogi Berra</a:t>
            </a: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  “</a:t>
            </a:r>
            <a:r>
              <a:rPr kumimoji="0" lang="en-US" sz="1200" b="0" i="1"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making prediction is hard, especially about the future</a:t>
            </a:r>
            <a:r>
              <a:rPr kumimoji="0" lang="en-US" sz="1200" b="0" i="0" u="none" strike="noStrike" kern="1200" cap="none" spc="0" normalizeH="0" baseline="0" noProof="0" dirty="0">
                <a:ln>
                  <a:noFill/>
                </a:ln>
                <a:solidFill>
                  <a:prstClr val="black"/>
                </a:solidFill>
                <a:effectLst/>
                <a:uLnTx/>
                <a:uFillTx/>
                <a:latin typeface="Calibri"/>
                <a:ea typeface="Arial Unicode MS" pitchFamily="34" charset="-128"/>
                <a:cs typeface="Arial Unicode MS" pitchFamily="34" charset="-128"/>
              </a:rPr>
              <a:t>…”</a:t>
            </a:r>
          </a:p>
          <a:p>
            <a:pPr marL="0" marR="0" lvl="0" indent="0" algn="l" defTabSz="455613"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5613" rtl="0" eaLnBrk="0" fontAlgn="base" latinLnBrk="0" hangingPunct="0">
              <a:lnSpc>
                <a:spcPct val="100000"/>
              </a:lnSpc>
              <a:spcBef>
                <a:spcPct val="30000"/>
              </a:spcBef>
              <a:spcAft>
                <a:spcPct val="0"/>
              </a:spcAft>
              <a:buClrTx/>
              <a:buSzTx/>
              <a:buFont typeface="Arial"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 Next, a quick  </a:t>
            </a:r>
            <a:r>
              <a:rPr kumimoji="0" lang="en-US" sz="1200" b="0" i="0" u="sng" strike="noStrike" kern="1200" cap="none" spc="0" normalizeH="0" baseline="0" noProof="0" dirty="0">
                <a:ln>
                  <a:noFill/>
                </a:ln>
                <a:solidFill>
                  <a:prstClr val="black"/>
                </a:solidFill>
                <a:effectLst/>
                <a:uLnTx/>
                <a:uFillTx/>
                <a:latin typeface="Calibri"/>
                <a:ea typeface="+mn-ea"/>
                <a:cs typeface="+mn-cs"/>
              </a:rPr>
              <a:t>“</a:t>
            </a:r>
            <a:r>
              <a:rPr kumimoji="0" lang="en-US" sz="1200" b="1" i="0" u="sng" strike="noStrike" kern="1200" cap="none" spc="0" normalizeH="0" baseline="0" noProof="0" dirty="0">
                <a:ln>
                  <a:noFill/>
                </a:ln>
                <a:solidFill>
                  <a:prstClr val="black"/>
                </a:solidFill>
                <a:effectLst/>
                <a:uLnTx/>
                <a:uFillTx/>
                <a:latin typeface="Calibri"/>
                <a:ea typeface="+mn-ea"/>
                <a:cs typeface="+mn-cs"/>
              </a:rPr>
              <a:t>check-up</a:t>
            </a:r>
            <a:r>
              <a:rPr kumimoji="0" lang="en-US" sz="1200" b="0" i="0" u="sng" strike="noStrike" kern="1200" cap="none" spc="0" normalizeH="0" baseline="0" noProof="0" dirty="0">
                <a:ln>
                  <a:noFill/>
                </a:ln>
                <a:solidFill>
                  <a:prstClr val="black"/>
                </a:solidFill>
                <a:effectLst/>
                <a:uLnTx/>
                <a:uFillTx/>
                <a:latin typeface="Calibri"/>
                <a:ea typeface="+mn-ea"/>
                <a:cs typeface="+mn-cs"/>
              </a:rPr>
              <a:t>” on </a:t>
            </a:r>
            <a:r>
              <a:rPr kumimoji="0" lang="en-US" sz="1200" b="0" i="0" u="none" strike="noStrike" kern="1200" cap="none" spc="0" normalizeH="0" baseline="0" noProof="0" dirty="0">
                <a:ln>
                  <a:noFill/>
                </a:ln>
                <a:solidFill>
                  <a:prstClr val="black"/>
                </a:solidFill>
                <a:effectLst/>
                <a:uLnTx/>
                <a:uFillTx/>
                <a:latin typeface="Calibri"/>
                <a:ea typeface="+mn-ea"/>
                <a:cs typeface="+mn-cs"/>
              </a:rPr>
              <a:t>the health of the economy, </a:t>
            </a:r>
            <a:r>
              <a:rPr kumimoji="0" lang="en-US" sz="1200" b="0" i="0" u="sng" strike="noStrike" kern="1200" cap="none" spc="0" normalizeH="0" baseline="0" noProof="0" dirty="0">
                <a:ln>
                  <a:noFill/>
                </a:ln>
                <a:solidFill>
                  <a:prstClr val="black"/>
                </a:solidFill>
                <a:effectLst/>
                <a:uLnTx/>
                <a:uFillTx/>
                <a:latin typeface="Calibri"/>
                <a:ea typeface="+mn-ea"/>
                <a:cs typeface="+mn-cs"/>
              </a:rPr>
              <a:t>probe</a:t>
            </a:r>
            <a:r>
              <a:rPr kumimoji="0" lang="en-US" sz="1200" b="0" i="0" u="none" strike="noStrike" kern="1200" cap="none" spc="0" normalizeH="0" baseline="0" noProof="0" dirty="0">
                <a:ln>
                  <a:noFill/>
                </a:ln>
                <a:solidFill>
                  <a:prstClr val="black"/>
                </a:solidFill>
                <a:effectLst/>
                <a:uLnTx/>
                <a:uFillTx/>
                <a:latin typeface="Calibri"/>
                <a:ea typeface="+mn-ea"/>
                <a:cs typeface="+mn-cs"/>
              </a:rPr>
              <a:t> where we might be in the </a:t>
            </a:r>
            <a:r>
              <a:rPr kumimoji="0" lang="en-US" sz="1200" b="0" i="0" u="sng" strike="noStrike" kern="1200" cap="none" spc="0" normalizeH="0" baseline="0" noProof="0" dirty="0">
                <a:ln>
                  <a:noFill/>
                </a:ln>
                <a:solidFill>
                  <a:prstClr val="black"/>
                </a:solidFill>
                <a:effectLst/>
                <a:uLnTx/>
                <a:uFillTx/>
                <a:latin typeface="Calibri"/>
                <a:ea typeface="+mn-ea"/>
                <a:cs typeface="+mn-cs"/>
              </a:rPr>
              <a:t>economic cycle</a:t>
            </a:r>
            <a:r>
              <a:rPr kumimoji="0" lang="en-US" sz="1200" b="0" i="0" u="none" strike="noStrike" kern="1200" cap="none" spc="0" normalizeH="0" baseline="0" noProof="0" dirty="0">
                <a:ln>
                  <a:noFill/>
                </a:ln>
                <a:solidFill>
                  <a:prstClr val="black"/>
                </a:solidFill>
                <a:effectLst/>
                <a:uLnTx/>
                <a:uFillTx/>
                <a:latin typeface="Calibri"/>
                <a:ea typeface="+mn-ea"/>
                <a:cs typeface="+mn-cs"/>
              </a:rPr>
              <a:t>, and how might it play out going forward</a:t>
            </a:r>
          </a:p>
          <a:p>
            <a:pPr marL="0" marR="0" lvl="0" indent="0" algn="l" defTabSz="455613" rtl="0" eaLnBrk="0" fontAlgn="base" latinLnBrk="0" hangingPunct="0">
              <a:lnSpc>
                <a:spcPct val="100000"/>
              </a:lnSpc>
              <a:spcBef>
                <a:spcPct val="30000"/>
              </a:spcBef>
              <a:spcAft>
                <a:spcPct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5613" rtl="0" eaLnBrk="0" fontAlgn="base" latinLnBrk="0" hangingPunct="0">
              <a:lnSpc>
                <a:spcPct val="100000"/>
              </a:lnSpc>
              <a:spcBef>
                <a:spcPct val="30000"/>
              </a:spcBef>
              <a:spcAft>
                <a:spcPct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5613" rtl="0" eaLnBrk="0" fontAlgn="base" latinLnBrk="0" hangingPunct="0">
              <a:lnSpc>
                <a:spcPct val="100000"/>
              </a:lnSpc>
              <a:spcBef>
                <a:spcPct val="30000"/>
              </a:spcBef>
              <a:spcAft>
                <a:spcPct val="0"/>
              </a:spcAft>
              <a:buClrTx/>
              <a:buSzTx/>
              <a:buFont typeface="Arial"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…Finally, highlight </a:t>
            </a:r>
            <a:r>
              <a:rPr kumimoji="0" lang="en-US" sz="1200" b="1" i="0" u="sng" strike="noStrike" kern="1200" cap="none" spc="0" normalizeH="0" baseline="0" noProof="0" dirty="0">
                <a:ln>
                  <a:noFill/>
                </a:ln>
                <a:solidFill>
                  <a:prstClr val="black"/>
                </a:solidFill>
                <a:effectLst/>
                <a:uLnTx/>
                <a:uFillTx/>
                <a:latin typeface="Calibri"/>
                <a:ea typeface="+mn-ea"/>
                <a:cs typeface="+mn-cs"/>
              </a:rPr>
              <a:t>key observations, takeaways and what really matters </a:t>
            </a:r>
            <a:r>
              <a:rPr kumimoji="0" lang="en-US" sz="1200" b="0" i="0" u="none" strike="noStrike" kern="1200" cap="none" spc="0" normalizeH="0" baseline="0" noProof="0" dirty="0">
                <a:ln>
                  <a:noFill/>
                </a:ln>
                <a:solidFill>
                  <a:prstClr val="black"/>
                </a:solidFill>
                <a:effectLst/>
                <a:uLnTx/>
                <a:uFillTx/>
                <a:latin typeface="Calibri"/>
                <a:ea typeface="+mn-ea"/>
                <a:cs typeface="+mn-cs"/>
              </a:rPr>
              <a:t>considering the </a:t>
            </a:r>
            <a:r>
              <a:rPr kumimoji="0" lang="en-US" sz="1200" b="0" i="0" u="sng" strike="noStrike" kern="1200" cap="none" spc="0" normalizeH="0" baseline="0" noProof="0" dirty="0">
                <a:ln>
                  <a:noFill/>
                </a:ln>
                <a:solidFill>
                  <a:prstClr val="black"/>
                </a:solidFill>
                <a:effectLst/>
                <a:uLnTx/>
                <a:uFillTx/>
                <a:latin typeface="Calibri"/>
                <a:ea typeface="+mn-ea"/>
                <a:cs typeface="+mn-cs"/>
              </a:rPr>
              <a:t>investment landscape </a:t>
            </a:r>
            <a:r>
              <a:rPr kumimoji="0" lang="en-US" sz="1200" b="0" i="0" u="none" strike="noStrike" kern="1200" cap="none" spc="0" normalizeH="0" baseline="0" noProof="0" dirty="0">
                <a:ln>
                  <a:noFill/>
                </a:ln>
                <a:solidFill>
                  <a:prstClr val="black"/>
                </a:solidFill>
                <a:effectLst/>
                <a:uLnTx/>
                <a:uFillTx/>
                <a:latin typeface="Calibri"/>
                <a:ea typeface="+mn-ea"/>
                <a:cs typeface="+mn-cs"/>
              </a:rPr>
              <a:t>– what are the </a:t>
            </a:r>
            <a:r>
              <a:rPr kumimoji="0" lang="en-US" sz="1200" b="0" i="0" u="sng" strike="noStrike" kern="1200" cap="none" spc="0" normalizeH="0" baseline="0" noProof="0" dirty="0">
                <a:ln>
                  <a:noFill/>
                </a:ln>
                <a:solidFill>
                  <a:prstClr val="black"/>
                </a:solidFill>
                <a:effectLst/>
                <a:uLnTx/>
                <a:uFillTx/>
                <a:latin typeface="Calibri"/>
                <a:ea typeface="+mn-ea"/>
                <a:cs typeface="+mn-cs"/>
              </a:rPr>
              <a:t>risks to avoid and where are the investment opportunities to capitalize</a:t>
            </a:r>
            <a:r>
              <a:rPr kumimoji="0" lang="en-US" sz="1200" b="0" i="0" u="none" strike="noStrike" kern="1200" cap="none" spc="0" normalizeH="0" baseline="0" noProof="0" dirty="0">
                <a:ln>
                  <a:noFill/>
                </a:ln>
                <a:solidFill>
                  <a:prstClr val="black"/>
                </a:solidFill>
                <a:effectLst/>
                <a:uLnTx/>
                <a:uFillTx/>
                <a:latin typeface="Calibri"/>
                <a:ea typeface="+mn-ea"/>
                <a:cs typeface="+mn-cs"/>
              </a:rPr>
              <a:t> on in </a:t>
            </a:r>
            <a:r>
              <a:rPr kumimoji="0" lang="en-US" sz="1200" b="1" i="0" u="none" strike="noStrike" kern="1200" cap="none" spc="0" normalizeH="0" baseline="0" noProof="0" dirty="0">
                <a:ln>
                  <a:noFill/>
                </a:ln>
                <a:solidFill>
                  <a:prstClr val="black"/>
                </a:solidFill>
                <a:effectLst/>
                <a:uLnTx/>
                <a:uFillTx/>
                <a:latin typeface="Calibri"/>
                <a:ea typeface="+mn-ea"/>
                <a:cs typeface="+mn-cs"/>
              </a:rPr>
              <a:t>these uncertain times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11485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Rectangle 3"/>
          <p:cNvSpPr>
            <a:spLocks noGrp="1" noChangeArrowheads="1"/>
          </p:cNvSpPr>
          <p:nvPr>
            <p:ph type="body" idx="3"/>
          </p:nvPr>
        </p:nvSpPr>
        <p:spPr>
          <a:xfrm>
            <a:off x="228600" y="4589831"/>
            <a:ext cx="6553200" cy="4467890"/>
          </a:xfrm>
          <a:noFill/>
          <a:ln/>
        </p:spPr>
        <p:txBody>
          <a:bodyPr lIns="93367" tIns="46685" rIns="93367" bIns="46685"/>
          <a:lstStyle/>
          <a:p>
            <a:pPr eaLnBrk="1" hangingPunct="1">
              <a:lnSpc>
                <a:spcPct val="80000"/>
              </a:lnSpc>
            </a:pPr>
            <a:r>
              <a:rPr lang="en-US" sz="1100" i="1" dirty="0"/>
              <a:t>Before we take stock of markets… start with a cartoon:  </a:t>
            </a:r>
            <a:r>
              <a:rPr lang="en-US" sz="1100" dirty="0"/>
              <a:t>picture is worth 1000 words(cartoon worth 10K), this one really say it all and sets up our discussion.  CB a dominate role this cycle and a symbiotic relationship with markets </a:t>
            </a:r>
          </a:p>
          <a:p>
            <a:pPr eaLnBrk="1" hangingPunct="1">
              <a:lnSpc>
                <a:spcPct val="80000"/>
              </a:lnSpc>
            </a:pPr>
            <a:endParaRPr lang="en-US" sz="1100" i="1" dirty="0"/>
          </a:p>
          <a:p>
            <a:pPr eaLnBrk="1" hangingPunct="1">
              <a:lnSpc>
                <a:spcPct val="80000"/>
              </a:lnSpc>
            </a:pPr>
            <a:r>
              <a:rPr lang="en-US" sz="1100" i="1" dirty="0"/>
              <a:t>And a quote.  </a:t>
            </a:r>
            <a:r>
              <a:rPr lang="en-US" sz="1100" i="1" u="sng" dirty="0"/>
              <a:t>Sage advice </a:t>
            </a:r>
            <a:r>
              <a:rPr lang="en-US" sz="1100" i="1" dirty="0"/>
              <a:t>from Ben Graham </a:t>
            </a:r>
            <a:r>
              <a:rPr lang="en-US" sz="1100" i="1" u="sng" dirty="0"/>
              <a:t>if willing to listen</a:t>
            </a:r>
          </a:p>
          <a:p>
            <a:pPr eaLnBrk="1" hangingPunct="1">
              <a:lnSpc>
                <a:spcPct val="80000"/>
              </a:lnSpc>
            </a:pPr>
            <a:endParaRPr lang="en-US" sz="1100" i="1" dirty="0"/>
          </a:p>
          <a:p>
            <a:pPr eaLnBrk="1" hangingPunct="1">
              <a:lnSpc>
                <a:spcPct val="80000"/>
              </a:lnSpc>
            </a:pPr>
            <a:r>
              <a:rPr lang="en-US" sz="1100" i="1" dirty="0"/>
              <a:t>“Mr. Market</a:t>
            </a:r>
            <a:r>
              <a:rPr lang="en-US" sz="1100" dirty="0"/>
              <a:t> is </a:t>
            </a:r>
            <a:r>
              <a:rPr lang="en-US" sz="1100" i="1" dirty="0"/>
              <a:t>your servant</a:t>
            </a:r>
            <a:r>
              <a:rPr lang="en-US" sz="1100" dirty="0"/>
              <a:t>, </a:t>
            </a:r>
            <a:r>
              <a:rPr lang="en-US" sz="1100" i="1" dirty="0"/>
              <a:t>not your master...”</a:t>
            </a:r>
            <a:r>
              <a:rPr lang="en-US" sz="1100" dirty="0"/>
              <a:t> </a:t>
            </a:r>
            <a:r>
              <a:rPr lang="en-US" sz="1100" b="1" i="1" dirty="0"/>
              <a:t>– Ben Graham, The Intelligent Investor = VI Bible</a:t>
            </a:r>
          </a:p>
          <a:p>
            <a:pPr eaLnBrk="1" hangingPunct="1">
              <a:lnSpc>
                <a:spcPct val="80000"/>
              </a:lnSpc>
            </a:pPr>
            <a:endParaRPr lang="en-US" sz="1100" b="1" i="1" dirty="0"/>
          </a:p>
          <a:p>
            <a:pPr eaLnBrk="1" hangingPunct="1">
              <a:lnSpc>
                <a:spcPct val="80000"/>
              </a:lnSpc>
            </a:pPr>
            <a:endParaRPr lang="en-US" sz="1100" dirty="0"/>
          </a:p>
          <a:p>
            <a:pPr eaLnBrk="1" hangingPunct="1">
              <a:lnSpc>
                <a:spcPct val="80000"/>
              </a:lnSpc>
            </a:pPr>
            <a:endParaRPr lang="en-US" sz="1100" dirty="0"/>
          </a:p>
          <a:p>
            <a:pPr eaLnBrk="1" hangingPunct="1">
              <a:lnSpc>
                <a:spcPct val="80000"/>
              </a:lnSpc>
            </a:pPr>
            <a:r>
              <a:rPr lang="en-US" sz="1100" b="1" i="1" dirty="0"/>
              <a:t>Point here being:  Mr. Market is there to </a:t>
            </a:r>
            <a:r>
              <a:rPr lang="en-US" sz="1100" b="1" i="1" u="sng" dirty="0"/>
              <a:t>serve you</a:t>
            </a:r>
            <a:r>
              <a:rPr lang="en-US" sz="1100" b="1" i="1" dirty="0"/>
              <a:t>…. </a:t>
            </a:r>
            <a:r>
              <a:rPr lang="en-US" sz="1100" b="1" i="1" u="sng" dirty="0"/>
              <a:t>Not your guide</a:t>
            </a:r>
            <a:r>
              <a:rPr lang="en-US" sz="1100" dirty="0"/>
              <a:t>.  </a:t>
            </a:r>
          </a:p>
          <a:p>
            <a:pPr eaLnBrk="1" hangingPunct="1">
              <a:lnSpc>
                <a:spcPct val="80000"/>
              </a:lnSpc>
            </a:pPr>
            <a:endParaRPr lang="en-US" sz="1100" dirty="0"/>
          </a:p>
          <a:p>
            <a:pPr eaLnBrk="1" hangingPunct="1">
              <a:lnSpc>
                <a:spcPct val="80000"/>
              </a:lnSpc>
            </a:pPr>
            <a:endParaRPr lang="en-US" sz="1100" dirty="0"/>
          </a:p>
          <a:p>
            <a:pPr eaLnBrk="1" hangingPunct="1">
              <a:lnSpc>
                <a:spcPct val="80000"/>
              </a:lnSpc>
            </a:pPr>
            <a:r>
              <a:rPr lang="en-US" sz="1100" dirty="0"/>
              <a:t>Often can be </a:t>
            </a:r>
            <a:r>
              <a:rPr lang="en-US" sz="1100" b="1" u="sng" dirty="0"/>
              <a:t>myopic, emotional, and highly reactive </a:t>
            </a:r>
            <a:r>
              <a:rPr lang="en-US" sz="1100" u="sng" dirty="0"/>
              <a:t>at times.</a:t>
            </a:r>
            <a:r>
              <a:rPr lang="en-US" sz="1100" dirty="0"/>
              <a:t>  Its doesn’t mean you have to be.  Most </a:t>
            </a:r>
            <a:r>
              <a:rPr lang="en-US" sz="1100" dirty="0" err="1"/>
              <a:t>ofen</a:t>
            </a:r>
            <a:r>
              <a:rPr lang="en-US" sz="1100" dirty="0"/>
              <a:t> counterproductive and against you L/T interests.  Being disciplined and unreactive in the moment can save you from yourself and allow compounding to work its magic = 8</a:t>
            </a:r>
            <a:r>
              <a:rPr lang="en-US" sz="1100" baseline="30000" dirty="0"/>
              <a:t>th</a:t>
            </a:r>
            <a:r>
              <a:rPr lang="en-US" sz="1100" dirty="0"/>
              <a:t> wonder of the world according to Albert Einstein.</a:t>
            </a:r>
            <a:endParaRPr lang="en-US" sz="1100" u="sng" dirty="0"/>
          </a:p>
          <a:p>
            <a:pPr eaLnBrk="1" hangingPunct="1">
              <a:lnSpc>
                <a:spcPct val="80000"/>
              </a:lnSpc>
            </a:pPr>
            <a:endParaRPr lang="en-US" sz="1100" u="sng" dirty="0"/>
          </a:p>
          <a:p>
            <a:pPr>
              <a:lnSpc>
                <a:spcPct val="80000"/>
              </a:lnSpc>
            </a:pPr>
            <a:r>
              <a:rPr lang="en-US" sz="1100" dirty="0"/>
              <a:t>---------</a:t>
            </a:r>
          </a:p>
          <a:p>
            <a:pPr eaLnBrk="1" hangingPunct="1">
              <a:lnSpc>
                <a:spcPct val="80000"/>
              </a:lnSpc>
            </a:pPr>
            <a:endParaRPr lang="en-US" sz="1100" u="sng" dirty="0"/>
          </a:p>
          <a:p>
            <a:pPr>
              <a:lnSpc>
                <a:spcPct val="80000"/>
              </a:lnSpc>
            </a:pPr>
            <a:r>
              <a:rPr lang="en-US" sz="1100" u="sng" dirty="0">
                <a:ea typeface="Arial Unicode MS" pitchFamily="34" charset="-128"/>
                <a:cs typeface="Arial Unicode MS" pitchFamily="34" charset="-128"/>
              </a:rPr>
              <a:t>Ben Graham(godfather of VI </a:t>
            </a:r>
            <a:r>
              <a:rPr lang="en-US" sz="1100" dirty="0">
                <a:ea typeface="Arial Unicode MS" pitchFamily="34" charset="-128"/>
                <a:cs typeface="Arial Unicode MS" pitchFamily="34" charset="-128"/>
              </a:rPr>
              <a:t>said “</a:t>
            </a:r>
            <a:r>
              <a:rPr lang="en-US" sz="1100" i="1" dirty="0">
                <a:ea typeface="Arial Unicode MS" pitchFamily="34" charset="-128"/>
                <a:cs typeface="Arial Unicode MS" pitchFamily="34" charset="-128"/>
              </a:rPr>
              <a:t>in the S/R  mkt is a voting machine(mkt </a:t>
            </a:r>
            <a:r>
              <a:rPr lang="en-US" sz="1100" i="1" dirty="0" err="1">
                <a:ea typeface="Arial Unicode MS" pitchFamily="34" charset="-128"/>
                <a:cs typeface="Arial Unicode MS" pitchFamily="34" charset="-128"/>
              </a:rPr>
              <a:t>psy</a:t>
            </a:r>
            <a:r>
              <a:rPr lang="en-US" sz="1100" i="1" dirty="0">
                <a:ea typeface="Arial Unicode MS" pitchFamily="34" charset="-128"/>
                <a:cs typeface="Arial Unicode MS" pitchFamily="34" charset="-128"/>
              </a:rPr>
              <a:t>/sentiment, 24 news cycle, most recent events dominate) in the long run it is a weighing machine(fundamentals/biz valuation)….”</a:t>
            </a:r>
            <a:r>
              <a:rPr lang="en-US" sz="1100" dirty="0">
                <a:ea typeface="Arial Unicode MS" pitchFamily="34" charset="-128"/>
                <a:cs typeface="Arial Unicode MS" pitchFamily="34" charset="-128"/>
              </a:rPr>
              <a:t>.  </a:t>
            </a:r>
          </a:p>
          <a:p>
            <a:pPr eaLnBrk="1" hangingPunct="1">
              <a:lnSpc>
                <a:spcPct val="80000"/>
              </a:lnSpc>
            </a:pPr>
            <a:endParaRPr lang="en-US" sz="1100" u="sng" dirty="0"/>
          </a:p>
          <a:p>
            <a:pPr eaLnBrk="1" hangingPunct="1">
              <a:lnSpc>
                <a:spcPct val="80000"/>
              </a:lnSpc>
            </a:pPr>
            <a:endParaRPr lang="en-US" sz="1100" dirty="0"/>
          </a:p>
          <a:p>
            <a:pPr eaLnBrk="1" hangingPunct="1">
              <a:lnSpc>
                <a:spcPct val="80000"/>
              </a:lnSpc>
            </a:pPr>
            <a:r>
              <a:rPr lang="en-US" sz="1100" b="1" u="sng" dirty="0"/>
              <a:t>Key Message</a:t>
            </a:r>
            <a:r>
              <a:rPr lang="en-US" sz="1100" dirty="0"/>
              <a:t>:  Mr. Market tends to </a:t>
            </a:r>
            <a:r>
              <a:rPr lang="en-US" sz="1100" u="sng" dirty="0"/>
              <a:t>swing between </a:t>
            </a:r>
            <a:r>
              <a:rPr lang="en-US" sz="1100" b="1" i="1" u="sng" dirty="0"/>
              <a:t>states of fear and greed</a:t>
            </a:r>
            <a:r>
              <a:rPr lang="en-US" sz="1100" dirty="0"/>
              <a:t>.  Why it is so critical to have </a:t>
            </a:r>
            <a:r>
              <a:rPr lang="en-US" sz="1100" u="sng" dirty="0"/>
              <a:t>a L/T orientation, grounded in core beliefs/principles</a:t>
            </a:r>
            <a:r>
              <a:rPr lang="en-US" sz="1100" dirty="0"/>
              <a:t> and repeatable process to help keep your </a:t>
            </a:r>
            <a:r>
              <a:rPr lang="en-US" sz="1100" u="sng" dirty="0"/>
              <a:t>sanity</a:t>
            </a:r>
            <a:r>
              <a:rPr lang="en-US" sz="1100" dirty="0"/>
              <a:t> while the </a:t>
            </a:r>
            <a:r>
              <a:rPr lang="en-US" sz="1100" u="sng" dirty="0"/>
              <a:t>mob</a:t>
            </a:r>
            <a:r>
              <a:rPr lang="en-US" sz="1100" dirty="0"/>
              <a:t> is losing their marbles.</a:t>
            </a:r>
          </a:p>
          <a:p>
            <a:pPr eaLnBrk="1" hangingPunct="1">
              <a:lnSpc>
                <a:spcPct val="80000"/>
              </a:lnSpc>
            </a:pPr>
            <a:endParaRPr lang="en-US" sz="1100" dirty="0"/>
          </a:p>
          <a:p>
            <a:pPr eaLnBrk="1" hangingPunct="1">
              <a:lnSpc>
                <a:spcPct val="80000"/>
              </a:lnSpc>
            </a:pPr>
            <a:endParaRPr lang="en-US" sz="1100" dirty="0"/>
          </a:p>
          <a:p>
            <a:pPr eaLnBrk="1" hangingPunct="1">
              <a:lnSpc>
                <a:spcPct val="80000"/>
              </a:lnSpc>
            </a:pPr>
            <a:r>
              <a:rPr lang="en-US" sz="1100" dirty="0"/>
              <a:t>A character invented by Ben Graham – viewed as an </a:t>
            </a:r>
            <a:r>
              <a:rPr lang="en-US" sz="1100" u="sng" dirty="0"/>
              <a:t>emotionally disturbed business partner</a:t>
            </a:r>
            <a:r>
              <a:rPr lang="en-US" sz="1100" dirty="0"/>
              <a:t>, shows up each day offering you a price to buy or sell your businesses, shows up each day with a new price.  </a:t>
            </a:r>
            <a:r>
              <a:rPr lang="en-US" sz="1100" b="1" u="sng" dirty="0"/>
              <a:t>Takeaway</a:t>
            </a:r>
            <a:r>
              <a:rPr lang="en-US" sz="1100" dirty="0"/>
              <a:t>:  </a:t>
            </a:r>
            <a:r>
              <a:rPr lang="en-US" sz="1100" u="sng" dirty="0"/>
              <a:t>You sit back and control </a:t>
            </a:r>
            <a:r>
              <a:rPr lang="en-US" sz="1100" dirty="0"/>
              <a:t>whether to accept or decline his offer.  The posture of most VI’s.</a:t>
            </a:r>
          </a:p>
          <a:p>
            <a:pPr eaLnBrk="1" hangingPunct="1">
              <a:lnSpc>
                <a:spcPct val="80000"/>
              </a:lnSpc>
            </a:pPr>
            <a:endParaRPr lang="en-US" sz="1400" dirty="0"/>
          </a:p>
          <a:p>
            <a:pPr eaLnBrk="1" hangingPunct="1">
              <a:lnSpc>
                <a:spcPct val="80000"/>
              </a:lnSpc>
            </a:pPr>
            <a:endParaRPr lang="en-US" sz="1400" dirty="0"/>
          </a:p>
        </p:txBody>
      </p:sp>
    </p:spTree>
    <p:extLst>
      <p:ext uri="{BB962C8B-B14F-4D97-AF65-F5344CB8AC3E}">
        <p14:creationId xmlns:p14="http://schemas.microsoft.com/office/powerpoint/2010/main" val="86017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Rectangle 3"/>
          <p:cNvSpPr>
            <a:spLocks noGrp="1" noChangeArrowheads="1"/>
          </p:cNvSpPr>
          <p:nvPr>
            <p:ph type="body" idx="3"/>
          </p:nvPr>
        </p:nvSpPr>
        <p:spPr>
          <a:xfrm>
            <a:off x="207034" y="4546358"/>
            <a:ext cx="6642340" cy="4589016"/>
          </a:xfrm>
          <a:noFill/>
          <a:ln/>
        </p:spPr>
        <p:txBody>
          <a:bodyPr lIns="95239" tIns="47619" rIns="95239" bIns="47619">
            <a:normAutofit fontScale="25000" lnSpcReduction="20000"/>
          </a:bodyPr>
          <a:lstStyle/>
          <a:p>
            <a:r>
              <a:rPr lang="en-US" sz="4200" b="1" u="sng" kern="0" dirty="0"/>
              <a:t>Big Themes/Trades Last Few Years</a:t>
            </a:r>
            <a:r>
              <a:rPr lang="en-US" sz="4200" u="sng" kern="0" dirty="0"/>
              <a:t> </a:t>
            </a:r>
            <a:r>
              <a:rPr lang="en-US" sz="4200" kern="0" dirty="0"/>
              <a:t>– </a:t>
            </a:r>
            <a:r>
              <a:rPr lang="en-US" sz="4200" dirty="0"/>
              <a:t>We like to </a:t>
            </a:r>
            <a:r>
              <a:rPr lang="en-US" sz="4200" b="1" dirty="0"/>
              <a:t>look back and do a post-mortem on what happened and look ahead and map out the most likely path and potential roadblocks</a:t>
            </a:r>
            <a:r>
              <a:rPr lang="en-US" sz="4200" dirty="0"/>
              <a:t> for the economy and markets.  Always try to be intellectually honest, ask ourselves whether the drivers of performance rest on a solid foundation and is it sustainable.</a:t>
            </a:r>
          </a:p>
          <a:p>
            <a:endParaRPr lang="en-US" sz="4200" b="1" u="sng" dirty="0"/>
          </a:p>
          <a:p>
            <a:r>
              <a:rPr lang="en-US" sz="4200" b="1" u="sng" dirty="0"/>
              <a:t>The path of least resistance was higher</a:t>
            </a:r>
            <a:r>
              <a:rPr lang="en-US" sz="4200" b="1" dirty="0"/>
              <a:t>.  Banner year, stellar returns across the board.  Capital markets appear to be defying the laws of gravity</a:t>
            </a:r>
            <a:r>
              <a:rPr lang="en-GB" sz="4200" b="1" dirty="0"/>
              <a:t> in 2019.    </a:t>
            </a:r>
          </a:p>
          <a:p>
            <a:endParaRPr lang="en-GB" sz="4200" b="1" dirty="0"/>
          </a:p>
          <a:p>
            <a:r>
              <a:rPr lang="en-US" sz="4200" b="1" kern="0" dirty="0"/>
              <a:t>2019</a:t>
            </a:r>
            <a:r>
              <a:rPr lang="en-US" sz="4200" kern="0" dirty="0"/>
              <a:t> 90% of assets </a:t>
            </a:r>
            <a:r>
              <a:rPr lang="en-US" sz="4200" u="sng" kern="0" dirty="0"/>
              <a:t>made</a:t>
            </a:r>
            <a:r>
              <a:rPr lang="en-US" sz="4200" kern="0" dirty="0"/>
              <a:t> money; </a:t>
            </a:r>
            <a:r>
              <a:rPr lang="en-US" sz="4200" b="1" kern="0" dirty="0"/>
              <a:t>2018</a:t>
            </a:r>
            <a:r>
              <a:rPr lang="en-US" sz="4200" kern="0" dirty="0"/>
              <a:t> 90% of asset classes </a:t>
            </a:r>
            <a:r>
              <a:rPr lang="en-US" sz="4200" u="sng" kern="0" dirty="0"/>
              <a:t>lost</a:t>
            </a:r>
            <a:r>
              <a:rPr lang="en-US" sz="4200" kern="0" dirty="0"/>
              <a:t> money.  Good reminder, returns are lumpy year to year but do smooth out over time.  </a:t>
            </a:r>
            <a:endParaRPr lang="en-GB" sz="4200" b="1" dirty="0"/>
          </a:p>
          <a:p>
            <a:endParaRPr lang="en-GB" sz="4200" b="1" dirty="0"/>
          </a:p>
          <a:p>
            <a:r>
              <a:rPr lang="en-GB" sz="4200" dirty="0"/>
              <a:t>Unique market, despite a fragile macro backdrop, we saw o</a:t>
            </a:r>
            <a:r>
              <a:rPr lang="en-US" sz="4200" dirty="0" err="1"/>
              <a:t>utsized</a:t>
            </a:r>
            <a:r>
              <a:rPr lang="en-US" sz="4200" dirty="0"/>
              <a:t> returns across most asset classes.  </a:t>
            </a:r>
            <a:r>
              <a:rPr lang="en-US" sz="4200" b="1" dirty="0"/>
              <a:t>V</a:t>
            </a:r>
            <a:r>
              <a:rPr lang="en-GB" sz="4200" b="1" dirty="0" err="1"/>
              <a:t>irtually</a:t>
            </a:r>
            <a:r>
              <a:rPr lang="en-GB" sz="4200" b="1" dirty="0"/>
              <a:t> e</a:t>
            </a:r>
            <a:r>
              <a:rPr lang="en-US" sz="4200" b="1" dirty="0"/>
              <a:t>very asset class was a winner, and “everyone got a trophy”</a:t>
            </a:r>
            <a:r>
              <a:rPr lang="en-US" sz="4200" dirty="0"/>
              <a:t>.  Wasn’t a two way street, a </a:t>
            </a:r>
            <a:r>
              <a:rPr lang="en-US" sz="4200" b="1" u="sng" dirty="0"/>
              <a:t>rising tide</a:t>
            </a:r>
            <a:r>
              <a:rPr lang="en-US" sz="4200" dirty="0"/>
              <a:t> lifted all boats.</a:t>
            </a:r>
          </a:p>
          <a:p>
            <a:pPr marL="0" lvl="1"/>
            <a:endParaRPr lang="en-US" sz="4200" kern="0" dirty="0"/>
          </a:p>
          <a:p>
            <a:pPr marL="0" lvl="1"/>
            <a:r>
              <a:rPr lang="en-US" sz="4200" b="1" u="sng" dirty="0"/>
              <a:t>Takeaway/Step back</a:t>
            </a:r>
            <a:r>
              <a:rPr lang="en-US" sz="4200" dirty="0"/>
              <a:t>:  Market appears </a:t>
            </a:r>
            <a:r>
              <a:rPr lang="en-US" sz="4200" b="1" u="sng" dirty="0"/>
              <a:t>unstoppable</a:t>
            </a:r>
            <a:r>
              <a:rPr lang="en-US" sz="4200" dirty="0"/>
              <a:t>.  Drivers thematically:  (1) reduced trade tension, synchronized global easing campaign, and fading recession fears propelled risk on animal spirts.  Bond market telling you slow growth, deflation, flat curve is a concern, low spreads a concern.</a:t>
            </a:r>
            <a:endParaRPr lang="en-US" sz="4200" kern="0" dirty="0"/>
          </a:p>
          <a:p>
            <a:pPr marL="0" lvl="1"/>
            <a:endParaRPr lang="en-US" sz="4200" kern="0" dirty="0"/>
          </a:p>
          <a:p>
            <a:pPr marL="0" lvl="1"/>
            <a:r>
              <a:rPr lang="en-US" sz="4200" kern="0" dirty="0"/>
              <a:t>------------</a:t>
            </a:r>
            <a:endParaRPr lang="en-US" sz="4200" b="1" u="sng" kern="0" dirty="0"/>
          </a:p>
          <a:p>
            <a:r>
              <a:rPr lang="en-US" sz="4200" dirty="0"/>
              <a:t> </a:t>
            </a:r>
          </a:p>
          <a:p>
            <a:r>
              <a:rPr lang="en-US" sz="4200" b="1" dirty="0"/>
              <a:t>All sectors were positive for the year</a:t>
            </a:r>
            <a:r>
              <a:rPr lang="en-US" sz="4200" dirty="0"/>
              <a:t>. Leadership in Tech(accounted for 1/3 of SPX returns), communication services, and financials  were the chief outperformers.  </a:t>
            </a:r>
            <a:r>
              <a:rPr lang="en-US" sz="4200" b="1" dirty="0"/>
              <a:t>From a style perspective</a:t>
            </a:r>
            <a:r>
              <a:rPr lang="en-US" sz="4200" dirty="0"/>
              <a:t>:  </a:t>
            </a:r>
            <a:r>
              <a:rPr lang="en-US" sz="4200" b="1" dirty="0"/>
              <a:t>Cyclicals outperformed defensives by 3%</a:t>
            </a:r>
            <a:r>
              <a:rPr lang="en-US" sz="4200" dirty="0"/>
              <a:t>, </a:t>
            </a:r>
            <a:r>
              <a:rPr lang="en-US" sz="4200" b="1" dirty="0"/>
              <a:t>Large cap outperformed small cap by 6%</a:t>
            </a:r>
            <a:r>
              <a:rPr lang="en-US" sz="4200" dirty="0"/>
              <a:t> for the 3</a:t>
            </a:r>
            <a:r>
              <a:rPr lang="en-US" sz="4200" baseline="30000" dirty="0"/>
              <a:t>rd</a:t>
            </a:r>
            <a:r>
              <a:rPr lang="en-US" sz="4200" dirty="0"/>
              <a:t> straight year, </a:t>
            </a:r>
            <a:r>
              <a:rPr lang="en-US" sz="4200" b="1" dirty="0"/>
              <a:t>growth outperformed value by 10% continuing a dominant trend this decade</a:t>
            </a:r>
            <a:r>
              <a:rPr lang="en-US" sz="4200" dirty="0"/>
              <a:t>.  And finally </a:t>
            </a:r>
            <a:r>
              <a:rPr lang="en-US" sz="4200" b="1" dirty="0"/>
              <a:t>domestic stocks</a:t>
            </a:r>
            <a:r>
              <a:rPr lang="en-US" sz="4200" dirty="0"/>
              <a:t> handily outperformed foreign markets.  </a:t>
            </a:r>
          </a:p>
          <a:p>
            <a:r>
              <a:rPr lang="en-US" sz="4200" dirty="0"/>
              <a:t> </a:t>
            </a:r>
          </a:p>
          <a:p>
            <a:r>
              <a:rPr lang="en-US" sz="4200" b="1" dirty="0"/>
              <a:t>Treasuries</a:t>
            </a:r>
            <a:r>
              <a:rPr lang="en-US" sz="4200" dirty="0"/>
              <a:t> </a:t>
            </a:r>
            <a:r>
              <a:rPr lang="en-US" sz="4200" b="1" dirty="0"/>
              <a:t>and investment grade bonds</a:t>
            </a:r>
            <a:r>
              <a:rPr lang="en-US" sz="4200" dirty="0"/>
              <a:t> </a:t>
            </a:r>
            <a:r>
              <a:rPr lang="en-US" sz="4200" b="1" dirty="0"/>
              <a:t>were stronger as well both up 14%.</a:t>
            </a:r>
            <a:r>
              <a:rPr lang="en-US" sz="4200" dirty="0"/>
              <a:t> The </a:t>
            </a:r>
            <a:r>
              <a:rPr lang="en-US" sz="4200" b="1" dirty="0"/>
              <a:t>dollar</a:t>
            </a:r>
            <a:r>
              <a:rPr lang="en-US" sz="4200" dirty="0"/>
              <a:t> </a:t>
            </a:r>
            <a:r>
              <a:rPr lang="en-US" sz="4200" b="1" dirty="0"/>
              <a:t>was stronger overall</a:t>
            </a:r>
            <a:r>
              <a:rPr lang="en-US" sz="4200" dirty="0"/>
              <a:t>, gaining on the euro but somewhat weaker on the yen.  </a:t>
            </a:r>
            <a:r>
              <a:rPr lang="en-US" sz="4200" b="1" dirty="0"/>
              <a:t>Oil</a:t>
            </a:r>
            <a:r>
              <a:rPr lang="en-US" sz="4200" dirty="0"/>
              <a:t> </a:t>
            </a:r>
            <a:r>
              <a:rPr lang="en-US" sz="4200" b="1" dirty="0"/>
              <a:t>recovered notably from its 2018 low</a:t>
            </a:r>
            <a:r>
              <a:rPr lang="en-US" sz="4200" dirty="0"/>
              <a:t> </a:t>
            </a:r>
            <a:r>
              <a:rPr lang="en-US" sz="4200" b="1" dirty="0"/>
              <a:t>rising more than 34%.</a:t>
            </a:r>
            <a:r>
              <a:rPr lang="en-US" sz="4200" dirty="0"/>
              <a:t> </a:t>
            </a:r>
            <a:r>
              <a:rPr lang="en-US" sz="4200" b="1" dirty="0"/>
              <a:t>Gold</a:t>
            </a:r>
            <a:r>
              <a:rPr lang="en-US" sz="4200" dirty="0"/>
              <a:t> </a:t>
            </a:r>
            <a:r>
              <a:rPr lang="en-US" sz="4200" b="1" dirty="0"/>
              <a:t>was higher, up nearly 18%</a:t>
            </a:r>
            <a:r>
              <a:rPr lang="en-US" sz="4200" dirty="0"/>
              <a:t> for the year, registering its best annual performance since 2010.  </a:t>
            </a:r>
          </a:p>
          <a:p>
            <a:pPr eaLnBrk="1" hangingPunct="1"/>
            <a:endParaRPr lang="en-US" sz="4200" dirty="0"/>
          </a:p>
          <a:p>
            <a:pPr eaLnBrk="1" hangingPunct="1"/>
            <a:r>
              <a:rPr lang="en-US" sz="4200" dirty="0"/>
              <a:t>Weave in </a:t>
            </a:r>
            <a:r>
              <a:rPr lang="en-US" sz="4200" u="sng" dirty="0"/>
              <a:t>10 year numbers</a:t>
            </a:r>
            <a:r>
              <a:rPr lang="en-US" sz="4200" dirty="0"/>
              <a:t> to broaden – returns lumpy year to year but mean revert over time.  Powerful</a:t>
            </a:r>
          </a:p>
          <a:p>
            <a:pPr eaLnBrk="1" hangingPunct="1"/>
            <a:endParaRPr lang="en-US" sz="4200" dirty="0"/>
          </a:p>
          <a:p>
            <a:endParaRPr lang="en-US" sz="3400" dirty="0"/>
          </a:p>
          <a:p>
            <a:pPr lvl="0"/>
            <a:r>
              <a:rPr lang="en-US" sz="3400" dirty="0"/>
              <a:t>   </a:t>
            </a:r>
          </a:p>
          <a:p>
            <a:endParaRPr lang="en-US" dirty="0"/>
          </a:p>
        </p:txBody>
      </p:sp>
    </p:spTree>
    <p:extLst>
      <p:ext uri="{BB962C8B-B14F-4D97-AF65-F5344CB8AC3E}">
        <p14:creationId xmlns:p14="http://schemas.microsoft.com/office/powerpoint/2010/main" val="225122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3964" y="4473891"/>
            <a:ext cx="6640945" cy="4503853"/>
          </a:xfrm>
        </p:spPr>
        <p:txBody>
          <a:bodyPr/>
          <a:lstStyle/>
          <a:p>
            <a:r>
              <a:rPr lang="en-US" sz="1100" dirty="0"/>
              <a:t>Fun to look at </a:t>
            </a:r>
            <a:r>
              <a:rPr lang="en-US" sz="1100" b="1" u="sng" dirty="0"/>
              <a:t>market history and cycles to better understand </a:t>
            </a:r>
            <a:r>
              <a:rPr lang="en-US" sz="1100" dirty="0"/>
              <a:t>where we are today and perhaps </a:t>
            </a:r>
            <a:r>
              <a:rPr lang="en-US" sz="1100" b="1" u="sng" dirty="0"/>
              <a:t>land</a:t>
            </a:r>
            <a:r>
              <a:rPr lang="en-US" sz="1100" dirty="0"/>
              <a:t> tomorrow.  </a:t>
            </a:r>
            <a:endParaRPr lang="en-US" sz="1100" b="1" dirty="0"/>
          </a:p>
          <a:p>
            <a:endParaRPr lang="en-US" sz="1100" b="1" dirty="0"/>
          </a:p>
          <a:p>
            <a:r>
              <a:rPr lang="en-US" sz="1100" b="1" dirty="0"/>
              <a:t>This cycle up close to 400% from 3/09 lows of 666 </a:t>
            </a:r>
            <a:r>
              <a:rPr lang="en-US" sz="1100" dirty="0"/>
              <a:t>much better than the last 2 cycles.  </a:t>
            </a:r>
            <a:r>
              <a:rPr lang="en-US" sz="1100" b="1" u="sng" dirty="0"/>
              <a:t>Outsized</a:t>
            </a:r>
            <a:r>
              <a:rPr lang="en-US" sz="1100" dirty="0"/>
              <a:t> move 106 months vs 60 avg.</a:t>
            </a:r>
          </a:p>
          <a:p>
            <a:endParaRPr lang="en-US" sz="1100" dirty="0"/>
          </a:p>
          <a:p>
            <a:r>
              <a:rPr lang="en-US" sz="1100" dirty="0"/>
              <a:t>Compare recent highs against prior highs reached in 2007 and 2000, </a:t>
            </a:r>
            <a:r>
              <a:rPr lang="en-US" sz="1100" b="1" u="sng" dirty="0"/>
              <a:t>this rally greater than 3x the prior two cycles.  2020, 2010, 2000, 1990.</a:t>
            </a:r>
            <a:endParaRPr lang="en-US" sz="1100" dirty="0"/>
          </a:p>
          <a:p>
            <a:endParaRPr lang="en-US" sz="1100" dirty="0"/>
          </a:p>
          <a:p>
            <a:r>
              <a:rPr lang="en-US" sz="1100" dirty="0"/>
              <a:t>U.S. 10 years ago probably about 42%  of global market cap, today 55%.</a:t>
            </a:r>
          </a:p>
          <a:p>
            <a:endParaRPr lang="en-US" sz="1100" dirty="0"/>
          </a:p>
          <a:p>
            <a:r>
              <a:rPr lang="en-US" sz="1100" dirty="0"/>
              <a:t>Opportunity in DMI and EM given the US outperformance</a:t>
            </a:r>
          </a:p>
          <a:p>
            <a:endParaRPr lang="en-US" sz="1100" dirty="0"/>
          </a:p>
          <a:p>
            <a:r>
              <a:rPr lang="en-US" sz="1100" b="1" dirty="0"/>
              <a:t>Until recently, </a:t>
            </a:r>
            <a:r>
              <a:rPr lang="en-US" sz="1100" b="1" u="sng" dirty="0"/>
              <a:t>anomaly</a:t>
            </a:r>
            <a:r>
              <a:rPr lang="en-US" sz="1100" b="1" dirty="0"/>
              <a:t> to </a:t>
            </a:r>
            <a:r>
              <a:rPr lang="en-US" sz="1100" b="1" u="sng" dirty="0"/>
              <a:t>reach new highs in stock and bond markets, totally in sync </a:t>
            </a:r>
            <a:r>
              <a:rPr lang="en-US" sz="1100" b="1" dirty="0"/>
              <a:t>?  </a:t>
            </a:r>
            <a:r>
              <a:rPr lang="en-US" sz="1100" dirty="0"/>
              <a:t>Not suppose to happen this way, generally opposite directions.  Something </a:t>
            </a:r>
            <a:r>
              <a:rPr lang="en-US" sz="1100" u="sng" dirty="0"/>
              <a:t>dysfunctional</a:t>
            </a:r>
            <a:r>
              <a:rPr lang="en-US" sz="1100" dirty="0"/>
              <a:t>.  </a:t>
            </a:r>
            <a:r>
              <a:rPr lang="en-US" sz="1100" u="sng" dirty="0"/>
              <a:t>Stock market </a:t>
            </a:r>
            <a:r>
              <a:rPr lang="en-US" sz="1100" dirty="0"/>
              <a:t>could be reflecting </a:t>
            </a:r>
            <a:r>
              <a:rPr lang="en-US" sz="1100" u="sng" dirty="0"/>
              <a:t>better econ data</a:t>
            </a:r>
            <a:r>
              <a:rPr lang="en-US" sz="1100" dirty="0"/>
              <a:t>, while </a:t>
            </a:r>
            <a:r>
              <a:rPr lang="en-US" sz="1100" u="sng" dirty="0"/>
              <a:t>bonds</a:t>
            </a:r>
            <a:r>
              <a:rPr lang="en-US" sz="1100" dirty="0"/>
              <a:t> reacting to global issues and </a:t>
            </a:r>
            <a:r>
              <a:rPr lang="en-US" sz="1100" u="sng" dirty="0"/>
              <a:t>flight to safety</a:t>
            </a:r>
            <a:r>
              <a:rPr lang="en-US" sz="1100" dirty="0"/>
              <a:t> and yield/income at any price(YAAP) created disconnect.   Felt like </a:t>
            </a:r>
            <a:r>
              <a:rPr lang="en-US" sz="1100" u="sng" dirty="0"/>
              <a:t>everyone was getting a trophy</a:t>
            </a:r>
            <a:r>
              <a:rPr lang="en-US" sz="1100" dirty="0"/>
              <a:t>, undeserved perhaps because of CB manipulations.  </a:t>
            </a:r>
          </a:p>
          <a:p>
            <a:endParaRPr lang="en-US" sz="1100" dirty="0"/>
          </a:p>
          <a:p>
            <a:pPr lvl="0"/>
            <a:r>
              <a:rPr lang="en-US" sz="1100" b="1" dirty="0"/>
              <a:t>Increasing concern, </a:t>
            </a:r>
            <a:r>
              <a:rPr lang="en-US" sz="1100" b="1" u="sng" dirty="0"/>
              <a:t>asset prices are somewhat untethered from macro economic fundamentals</a:t>
            </a:r>
            <a:r>
              <a:rPr lang="en-US" sz="1100" b="1" dirty="0"/>
              <a:t>.  Financial assets have vastly </a:t>
            </a:r>
            <a:r>
              <a:rPr lang="en-US" sz="1100" b="1" u="sng" dirty="0"/>
              <a:t>outstripped growth</a:t>
            </a:r>
            <a:r>
              <a:rPr lang="en-US" sz="1100" b="1" dirty="0"/>
              <a:t> of the underlying economy, as measured by peak market cap to GDP ratios.  Need to digest these gains, have </a:t>
            </a:r>
            <a:r>
              <a:rPr lang="en-US" sz="1100" b="1" dirty="0" err="1"/>
              <a:t>fundamatals</a:t>
            </a:r>
            <a:r>
              <a:rPr lang="en-US" sz="1100" b="1" dirty="0"/>
              <a:t> catchup to where the market it.  </a:t>
            </a:r>
            <a:r>
              <a:rPr lang="en-US" sz="1100" dirty="0"/>
              <a:t>When massive gaps like this become this extreme they tend to converge and we don’t know what that will look like.  Drivers of equity markets move were not a better macro-economic backdrop or better corporate earnings, both of which are deteriorating but rather optimism around potential trade progress and prospects of a global central bank easing cycle underway.  </a:t>
            </a:r>
            <a:r>
              <a:rPr lang="en-US" sz="1100" b="1" dirty="0"/>
              <a:t>Valuations rich trading back to 18.5x earnings, high end of the historic range and a 20% premium to the long term average level, despite no earnings growth expected in 2019</a:t>
            </a:r>
            <a:r>
              <a:rPr lang="en-US" sz="1100" dirty="0"/>
              <a:t>.  </a:t>
            </a:r>
            <a:r>
              <a:rPr lang="en-GB" sz="1100" dirty="0"/>
              <a:t>This</a:t>
            </a:r>
            <a:r>
              <a:rPr lang="en-US" sz="1100" b="1" dirty="0"/>
              <a:t> move in markets is highly correlated with the expansion of the Fed’s balance sheet, again not fundamentally driven.  Not much historical precedent for this, concern it has created an “</a:t>
            </a:r>
            <a:r>
              <a:rPr lang="en-US" sz="1100" b="1" i="1" dirty="0"/>
              <a:t>unstable equilibrium</a:t>
            </a:r>
            <a:r>
              <a:rPr lang="en-US" sz="1100" b="1" dirty="0"/>
              <a:t>”.  </a:t>
            </a:r>
            <a:r>
              <a:rPr lang="en-US" sz="1100" b="1" u="sng" dirty="0"/>
              <a:t>Takeaway</a:t>
            </a:r>
            <a:r>
              <a:rPr lang="en-US" sz="1100" dirty="0"/>
              <a:t>:  we </a:t>
            </a:r>
            <a:r>
              <a:rPr lang="en-US" sz="1100" b="1" dirty="0"/>
              <a:t>need to see fundamental follow through to support the move higher or risks could build to the downside on a reset of optimistic expectations.</a:t>
            </a:r>
            <a:r>
              <a:rPr lang="en-US" sz="1100" dirty="0"/>
              <a:t>   </a:t>
            </a:r>
          </a:p>
          <a:p>
            <a:endParaRPr lang="en-US" sz="1100" dirty="0"/>
          </a:p>
          <a:p>
            <a:endParaRPr lang="en-US" sz="1000" u="sng"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200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Notes Placeholder 2"/>
          <p:cNvSpPr txBox="1">
            <a:spLocks/>
          </p:cNvSpPr>
          <p:nvPr/>
        </p:nvSpPr>
        <p:spPr>
          <a:xfrm>
            <a:off x="103517" y="4439194"/>
            <a:ext cx="6728604" cy="4609913"/>
          </a:xfrm>
          <a:prstGeom prst="rect">
            <a:avLst/>
          </a:prstGeom>
        </p:spPr>
        <p:txBody>
          <a:bodyPr vert="horz" lIns="93172" tIns="46586" rIns="93172"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a:ea typeface="+mn-ea"/>
                <a:cs typeface="+mn-cs"/>
              </a:rPr>
              <a:t>U.S. enjoyed a superior fundamental cycle:  our EPS growth, profitability, capital returns, ROIC .  Better relative value appears in DMI and EM vs. 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sng" strike="noStrike" kern="1200" cap="none" spc="0" normalizeH="0" baseline="0" noProof="0" dirty="0">
                <a:ln>
                  <a:noFill/>
                </a:ln>
                <a:solidFill>
                  <a:prstClr val="black"/>
                </a:solidFill>
                <a:effectLst/>
                <a:uLnTx/>
                <a:uFillTx/>
                <a:latin typeface="Calibri"/>
                <a:ea typeface="+mn-ea"/>
                <a:cs typeface="+mn-cs"/>
              </a:rPr>
              <a:t>Earnings peaked 3 years ago</a:t>
            </a:r>
            <a:r>
              <a:rPr kumimoji="0" lang="en-US" sz="950" b="0" i="0" u="none" strike="noStrike" kern="1200" cap="none" spc="0" normalizeH="0" baseline="0" noProof="0" dirty="0">
                <a:ln>
                  <a:noFill/>
                </a:ln>
                <a:solidFill>
                  <a:prstClr val="black"/>
                </a:solidFill>
                <a:effectLst/>
                <a:uLnTx/>
                <a:uFillTx/>
                <a:latin typeface="Calibri"/>
                <a:ea typeface="+mn-ea"/>
                <a:cs typeface="+mn-cs"/>
              </a:rPr>
              <a:t>, just finished a 5 quarter EPS recession from USD and oil price collapse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sng" strike="noStrike" kern="1200" cap="none" spc="0" normalizeH="0" baseline="0" noProof="0" dirty="0">
                <a:ln>
                  <a:noFill/>
                </a:ln>
                <a:solidFill>
                  <a:prstClr val="black"/>
                </a:solidFill>
                <a:effectLst/>
                <a:uLnTx/>
                <a:uFillTx/>
                <a:latin typeface="Calibri"/>
                <a:ea typeface="+mn-ea"/>
                <a:cs typeface="+mn-cs"/>
              </a:rPr>
              <a:t>Likely over-earned this cycle </a:t>
            </a:r>
            <a:r>
              <a:rPr kumimoji="0" lang="en-US" sz="950" b="0" i="0" u="none" strike="noStrike" kern="1200" cap="none" spc="0" normalizeH="0" baseline="0" noProof="0" dirty="0">
                <a:ln>
                  <a:noFill/>
                </a:ln>
                <a:solidFill>
                  <a:prstClr val="black"/>
                </a:solidFill>
                <a:effectLst/>
                <a:uLnTx/>
                <a:uFillTx/>
                <a:latin typeface="Calibri"/>
                <a:ea typeface="+mn-ea"/>
                <a:cs typeface="+mn-cs"/>
              </a:rPr>
              <a:t>– low interest rates, huge buys backs($900B) financed, low taxes weak ULC(no bargaining power from labor)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sng" strike="noStrike" kern="1200" cap="none" spc="0" normalizeH="0" baseline="0" noProof="0" dirty="0">
                <a:ln>
                  <a:noFill/>
                </a:ln>
                <a:solidFill>
                  <a:prstClr val="black"/>
                </a:solidFill>
                <a:effectLst/>
                <a:uLnTx/>
                <a:uFillTx/>
                <a:latin typeface="Calibri"/>
                <a:ea typeface="+mn-ea"/>
                <a:cs typeface="+mn-cs"/>
              </a:rPr>
              <a:t>EPS set to regrow</a:t>
            </a:r>
            <a:r>
              <a:rPr kumimoji="0" lang="en-US" sz="950" b="1" i="0" u="none" strike="noStrike" kern="1200" cap="none" spc="0" normalizeH="0" baseline="0" noProof="0" dirty="0">
                <a:ln>
                  <a:noFill/>
                </a:ln>
                <a:solidFill>
                  <a:prstClr val="black"/>
                </a:solidFill>
                <a:effectLst/>
                <a:uLnTx/>
                <a:uFillTx/>
                <a:latin typeface="Calibri"/>
                <a:ea typeface="+mn-ea"/>
                <a:cs typeface="+mn-cs"/>
              </a:rPr>
              <a:t> </a:t>
            </a:r>
            <a:r>
              <a:rPr kumimoji="0" lang="en-US" sz="950" b="0" i="0" u="none" strike="noStrike" kern="1200" cap="none" spc="0" normalizeH="0" baseline="0" noProof="0" dirty="0">
                <a:ln>
                  <a:noFill/>
                </a:ln>
                <a:solidFill>
                  <a:prstClr val="black"/>
                </a:solidFill>
                <a:effectLst/>
                <a:uLnTx/>
                <a:uFillTx/>
                <a:latin typeface="Calibri"/>
                <a:ea typeface="+mn-ea"/>
                <a:cs typeface="+mn-cs"/>
              </a:rPr>
              <a:t>based on </a:t>
            </a:r>
            <a:r>
              <a:rPr kumimoji="0" lang="en-US" sz="950" b="0" i="0" u="sng" strike="noStrike" kern="1200" cap="none" spc="0" normalizeH="0" baseline="0" noProof="0" dirty="0">
                <a:ln>
                  <a:noFill/>
                </a:ln>
                <a:solidFill>
                  <a:prstClr val="black"/>
                </a:solidFill>
                <a:effectLst/>
                <a:uLnTx/>
                <a:uFillTx/>
                <a:latin typeface="Calibri"/>
                <a:ea typeface="+mn-ea"/>
                <a:cs typeface="+mn-cs"/>
              </a:rPr>
              <a:t>better demand outlook globally</a:t>
            </a:r>
            <a:r>
              <a:rPr kumimoji="0" lang="en-US" sz="950" b="0" i="0" u="none" strike="noStrike" kern="1200" cap="none" spc="0" normalizeH="0" baseline="0" noProof="0" dirty="0">
                <a:ln>
                  <a:noFill/>
                </a:ln>
                <a:solidFill>
                  <a:prstClr val="black"/>
                </a:solidFill>
                <a:effectLst/>
                <a:uLnTx/>
                <a:uFillTx/>
                <a:latin typeface="Calibri"/>
                <a:ea typeface="+mn-ea"/>
                <a:cs typeface="+mn-cs"/>
              </a:rPr>
              <a:t>, </a:t>
            </a:r>
            <a:r>
              <a:rPr kumimoji="0" lang="en-US" sz="950" b="0" i="0" u="sng" strike="noStrike" kern="1200" cap="none" spc="0" normalizeH="0" baseline="0" noProof="0" dirty="0">
                <a:ln>
                  <a:noFill/>
                </a:ln>
                <a:solidFill>
                  <a:prstClr val="black"/>
                </a:solidFill>
                <a:effectLst/>
                <a:uLnTx/>
                <a:uFillTx/>
                <a:latin typeface="Calibri"/>
                <a:ea typeface="+mn-ea"/>
                <a:cs typeface="+mn-cs"/>
              </a:rPr>
              <a:t>inventory</a:t>
            </a:r>
            <a:r>
              <a:rPr kumimoji="0" lang="en-US" sz="950" b="0" i="0" u="none" strike="noStrike" kern="1200" cap="none" spc="0" normalizeH="0" baseline="0" noProof="0" dirty="0">
                <a:ln>
                  <a:noFill/>
                </a:ln>
                <a:solidFill>
                  <a:prstClr val="black"/>
                </a:solidFill>
                <a:effectLst/>
                <a:uLnTx/>
                <a:uFillTx/>
                <a:latin typeface="Calibri"/>
                <a:ea typeface="+mn-ea"/>
                <a:cs typeface="+mn-cs"/>
              </a:rPr>
              <a:t> rebuilding, pent up </a:t>
            </a:r>
            <a:r>
              <a:rPr kumimoji="0" lang="en-US" sz="950" b="0" i="0" u="sng" strike="noStrike" kern="1200" cap="none" spc="0" normalizeH="0" baseline="0" noProof="0" dirty="0">
                <a:ln>
                  <a:noFill/>
                </a:ln>
                <a:solidFill>
                  <a:prstClr val="black"/>
                </a:solidFill>
                <a:effectLst/>
                <a:uLnTx/>
                <a:uFillTx/>
                <a:latin typeface="Calibri"/>
                <a:ea typeface="+mn-ea"/>
                <a:cs typeface="+mn-cs"/>
              </a:rPr>
              <a:t>capex</a:t>
            </a:r>
            <a:r>
              <a:rPr kumimoji="0" lang="en-US" sz="950" b="0" i="0" u="none" strike="noStrike" kern="1200" cap="none" spc="0" normalizeH="0" baseline="0" noProof="0" dirty="0">
                <a:ln>
                  <a:noFill/>
                </a:ln>
                <a:solidFill>
                  <a:prstClr val="black"/>
                </a:solidFill>
                <a:effectLst/>
                <a:uLnTx/>
                <a:uFillTx/>
                <a:latin typeface="Calibri"/>
                <a:ea typeface="+mn-ea"/>
                <a:cs typeface="+mn-cs"/>
              </a:rPr>
              <a:t> cycle, </a:t>
            </a:r>
            <a:r>
              <a:rPr kumimoji="0" lang="en-US" sz="950" b="0" i="0" u="sng" strike="noStrike" kern="1200" cap="none" spc="0" normalizeH="0" baseline="0" noProof="0" dirty="0">
                <a:ln>
                  <a:noFill/>
                </a:ln>
                <a:solidFill>
                  <a:prstClr val="black"/>
                </a:solidFill>
                <a:effectLst/>
                <a:uLnTx/>
                <a:uFillTx/>
                <a:latin typeface="Calibri"/>
                <a:ea typeface="+mn-ea"/>
                <a:cs typeface="+mn-cs"/>
              </a:rPr>
              <a:t>lapping strong USD </a:t>
            </a:r>
            <a:r>
              <a:rPr kumimoji="0" lang="en-US" sz="950" b="0" i="0" u="none" strike="noStrike" kern="1200" cap="none" spc="0" normalizeH="0" baseline="0" noProof="0" dirty="0">
                <a:ln>
                  <a:noFill/>
                </a:ln>
                <a:solidFill>
                  <a:prstClr val="black"/>
                </a:solidFill>
                <a:effectLst/>
                <a:uLnTx/>
                <a:uFillTx/>
                <a:latin typeface="Calibri"/>
                <a:ea typeface="+mn-ea"/>
                <a:cs typeface="+mn-cs"/>
              </a:rPr>
              <a:t>and </a:t>
            </a:r>
            <a:r>
              <a:rPr kumimoji="0" lang="en-US" sz="950" b="0" i="0" u="sng" strike="noStrike" kern="1200" cap="none" spc="0" normalizeH="0" baseline="0" noProof="0" dirty="0">
                <a:ln>
                  <a:noFill/>
                </a:ln>
                <a:solidFill>
                  <a:prstClr val="black"/>
                </a:solidFill>
                <a:effectLst/>
                <a:uLnTx/>
                <a:uFillTx/>
                <a:latin typeface="Calibri"/>
                <a:ea typeface="+mn-ea"/>
                <a:cs typeface="+mn-cs"/>
              </a:rPr>
              <a:t>energy price</a:t>
            </a:r>
            <a:r>
              <a:rPr kumimoji="0" lang="en-US" sz="950" b="0" i="0" u="none" strike="noStrike" kern="1200" cap="none" spc="0" normalizeH="0" baseline="0" noProof="0" dirty="0">
                <a:ln>
                  <a:noFill/>
                </a:ln>
                <a:solidFill>
                  <a:prstClr val="black"/>
                </a:solidFill>
                <a:effectLst/>
                <a:uLnTx/>
                <a:uFillTx/>
                <a:latin typeface="Calibri"/>
                <a:ea typeface="+mn-ea"/>
                <a:cs typeface="+mn-cs"/>
              </a:rPr>
              <a:t> collapse as well as prospect of  </a:t>
            </a:r>
            <a:r>
              <a:rPr kumimoji="0" lang="en-US" sz="950" b="0" i="0" u="sng" strike="noStrike" kern="1200" cap="none" spc="0" normalizeH="0" baseline="0" noProof="0" dirty="0">
                <a:ln>
                  <a:noFill/>
                </a:ln>
                <a:solidFill>
                  <a:prstClr val="black"/>
                </a:solidFill>
                <a:effectLst/>
                <a:uLnTx/>
                <a:uFillTx/>
                <a:latin typeface="Calibri"/>
                <a:ea typeface="+mn-ea"/>
                <a:cs typeface="+mn-cs"/>
              </a:rPr>
              <a:t>fiscal stimulus</a:t>
            </a:r>
            <a:r>
              <a:rPr kumimoji="0" lang="en-US" sz="950" b="0" i="0" u="none" strike="noStrike" kern="1200" cap="none" spc="0" normalizeH="0" baseline="0" noProof="0" dirty="0">
                <a:ln>
                  <a:noFill/>
                </a:ln>
                <a:solidFill>
                  <a:prstClr val="black"/>
                </a:solidFill>
                <a:effectLst/>
                <a:uLnTx/>
                <a:uFillTx/>
                <a:latin typeface="Calibri"/>
                <a:ea typeface="+mn-ea"/>
                <a:cs typeface="+mn-cs"/>
              </a:rPr>
              <a:t>, and </a:t>
            </a:r>
            <a:r>
              <a:rPr kumimoji="0" lang="en-US" sz="950" b="0" i="0" u="sng" strike="noStrike" kern="1200" cap="none" spc="0" normalizeH="0" baseline="0" noProof="0" dirty="0">
                <a:ln>
                  <a:noFill/>
                </a:ln>
                <a:solidFill>
                  <a:prstClr val="black"/>
                </a:solidFill>
                <a:effectLst/>
                <a:uLnTx/>
                <a:uFillTx/>
                <a:latin typeface="Calibri"/>
                <a:ea typeface="+mn-ea"/>
                <a:cs typeface="+mn-cs"/>
              </a:rPr>
              <a:t>corporate tax </a:t>
            </a:r>
            <a:r>
              <a:rPr kumimoji="0" lang="en-US" sz="950" b="0" i="0" u="none" strike="noStrike" kern="1200" cap="none" spc="0" normalizeH="0" baseline="0" noProof="0" dirty="0">
                <a:ln>
                  <a:noFill/>
                </a:ln>
                <a:solidFill>
                  <a:prstClr val="black"/>
                </a:solidFill>
                <a:effectLst/>
                <a:uLnTx/>
                <a:uFillTx/>
                <a:latin typeface="Calibri"/>
                <a:ea typeface="+mn-ea"/>
                <a:cs typeface="+mn-cs"/>
              </a:rPr>
              <a:t>reform</a:t>
            </a:r>
            <a:endParaRPr kumimoji="0" lang="en-US" sz="95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sng" strike="noStrike" kern="1200" cap="none" spc="0" normalizeH="0" baseline="0" noProof="0" dirty="0">
                <a:ln>
                  <a:noFill/>
                </a:ln>
                <a:solidFill>
                  <a:prstClr val="black"/>
                </a:solidFill>
                <a:effectLst/>
                <a:uLnTx/>
                <a:uFillTx/>
                <a:latin typeface="Calibri"/>
                <a:ea typeface="+mn-ea"/>
                <a:cs typeface="+mn-cs"/>
              </a:rPr>
              <a:t>So, how cheap is the market today ?  Punch line:  not a bargain, high end of historical range, (2) cheap relative to other assets classes; (3) not cheap vs historic, cycle, current EPS or FCF.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Calibri"/>
                <a:ea typeface="+mn-ea"/>
                <a:cs typeface="+mn-cs"/>
              </a:rPr>
              <a:t>Excluding the </a:t>
            </a:r>
            <a:r>
              <a:rPr kumimoji="0" lang="en-US" sz="950" b="1" i="0" u="none" strike="noStrike" kern="1200" cap="none" spc="0" normalizeH="0" baseline="0" noProof="0" dirty="0" err="1">
                <a:ln>
                  <a:noFill/>
                </a:ln>
                <a:solidFill>
                  <a:prstClr val="black"/>
                </a:solidFill>
                <a:effectLst/>
                <a:uLnTx/>
                <a:uFillTx/>
                <a:latin typeface="Calibri"/>
                <a:ea typeface="+mn-ea"/>
                <a:cs typeface="+mn-cs"/>
              </a:rPr>
              <a:t>teck</a:t>
            </a:r>
            <a:r>
              <a:rPr kumimoji="0" lang="en-US" sz="950" b="1" i="0" u="none" strike="noStrike" kern="1200" cap="none" spc="0" normalizeH="0" baseline="0" noProof="0" dirty="0">
                <a:ln>
                  <a:noFill/>
                </a:ln>
                <a:solidFill>
                  <a:prstClr val="black"/>
                </a:solidFill>
                <a:effectLst/>
                <a:uLnTx/>
                <a:uFillTx/>
                <a:latin typeface="Calibri"/>
                <a:ea typeface="+mn-ea"/>
                <a:cs typeface="+mn-cs"/>
              </a:rPr>
              <a:t> boom markets trading high end of fair  value range</a:t>
            </a:r>
            <a:r>
              <a:rPr kumimoji="0" lang="en-US" sz="950" b="0" i="0" u="none" strike="noStrike" kern="1200" cap="none" spc="0" normalizeH="0" baseline="0" noProof="0" dirty="0">
                <a:ln>
                  <a:noFill/>
                </a:ln>
                <a:solidFill>
                  <a:prstClr val="black"/>
                </a:solidFill>
                <a:effectLst/>
                <a:uLnTx/>
                <a:uFillTx/>
                <a:latin typeface="Calibri"/>
                <a:ea typeface="+mn-ea"/>
                <a:cs typeface="+mn-cs"/>
              </a:rPr>
              <a:t>, unusual for this late in the cycle.  Expensive on most measure(P/E, P/B, CAPE, replacement costs), only cheap vs. </a:t>
            </a:r>
            <a:r>
              <a:rPr kumimoji="0" lang="en-US" sz="950" b="0" i="0" u="sng" strike="noStrike" kern="1200" cap="none" spc="0" normalizeH="0" baseline="0" noProof="0" dirty="0">
                <a:ln>
                  <a:noFill/>
                </a:ln>
                <a:solidFill>
                  <a:prstClr val="black"/>
                </a:solidFill>
                <a:effectLst/>
                <a:uLnTx/>
                <a:uFillTx/>
                <a:latin typeface="Calibri"/>
                <a:ea typeface="+mn-ea"/>
                <a:cs typeface="+mn-cs"/>
              </a:rPr>
              <a:t>artificially low inflation  and depressed </a:t>
            </a:r>
            <a:r>
              <a:rPr kumimoji="0" lang="en-US" sz="950" b="0" i="0" u="sng" strike="noStrike" kern="1200" cap="none" spc="0" normalizeH="0" baseline="0" noProof="0" dirty="0" err="1">
                <a:ln>
                  <a:noFill/>
                </a:ln>
                <a:solidFill>
                  <a:prstClr val="black"/>
                </a:solidFill>
                <a:effectLst/>
                <a:uLnTx/>
                <a:uFillTx/>
                <a:latin typeface="Calibri"/>
                <a:ea typeface="+mn-ea"/>
                <a:cs typeface="+mn-cs"/>
              </a:rPr>
              <a:t>gov</a:t>
            </a:r>
            <a:r>
              <a:rPr kumimoji="0" lang="en-US" sz="950" b="0" i="0" u="sng" strike="noStrike" kern="1200" cap="none" spc="0" normalizeH="0" baseline="0" noProof="0" dirty="0">
                <a:ln>
                  <a:noFill/>
                </a:ln>
                <a:solidFill>
                  <a:prstClr val="black"/>
                </a:solidFill>
                <a:effectLst/>
                <a:uLnTx/>
                <a:uFillTx/>
                <a:latin typeface="Calibri"/>
                <a:ea typeface="+mn-ea"/>
                <a:cs typeface="+mn-cs"/>
              </a:rPr>
              <a:t> and corporate bonds yields</a:t>
            </a:r>
            <a:r>
              <a:rPr kumimoji="0" lang="en-US" sz="950" b="0" i="0" u="none" strike="noStrike" kern="1200" cap="none" spc="0" normalizeH="0" baseline="0" noProof="0" dirty="0">
                <a:ln>
                  <a:noFill/>
                </a:ln>
                <a:solidFill>
                  <a:prstClr val="black"/>
                </a:solidFill>
                <a:effectLst/>
                <a:uLnTx/>
                <a:uFillTx/>
                <a:latin typeface="Calibri"/>
                <a:ea typeface="+mn-ea"/>
                <a:cs typeface="+mn-cs"/>
              </a:rPr>
              <a:t>  New Normal ?  Different this time ???   Caution most dangerous works in investing((tulips, Railroads, tech, Nifty 50, Nikkei)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Calibri"/>
                <a:ea typeface="+mn-ea"/>
                <a:cs typeface="+mn-cs"/>
              </a:rPr>
              <a:t>Valuations </a:t>
            </a:r>
            <a:r>
              <a:rPr kumimoji="0" lang="en-US" sz="950" b="1" i="0" u="sng" strike="noStrike" kern="1200" cap="none" spc="0" normalizeH="0" baseline="0" noProof="0" dirty="0">
                <a:ln>
                  <a:noFill/>
                </a:ln>
                <a:solidFill>
                  <a:prstClr val="black"/>
                </a:solidFill>
                <a:effectLst/>
                <a:uLnTx/>
                <a:uFillTx/>
                <a:latin typeface="Calibri"/>
                <a:ea typeface="+mn-ea"/>
                <a:cs typeface="+mn-cs"/>
              </a:rPr>
              <a:t>ahead</a:t>
            </a:r>
            <a:r>
              <a:rPr kumimoji="0" lang="en-US" sz="950" b="1" i="0" u="none" strike="noStrike" kern="1200" cap="none" spc="0" normalizeH="0" baseline="0" noProof="0" dirty="0">
                <a:ln>
                  <a:noFill/>
                </a:ln>
                <a:solidFill>
                  <a:prstClr val="black"/>
                </a:solidFill>
                <a:effectLst/>
                <a:uLnTx/>
                <a:uFillTx/>
                <a:latin typeface="Calibri"/>
                <a:ea typeface="+mn-ea"/>
                <a:cs typeface="+mn-cs"/>
              </a:rPr>
              <a:t> of fundamentals, </a:t>
            </a:r>
            <a:r>
              <a:rPr kumimoji="0" lang="en-US" sz="950" b="1" i="0" u="sng" strike="noStrike" kern="1200" cap="none" spc="0" normalizeH="0" baseline="0" noProof="0" dirty="0">
                <a:ln>
                  <a:noFill/>
                </a:ln>
                <a:solidFill>
                  <a:prstClr val="black"/>
                </a:solidFill>
                <a:effectLst/>
                <a:uLnTx/>
                <a:uFillTx/>
                <a:latin typeface="Calibri"/>
                <a:ea typeface="+mn-ea"/>
                <a:cs typeface="+mn-cs"/>
              </a:rPr>
              <a:t>need catchup and validate the move up in asset prices</a:t>
            </a:r>
            <a:r>
              <a:rPr kumimoji="0" lang="en-US" sz="950" b="1" i="0" u="none" strike="noStrike" kern="1200" cap="none" spc="0" normalizeH="0" baseline="0" noProof="0" dirty="0">
                <a:ln>
                  <a:noFill/>
                </a:ln>
                <a:solidFill>
                  <a:prstClr val="black"/>
                </a:solidFill>
                <a:effectLst/>
                <a:uLnTx/>
                <a:uFillTx/>
                <a:latin typeface="Calibri"/>
                <a:ea typeface="+mn-ea"/>
                <a:cs typeface="+mn-cs"/>
              </a:rPr>
              <a:t>.  Got in  front of skies. </a:t>
            </a:r>
            <a:r>
              <a:rPr kumimoji="0" lang="en-US" sz="950" b="1" i="0" u="sng" strike="noStrike" kern="1200" cap="none" spc="0" normalizeH="0" baseline="0" noProof="0" dirty="0">
                <a:ln>
                  <a:noFill/>
                </a:ln>
                <a:solidFill>
                  <a:prstClr val="black"/>
                </a:solidFill>
                <a:effectLst/>
                <a:uLnTx/>
                <a:uFillTx/>
                <a:latin typeface="Calibri"/>
                <a:ea typeface="+mn-ea"/>
                <a:cs typeface="+mn-cs"/>
              </a:rPr>
              <a:t>Limited</a:t>
            </a:r>
            <a:r>
              <a:rPr kumimoji="0" lang="en-US" sz="950" b="1" i="0" u="none" strike="noStrike" kern="1200" cap="none" spc="0" normalizeH="0" baseline="0" noProof="0" dirty="0">
                <a:ln>
                  <a:noFill/>
                </a:ln>
                <a:solidFill>
                  <a:prstClr val="black"/>
                </a:solidFill>
                <a:effectLst/>
                <a:uLnTx/>
                <a:uFillTx/>
                <a:latin typeface="Calibri"/>
                <a:ea typeface="+mn-ea"/>
                <a:cs typeface="+mn-cs"/>
              </a:rPr>
              <a:t> P/E expansion potential from here.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Calibri"/>
                <a:ea typeface="+mn-ea"/>
                <a:cs typeface="+mn-cs"/>
              </a:rPr>
              <a:t>My View </a:t>
            </a:r>
            <a:r>
              <a:rPr kumimoji="0" lang="en-US" sz="950" b="0" i="0" u="none" strike="noStrike" kern="1200" cap="none" spc="0" normalizeH="0" baseline="0" noProof="0" dirty="0">
                <a:ln>
                  <a:noFill/>
                </a:ln>
                <a:solidFill>
                  <a:prstClr val="black"/>
                </a:solidFill>
                <a:effectLst/>
                <a:uLnTx/>
                <a:uFillTx/>
                <a:latin typeface="Calibri"/>
                <a:ea typeface="+mn-ea"/>
                <a:cs typeface="+mn-cs"/>
              </a:rPr>
              <a:t>– </a:t>
            </a:r>
            <a:r>
              <a:rPr kumimoji="0" lang="en-US" sz="950" b="1" i="0" u="sng" strike="noStrike" kern="1200" cap="none" spc="0" normalizeH="0" baseline="0" noProof="0" dirty="0">
                <a:ln>
                  <a:noFill/>
                </a:ln>
                <a:solidFill>
                  <a:prstClr val="black"/>
                </a:solidFill>
                <a:effectLst/>
                <a:uLnTx/>
                <a:uFillTx/>
                <a:latin typeface="Calibri"/>
                <a:ea typeface="+mn-ea"/>
                <a:cs typeface="+mn-cs"/>
              </a:rPr>
              <a:t>wouldn’t bank on “rising tide” continued multiple expansion</a:t>
            </a:r>
            <a:r>
              <a:rPr kumimoji="0" lang="en-US" sz="950" b="0" i="0" u="none" strike="noStrike" kern="1200" cap="none" spc="0" normalizeH="0" baseline="0" noProof="0" dirty="0">
                <a:ln>
                  <a:noFill/>
                </a:ln>
                <a:solidFill>
                  <a:prstClr val="black"/>
                </a:solidFill>
                <a:effectLst/>
                <a:uLnTx/>
                <a:uFillTx/>
                <a:latin typeface="Calibri"/>
                <a:ea typeface="+mn-ea"/>
                <a:cs typeface="+mn-cs"/>
              </a:rPr>
              <a:t>.  Hard to argue with rising inflation, taxes, peaking ISM and peak margins/profitability.  Historic precedent suggests best way to make money from here is to </a:t>
            </a:r>
            <a:r>
              <a:rPr kumimoji="0" lang="en-US" sz="950" b="0" i="0" u="sng" strike="noStrike" kern="1200" cap="none" spc="0" normalizeH="0" baseline="0" noProof="0" dirty="0">
                <a:ln>
                  <a:noFill/>
                </a:ln>
                <a:solidFill>
                  <a:prstClr val="black"/>
                </a:solidFill>
                <a:effectLst/>
                <a:uLnTx/>
                <a:uFillTx/>
                <a:latin typeface="Calibri"/>
                <a:ea typeface="+mn-ea"/>
                <a:cs typeface="+mn-cs"/>
              </a:rPr>
              <a:t>get the fundamentals right, value those fundamentals appropriately and smart capital allocation strategies </a:t>
            </a:r>
            <a:r>
              <a:rPr kumimoji="0" lang="en-US" sz="950" b="0" i="0" u="none" strike="noStrike" kern="1200" cap="none" spc="0" normalizeH="0" baseline="0" noProof="0" dirty="0">
                <a:ln>
                  <a:noFill/>
                </a:ln>
                <a:solidFill>
                  <a:prstClr val="black"/>
                </a:solidFill>
                <a:effectLst/>
                <a:uLnTx/>
                <a:uFillTx/>
                <a:latin typeface="Calibri"/>
                <a:ea typeface="+mn-ea"/>
                <a:cs typeface="+mn-cs"/>
              </a:rPr>
              <a:t>will be the ”</a:t>
            </a:r>
            <a:r>
              <a:rPr kumimoji="0" lang="en-US" sz="950" b="1" i="0" u="none" strike="noStrike" kern="1200" cap="none" spc="0" normalizeH="0" baseline="0" noProof="0" dirty="0">
                <a:ln>
                  <a:noFill/>
                </a:ln>
                <a:solidFill>
                  <a:prstClr val="black"/>
                </a:solidFill>
                <a:effectLst/>
                <a:uLnTx/>
                <a:uFillTx/>
                <a:latin typeface="Calibri"/>
                <a:ea typeface="+mn-ea"/>
                <a:cs typeface="+mn-cs"/>
              </a:rPr>
              <a:t>winning hand</a:t>
            </a:r>
            <a:r>
              <a:rPr kumimoji="0" lang="en-US" sz="950" b="0" i="0" u="none" strike="noStrike" kern="1200" cap="none" spc="0" normalizeH="0" baseline="0" noProof="0" dirty="0">
                <a:ln>
                  <a:noFill/>
                </a:ln>
                <a:solidFill>
                  <a:prstClr val="black"/>
                </a:solidFill>
                <a:effectLst/>
                <a:uLnTx/>
                <a:uFillTx/>
                <a:latin typeface="Calibri"/>
                <a:ea typeface="+mn-ea"/>
                <a:cs typeface="+mn-cs"/>
              </a:rPr>
              <a:t>” – i.e. debt reduction, M&amp;A to consolidate excess capacity in industry, dividends , BB.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sng" strike="noStrike" kern="1200" cap="none" spc="0" normalizeH="0" baseline="0" noProof="0" dirty="0">
                <a:ln>
                  <a:noFill/>
                </a:ln>
                <a:solidFill>
                  <a:prstClr val="black"/>
                </a:solidFill>
                <a:effectLst/>
                <a:uLnTx/>
                <a:uFillTx/>
                <a:latin typeface="Calibri"/>
                <a:ea typeface="+mn-ea"/>
                <a:cs typeface="+mn-cs"/>
              </a:rPr>
              <a:t>Scant MOS at these valuation levels</a:t>
            </a:r>
            <a:r>
              <a:rPr kumimoji="0" lang="en-US" sz="950" b="0" i="0" u="none" strike="noStrike" kern="1200" cap="none" spc="0" normalizeH="0" baseline="0" noProof="0" dirty="0">
                <a:ln>
                  <a:noFill/>
                </a:ln>
                <a:solidFill>
                  <a:prstClr val="black"/>
                </a:solidFill>
                <a:effectLst/>
                <a:uLnTx/>
                <a:uFillTx/>
                <a:latin typeface="Calibri"/>
                <a:ea typeface="+mn-ea"/>
                <a:cs typeface="+mn-cs"/>
              </a:rPr>
              <a:t>, sensitive to shifting rates and unexpected shocks.  Only this expensive 10% of the time in history.  Really need to get things right beyond what is already “known” and “priced 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We believe the risk of a near-term recession is small/no visible excesses. Still, to frame the downside potential to earnings, we looked at all post-WWII recessions. The average earnings decline when </a:t>
            </a:r>
            <a:r>
              <a:rPr kumimoji="0" lang="en-US" sz="950" b="1" i="0" u="sng"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eliminating</a:t>
            </a:r>
            <a:r>
              <a:rPr kumimoji="0" lang="en-US" sz="95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the last two asset bubble recessions was </a:t>
            </a:r>
            <a:r>
              <a:rPr kumimoji="0" lang="en-GB" sz="950" b="0" i="0" u="none" strike="noStrike" kern="1200" cap="none" spc="0" normalizeH="0" baseline="0" noProof="0" dirty="0">
                <a:ln>
                  <a:noFill/>
                </a:ln>
                <a:solidFill>
                  <a:prstClr val="black"/>
                </a:solidFill>
                <a:effectLst/>
                <a:uLnTx/>
                <a:uFillTx/>
                <a:latin typeface="Calibri"/>
                <a:ea typeface="+mn-ea"/>
                <a:cs typeface="+mn-cs"/>
              </a:rPr>
              <a:t>we found the median drop in earnings associated with an economic contraction </a:t>
            </a:r>
            <a:r>
              <a:rPr kumimoji="0" lang="en-GB" sz="950" b="1" i="0" u="sng" strike="noStrike" kern="1200" cap="none" spc="0" normalizeH="0" baseline="0" noProof="0" dirty="0">
                <a:ln>
                  <a:noFill/>
                </a:ln>
                <a:solidFill>
                  <a:prstClr val="black"/>
                </a:solidFill>
                <a:effectLst/>
                <a:uLnTx/>
                <a:uFillTx/>
                <a:latin typeface="Calibri"/>
                <a:ea typeface="+mn-ea"/>
                <a:cs typeface="+mn-cs"/>
              </a:rPr>
              <a:t>is 13% </a:t>
            </a:r>
            <a:r>
              <a:rPr kumimoji="0" lang="en-GB" sz="950" b="0" i="0" u="none" strike="noStrike" kern="1200" cap="none" spc="0" normalizeH="0" baseline="0" noProof="0" dirty="0">
                <a:ln>
                  <a:noFill/>
                </a:ln>
                <a:solidFill>
                  <a:prstClr val="black"/>
                </a:solidFill>
                <a:effectLst/>
                <a:uLnTx/>
                <a:uFillTx/>
                <a:latin typeface="Calibri"/>
                <a:ea typeface="+mn-ea"/>
                <a:cs typeface="+mn-cs"/>
              </a:rPr>
              <a:t>- a decline that would weaken, but not destroy, our valuation arguments</a:t>
            </a:r>
            <a:r>
              <a:rPr kumimoji="0" lang="en-GB" sz="9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descr="cid:image007.png@01D5B579.CFA6E7F0"/>
          <p:cNvPicPr/>
          <p:nvPr/>
        </p:nvPicPr>
        <p:blipFill>
          <a:blip r:embed="rId3">
            <a:extLst>
              <a:ext uri="{28A0092B-C50C-407E-A947-70E740481C1C}">
                <a14:useLocalDpi xmlns:a14="http://schemas.microsoft.com/office/drawing/2010/main" val="0"/>
              </a:ext>
            </a:extLst>
          </a:blip>
          <a:srcRect/>
          <a:stretch>
            <a:fillRect/>
          </a:stretch>
        </p:blipFill>
        <p:spPr bwMode="auto">
          <a:xfrm>
            <a:off x="7822104" y="5130027"/>
            <a:ext cx="5198278" cy="1791509"/>
          </a:xfrm>
          <a:prstGeom prst="rect">
            <a:avLst/>
          </a:prstGeom>
          <a:noFill/>
          <a:ln>
            <a:noFill/>
          </a:ln>
        </p:spPr>
      </p:pic>
    </p:spTree>
    <p:extLst>
      <p:ext uri="{BB962C8B-B14F-4D97-AF65-F5344CB8AC3E}">
        <p14:creationId xmlns:p14="http://schemas.microsoft.com/office/powerpoint/2010/main" val="136530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774EC-13DA-0E4A-AAF9-FCE277A43E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2"/>
          <p:cNvSpPr>
            <a:spLocks noGrp="1"/>
          </p:cNvSpPr>
          <p:nvPr>
            <p:ph type="body" idx="3"/>
          </p:nvPr>
        </p:nvSpPr>
        <p:spPr>
          <a:xfrm>
            <a:off x="76200" y="4605994"/>
            <a:ext cx="6781800" cy="4651373"/>
          </a:xfrm>
        </p:spPr>
        <p:txBody>
          <a:bodyPr>
            <a:normAutofit fontScale="92500" lnSpcReduction="20000"/>
          </a:bodyPr>
          <a:lstStyle/>
          <a:p>
            <a:pPr>
              <a:spcAft>
                <a:spcPct val="30000"/>
              </a:spcAft>
            </a:pPr>
            <a:r>
              <a:rPr lang="en-US" sz="1100" b="1" u="sng" kern="0" dirty="0">
                <a:latin typeface="Calibri" pitchFamily="34" charset="0"/>
                <a:ea typeface="MS PGothic" pitchFamily="34" charset="-128"/>
              </a:rPr>
              <a:t>Weakest expansion post WW2 era</a:t>
            </a:r>
            <a:r>
              <a:rPr lang="en-US" sz="1100" kern="0" dirty="0">
                <a:latin typeface="Calibri" pitchFamily="34" charset="0"/>
                <a:ea typeface="MS PGothic" pitchFamily="34" charset="-128"/>
              </a:rPr>
              <a:t>, 2% vs. old trend 3%, long duration 84 months (8+ years) vs. 46 </a:t>
            </a:r>
            <a:r>
              <a:rPr lang="en-US" sz="1100" kern="0" dirty="0" err="1">
                <a:latin typeface="Calibri" pitchFamily="34" charset="0"/>
                <a:ea typeface="MS PGothic" pitchFamily="34" charset="-128"/>
              </a:rPr>
              <a:t>avg</a:t>
            </a:r>
            <a:r>
              <a:rPr lang="en-US" sz="1100" kern="0" dirty="0">
                <a:latin typeface="Calibri" pitchFamily="34" charset="0"/>
                <a:ea typeface="MS PGothic" pitchFamily="34" charset="-128"/>
              </a:rPr>
              <a:t>(5 years), just closed the </a:t>
            </a:r>
            <a:r>
              <a:rPr lang="en-US" sz="1100" u="sng" kern="0" dirty="0">
                <a:latin typeface="Calibri" pitchFamily="34" charset="0"/>
                <a:ea typeface="MS PGothic" pitchFamily="34" charset="-128"/>
              </a:rPr>
              <a:t>output gap</a:t>
            </a:r>
            <a:r>
              <a:rPr lang="en-US" sz="1100" kern="0" dirty="0">
                <a:latin typeface="Calibri" pitchFamily="34" charset="0"/>
                <a:ea typeface="MS PGothic" pitchFamily="34" charset="-128"/>
              </a:rPr>
              <a:t>(U.S. and Global), and </a:t>
            </a:r>
            <a:r>
              <a:rPr lang="en-US" sz="1100" u="sng" kern="0" dirty="0">
                <a:latin typeface="Calibri" pitchFamily="34" charset="0"/>
                <a:ea typeface="MS PGothic" pitchFamily="34" charset="-128"/>
              </a:rPr>
              <a:t>saddled with huge debt load </a:t>
            </a:r>
            <a:r>
              <a:rPr lang="en-US" sz="1100" kern="0" dirty="0">
                <a:latin typeface="Calibri" pitchFamily="34" charset="0"/>
                <a:ea typeface="MS PGothic" pitchFamily="34" charset="-128"/>
              </a:rPr>
              <a:t>impeding our growth potential.  Good news expansion typically </a:t>
            </a:r>
            <a:r>
              <a:rPr lang="en-US" sz="1100" u="sng" kern="0" dirty="0">
                <a:latin typeface="Calibri" pitchFamily="34" charset="0"/>
                <a:ea typeface="MS PGothic" pitchFamily="34" charset="-128"/>
              </a:rPr>
              <a:t>don’t die of old age</a:t>
            </a:r>
            <a:r>
              <a:rPr lang="en-US" sz="1100" kern="0" dirty="0">
                <a:latin typeface="Calibri" pitchFamily="34" charset="0"/>
                <a:ea typeface="MS PGothic" pitchFamily="34" charset="-128"/>
              </a:rPr>
              <a:t>.  </a:t>
            </a:r>
          </a:p>
          <a:p>
            <a:pPr>
              <a:spcAft>
                <a:spcPct val="30000"/>
              </a:spcAft>
            </a:pPr>
            <a:endParaRPr lang="en-US" sz="1100" u="sng" kern="0" dirty="0">
              <a:latin typeface="Calibri" pitchFamily="34" charset="0"/>
              <a:ea typeface="MS PGothic" pitchFamily="34" charset="-128"/>
            </a:endParaRPr>
          </a:p>
          <a:p>
            <a:pPr>
              <a:spcAft>
                <a:spcPct val="30000"/>
              </a:spcAft>
            </a:pPr>
            <a:r>
              <a:rPr lang="en-US" sz="1100" b="1" u="sng" dirty="0">
                <a:latin typeface="Calibri" pitchFamily="34" charset="0"/>
              </a:rPr>
              <a:t>Strong Case for Longer Cycle</a:t>
            </a:r>
            <a:r>
              <a:rPr lang="en-US" sz="1100" dirty="0">
                <a:latin typeface="Calibri" pitchFamily="34" charset="0"/>
              </a:rPr>
              <a:t>, steady job creation, healthy banking system, </a:t>
            </a:r>
            <a:r>
              <a:rPr lang="en-US" sz="1100" u="sng" dirty="0">
                <a:latin typeface="Calibri" pitchFamily="34" charset="0"/>
              </a:rPr>
              <a:t>no visible excesses </a:t>
            </a:r>
            <a:r>
              <a:rPr lang="en-US" sz="1100" dirty="0">
                <a:latin typeface="Calibri" pitchFamily="34" charset="0"/>
              </a:rPr>
              <a:t>to trigger garden variety recession.</a:t>
            </a:r>
            <a:endParaRPr lang="en-US" sz="1100" kern="0" dirty="0">
              <a:latin typeface="Calibri" pitchFamily="34" charset="0"/>
              <a:ea typeface="MS PGothic" pitchFamily="34" charset="-128"/>
            </a:endParaRPr>
          </a:p>
          <a:p>
            <a:pPr>
              <a:spcAft>
                <a:spcPct val="30000"/>
              </a:spcAft>
            </a:pPr>
            <a:endParaRPr lang="en-US" sz="1100" u="sng" kern="0" dirty="0">
              <a:latin typeface="Calibri" pitchFamily="34" charset="0"/>
              <a:ea typeface="MS PGothic" pitchFamily="34" charset="-128"/>
            </a:endParaRPr>
          </a:p>
          <a:p>
            <a:pPr>
              <a:spcAft>
                <a:spcPct val="30000"/>
              </a:spcAft>
            </a:pPr>
            <a:r>
              <a:rPr lang="en-US" sz="1100" b="1" u="sng" kern="0" dirty="0">
                <a:latin typeface="Calibri" pitchFamily="34" charset="0"/>
                <a:ea typeface="MS PGothic" pitchFamily="34" charset="-128"/>
              </a:rPr>
              <a:t>Secular stagnation</a:t>
            </a:r>
            <a:r>
              <a:rPr lang="en-US" sz="1100" kern="0" dirty="0">
                <a:latin typeface="Calibri" pitchFamily="34" charset="0"/>
                <a:ea typeface="MS PGothic" pitchFamily="34" charset="-128"/>
              </a:rPr>
              <a:t> – trapped in a low growth world resistant to monetary policy(DMR/counter-productive)best by low aggregate demand, savings exceed investment, productivity conundrum(.5% per year this cycle vs. 2% norm), aging population causes decline in workforce</a:t>
            </a:r>
          </a:p>
          <a:p>
            <a:pPr>
              <a:spcAft>
                <a:spcPct val="30000"/>
              </a:spcAft>
            </a:pPr>
            <a:endParaRPr lang="en-US" sz="1100" kern="0" dirty="0">
              <a:latin typeface="Calibri" pitchFamily="34" charset="0"/>
              <a:ea typeface="MS PGothic" pitchFamily="34" charset="-128"/>
            </a:endParaRPr>
          </a:p>
          <a:p>
            <a:pPr>
              <a:spcAft>
                <a:spcPct val="30000"/>
              </a:spcAft>
            </a:pPr>
            <a:r>
              <a:rPr lang="en-US" sz="1100" b="1" u="sng" dirty="0"/>
              <a:t>Historically, US recessions were about overexpansion , need to redress imbalances, exogenous shocks </a:t>
            </a:r>
            <a:r>
              <a:rPr lang="en-US" sz="1100" dirty="0"/>
              <a:t>(consumer or business) followed by a contraction of liquidity—businesses/consumers have strong balance sheets and while the </a:t>
            </a:r>
            <a:r>
              <a:rPr lang="en-US" sz="1100" u="sng" dirty="0"/>
              <a:t>US bank system is extremely well-capitalized today</a:t>
            </a:r>
            <a:r>
              <a:rPr lang="en-US" sz="1100" dirty="0"/>
              <a:t>, it is hard to imagine the right impulse exists to create a recession.</a:t>
            </a:r>
            <a:endParaRPr lang="en-US" sz="1100" kern="0" dirty="0">
              <a:latin typeface="Calibri" pitchFamily="34" charset="0"/>
              <a:ea typeface="MS PGothic" pitchFamily="34" charset="-128"/>
            </a:endParaRPr>
          </a:p>
          <a:p>
            <a:pPr>
              <a:spcAft>
                <a:spcPct val="30000"/>
              </a:spcAft>
            </a:pPr>
            <a:endParaRPr lang="en-US" sz="1100" kern="0" dirty="0">
              <a:latin typeface="Calibri" pitchFamily="34" charset="0"/>
              <a:ea typeface="MS PGothic" pitchFamily="34" charset="-128"/>
            </a:endParaRPr>
          </a:p>
          <a:p>
            <a:pPr>
              <a:spcAft>
                <a:spcPct val="30000"/>
              </a:spcAft>
            </a:pPr>
            <a:endParaRPr lang="en-US" sz="1100" kern="0" dirty="0">
              <a:latin typeface="Calibri" pitchFamily="34" charset="0"/>
              <a:ea typeface="MS PGothic" pitchFamily="34" charset="-128"/>
            </a:endParaRPr>
          </a:p>
          <a:p>
            <a:pPr>
              <a:spcAft>
                <a:spcPct val="30000"/>
              </a:spcAft>
            </a:pPr>
            <a:endParaRPr lang="en-US" sz="1100" kern="0" dirty="0">
              <a:latin typeface="Calibri" pitchFamily="34" charset="0"/>
              <a:ea typeface="MS PGothic" pitchFamily="34" charset="-128"/>
            </a:endParaRPr>
          </a:p>
          <a:p>
            <a:pPr>
              <a:spcAft>
                <a:spcPct val="30000"/>
              </a:spcAft>
            </a:pPr>
            <a:r>
              <a:rPr lang="en-US" sz="1100" b="1" u="sng" kern="0" dirty="0">
                <a:latin typeface="Calibri" pitchFamily="34" charset="0"/>
                <a:ea typeface="MS PGothic" pitchFamily="34" charset="-128"/>
              </a:rPr>
              <a:t>Better data and positive surprises recently</a:t>
            </a:r>
            <a:r>
              <a:rPr lang="en-US" sz="1100" kern="0" dirty="0">
                <a:latin typeface="Calibri" pitchFamily="34" charset="0"/>
                <a:ea typeface="MS PGothic" pitchFamily="34" charset="-128"/>
              </a:rPr>
              <a:t>:  global PMIs. confidence, consumer prices, IP, sentiment</a:t>
            </a:r>
          </a:p>
          <a:p>
            <a:pPr>
              <a:spcAft>
                <a:spcPct val="30000"/>
              </a:spcAft>
            </a:pPr>
            <a:endParaRPr lang="en-US" sz="1100" b="1" dirty="0">
              <a:latin typeface="Calibri" pitchFamily="34" charset="0"/>
            </a:endParaRPr>
          </a:p>
          <a:p>
            <a:pPr>
              <a:spcAft>
                <a:spcPct val="30000"/>
              </a:spcAft>
            </a:pPr>
            <a:r>
              <a:rPr lang="en-US" sz="1100" b="1" u="sng" dirty="0">
                <a:latin typeface="Calibri" pitchFamily="34" charset="0"/>
              </a:rPr>
              <a:t>Positive View </a:t>
            </a:r>
            <a:r>
              <a:rPr lang="en-US" sz="1100" b="1" dirty="0">
                <a:latin typeface="Calibri" pitchFamily="34" charset="0"/>
              </a:rPr>
              <a:t>- Self-Sustaining Economic Expansion </a:t>
            </a:r>
            <a:r>
              <a:rPr lang="en-US" sz="1100" dirty="0">
                <a:latin typeface="Calibri" pitchFamily="34" charset="0"/>
              </a:rPr>
              <a:t>with fleeting macro risks, fiscal drag abating, wealth effect, pent up demand, banking system healthy(DFAST, CCAR, more IU/S than B/S problems is opposite 2008)</a:t>
            </a:r>
          </a:p>
          <a:p>
            <a:pPr>
              <a:spcAft>
                <a:spcPct val="30000"/>
              </a:spcAft>
            </a:pPr>
            <a:endParaRPr lang="en-US" sz="1100" b="1" dirty="0">
              <a:latin typeface="Calibri" pitchFamily="34" charset="0"/>
            </a:endParaRPr>
          </a:p>
          <a:p>
            <a:pPr>
              <a:spcAft>
                <a:spcPct val="30000"/>
              </a:spcAft>
            </a:pPr>
            <a:r>
              <a:rPr lang="en-US" sz="1100" b="1" u="sng" dirty="0">
                <a:latin typeface="Calibri" pitchFamily="34" charset="0"/>
              </a:rPr>
              <a:t>Negative View </a:t>
            </a:r>
            <a:r>
              <a:rPr lang="en-US" sz="1100" b="1" dirty="0">
                <a:latin typeface="Calibri" pitchFamily="34" charset="0"/>
              </a:rPr>
              <a:t>- Subpar, below trend cycle, </a:t>
            </a:r>
            <a:r>
              <a:rPr lang="en-US" sz="1100" dirty="0">
                <a:latin typeface="Calibri" pitchFamily="34" charset="0"/>
              </a:rPr>
              <a:t>economy not firing on all cylinders, labor force contraction, credit transmission weak, labor share income rising/productivity bad ULC up, flat YC bad omen.</a:t>
            </a:r>
          </a:p>
          <a:p>
            <a:endParaRPr lang="en-US" sz="1100" kern="0" dirty="0">
              <a:latin typeface="Calibri" pitchFamily="34" charset="0"/>
              <a:ea typeface="MS PGothic" pitchFamily="34" charset="-128"/>
            </a:endParaRPr>
          </a:p>
          <a:p>
            <a:endParaRPr lang="en-US" sz="1100" kern="0" dirty="0">
              <a:latin typeface="Calibri" pitchFamily="34" charset="0"/>
              <a:ea typeface="MS PGothic" pitchFamily="34" charset="-128"/>
            </a:endParaRPr>
          </a:p>
          <a:p>
            <a:endParaRPr lang="en-US" sz="1100" kern="0" dirty="0">
              <a:latin typeface="Calibri" pitchFamily="34" charset="0"/>
              <a:ea typeface="MS PGothic" pitchFamily="34" charset="-128"/>
            </a:endParaRPr>
          </a:p>
          <a:p>
            <a:endParaRPr lang="en-US" sz="1100" kern="0" dirty="0">
              <a:latin typeface="Calibri" pitchFamily="34" charset="0"/>
              <a:ea typeface="MS PGothic" pitchFamily="34" charset="-128"/>
            </a:endParaRPr>
          </a:p>
          <a:p>
            <a:endParaRPr lang="en-US" b="1" kern="0" dirty="0">
              <a:latin typeface="Calibri" pitchFamily="34" charset="0"/>
              <a:ea typeface="MS PGothic" pitchFamily="34" charset="-128"/>
            </a:endParaRPr>
          </a:p>
          <a:p>
            <a:endParaRPr lang="en-US" b="1" kern="0" dirty="0">
              <a:latin typeface="Arial Unicode MS" pitchFamily="34" charset="-128"/>
              <a:ea typeface="MS PGothic" pitchFamily="34" charset="-128"/>
            </a:endParaRPr>
          </a:p>
          <a:p>
            <a:endParaRPr lang="en-US" dirty="0"/>
          </a:p>
        </p:txBody>
      </p:sp>
    </p:spTree>
    <p:extLst>
      <p:ext uri="{BB962C8B-B14F-4D97-AF65-F5344CB8AC3E}">
        <p14:creationId xmlns:p14="http://schemas.microsoft.com/office/powerpoint/2010/main" val="318342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193925" y="4664075"/>
            <a:ext cx="10242550" cy="21018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2592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731838" y="1920875"/>
            <a:ext cx="13166725" cy="5430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76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330200"/>
            <a:ext cx="3290888" cy="702151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8" y="330200"/>
            <a:ext cx="9723437" cy="70215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22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44F818-70BE-4EF0-8EB6-D6C6CD69A836}"/>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05A3C79-5E84-4848-8820-84D5718D78C7}"/>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0613FF3-A540-4494-9A70-35CE918FCEAB}"/>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5" name="Footer Placeholder 4">
            <a:extLst>
              <a:ext uri="{FF2B5EF4-FFF2-40B4-BE49-F238E27FC236}">
                <a16:creationId xmlns="" xmlns:a16="http://schemas.microsoft.com/office/drawing/2014/main" id="{5C73D169-2DC9-424D-84CB-37D18842B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9CDB16-94CC-458C-9F19-4255A7B79BF5}"/>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130117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D87FAF-C895-459F-9C15-63EB05BAA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B1DEE9-3926-4BEC-86A2-96669C05C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555225-3F4C-4074-BC90-5CF3433B6254}"/>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5" name="Footer Placeholder 4">
            <a:extLst>
              <a:ext uri="{FF2B5EF4-FFF2-40B4-BE49-F238E27FC236}">
                <a16:creationId xmlns="" xmlns:a16="http://schemas.microsoft.com/office/drawing/2014/main" id="{B14531B4-1536-46B3-B914-D1030FE28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03A446-4B53-4D7E-8EF7-E3E9C794003D}"/>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1673943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D80FD-B70C-4DB5-AA26-B03C76BB305A}"/>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A3EF797-5855-483F-BD72-660AB67FF8D6}"/>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DC9C654-1B98-4073-B008-B323E62B2F75}"/>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5" name="Footer Placeholder 4">
            <a:extLst>
              <a:ext uri="{FF2B5EF4-FFF2-40B4-BE49-F238E27FC236}">
                <a16:creationId xmlns="" xmlns:a16="http://schemas.microsoft.com/office/drawing/2014/main" id="{FFF8C3BC-B1D2-43F1-81C2-563F14574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42D81DC-546E-48A9-93BC-B3BE4F79D3C2}"/>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358952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1D10B8-EFE0-4AEC-828F-F02CC7943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035430-AFC2-4265-8120-5B77804EF4E2}"/>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FC432B2-2FAB-40CB-B152-27C1FA999F39}"/>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EE20CAC-222D-4328-80B1-4DE6032569C2}"/>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6" name="Footer Placeholder 5">
            <a:extLst>
              <a:ext uri="{FF2B5EF4-FFF2-40B4-BE49-F238E27FC236}">
                <a16:creationId xmlns="" xmlns:a16="http://schemas.microsoft.com/office/drawing/2014/main" id="{CAF3D34D-C291-4851-B306-D425DC551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4DF2F3E-44E3-46EF-941E-67172919BD31}"/>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3327259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C8612B-3A15-45BE-973C-849FEBE2DAFD}"/>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F9016A1-09F5-4019-BAF4-1D2312A47DE0}"/>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00A2D74-8296-4ECA-8A4D-4814302F5C39}"/>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81C3811-E3E8-4487-A583-4942EDEBCF78}"/>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20EB1F3-B422-4CD6-9A91-7F46F9576FA9}"/>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9C4B3E7-B7D9-458D-AB25-3ECDD1915473}"/>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8" name="Footer Placeholder 7">
            <a:extLst>
              <a:ext uri="{FF2B5EF4-FFF2-40B4-BE49-F238E27FC236}">
                <a16:creationId xmlns="" xmlns:a16="http://schemas.microsoft.com/office/drawing/2014/main" id="{B13E7A59-BC25-4941-8D85-76FAA11E0F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493C9EB-F598-4DCA-8A1B-A8D2DE009FEC}"/>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340639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4143E-21A6-4360-9292-68735C38F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E37E385-5D68-4843-9DE2-F08956ECE72A}"/>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4" name="Footer Placeholder 3">
            <a:extLst>
              <a:ext uri="{FF2B5EF4-FFF2-40B4-BE49-F238E27FC236}">
                <a16:creationId xmlns="" xmlns:a16="http://schemas.microsoft.com/office/drawing/2014/main" id="{C515BBBB-41E1-4D84-835D-620F0A886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DB35E0A-306E-405D-ABCF-110BEAA3BD5B}"/>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206306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A621B95-7C16-4862-85D9-CD62421C9A88}"/>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3" name="Footer Placeholder 2">
            <a:extLst>
              <a:ext uri="{FF2B5EF4-FFF2-40B4-BE49-F238E27FC236}">
                <a16:creationId xmlns="" xmlns:a16="http://schemas.microsoft.com/office/drawing/2014/main" id="{E0A6F7B6-7D10-42C4-961E-ACB6B57E7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782FD45-D95C-4722-BA24-6DF46C3D5BAB}"/>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278683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714AA-83DC-46BE-BCC3-7F29BEFC5BD8}"/>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371D06C-7F99-4985-A1EE-F1CC5DC5B645}"/>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6AC5C5D-1F9B-43B3-94D2-EADB4987123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2817403-0AF6-4C46-8881-8425AFDDAF9E}"/>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6" name="Footer Placeholder 5">
            <a:extLst>
              <a:ext uri="{FF2B5EF4-FFF2-40B4-BE49-F238E27FC236}">
                <a16:creationId xmlns="" xmlns:a16="http://schemas.microsoft.com/office/drawing/2014/main" id="{306B844F-5FAD-4B73-B2C3-9C080AB50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5F9E72A-55A6-43CC-8DD9-7BE49FF4202B}"/>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383523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31838" y="1920875"/>
            <a:ext cx="13166725" cy="5430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537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3FBA7-4885-4D86-B4F7-27B2A7930078}"/>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31ECA2A-BCA4-451A-B7AD-500142780E36}"/>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8D8FA52-0DA2-4BC4-9DBD-2E63B28A72E9}"/>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F123DA5-1F65-4AB8-85A1-3A2BA8A5E169}"/>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6" name="Footer Placeholder 5">
            <a:extLst>
              <a:ext uri="{FF2B5EF4-FFF2-40B4-BE49-F238E27FC236}">
                <a16:creationId xmlns="" xmlns:a16="http://schemas.microsoft.com/office/drawing/2014/main" id="{FF7CA378-0FCB-4CDB-9516-5DE61974F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4456377-72F8-4316-A98E-02B21B6BB51B}"/>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180333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82EBA-F192-48A2-B6A8-C408E74E7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FB34D7A-5EDE-43AA-A6C1-D3FC95D8D1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F738F9-8888-4C5A-AB6A-6D0AA0527FD5}"/>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5" name="Footer Placeholder 4">
            <a:extLst>
              <a:ext uri="{FF2B5EF4-FFF2-40B4-BE49-F238E27FC236}">
                <a16:creationId xmlns="" xmlns:a16="http://schemas.microsoft.com/office/drawing/2014/main" id="{AA1B9BEA-446B-41EA-9F86-C4269E167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2408EFB-8BD5-4130-8BB6-B70A49BD8121}"/>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10593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5F77676-2CEF-425B-B695-E00E0963C1F2}"/>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46AA293-D470-4C51-9154-614D2C40C60F}"/>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498A6D-B5C5-46A6-B09D-85B8D004E63A}"/>
              </a:ext>
            </a:extLst>
          </p:cNvPr>
          <p:cNvSpPr>
            <a:spLocks noGrp="1"/>
          </p:cNvSpPr>
          <p:nvPr>
            <p:ph type="dt" sz="half" idx="10"/>
          </p:nvPr>
        </p:nvSpPr>
        <p:spPr/>
        <p:txBody>
          <a:bodyPr/>
          <a:lstStyle/>
          <a:p>
            <a:fld id="{F7B64655-8F36-4750-8937-BAD32650B23F}" type="datetimeFigureOut">
              <a:rPr lang="en-US" smtClean="0"/>
              <a:t>5/7/20</a:t>
            </a:fld>
            <a:endParaRPr lang="en-US"/>
          </a:p>
        </p:txBody>
      </p:sp>
      <p:sp>
        <p:nvSpPr>
          <p:cNvPr id="5" name="Footer Placeholder 4">
            <a:extLst>
              <a:ext uri="{FF2B5EF4-FFF2-40B4-BE49-F238E27FC236}">
                <a16:creationId xmlns="" xmlns:a16="http://schemas.microsoft.com/office/drawing/2014/main" id="{1E4AC287-2E30-41FC-A7A3-2B939AEFB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2A5B31-7988-4116-9888-3E423FAC40C9}"/>
              </a:ext>
            </a:extLst>
          </p:cNvPr>
          <p:cNvSpPr>
            <a:spLocks noGrp="1"/>
          </p:cNvSpPr>
          <p:nvPr>
            <p:ph type="sldNum" sz="quarter" idx="12"/>
          </p:nvPr>
        </p:nvSpPr>
        <p:spPr/>
        <p:txBody>
          <a:bodyPr/>
          <a:lstStyle/>
          <a:p>
            <a:fld id="{0B8158FB-62E5-4DDF-B6C1-3724324C3563}" type="slidenum">
              <a:rPr lang="en-US" smtClean="0"/>
              <a:t>‹#›</a:t>
            </a:fld>
            <a:endParaRPr lang="en-US"/>
          </a:p>
        </p:txBody>
      </p:sp>
    </p:spTree>
    <p:extLst>
      <p:ext uri="{BB962C8B-B14F-4D97-AF65-F5344CB8AC3E}">
        <p14:creationId xmlns:p14="http://schemas.microsoft.com/office/powerpoint/2010/main" val="132347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193925" y="4664075"/>
            <a:ext cx="10242550" cy="21018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80660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31838" y="1920875"/>
            <a:ext cx="13166725" cy="5430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239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55700" y="3487738"/>
            <a:ext cx="12436475" cy="18002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5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31838" y="1920875"/>
            <a:ext cx="6507162" cy="5430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497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838" y="1841500"/>
            <a:ext cx="6464300" cy="768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38" y="2609850"/>
            <a:ext cx="6464300" cy="4741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675" y="1841500"/>
            <a:ext cx="6465888" cy="768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88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2440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28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55700" y="3487738"/>
            <a:ext cx="12436475" cy="18002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4255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19763" y="327025"/>
            <a:ext cx="8178800" cy="70246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838" y="1722438"/>
            <a:ext cx="4813300" cy="56292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2348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67025" y="735013"/>
            <a:ext cx="8778875" cy="49387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867025" y="6440488"/>
            <a:ext cx="8778875" cy="9667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607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731838" y="1920875"/>
            <a:ext cx="13166725" cy="5430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4993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330200"/>
            <a:ext cx="3290888" cy="702151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8" y="330200"/>
            <a:ext cx="9723437" cy="70215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798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193925" y="4664075"/>
            <a:ext cx="10242550" cy="21018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4541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31838" y="1920875"/>
            <a:ext cx="13166725" cy="5430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6876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55700" y="3487738"/>
            <a:ext cx="12436475" cy="18002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0847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31838" y="1920875"/>
            <a:ext cx="6507162" cy="5430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797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838" y="1841500"/>
            <a:ext cx="6464300" cy="768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38" y="2609850"/>
            <a:ext cx="6464300" cy="4741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675" y="1841500"/>
            <a:ext cx="6465888" cy="768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52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285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31838" y="1920875"/>
            <a:ext cx="6507162" cy="5430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954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67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19763" y="327025"/>
            <a:ext cx="8178800" cy="70246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838" y="1722438"/>
            <a:ext cx="4813300" cy="56292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5233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67025" y="735013"/>
            <a:ext cx="8778875" cy="49387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867025" y="6440488"/>
            <a:ext cx="8778875" cy="9667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0685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731838" y="1920875"/>
            <a:ext cx="13166725" cy="5430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406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330200"/>
            <a:ext cx="3290888" cy="702151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8" y="330200"/>
            <a:ext cx="9723437" cy="70215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610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Cover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7E9B2B0A-E02A-4C48-B973-0432C988EADD}"/>
              </a:ext>
            </a:extLst>
          </p:cNvPr>
          <p:cNvSpPr/>
          <p:nvPr userDrawn="1"/>
        </p:nvSpPr>
        <p:spPr>
          <a:xfrm>
            <a:off x="0" y="0"/>
            <a:ext cx="14630400" cy="8229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dirty="0"/>
          </a:p>
        </p:txBody>
      </p:sp>
      <p:sp>
        <p:nvSpPr>
          <p:cNvPr id="19" name="Text Placeholder 8">
            <a:extLst>
              <a:ext uri="{FF2B5EF4-FFF2-40B4-BE49-F238E27FC236}">
                <a16:creationId xmlns="" xmlns:a16="http://schemas.microsoft.com/office/drawing/2014/main" id="{8718C998-5C54-FB47-8BCF-92D6D62C2FF3}"/>
              </a:ext>
            </a:extLst>
          </p:cNvPr>
          <p:cNvSpPr txBox="1">
            <a:spLocks/>
          </p:cNvSpPr>
          <p:nvPr userDrawn="1"/>
        </p:nvSpPr>
        <p:spPr>
          <a:xfrm>
            <a:off x="364275" y="7754357"/>
            <a:ext cx="7688893" cy="358303"/>
          </a:xfrm>
          <a:prstGeom prst="rect">
            <a:avLst/>
          </a:prstGeom>
        </p:spPr>
        <p:txBody>
          <a:bodyPr>
            <a:spAutoFit/>
          </a:bodyPr>
          <a:lstStyle>
            <a:lvl1pPr marL="0" indent="0" algn="l" defTabSz="914400" rtl="0" eaLnBrk="1" latinLnBrk="0" hangingPunct="1">
              <a:lnSpc>
                <a:spcPct val="90000"/>
              </a:lnSpc>
              <a:spcBef>
                <a:spcPts val="0"/>
              </a:spcBef>
              <a:buFontTx/>
              <a:buNone/>
              <a:defRPr sz="800" b="0" i="0" kern="1200" cap="none" baseline="0">
                <a:solidFill>
                  <a:schemeClr val="bg1"/>
                </a:solidFill>
                <a:latin typeface="+mn-lt"/>
                <a:ea typeface="+mn-ea"/>
                <a:cs typeface="+mn-cs"/>
              </a:defRPr>
            </a:lvl1pPr>
            <a:lvl2pPr marL="0" indent="0" algn="l" defTabSz="914400" rtl="0" eaLnBrk="1" latinLnBrk="0" hangingPunct="1">
              <a:lnSpc>
                <a:spcPct val="100000"/>
              </a:lnSpc>
              <a:spcBef>
                <a:spcPts val="0"/>
              </a:spcBef>
              <a:buFontTx/>
              <a:buNone/>
              <a:defRPr sz="2000" b="0" i="0" kern="1200" cap="none">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2000" b="0" i="0" kern="1200" cap="none">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2000" b="0" i="0" kern="1200" cap="none">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2000" b="0" i="0" kern="1200" cap="none">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 dirty="0"/>
              <a:t>©2020 MUFG Union Bank, N.A, Member FDIC. All rights reserved.</a:t>
            </a:r>
            <a:br>
              <a:rPr lang="en-US" sz="960" dirty="0"/>
            </a:br>
            <a:r>
              <a:rPr lang="en-US" sz="960" dirty="0"/>
              <a:t>Union Bank is a registered trademark and brand name of MUFG Union Bank, N.A.</a:t>
            </a:r>
          </a:p>
        </p:txBody>
      </p:sp>
      <p:pic>
        <p:nvPicPr>
          <p:cNvPr id="3" name="Picture 2">
            <a:extLst>
              <a:ext uri="{FF2B5EF4-FFF2-40B4-BE49-F238E27FC236}">
                <a16:creationId xmlns="" xmlns:a16="http://schemas.microsoft.com/office/drawing/2014/main" id="{D964B13C-C674-6D4C-ACBE-1045501841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5466" y="310742"/>
            <a:ext cx="3413760" cy="926592"/>
          </a:xfrm>
          <a:prstGeom prst="rect">
            <a:avLst/>
          </a:prstGeom>
        </p:spPr>
      </p:pic>
      <p:sp>
        <p:nvSpPr>
          <p:cNvPr id="12" name="Title 11">
            <a:extLst>
              <a:ext uri="{FF2B5EF4-FFF2-40B4-BE49-F238E27FC236}">
                <a16:creationId xmlns="" xmlns:a16="http://schemas.microsoft.com/office/drawing/2014/main" id="{4786AADE-9FE6-6E4A-A1B1-C417DC188038}"/>
              </a:ext>
            </a:extLst>
          </p:cNvPr>
          <p:cNvSpPr>
            <a:spLocks noGrp="1"/>
          </p:cNvSpPr>
          <p:nvPr>
            <p:ph type="title" hasCustomPrompt="1"/>
          </p:nvPr>
        </p:nvSpPr>
        <p:spPr>
          <a:xfrm>
            <a:off x="364275" y="279509"/>
            <a:ext cx="7237171" cy="468299"/>
          </a:xfrm>
          <a:prstGeom prst="rect">
            <a:avLst/>
          </a:prstGeom>
        </p:spPr>
        <p:txBody>
          <a:bodyPr/>
          <a:lstStyle>
            <a:lvl1pPr>
              <a:defRPr sz="2160" baseline="0">
                <a:solidFill>
                  <a:schemeClr val="bg1"/>
                </a:solidFill>
              </a:defRPr>
            </a:lvl1pPr>
          </a:lstStyle>
          <a:p>
            <a:r>
              <a:rPr lang="en-US" dirty="0"/>
              <a:t>San Francisco— DELETE THIS BOX</a:t>
            </a:r>
          </a:p>
        </p:txBody>
      </p:sp>
      <p:pic>
        <p:nvPicPr>
          <p:cNvPr id="14" name="Picture 13" descr="A large bridge over a body of water&#10;&#10;Description automatically generated">
            <a:extLst>
              <a:ext uri="{FF2B5EF4-FFF2-40B4-BE49-F238E27FC236}">
                <a16:creationId xmlns="" xmlns:a16="http://schemas.microsoft.com/office/drawing/2014/main" id="{5B70AA38-5FAD-DE4E-98E3-9F166F7AC4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3"/>
          <a:stretch/>
        </p:blipFill>
        <p:spPr>
          <a:xfrm>
            <a:off x="0" y="829930"/>
            <a:ext cx="10241280" cy="4433011"/>
          </a:xfrm>
          <a:prstGeom prst="rect">
            <a:avLst/>
          </a:prstGeom>
        </p:spPr>
      </p:pic>
      <p:grpSp>
        <p:nvGrpSpPr>
          <p:cNvPr id="10" name="Group 9">
            <a:extLst>
              <a:ext uri="{FF2B5EF4-FFF2-40B4-BE49-F238E27FC236}">
                <a16:creationId xmlns="" xmlns:a16="http://schemas.microsoft.com/office/drawing/2014/main" id="{F0CC57D1-3D35-0146-9E37-6FA7FE73ADE7}"/>
              </a:ext>
            </a:extLst>
          </p:cNvPr>
          <p:cNvGrpSpPr/>
          <p:nvPr userDrawn="1"/>
        </p:nvGrpSpPr>
        <p:grpSpPr>
          <a:xfrm>
            <a:off x="4762502" y="4006216"/>
            <a:ext cx="9867899" cy="2063116"/>
            <a:chOff x="2976563" y="3305175"/>
            <a:chExt cx="6167437" cy="1776413"/>
          </a:xfrm>
        </p:grpSpPr>
        <p:sp>
          <p:nvSpPr>
            <p:cNvPr id="11" name="Rectangle 10">
              <a:extLst>
                <a:ext uri="{FF2B5EF4-FFF2-40B4-BE49-F238E27FC236}">
                  <a16:creationId xmlns="" xmlns:a16="http://schemas.microsoft.com/office/drawing/2014/main" id="{FC93A3B7-B1B3-B541-85D8-6E044ACB2C35}"/>
                </a:ext>
              </a:extLst>
            </p:cNvPr>
            <p:cNvSpPr/>
            <p:nvPr/>
          </p:nvSpPr>
          <p:spPr>
            <a:xfrm>
              <a:off x="2976563" y="3305175"/>
              <a:ext cx="150018" cy="1776413"/>
            </a:xfrm>
            <a:prstGeom prst="rect">
              <a:avLst/>
            </a:pr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3120" dirty="0"/>
            </a:p>
          </p:txBody>
        </p:sp>
        <p:sp>
          <p:nvSpPr>
            <p:cNvPr id="13" name="Rectangle 12">
              <a:extLst>
                <a:ext uri="{FF2B5EF4-FFF2-40B4-BE49-F238E27FC236}">
                  <a16:creationId xmlns="" xmlns:a16="http://schemas.microsoft.com/office/drawing/2014/main" id="{7E5D56FB-7100-964F-AB29-2344F83DC15E}"/>
                </a:ext>
              </a:extLst>
            </p:cNvPr>
            <p:cNvSpPr/>
            <p:nvPr/>
          </p:nvSpPr>
          <p:spPr>
            <a:xfrm>
              <a:off x="3126581" y="3305175"/>
              <a:ext cx="6017419" cy="1776413"/>
            </a:xfrm>
            <a:prstGeom prst="rect">
              <a:avLst/>
            </a:pr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3120" dirty="0"/>
            </a:p>
          </p:txBody>
        </p:sp>
      </p:grpSp>
      <p:sp>
        <p:nvSpPr>
          <p:cNvPr id="21" name="Text Placeholder 19">
            <a:extLst>
              <a:ext uri="{FF2B5EF4-FFF2-40B4-BE49-F238E27FC236}">
                <a16:creationId xmlns="" xmlns:a16="http://schemas.microsoft.com/office/drawing/2014/main" id="{F1D4791E-8966-E542-9B05-6268DC1B62ED}"/>
              </a:ext>
            </a:extLst>
          </p:cNvPr>
          <p:cNvSpPr>
            <a:spLocks noGrp="1"/>
          </p:cNvSpPr>
          <p:nvPr>
            <p:ph type="body" sz="quarter" idx="11" hasCustomPrompt="1"/>
          </p:nvPr>
        </p:nvSpPr>
        <p:spPr>
          <a:xfrm>
            <a:off x="5415190" y="6306503"/>
            <a:ext cx="5151211" cy="1035791"/>
          </a:xfrm>
          <a:prstGeom prst="rect">
            <a:avLst/>
          </a:prstGeom>
        </p:spPr>
        <p:txBody>
          <a:bodyPr/>
          <a:lstStyle>
            <a:lvl1pPr marL="0" indent="0">
              <a:lnSpc>
                <a:spcPct val="100000"/>
              </a:lnSpc>
              <a:spcBef>
                <a:spcPts val="0"/>
              </a:spcBef>
              <a:spcAft>
                <a:spcPts val="0"/>
              </a:spcAft>
              <a:buNone/>
              <a:defRPr sz="1680">
                <a:solidFill>
                  <a:schemeClr val="bg1"/>
                </a:solidFill>
              </a:defRPr>
            </a:lvl1pPr>
            <a:lvl2pPr>
              <a:defRPr sz="1320">
                <a:solidFill>
                  <a:schemeClr val="bg1"/>
                </a:solidFill>
              </a:defRPr>
            </a:lvl2pPr>
            <a:lvl3pPr>
              <a:defRPr sz="1320">
                <a:solidFill>
                  <a:schemeClr val="bg1"/>
                </a:solidFill>
              </a:defRPr>
            </a:lvl3pPr>
            <a:lvl4pPr>
              <a:defRPr sz="1320">
                <a:solidFill>
                  <a:schemeClr val="bg1"/>
                </a:solidFill>
              </a:defRPr>
            </a:lvl4pPr>
            <a:lvl5pPr>
              <a:defRPr sz="1320">
                <a:solidFill>
                  <a:schemeClr val="bg1"/>
                </a:solidFill>
              </a:defRPr>
            </a:lvl5pPr>
          </a:lstStyle>
          <a:p>
            <a:pPr lvl="0"/>
            <a:r>
              <a:rPr lang="en-US" dirty="0"/>
              <a:t>Day month year</a:t>
            </a:r>
          </a:p>
          <a:p>
            <a:pPr lvl="0"/>
            <a:r>
              <a:rPr lang="en-US" dirty="0"/>
              <a:t>Presented by Name</a:t>
            </a:r>
          </a:p>
          <a:p>
            <a:pPr lvl="0"/>
            <a:r>
              <a:rPr lang="en-US" dirty="0"/>
              <a:t>Title</a:t>
            </a:r>
          </a:p>
        </p:txBody>
      </p:sp>
      <p:sp>
        <p:nvSpPr>
          <p:cNvPr id="15" name="Text Placeholder 17">
            <a:extLst>
              <a:ext uri="{FF2B5EF4-FFF2-40B4-BE49-F238E27FC236}">
                <a16:creationId xmlns="" xmlns:a16="http://schemas.microsoft.com/office/drawing/2014/main" id="{9EFD1405-02A6-BD4E-94B2-9EDF361AE231}"/>
              </a:ext>
            </a:extLst>
          </p:cNvPr>
          <p:cNvSpPr>
            <a:spLocks noGrp="1"/>
          </p:cNvSpPr>
          <p:nvPr>
            <p:ph type="body" sz="quarter" idx="10" hasCustomPrompt="1"/>
          </p:nvPr>
        </p:nvSpPr>
        <p:spPr>
          <a:xfrm>
            <a:off x="5415189" y="4703778"/>
            <a:ext cx="8704848" cy="1097280"/>
          </a:xfrm>
          <a:prstGeom prst="rect">
            <a:avLst/>
          </a:prstGeom>
        </p:spPr>
        <p:txBody>
          <a:bodyPr/>
          <a:lstStyle>
            <a:lvl1pPr marL="0" indent="0">
              <a:buNone/>
              <a:defRPr sz="3000">
                <a:solidFill>
                  <a:schemeClr val="bg1"/>
                </a:solidFill>
              </a:defRPr>
            </a:lvl1pPr>
          </a:lstStyle>
          <a:p>
            <a:pPr lvl="0"/>
            <a:r>
              <a:rPr lang="en-US" dirty="0"/>
              <a:t>Title</a:t>
            </a:r>
          </a:p>
        </p:txBody>
      </p:sp>
      <p:sp>
        <p:nvSpPr>
          <p:cNvPr id="16" name="Text Placeholder 19">
            <a:extLst>
              <a:ext uri="{FF2B5EF4-FFF2-40B4-BE49-F238E27FC236}">
                <a16:creationId xmlns="" xmlns:a16="http://schemas.microsoft.com/office/drawing/2014/main" id="{F1D4791E-8966-E542-9B05-6268DC1B62ED}"/>
              </a:ext>
            </a:extLst>
          </p:cNvPr>
          <p:cNvSpPr>
            <a:spLocks noGrp="1"/>
          </p:cNvSpPr>
          <p:nvPr>
            <p:ph type="body" sz="quarter" idx="12" hasCustomPrompt="1"/>
          </p:nvPr>
        </p:nvSpPr>
        <p:spPr>
          <a:xfrm>
            <a:off x="502661" y="7460055"/>
            <a:ext cx="2531027" cy="315224"/>
          </a:xfrm>
          <a:prstGeom prst="rect">
            <a:avLst/>
          </a:prstGeom>
        </p:spPr>
        <p:txBody>
          <a:bodyPr lIns="0" tIns="0" rIns="0" bIns="0" anchor="ctr" anchorCtr="0"/>
          <a:lstStyle>
            <a:lvl1pPr marL="0" indent="0">
              <a:lnSpc>
                <a:spcPct val="100000"/>
              </a:lnSpc>
              <a:spcBef>
                <a:spcPts val="0"/>
              </a:spcBef>
              <a:spcAft>
                <a:spcPts val="0"/>
              </a:spcAft>
              <a:buNone/>
              <a:defRPr sz="1320" b="1">
                <a:solidFill>
                  <a:schemeClr val="bg1"/>
                </a:solidFill>
              </a:defRPr>
            </a:lvl1pPr>
            <a:lvl2pPr>
              <a:defRPr sz="1320">
                <a:solidFill>
                  <a:schemeClr val="bg1"/>
                </a:solidFill>
              </a:defRPr>
            </a:lvl2pPr>
            <a:lvl3pPr>
              <a:defRPr sz="1320">
                <a:solidFill>
                  <a:schemeClr val="bg1"/>
                </a:solidFill>
              </a:defRPr>
            </a:lvl3pPr>
            <a:lvl4pPr>
              <a:defRPr sz="1320">
                <a:solidFill>
                  <a:schemeClr val="bg1"/>
                </a:solidFill>
              </a:defRPr>
            </a:lvl4pPr>
            <a:lvl5pPr>
              <a:defRPr sz="1320">
                <a:solidFill>
                  <a:schemeClr val="bg1"/>
                </a:solidFill>
              </a:defRPr>
            </a:lvl5pPr>
          </a:lstStyle>
          <a:p>
            <a:pPr lvl="0"/>
            <a:r>
              <a:rPr lang="en-US" dirty="0"/>
              <a:t>Date</a:t>
            </a:r>
          </a:p>
        </p:txBody>
      </p:sp>
    </p:spTree>
    <p:extLst>
      <p:ext uri="{BB962C8B-B14F-4D97-AF65-F5344CB8AC3E}">
        <p14:creationId xmlns:p14="http://schemas.microsoft.com/office/powerpoint/2010/main" val="2487571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Slide -  Short height Title">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6E65618-B0F5-664C-977C-9227DFBD9A62}"/>
              </a:ext>
            </a:extLst>
          </p:cNvPr>
          <p:cNvSpPr>
            <a:spLocks noGrp="1"/>
          </p:cNvSpPr>
          <p:nvPr>
            <p:ph type="title" hasCustomPrompt="1"/>
          </p:nvPr>
        </p:nvSpPr>
        <p:spPr>
          <a:xfrm>
            <a:off x="980237" y="1174089"/>
            <a:ext cx="9638330" cy="660766"/>
          </a:xfrm>
          <a:prstGeom prst="rect">
            <a:avLst/>
          </a:prstGeom>
        </p:spPr>
        <p:txBody>
          <a:bodyPr lIns="0" tIns="0" rIns="0" bIns="0"/>
          <a:lstStyle>
            <a:lvl1pPr>
              <a:lnSpc>
                <a:spcPct val="100000"/>
              </a:lnSpc>
              <a:defRPr sz="2400">
                <a:solidFill>
                  <a:schemeClr val="tx1"/>
                </a:solidFill>
              </a:defRPr>
            </a:lvl1pPr>
          </a:lstStyle>
          <a:p>
            <a:r>
              <a:rPr lang="en-US" dirty="0"/>
              <a:t>Click to edit master title style</a:t>
            </a:r>
          </a:p>
        </p:txBody>
      </p:sp>
      <p:sp>
        <p:nvSpPr>
          <p:cNvPr id="11" name="Text Placeholder 9">
            <a:extLst>
              <a:ext uri="{FF2B5EF4-FFF2-40B4-BE49-F238E27FC236}">
                <a16:creationId xmlns="" xmlns:a16="http://schemas.microsoft.com/office/drawing/2014/main" id="{882D653A-8379-1644-BA33-A72AB1394962}"/>
              </a:ext>
            </a:extLst>
          </p:cNvPr>
          <p:cNvSpPr>
            <a:spLocks noGrp="1"/>
          </p:cNvSpPr>
          <p:nvPr>
            <p:ph type="body" sz="quarter" idx="11" hasCustomPrompt="1"/>
          </p:nvPr>
        </p:nvSpPr>
        <p:spPr>
          <a:xfrm>
            <a:off x="980238" y="515722"/>
            <a:ext cx="4983851" cy="466828"/>
          </a:xfrm>
          <a:prstGeom prst="rect">
            <a:avLst/>
          </a:prstGeom>
        </p:spPr>
        <p:txBody>
          <a:bodyPr wrap="square" lIns="0" tIns="91440" rIns="0" bIns="0"/>
          <a:lstStyle>
            <a:lvl1pPr marL="0" indent="0">
              <a:buNone/>
              <a:defRPr sz="900">
                <a:solidFill>
                  <a:schemeClr val="tx2"/>
                </a:solidFill>
                <a:latin typeface="+mj-lt"/>
              </a:defRPr>
            </a:lvl1pPr>
          </a:lstStyle>
          <a:p>
            <a:pPr lvl="0"/>
            <a:r>
              <a:rPr lang="en-US" dirty="0"/>
              <a:t>EDIT MASTER TEXT STYLES</a:t>
            </a:r>
          </a:p>
        </p:txBody>
      </p:sp>
      <p:cxnSp>
        <p:nvCxnSpPr>
          <p:cNvPr id="8" name="Straight Connector 7">
            <a:extLst>
              <a:ext uri="{FF2B5EF4-FFF2-40B4-BE49-F238E27FC236}">
                <a16:creationId xmlns="" xmlns:a16="http://schemas.microsoft.com/office/drawing/2014/main" id="{3E21E728-5F66-3B4F-B6DB-8ABA8C46DF03}"/>
              </a:ext>
            </a:extLst>
          </p:cNvPr>
          <p:cNvCxnSpPr/>
          <p:nvPr userDrawn="1"/>
        </p:nvCxnSpPr>
        <p:spPr>
          <a:xfrm>
            <a:off x="975360" y="987552"/>
            <a:ext cx="128747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 xmlns:a16="http://schemas.microsoft.com/office/drawing/2014/main" id="{6090E346-0A02-7D44-BA2F-B544D8C53468}"/>
              </a:ext>
            </a:extLst>
          </p:cNvPr>
          <p:cNvSpPr txBox="1">
            <a:spLocks/>
          </p:cNvSpPr>
          <p:nvPr userDrawn="1"/>
        </p:nvSpPr>
        <p:spPr>
          <a:xfrm>
            <a:off x="14110769" y="7914095"/>
            <a:ext cx="355730" cy="27083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indent="-7620" algn="l">
              <a:lnSpc>
                <a:spcPts val="1920"/>
              </a:lnSpc>
              <a:spcBef>
                <a:spcPts val="1920"/>
              </a:spcBef>
            </a:pPr>
            <a:fld id="{59123CAF-DCF5-1449-A43D-A04EAFC272E3}" type="slidenum">
              <a:rPr lang="en-US" sz="900" b="1" smtClean="0">
                <a:solidFill>
                  <a:srgbClr val="838383"/>
                </a:solidFill>
                <a:latin typeface="+mn-lt"/>
                <a:ea typeface="Graphik Semibold" charset="0"/>
                <a:cs typeface="Graphik Semibold" charset="0"/>
              </a:rPr>
              <a:pPr marL="7620" indent="-7620" algn="l">
                <a:lnSpc>
                  <a:spcPts val="1920"/>
                </a:lnSpc>
                <a:spcBef>
                  <a:spcPts val="1920"/>
                </a:spcBef>
              </a:pPr>
              <a:t>‹#›</a:t>
            </a:fld>
            <a:endParaRPr lang="en-US" sz="900" b="1" dirty="0">
              <a:solidFill>
                <a:srgbClr val="838383"/>
              </a:solidFill>
              <a:latin typeface="+mn-lt"/>
              <a:ea typeface="Graphik Semibold" charset="0"/>
              <a:cs typeface="Graphik Semibold" charset="0"/>
            </a:endParaRPr>
          </a:p>
        </p:txBody>
      </p:sp>
      <p:pic>
        <p:nvPicPr>
          <p:cNvPr id="9" name="Picture 8">
            <a:extLst>
              <a:ext uri="{FF2B5EF4-FFF2-40B4-BE49-F238E27FC236}">
                <a16:creationId xmlns="" xmlns:a16="http://schemas.microsoft.com/office/drawing/2014/main" id="{70808B51-4F88-6546-9A52-D0F7DFB9DB87}"/>
              </a:ext>
            </a:extLst>
          </p:cNvPr>
          <p:cNvPicPr>
            <a:picLocks noChangeAspect="1"/>
          </p:cNvPicPr>
          <p:nvPr userDrawn="1"/>
        </p:nvPicPr>
        <p:blipFill>
          <a:blip r:embed="rId2"/>
          <a:stretch>
            <a:fillRect/>
          </a:stretch>
        </p:blipFill>
        <p:spPr>
          <a:xfrm>
            <a:off x="12456898" y="91748"/>
            <a:ext cx="2133600" cy="579120"/>
          </a:xfrm>
          <a:prstGeom prst="rect">
            <a:avLst/>
          </a:prstGeom>
        </p:spPr>
      </p:pic>
    </p:spTree>
    <p:extLst>
      <p:ext uri="{BB962C8B-B14F-4D97-AF65-F5344CB8AC3E}">
        <p14:creationId xmlns:p14="http://schemas.microsoft.com/office/powerpoint/2010/main" val="1277213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ayment Process - 1 Column">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6E65618-B0F5-664C-977C-9227DFBD9A62}"/>
              </a:ext>
            </a:extLst>
          </p:cNvPr>
          <p:cNvSpPr>
            <a:spLocks noGrp="1"/>
          </p:cNvSpPr>
          <p:nvPr>
            <p:ph type="title" hasCustomPrompt="1"/>
          </p:nvPr>
        </p:nvSpPr>
        <p:spPr>
          <a:xfrm>
            <a:off x="975360" y="1174089"/>
            <a:ext cx="11460480" cy="782686"/>
          </a:xfrm>
          <a:prstGeom prst="rect">
            <a:avLst/>
          </a:prstGeom>
        </p:spPr>
        <p:txBody>
          <a:bodyPr lIns="0" tIns="0" rIns="0" bIns="0"/>
          <a:lstStyle>
            <a:lvl1pPr>
              <a:lnSpc>
                <a:spcPct val="100000"/>
              </a:lnSpc>
              <a:defRPr sz="2400">
                <a:solidFill>
                  <a:schemeClr val="tx1"/>
                </a:solidFill>
              </a:defRPr>
            </a:lvl1pPr>
          </a:lstStyle>
          <a:p>
            <a:r>
              <a:rPr lang="en-US" dirty="0"/>
              <a:t>Click to edit master title style</a:t>
            </a:r>
          </a:p>
        </p:txBody>
      </p:sp>
      <p:sp>
        <p:nvSpPr>
          <p:cNvPr id="11" name="Text Placeholder 9">
            <a:extLst>
              <a:ext uri="{FF2B5EF4-FFF2-40B4-BE49-F238E27FC236}">
                <a16:creationId xmlns="" xmlns:a16="http://schemas.microsoft.com/office/drawing/2014/main" id="{882D653A-8379-1644-BA33-A72AB1394962}"/>
              </a:ext>
            </a:extLst>
          </p:cNvPr>
          <p:cNvSpPr>
            <a:spLocks noGrp="1"/>
          </p:cNvSpPr>
          <p:nvPr>
            <p:ph type="body" sz="quarter" idx="11" hasCustomPrompt="1"/>
          </p:nvPr>
        </p:nvSpPr>
        <p:spPr>
          <a:xfrm>
            <a:off x="975360" y="515722"/>
            <a:ext cx="5019536" cy="466828"/>
          </a:xfrm>
          <a:prstGeom prst="rect">
            <a:avLst/>
          </a:prstGeom>
        </p:spPr>
        <p:txBody>
          <a:bodyPr wrap="square" lIns="0" tIns="91440" rIns="0" bIns="0"/>
          <a:lstStyle>
            <a:lvl1pPr marL="0" indent="0">
              <a:buNone/>
              <a:defRPr sz="900">
                <a:solidFill>
                  <a:schemeClr val="tx2"/>
                </a:solidFill>
                <a:latin typeface="+mj-lt"/>
              </a:defRPr>
            </a:lvl1pPr>
          </a:lstStyle>
          <a:p>
            <a:pPr lvl="0"/>
            <a:r>
              <a:rPr lang="en-US" dirty="0"/>
              <a:t>EDIT MASTER TEXT STYLES</a:t>
            </a:r>
          </a:p>
        </p:txBody>
      </p:sp>
      <p:sp>
        <p:nvSpPr>
          <p:cNvPr id="8" name="Rectangle 7">
            <a:extLst>
              <a:ext uri="{FF2B5EF4-FFF2-40B4-BE49-F238E27FC236}">
                <a16:creationId xmlns="" xmlns:a16="http://schemas.microsoft.com/office/drawing/2014/main" id="{63D54F42-19EA-2A43-AAF5-0295C73A8B98}"/>
              </a:ext>
            </a:extLst>
          </p:cNvPr>
          <p:cNvSpPr/>
          <p:nvPr userDrawn="1"/>
        </p:nvSpPr>
        <p:spPr>
          <a:xfrm>
            <a:off x="1" y="2490014"/>
            <a:ext cx="14630398" cy="272269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dirty="0"/>
          </a:p>
        </p:txBody>
      </p:sp>
      <p:sp>
        <p:nvSpPr>
          <p:cNvPr id="9" name="Text Placeholder 3">
            <a:extLst>
              <a:ext uri="{FF2B5EF4-FFF2-40B4-BE49-F238E27FC236}">
                <a16:creationId xmlns="" xmlns:a16="http://schemas.microsoft.com/office/drawing/2014/main" id="{6B8EF796-7805-8D44-A3E1-F8E0642DBDFB}"/>
              </a:ext>
            </a:extLst>
          </p:cNvPr>
          <p:cNvSpPr>
            <a:spLocks noGrp="1"/>
          </p:cNvSpPr>
          <p:nvPr>
            <p:ph type="body" sz="quarter" idx="12"/>
          </p:nvPr>
        </p:nvSpPr>
        <p:spPr>
          <a:xfrm>
            <a:off x="2765503" y="5545118"/>
            <a:ext cx="9099395" cy="1640729"/>
          </a:xfrm>
          <a:prstGeom prst="rect">
            <a:avLst/>
          </a:prstGeom>
        </p:spPr>
        <p:txBody>
          <a:bodyPr lIns="0"/>
          <a:lstStyle>
            <a:lvl1pPr marL="0" indent="0">
              <a:lnSpc>
                <a:spcPct val="120000"/>
              </a:lnSpc>
              <a:spcBef>
                <a:spcPts val="0"/>
              </a:spcBef>
              <a:spcAft>
                <a:spcPts val="480"/>
              </a:spcAft>
              <a:buFont typeface="Arial" panose="020B0604020202020204" pitchFamily="34" charset="0"/>
              <a:buNone/>
              <a:defRPr sz="1020">
                <a:solidFill>
                  <a:schemeClr val="tx1"/>
                </a:solidFill>
              </a:defRPr>
            </a:lvl1pPr>
            <a:lvl2pPr marL="208483" indent="-208483">
              <a:lnSpc>
                <a:spcPct val="120000"/>
              </a:lnSpc>
              <a:spcBef>
                <a:spcPts val="0"/>
              </a:spcBef>
              <a:spcAft>
                <a:spcPts val="480"/>
              </a:spcAft>
              <a:defRPr sz="1020">
                <a:solidFill>
                  <a:schemeClr val="tx1"/>
                </a:solidFill>
              </a:defRPr>
            </a:lvl2pPr>
            <a:lvl3pPr marL="416966" indent="-208483">
              <a:lnSpc>
                <a:spcPct val="120000"/>
              </a:lnSpc>
              <a:spcBef>
                <a:spcPts val="0"/>
              </a:spcBef>
              <a:spcAft>
                <a:spcPts val="480"/>
              </a:spcAft>
              <a:buFont typeface=".AppleSystemUIFont"/>
              <a:buChar char="–"/>
              <a:defRPr sz="1020">
                <a:solidFill>
                  <a:schemeClr val="tx1"/>
                </a:solidFill>
              </a:defRPr>
            </a:lvl3pPr>
            <a:lvl4pPr marL="625450" indent="-208483">
              <a:lnSpc>
                <a:spcPct val="120000"/>
              </a:lnSpc>
              <a:spcBef>
                <a:spcPts val="0"/>
              </a:spcBef>
              <a:spcAft>
                <a:spcPts val="480"/>
              </a:spcAft>
              <a:buFont typeface="Courier New" panose="02070309020205020404" pitchFamily="49" charset="0"/>
              <a:buChar char="o"/>
              <a:defRPr sz="1020">
                <a:solidFill>
                  <a:schemeClr val="tx1"/>
                </a:solidFill>
              </a:defRPr>
            </a:lvl4pPr>
            <a:lvl5pPr marL="831190" indent="-205740">
              <a:lnSpc>
                <a:spcPct val="120000"/>
              </a:lnSpc>
              <a:spcBef>
                <a:spcPts val="0"/>
              </a:spcBef>
              <a:spcAft>
                <a:spcPts val="480"/>
              </a:spcAft>
              <a:buFont typeface=".LucidaGrandeUI"/>
              <a:buChar char="ˉ"/>
              <a:defRPr sz="102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 xmlns:a16="http://schemas.microsoft.com/office/drawing/2014/main" id="{C993EB71-E3B7-3244-8D77-61EE3BFBECE6}"/>
              </a:ext>
            </a:extLst>
          </p:cNvPr>
          <p:cNvCxnSpPr/>
          <p:nvPr userDrawn="1"/>
        </p:nvCxnSpPr>
        <p:spPr>
          <a:xfrm>
            <a:off x="975360" y="987552"/>
            <a:ext cx="128747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 xmlns:a16="http://schemas.microsoft.com/office/drawing/2014/main" id="{6090E346-0A02-7D44-BA2F-B544D8C53468}"/>
              </a:ext>
            </a:extLst>
          </p:cNvPr>
          <p:cNvSpPr txBox="1">
            <a:spLocks/>
          </p:cNvSpPr>
          <p:nvPr userDrawn="1"/>
        </p:nvSpPr>
        <p:spPr>
          <a:xfrm>
            <a:off x="14110769" y="7914095"/>
            <a:ext cx="355730" cy="27083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indent="-7620" algn="l">
              <a:lnSpc>
                <a:spcPts val="1920"/>
              </a:lnSpc>
              <a:spcBef>
                <a:spcPts val="1920"/>
              </a:spcBef>
            </a:pPr>
            <a:fld id="{59123CAF-DCF5-1449-A43D-A04EAFC272E3}" type="slidenum">
              <a:rPr lang="en-US" sz="900" b="1" smtClean="0">
                <a:solidFill>
                  <a:srgbClr val="838383"/>
                </a:solidFill>
                <a:latin typeface="+mn-lt"/>
                <a:ea typeface="Graphik Semibold" charset="0"/>
                <a:cs typeface="Graphik Semibold" charset="0"/>
              </a:rPr>
              <a:pPr marL="7620" indent="-7620" algn="l">
                <a:lnSpc>
                  <a:spcPts val="1920"/>
                </a:lnSpc>
                <a:spcBef>
                  <a:spcPts val="1920"/>
                </a:spcBef>
              </a:pPr>
              <a:t>‹#›</a:t>
            </a:fld>
            <a:endParaRPr lang="en-US" sz="900" b="1" dirty="0">
              <a:solidFill>
                <a:srgbClr val="838383"/>
              </a:solidFill>
              <a:latin typeface="+mn-lt"/>
              <a:ea typeface="Graphik Semibold" charset="0"/>
              <a:cs typeface="Graphik Semibold" charset="0"/>
            </a:endParaRPr>
          </a:p>
        </p:txBody>
      </p:sp>
      <p:pic>
        <p:nvPicPr>
          <p:cNvPr id="12" name="Picture 11">
            <a:extLst>
              <a:ext uri="{FF2B5EF4-FFF2-40B4-BE49-F238E27FC236}">
                <a16:creationId xmlns="" xmlns:a16="http://schemas.microsoft.com/office/drawing/2014/main" id="{70808B51-4F88-6546-9A52-D0F7DFB9DB87}"/>
              </a:ext>
            </a:extLst>
          </p:cNvPr>
          <p:cNvPicPr>
            <a:picLocks noChangeAspect="1"/>
          </p:cNvPicPr>
          <p:nvPr userDrawn="1"/>
        </p:nvPicPr>
        <p:blipFill>
          <a:blip r:embed="rId2"/>
          <a:stretch>
            <a:fillRect/>
          </a:stretch>
        </p:blipFill>
        <p:spPr>
          <a:xfrm>
            <a:off x="12456898" y="91748"/>
            <a:ext cx="2133600" cy="579120"/>
          </a:xfrm>
          <a:prstGeom prst="rect">
            <a:avLst/>
          </a:prstGeom>
        </p:spPr>
      </p:pic>
    </p:spTree>
    <p:extLst>
      <p:ext uri="{BB962C8B-B14F-4D97-AF65-F5344CB8AC3E}">
        <p14:creationId xmlns:p14="http://schemas.microsoft.com/office/powerpoint/2010/main" val="162078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12" name="Picture Placeholder 9">
            <a:extLst>
              <a:ext uri="{FF2B5EF4-FFF2-40B4-BE49-F238E27FC236}">
                <a16:creationId xmlns="" xmlns:a16="http://schemas.microsoft.com/office/drawing/2014/main" id="{9C621DE1-3318-904D-884B-34385DBE78DB}"/>
              </a:ext>
            </a:extLst>
          </p:cNvPr>
          <p:cNvPicPr>
            <a:picLocks noChangeAspect="1"/>
          </p:cNvPicPr>
          <p:nvPr userDrawn="1"/>
        </p:nvPicPr>
        <p:blipFill>
          <a:blip r:embed="rId2" cstate="email">
            <a:extLst>
              <a:ext uri="{28A0092B-C50C-407E-A947-70E740481C1C}">
                <a14:useLocalDpi xmlns:a14="http://schemas.microsoft.com/office/drawing/2010/main"/>
              </a:ext>
            </a:extLst>
          </a:blip>
          <a:srcRect t="6007" b="6007"/>
          <a:stretch>
            <a:fillRect/>
          </a:stretch>
        </p:blipFill>
        <p:spPr>
          <a:xfrm>
            <a:off x="0" y="0"/>
            <a:ext cx="14630400" cy="7252018"/>
          </a:xfrm>
          <a:prstGeom prst="rect">
            <a:avLst/>
          </a:prstGeom>
          <a:noFill/>
        </p:spPr>
      </p:pic>
      <p:sp>
        <p:nvSpPr>
          <p:cNvPr id="10" name="Title 6">
            <a:extLst>
              <a:ext uri="{FF2B5EF4-FFF2-40B4-BE49-F238E27FC236}">
                <a16:creationId xmlns="" xmlns:a16="http://schemas.microsoft.com/office/drawing/2014/main" id="{B40E86DD-892E-084E-A95A-58F375A169D1}"/>
              </a:ext>
            </a:extLst>
          </p:cNvPr>
          <p:cNvSpPr>
            <a:spLocks noGrp="1"/>
          </p:cNvSpPr>
          <p:nvPr>
            <p:ph type="title" hasCustomPrompt="1"/>
          </p:nvPr>
        </p:nvSpPr>
        <p:spPr>
          <a:xfrm>
            <a:off x="1564364" y="946084"/>
            <a:ext cx="6776853" cy="1005073"/>
          </a:xfrm>
          <a:prstGeom prst="rect">
            <a:avLst/>
          </a:prstGeom>
        </p:spPr>
        <p:txBody>
          <a:bodyPr lIns="0" tIns="0" rIns="0" bIns="0"/>
          <a:lstStyle>
            <a:lvl1pPr>
              <a:lnSpc>
                <a:spcPct val="100000"/>
              </a:lnSpc>
              <a:defRPr sz="3600">
                <a:solidFill>
                  <a:schemeClr val="tx1"/>
                </a:solidFill>
              </a:defRPr>
            </a:lvl1pPr>
          </a:lstStyle>
          <a:p>
            <a:r>
              <a:rPr lang="en-US" dirty="0"/>
              <a:t>Title</a:t>
            </a:r>
          </a:p>
        </p:txBody>
      </p:sp>
      <p:pic>
        <p:nvPicPr>
          <p:cNvPr id="11" name="Picture 10">
            <a:extLst>
              <a:ext uri="{FF2B5EF4-FFF2-40B4-BE49-F238E27FC236}">
                <a16:creationId xmlns="" xmlns:a16="http://schemas.microsoft.com/office/drawing/2014/main" id="{70808B51-4F88-6546-9A52-D0F7DFB9DB87}"/>
              </a:ext>
            </a:extLst>
          </p:cNvPr>
          <p:cNvPicPr>
            <a:picLocks noChangeAspect="1"/>
          </p:cNvPicPr>
          <p:nvPr userDrawn="1"/>
        </p:nvPicPr>
        <p:blipFill>
          <a:blip r:embed="rId3"/>
          <a:stretch>
            <a:fillRect/>
          </a:stretch>
        </p:blipFill>
        <p:spPr>
          <a:xfrm>
            <a:off x="11957648" y="7552974"/>
            <a:ext cx="2133600" cy="579120"/>
          </a:xfrm>
          <a:prstGeom prst="rect">
            <a:avLst/>
          </a:prstGeom>
        </p:spPr>
      </p:pic>
      <p:sp>
        <p:nvSpPr>
          <p:cNvPr id="7" name="Title 1">
            <a:extLst>
              <a:ext uri="{FF2B5EF4-FFF2-40B4-BE49-F238E27FC236}">
                <a16:creationId xmlns="" xmlns:a16="http://schemas.microsoft.com/office/drawing/2014/main" id="{6090E346-0A02-7D44-BA2F-B544D8C53468}"/>
              </a:ext>
            </a:extLst>
          </p:cNvPr>
          <p:cNvSpPr txBox="1">
            <a:spLocks/>
          </p:cNvSpPr>
          <p:nvPr userDrawn="1"/>
        </p:nvSpPr>
        <p:spPr>
          <a:xfrm>
            <a:off x="14110769" y="7914095"/>
            <a:ext cx="355730" cy="27083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indent="-7620" algn="l">
              <a:lnSpc>
                <a:spcPts val="1920"/>
              </a:lnSpc>
              <a:spcBef>
                <a:spcPts val="1920"/>
              </a:spcBef>
            </a:pPr>
            <a:fld id="{59123CAF-DCF5-1449-A43D-A04EAFC272E3}" type="slidenum">
              <a:rPr lang="en-US" sz="900" b="1" smtClean="0">
                <a:solidFill>
                  <a:srgbClr val="838383"/>
                </a:solidFill>
                <a:latin typeface="+mn-lt"/>
                <a:ea typeface="Graphik Semibold" charset="0"/>
                <a:cs typeface="Graphik Semibold" charset="0"/>
              </a:rPr>
              <a:pPr marL="7620" indent="-7620" algn="l">
                <a:lnSpc>
                  <a:spcPts val="1920"/>
                </a:lnSpc>
                <a:spcBef>
                  <a:spcPts val="1920"/>
                </a:spcBef>
              </a:pPr>
              <a:t>‹#›</a:t>
            </a:fld>
            <a:endParaRPr lang="en-US" sz="900" b="1" dirty="0">
              <a:solidFill>
                <a:srgbClr val="838383"/>
              </a:solidFill>
              <a:latin typeface="+mn-lt"/>
              <a:ea typeface="Graphik Semibold" charset="0"/>
              <a:cs typeface="Graphik Semibold" charset="0"/>
            </a:endParaRPr>
          </a:p>
        </p:txBody>
      </p:sp>
    </p:spTree>
    <p:extLst>
      <p:ext uri="{BB962C8B-B14F-4D97-AF65-F5344CB8AC3E}">
        <p14:creationId xmlns:p14="http://schemas.microsoft.com/office/powerpoint/2010/main" val="4090675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Slide - Long height Title">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6E65618-B0F5-664C-977C-9227DFBD9A62}"/>
              </a:ext>
            </a:extLst>
          </p:cNvPr>
          <p:cNvSpPr>
            <a:spLocks noGrp="1"/>
          </p:cNvSpPr>
          <p:nvPr>
            <p:ph type="title" hasCustomPrompt="1"/>
          </p:nvPr>
        </p:nvSpPr>
        <p:spPr>
          <a:xfrm>
            <a:off x="975360" y="1174090"/>
            <a:ext cx="9917638" cy="606188"/>
          </a:xfrm>
          <a:prstGeom prst="rect">
            <a:avLst/>
          </a:prstGeom>
        </p:spPr>
        <p:txBody>
          <a:bodyPr lIns="0" tIns="0" rIns="0" bIns="0"/>
          <a:lstStyle>
            <a:lvl1pPr>
              <a:lnSpc>
                <a:spcPct val="100000"/>
              </a:lnSpc>
              <a:defRPr sz="2400">
                <a:solidFill>
                  <a:schemeClr val="tx1"/>
                </a:solidFill>
              </a:defRPr>
            </a:lvl1pPr>
          </a:lstStyle>
          <a:p>
            <a:r>
              <a:rPr lang="en-US" dirty="0"/>
              <a:t>Click to edit master title style</a:t>
            </a:r>
          </a:p>
        </p:txBody>
      </p:sp>
      <p:sp>
        <p:nvSpPr>
          <p:cNvPr id="8" name="Text Placeholder 9">
            <a:extLst>
              <a:ext uri="{FF2B5EF4-FFF2-40B4-BE49-F238E27FC236}">
                <a16:creationId xmlns="" xmlns:a16="http://schemas.microsoft.com/office/drawing/2014/main" id="{1339737B-573C-714C-9494-78D09DDEDF3B}"/>
              </a:ext>
            </a:extLst>
          </p:cNvPr>
          <p:cNvSpPr>
            <a:spLocks noGrp="1"/>
          </p:cNvSpPr>
          <p:nvPr>
            <p:ph type="body" sz="quarter" idx="11" hasCustomPrompt="1"/>
          </p:nvPr>
        </p:nvSpPr>
        <p:spPr>
          <a:xfrm>
            <a:off x="975361" y="515722"/>
            <a:ext cx="4983850" cy="466828"/>
          </a:xfrm>
          <a:prstGeom prst="rect">
            <a:avLst/>
          </a:prstGeom>
        </p:spPr>
        <p:txBody>
          <a:bodyPr wrap="square" lIns="0" tIns="91440" rIns="0" bIns="0"/>
          <a:lstStyle>
            <a:lvl1pPr marL="0" indent="0">
              <a:buNone/>
              <a:defRPr sz="900">
                <a:solidFill>
                  <a:schemeClr val="tx2"/>
                </a:solidFill>
                <a:latin typeface="+mj-lt"/>
              </a:defRPr>
            </a:lvl1pPr>
          </a:lstStyle>
          <a:p>
            <a:pPr lvl="0"/>
            <a:r>
              <a:rPr lang="en-US" dirty="0"/>
              <a:t>EDIT MASTER TEXT STYLES</a:t>
            </a:r>
          </a:p>
        </p:txBody>
      </p:sp>
      <p:cxnSp>
        <p:nvCxnSpPr>
          <p:cNvPr id="9" name="Straight Connector 8">
            <a:extLst>
              <a:ext uri="{FF2B5EF4-FFF2-40B4-BE49-F238E27FC236}">
                <a16:creationId xmlns="" xmlns:a16="http://schemas.microsoft.com/office/drawing/2014/main" id="{50EF414B-033E-F54A-ABCC-08EABB305664}"/>
              </a:ext>
            </a:extLst>
          </p:cNvPr>
          <p:cNvCxnSpPr/>
          <p:nvPr userDrawn="1"/>
        </p:nvCxnSpPr>
        <p:spPr>
          <a:xfrm>
            <a:off x="975360" y="987552"/>
            <a:ext cx="128747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 xmlns:a16="http://schemas.microsoft.com/office/drawing/2014/main" id="{6090E346-0A02-7D44-BA2F-B544D8C53468}"/>
              </a:ext>
            </a:extLst>
          </p:cNvPr>
          <p:cNvSpPr txBox="1">
            <a:spLocks/>
          </p:cNvSpPr>
          <p:nvPr userDrawn="1"/>
        </p:nvSpPr>
        <p:spPr>
          <a:xfrm>
            <a:off x="14110769" y="7914095"/>
            <a:ext cx="355730" cy="27083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indent="-7620" algn="l">
              <a:lnSpc>
                <a:spcPts val="1920"/>
              </a:lnSpc>
              <a:spcBef>
                <a:spcPts val="1920"/>
              </a:spcBef>
            </a:pPr>
            <a:fld id="{59123CAF-DCF5-1449-A43D-A04EAFC272E3}" type="slidenum">
              <a:rPr lang="en-US" sz="900" b="1" smtClean="0">
                <a:solidFill>
                  <a:srgbClr val="838383"/>
                </a:solidFill>
                <a:latin typeface="+mn-lt"/>
                <a:ea typeface="Graphik Semibold" charset="0"/>
                <a:cs typeface="Graphik Semibold" charset="0"/>
              </a:rPr>
              <a:pPr marL="7620" indent="-7620" algn="l">
                <a:lnSpc>
                  <a:spcPts val="1920"/>
                </a:lnSpc>
                <a:spcBef>
                  <a:spcPts val="1920"/>
                </a:spcBef>
              </a:pPr>
              <a:t>‹#›</a:t>
            </a:fld>
            <a:endParaRPr lang="en-US" sz="900" b="1" dirty="0">
              <a:solidFill>
                <a:srgbClr val="838383"/>
              </a:solidFill>
              <a:latin typeface="+mn-lt"/>
              <a:ea typeface="Graphik Semibold" charset="0"/>
              <a:cs typeface="Graphik Semibold" charset="0"/>
            </a:endParaRPr>
          </a:p>
        </p:txBody>
      </p:sp>
      <p:pic>
        <p:nvPicPr>
          <p:cNvPr id="10" name="Picture 9">
            <a:extLst>
              <a:ext uri="{FF2B5EF4-FFF2-40B4-BE49-F238E27FC236}">
                <a16:creationId xmlns="" xmlns:a16="http://schemas.microsoft.com/office/drawing/2014/main" id="{70808B51-4F88-6546-9A52-D0F7DFB9DB87}"/>
              </a:ext>
            </a:extLst>
          </p:cNvPr>
          <p:cNvPicPr>
            <a:picLocks noChangeAspect="1"/>
          </p:cNvPicPr>
          <p:nvPr userDrawn="1"/>
        </p:nvPicPr>
        <p:blipFill>
          <a:blip r:embed="rId2"/>
          <a:stretch>
            <a:fillRect/>
          </a:stretch>
        </p:blipFill>
        <p:spPr>
          <a:xfrm>
            <a:off x="12456898" y="91748"/>
            <a:ext cx="2133600" cy="579120"/>
          </a:xfrm>
          <a:prstGeom prst="rect">
            <a:avLst/>
          </a:prstGeom>
        </p:spPr>
      </p:pic>
    </p:spTree>
    <p:extLst>
      <p:ext uri="{BB962C8B-B14F-4D97-AF65-F5344CB8AC3E}">
        <p14:creationId xmlns:p14="http://schemas.microsoft.com/office/powerpoint/2010/main" val="27678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838" y="1841500"/>
            <a:ext cx="6464300" cy="768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38" y="2609850"/>
            <a:ext cx="6464300" cy="4741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675" y="1841500"/>
            <a:ext cx="6465888" cy="768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7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864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5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19763" y="327025"/>
            <a:ext cx="8178800" cy="70246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838" y="1722438"/>
            <a:ext cx="4813300" cy="56292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11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67025" y="735013"/>
            <a:ext cx="8778875" cy="49387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867025" y="6440488"/>
            <a:ext cx="8778875" cy="9667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1172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theme" Target="../theme/theme4.xml"/><Relationship Id="rId18"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EA732A3-2C3B-4490-B3AA-99CEDC107A14}"/>
              </a:ext>
            </a:extLst>
          </p:cNvPr>
          <p:cNvPicPr>
            <a:picLocks noChangeAspect="1"/>
          </p:cNvPicPr>
          <p:nvPr userDrawn="1"/>
        </p:nvPicPr>
        <p:blipFill>
          <a:blip r:embed="rId13"/>
          <a:stretch>
            <a:fillRect/>
          </a:stretch>
        </p:blipFill>
        <p:spPr>
          <a:xfrm>
            <a:off x="0" y="0"/>
            <a:ext cx="14630400" cy="8229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1306513" rtl="0" eaLnBrk="1" fontAlgn="base" hangingPunct="1">
        <a:spcBef>
          <a:spcPct val="0"/>
        </a:spcBef>
        <a:spcAft>
          <a:spcPct val="0"/>
        </a:spcAft>
        <a:defRPr sz="6300">
          <a:solidFill>
            <a:schemeClr val="tx2"/>
          </a:solidFill>
          <a:latin typeface="+mj-lt"/>
          <a:ea typeface="+mj-ea"/>
          <a:cs typeface="+mj-cs"/>
        </a:defRPr>
      </a:lvl1pPr>
      <a:lvl2pPr algn="ctr" defTabSz="1306513" rtl="0" eaLnBrk="1" fontAlgn="base" hangingPunct="1">
        <a:spcBef>
          <a:spcPct val="0"/>
        </a:spcBef>
        <a:spcAft>
          <a:spcPct val="0"/>
        </a:spcAft>
        <a:defRPr sz="6300">
          <a:solidFill>
            <a:schemeClr val="tx2"/>
          </a:solidFill>
          <a:latin typeface="Arial" charset="0"/>
          <a:cs typeface="Arial" charset="0"/>
        </a:defRPr>
      </a:lvl2pPr>
      <a:lvl3pPr algn="ctr" defTabSz="1306513" rtl="0" eaLnBrk="1" fontAlgn="base" hangingPunct="1">
        <a:spcBef>
          <a:spcPct val="0"/>
        </a:spcBef>
        <a:spcAft>
          <a:spcPct val="0"/>
        </a:spcAft>
        <a:defRPr sz="6300">
          <a:solidFill>
            <a:schemeClr val="tx2"/>
          </a:solidFill>
          <a:latin typeface="Arial" charset="0"/>
          <a:cs typeface="Arial" charset="0"/>
        </a:defRPr>
      </a:lvl3pPr>
      <a:lvl4pPr algn="ctr" defTabSz="1306513" rtl="0" eaLnBrk="1" fontAlgn="base" hangingPunct="1">
        <a:spcBef>
          <a:spcPct val="0"/>
        </a:spcBef>
        <a:spcAft>
          <a:spcPct val="0"/>
        </a:spcAft>
        <a:defRPr sz="6300">
          <a:solidFill>
            <a:schemeClr val="tx2"/>
          </a:solidFill>
          <a:latin typeface="Arial" charset="0"/>
          <a:cs typeface="Arial" charset="0"/>
        </a:defRPr>
      </a:lvl4pPr>
      <a:lvl5pPr algn="ctr" defTabSz="1306513" rtl="0" eaLnBrk="1" fontAlgn="base" hangingPunct="1">
        <a:spcBef>
          <a:spcPct val="0"/>
        </a:spcBef>
        <a:spcAft>
          <a:spcPct val="0"/>
        </a:spcAft>
        <a:defRPr sz="6300">
          <a:solidFill>
            <a:schemeClr val="tx2"/>
          </a:solidFill>
          <a:latin typeface="Arial" charset="0"/>
          <a:cs typeface="Arial" charset="0"/>
        </a:defRPr>
      </a:lvl5pPr>
      <a:lvl6pPr marL="457200" algn="ctr" defTabSz="1306513" rtl="0" eaLnBrk="1" fontAlgn="base" hangingPunct="1">
        <a:spcBef>
          <a:spcPct val="0"/>
        </a:spcBef>
        <a:spcAft>
          <a:spcPct val="0"/>
        </a:spcAft>
        <a:defRPr sz="6300">
          <a:solidFill>
            <a:schemeClr val="tx2"/>
          </a:solidFill>
          <a:latin typeface="Arial" charset="0"/>
          <a:cs typeface="Arial" charset="0"/>
        </a:defRPr>
      </a:lvl6pPr>
      <a:lvl7pPr marL="914400" algn="ctr" defTabSz="1306513" rtl="0" eaLnBrk="1" fontAlgn="base" hangingPunct="1">
        <a:spcBef>
          <a:spcPct val="0"/>
        </a:spcBef>
        <a:spcAft>
          <a:spcPct val="0"/>
        </a:spcAft>
        <a:defRPr sz="6300">
          <a:solidFill>
            <a:schemeClr val="tx2"/>
          </a:solidFill>
          <a:latin typeface="Arial" charset="0"/>
          <a:cs typeface="Arial" charset="0"/>
        </a:defRPr>
      </a:lvl7pPr>
      <a:lvl8pPr marL="1371600" algn="ctr" defTabSz="1306513" rtl="0" eaLnBrk="1" fontAlgn="base" hangingPunct="1">
        <a:spcBef>
          <a:spcPct val="0"/>
        </a:spcBef>
        <a:spcAft>
          <a:spcPct val="0"/>
        </a:spcAft>
        <a:defRPr sz="6300">
          <a:solidFill>
            <a:schemeClr val="tx2"/>
          </a:solidFill>
          <a:latin typeface="Arial" charset="0"/>
          <a:cs typeface="Arial" charset="0"/>
        </a:defRPr>
      </a:lvl8pPr>
      <a:lvl9pPr marL="1828800" algn="ctr" defTabSz="1306513" rtl="0" eaLnBrk="1" fontAlgn="base" hangingPunct="1">
        <a:spcBef>
          <a:spcPct val="0"/>
        </a:spcBef>
        <a:spcAft>
          <a:spcPct val="0"/>
        </a:spcAft>
        <a:defRPr sz="6300">
          <a:solidFill>
            <a:schemeClr val="tx2"/>
          </a:solidFill>
          <a:latin typeface="Arial" charset="0"/>
          <a:cs typeface="Arial" charset="0"/>
        </a:defRPr>
      </a:lvl9pPr>
    </p:titleStyle>
    <p:bodyStyle>
      <a:lvl1pPr marL="490538" indent="-490538" algn="l" defTabSz="1306513" rtl="0" eaLnBrk="1" fontAlgn="base" hangingPunct="1">
        <a:spcBef>
          <a:spcPct val="20000"/>
        </a:spcBef>
        <a:spcAft>
          <a:spcPct val="0"/>
        </a:spcAft>
        <a:buChar char="•"/>
        <a:defRPr sz="4600">
          <a:solidFill>
            <a:schemeClr val="tx1"/>
          </a:solidFill>
          <a:latin typeface="+mn-lt"/>
          <a:ea typeface="+mn-ea"/>
          <a:cs typeface="+mn-cs"/>
        </a:defRPr>
      </a:lvl1pPr>
      <a:lvl2pPr marL="1062038" indent="-409575" algn="l" defTabSz="1306513" rtl="0" eaLnBrk="1" fontAlgn="base" hangingPunct="1">
        <a:spcBef>
          <a:spcPct val="20000"/>
        </a:spcBef>
        <a:spcAft>
          <a:spcPct val="0"/>
        </a:spcAft>
        <a:buChar char="–"/>
        <a:defRPr sz="4000">
          <a:solidFill>
            <a:schemeClr val="tx1"/>
          </a:solidFill>
          <a:latin typeface="+mn-lt"/>
          <a:cs typeface="+mn-cs"/>
        </a:defRPr>
      </a:lvl2pPr>
      <a:lvl3pPr marL="1633538" indent="-327025" algn="l" defTabSz="1306513" rtl="0" eaLnBrk="1" fontAlgn="base" hangingPunct="1">
        <a:spcBef>
          <a:spcPct val="20000"/>
        </a:spcBef>
        <a:spcAft>
          <a:spcPct val="0"/>
        </a:spcAft>
        <a:buChar char="•"/>
        <a:defRPr sz="3400">
          <a:solidFill>
            <a:schemeClr val="tx1"/>
          </a:solidFill>
          <a:latin typeface="+mn-lt"/>
          <a:cs typeface="+mn-cs"/>
        </a:defRPr>
      </a:lvl3pPr>
      <a:lvl4pPr marL="2286000" indent="-327025" algn="l" defTabSz="1306513" rtl="0" eaLnBrk="1" fontAlgn="base" hangingPunct="1">
        <a:spcBef>
          <a:spcPct val="20000"/>
        </a:spcBef>
        <a:spcAft>
          <a:spcPct val="0"/>
        </a:spcAft>
        <a:buChar char="–"/>
        <a:defRPr sz="2900">
          <a:solidFill>
            <a:schemeClr val="tx1"/>
          </a:solidFill>
          <a:latin typeface="+mn-lt"/>
          <a:cs typeface="+mn-cs"/>
        </a:defRPr>
      </a:lvl4pPr>
      <a:lvl5pPr marL="2938463" indent="-325438" algn="l" defTabSz="1306513" rtl="0" eaLnBrk="1" fontAlgn="base" hangingPunct="1">
        <a:spcBef>
          <a:spcPct val="20000"/>
        </a:spcBef>
        <a:spcAft>
          <a:spcPct val="0"/>
        </a:spcAft>
        <a:buChar char="»"/>
        <a:defRPr sz="2900">
          <a:solidFill>
            <a:schemeClr val="tx1"/>
          </a:solidFill>
          <a:latin typeface="+mn-lt"/>
          <a:cs typeface="+mn-cs"/>
        </a:defRPr>
      </a:lvl5pPr>
      <a:lvl6pPr marL="3395663" indent="-325438" algn="l" defTabSz="1306513" rtl="0" eaLnBrk="1" fontAlgn="base" hangingPunct="1">
        <a:spcBef>
          <a:spcPct val="20000"/>
        </a:spcBef>
        <a:spcAft>
          <a:spcPct val="0"/>
        </a:spcAft>
        <a:buChar char="»"/>
        <a:defRPr sz="2900">
          <a:solidFill>
            <a:schemeClr val="tx1"/>
          </a:solidFill>
          <a:latin typeface="+mn-lt"/>
          <a:cs typeface="+mn-cs"/>
        </a:defRPr>
      </a:lvl6pPr>
      <a:lvl7pPr marL="3852863" indent="-325438" algn="l" defTabSz="1306513" rtl="0" eaLnBrk="1" fontAlgn="base" hangingPunct="1">
        <a:spcBef>
          <a:spcPct val="20000"/>
        </a:spcBef>
        <a:spcAft>
          <a:spcPct val="0"/>
        </a:spcAft>
        <a:buChar char="»"/>
        <a:defRPr sz="2900">
          <a:solidFill>
            <a:schemeClr val="tx1"/>
          </a:solidFill>
          <a:latin typeface="+mn-lt"/>
          <a:cs typeface="+mn-cs"/>
        </a:defRPr>
      </a:lvl7pPr>
      <a:lvl8pPr marL="4310063" indent="-325438" algn="l" defTabSz="1306513" rtl="0" eaLnBrk="1" fontAlgn="base" hangingPunct="1">
        <a:spcBef>
          <a:spcPct val="20000"/>
        </a:spcBef>
        <a:spcAft>
          <a:spcPct val="0"/>
        </a:spcAft>
        <a:buChar char="»"/>
        <a:defRPr sz="2900">
          <a:solidFill>
            <a:schemeClr val="tx1"/>
          </a:solidFill>
          <a:latin typeface="+mn-lt"/>
          <a:cs typeface="+mn-cs"/>
        </a:defRPr>
      </a:lvl8pPr>
      <a:lvl9pPr marL="4767263" indent="-325438" algn="l" defTabSz="1306513" rtl="0" eaLnBrk="1" fontAlgn="base" hangingPunct="1">
        <a:spcBef>
          <a:spcPct val="20000"/>
        </a:spcBef>
        <a:spcAft>
          <a:spcPct val="0"/>
        </a:spcAft>
        <a:buChar char="»"/>
        <a:defRPr sz="2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BC5CE46-68CF-4B04-B652-10BEBCFE97E4}"/>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224FF81-4C36-4412-954E-CD0931D569C3}"/>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E7AE46-9CC6-4A4E-B437-91E4A570A507}"/>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F7B64655-8F36-4750-8937-BAD32650B23F}" type="datetimeFigureOut">
              <a:rPr lang="en-US" smtClean="0"/>
              <a:t>5/7/20</a:t>
            </a:fld>
            <a:endParaRPr lang="en-US"/>
          </a:p>
        </p:txBody>
      </p:sp>
      <p:sp>
        <p:nvSpPr>
          <p:cNvPr id="5" name="Footer Placeholder 4">
            <a:extLst>
              <a:ext uri="{FF2B5EF4-FFF2-40B4-BE49-F238E27FC236}">
                <a16:creationId xmlns="" xmlns:a16="http://schemas.microsoft.com/office/drawing/2014/main" id="{0B0491F3-1D22-4AF0-8CE1-6C045B58C13F}"/>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124EF4-C1EE-4C56-8A73-E12A7426769B}"/>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B8158FB-62E5-4DDF-B6C1-3724324C3563}" type="slidenum">
              <a:rPr lang="en-US" smtClean="0"/>
              <a:t>‹#›</a:t>
            </a:fld>
            <a:endParaRPr lang="en-US"/>
          </a:p>
        </p:txBody>
      </p:sp>
    </p:spTree>
    <p:extLst>
      <p:ext uri="{BB962C8B-B14F-4D97-AF65-F5344CB8AC3E}">
        <p14:creationId xmlns:p14="http://schemas.microsoft.com/office/powerpoint/2010/main" val="21385797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EA732A3-2C3B-4490-B3AA-99CEDC107A14}"/>
              </a:ext>
            </a:extLst>
          </p:cNvPr>
          <p:cNvPicPr>
            <a:picLocks noChangeAspect="1"/>
          </p:cNvPicPr>
          <p:nvPr userDrawn="1"/>
        </p:nvPicPr>
        <p:blipFill>
          <a:blip r:embed="rId13"/>
          <a:stretch>
            <a:fillRect/>
          </a:stretch>
        </p:blipFill>
        <p:spPr>
          <a:xfrm>
            <a:off x="0" y="0"/>
            <a:ext cx="14630400" cy="8229600"/>
          </a:xfrm>
          <a:prstGeom prst="rect">
            <a:avLst/>
          </a:prstGeom>
        </p:spPr>
      </p:pic>
    </p:spTree>
    <p:extLst>
      <p:ext uri="{BB962C8B-B14F-4D97-AF65-F5344CB8AC3E}">
        <p14:creationId xmlns:p14="http://schemas.microsoft.com/office/powerpoint/2010/main" val="39848398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1306513" rtl="0" eaLnBrk="1" fontAlgn="base" hangingPunct="1">
        <a:spcBef>
          <a:spcPct val="0"/>
        </a:spcBef>
        <a:spcAft>
          <a:spcPct val="0"/>
        </a:spcAft>
        <a:defRPr sz="6300">
          <a:solidFill>
            <a:schemeClr val="tx2"/>
          </a:solidFill>
          <a:latin typeface="+mj-lt"/>
          <a:ea typeface="+mj-ea"/>
          <a:cs typeface="+mj-cs"/>
        </a:defRPr>
      </a:lvl1pPr>
      <a:lvl2pPr algn="ctr" defTabSz="1306513" rtl="0" eaLnBrk="1" fontAlgn="base" hangingPunct="1">
        <a:spcBef>
          <a:spcPct val="0"/>
        </a:spcBef>
        <a:spcAft>
          <a:spcPct val="0"/>
        </a:spcAft>
        <a:defRPr sz="6300">
          <a:solidFill>
            <a:schemeClr val="tx2"/>
          </a:solidFill>
          <a:latin typeface="Arial" charset="0"/>
          <a:cs typeface="Arial" charset="0"/>
        </a:defRPr>
      </a:lvl2pPr>
      <a:lvl3pPr algn="ctr" defTabSz="1306513" rtl="0" eaLnBrk="1" fontAlgn="base" hangingPunct="1">
        <a:spcBef>
          <a:spcPct val="0"/>
        </a:spcBef>
        <a:spcAft>
          <a:spcPct val="0"/>
        </a:spcAft>
        <a:defRPr sz="6300">
          <a:solidFill>
            <a:schemeClr val="tx2"/>
          </a:solidFill>
          <a:latin typeface="Arial" charset="0"/>
          <a:cs typeface="Arial" charset="0"/>
        </a:defRPr>
      </a:lvl3pPr>
      <a:lvl4pPr algn="ctr" defTabSz="1306513" rtl="0" eaLnBrk="1" fontAlgn="base" hangingPunct="1">
        <a:spcBef>
          <a:spcPct val="0"/>
        </a:spcBef>
        <a:spcAft>
          <a:spcPct val="0"/>
        </a:spcAft>
        <a:defRPr sz="6300">
          <a:solidFill>
            <a:schemeClr val="tx2"/>
          </a:solidFill>
          <a:latin typeface="Arial" charset="0"/>
          <a:cs typeface="Arial" charset="0"/>
        </a:defRPr>
      </a:lvl4pPr>
      <a:lvl5pPr algn="ctr" defTabSz="1306513" rtl="0" eaLnBrk="1" fontAlgn="base" hangingPunct="1">
        <a:spcBef>
          <a:spcPct val="0"/>
        </a:spcBef>
        <a:spcAft>
          <a:spcPct val="0"/>
        </a:spcAft>
        <a:defRPr sz="6300">
          <a:solidFill>
            <a:schemeClr val="tx2"/>
          </a:solidFill>
          <a:latin typeface="Arial" charset="0"/>
          <a:cs typeface="Arial" charset="0"/>
        </a:defRPr>
      </a:lvl5pPr>
      <a:lvl6pPr marL="457200" algn="ctr" defTabSz="1306513" rtl="0" eaLnBrk="1" fontAlgn="base" hangingPunct="1">
        <a:spcBef>
          <a:spcPct val="0"/>
        </a:spcBef>
        <a:spcAft>
          <a:spcPct val="0"/>
        </a:spcAft>
        <a:defRPr sz="6300">
          <a:solidFill>
            <a:schemeClr val="tx2"/>
          </a:solidFill>
          <a:latin typeface="Arial" charset="0"/>
          <a:cs typeface="Arial" charset="0"/>
        </a:defRPr>
      </a:lvl6pPr>
      <a:lvl7pPr marL="914400" algn="ctr" defTabSz="1306513" rtl="0" eaLnBrk="1" fontAlgn="base" hangingPunct="1">
        <a:spcBef>
          <a:spcPct val="0"/>
        </a:spcBef>
        <a:spcAft>
          <a:spcPct val="0"/>
        </a:spcAft>
        <a:defRPr sz="6300">
          <a:solidFill>
            <a:schemeClr val="tx2"/>
          </a:solidFill>
          <a:latin typeface="Arial" charset="0"/>
          <a:cs typeface="Arial" charset="0"/>
        </a:defRPr>
      </a:lvl7pPr>
      <a:lvl8pPr marL="1371600" algn="ctr" defTabSz="1306513" rtl="0" eaLnBrk="1" fontAlgn="base" hangingPunct="1">
        <a:spcBef>
          <a:spcPct val="0"/>
        </a:spcBef>
        <a:spcAft>
          <a:spcPct val="0"/>
        </a:spcAft>
        <a:defRPr sz="6300">
          <a:solidFill>
            <a:schemeClr val="tx2"/>
          </a:solidFill>
          <a:latin typeface="Arial" charset="0"/>
          <a:cs typeface="Arial" charset="0"/>
        </a:defRPr>
      </a:lvl8pPr>
      <a:lvl9pPr marL="1828800" algn="ctr" defTabSz="1306513" rtl="0" eaLnBrk="1" fontAlgn="base" hangingPunct="1">
        <a:spcBef>
          <a:spcPct val="0"/>
        </a:spcBef>
        <a:spcAft>
          <a:spcPct val="0"/>
        </a:spcAft>
        <a:defRPr sz="6300">
          <a:solidFill>
            <a:schemeClr val="tx2"/>
          </a:solidFill>
          <a:latin typeface="Arial" charset="0"/>
          <a:cs typeface="Arial" charset="0"/>
        </a:defRPr>
      </a:lvl9pPr>
    </p:titleStyle>
    <p:bodyStyle>
      <a:lvl1pPr marL="490538" indent="-490538" algn="l" defTabSz="1306513" rtl="0" eaLnBrk="1" fontAlgn="base" hangingPunct="1">
        <a:spcBef>
          <a:spcPct val="20000"/>
        </a:spcBef>
        <a:spcAft>
          <a:spcPct val="0"/>
        </a:spcAft>
        <a:buChar char="•"/>
        <a:defRPr sz="4600">
          <a:solidFill>
            <a:schemeClr val="tx1"/>
          </a:solidFill>
          <a:latin typeface="+mn-lt"/>
          <a:ea typeface="+mn-ea"/>
          <a:cs typeface="+mn-cs"/>
        </a:defRPr>
      </a:lvl1pPr>
      <a:lvl2pPr marL="1062038" indent="-409575" algn="l" defTabSz="1306513" rtl="0" eaLnBrk="1" fontAlgn="base" hangingPunct="1">
        <a:spcBef>
          <a:spcPct val="20000"/>
        </a:spcBef>
        <a:spcAft>
          <a:spcPct val="0"/>
        </a:spcAft>
        <a:buChar char="–"/>
        <a:defRPr sz="4000">
          <a:solidFill>
            <a:schemeClr val="tx1"/>
          </a:solidFill>
          <a:latin typeface="+mn-lt"/>
          <a:cs typeface="+mn-cs"/>
        </a:defRPr>
      </a:lvl2pPr>
      <a:lvl3pPr marL="1633538" indent="-327025" algn="l" defTabSz="1306513" rtl="0" eaLnBrk="1" fontAlgn="base" hangingPunct="1">
        <a:spcBef>
          <a:spcPct val="20000"/>
        </a:spcBef>
        <a:spcAft>
          <a:spcPct val="0"/>
        </a:spcAft>
        <a:buChar char="•"/>
        <a:defRPr sz="3400">
          <a:solidFill>
            <a:schemeClr val="tx1"/>
          </a:solidFill>
          <a:latin typeface="+mn-lt"/>
          <a:cs typeface="+mn-cs"/>
        </a:defRPr>
      </a:lvl3pPr>
      <a:lvl4pPr marL="2286000" indent="-327025" algn="l" defTabSz="1306513" rtl="0" eaLnBrk="1" fontAlgn="base" hangingPunct="1">
        <a:spcBef>
          <a:spcPct val="20000"/>
        </a:spcBef>
        <a:spcAft>
          <a:spcPct val="0"/>
        </a:spcAft>
        <a:buChar char="–"/>
        <a:defRPr sz="2900">
          <a:solidFill>
            <a:schemeClr val="tx1"/>
          </a:solidFill>
          <a:latin typeface="+mn-lt"/>
          <a:cs typeface="+mn-cs"/>
        </a:defRPr>
      </a:lvl4pPr>
      <a:lvl5pPr marL="2938463" indent="-325438" algn="l" defTabSz="1306513" rtl="0" eaLnBrk="1" fontAlgn="base" hangingPunct="1">
        <a:spcBef>
          <a:spcPct val="20000"/>
        </a:spcBef>
        <a:spcAft>
          <a:spcPct val="0"/>
        </a:spcAft>
        <a:buChar char="»"/>
        <a:defRPr sz="2900">
          <a:solidFill>
            <a:schemeClr val="tx1"/>
          </a:solidFill>
          <a:latin typeface="+mn-lt"/>
          <a:cs typeface="+mn-cs"/>
        </a:defRPr>
      </a:lvl5pPr>
      <a:lvl6pPr marL="3395663" indent="-325438" algn="l" defTabSz="1306513" rtl="0" eaLnBrk="1" fontAlgn="base" hangingPunct="1">
        <a:spcBef>
          <a:spcPct val="20000"/>
        </a:spcBef>
        <a:spcAft>
          <a:spcPct val="0"/>
        </a:spcAft>
        <a:buChar char="»"/>
        <a:defRPr sz="2900">
          <a:solidFill>
            <a:schemeClr val="tx1"/>
          </a:solidFill>
          <a:latin typeface="+mn-lt"/>
          <a:cs typeface="+mn-cs"/>
        </a:defRPr>
      </a:lvl6pPr>
      <a:lvl7pPr marL="3852863" indent="-325438" algn="l" defTabSz="1306513" rtl="0" eaLnBrk="1" fontAlgn="base" hangingPunct="1">
        <a:spcBef>
          <a:spcPct val="20000"/>
        </a:spcBef>
        <a:spcAft>
          <a:spcPct val="0"/>
        </a:spcAft>
        <a:buChar char="»"/>
        <a:defRPr sz="2900">
          <a:solidFill>
            <a:schemeClr val="tx1"/>
          </a:solidFill>
          <a:latin typeface="+mn-lt"/>
          <a:cs typeface="+mn-cs"/>
        </a:defRPr>
      </a:lvl7pPr>
      <a:lvl8pPr marL="4310063" indent="-325438" algn="l" defTabSz="1306513" rtl="0" eaLnBrk="1" fontAlgn="base" hangingPunct="1">
        <a:spcBef>
          <a:spcPct val="20000"/>
        </a:spcBef>
        <a:spcAft>
          <a:spcPct val="0"/>
        </a:spcAft>
        <a:buChar char="»"/>
        <a:defRPr sz="2900">
          <a:solidFill>
            <a:schemeClr val="tx1"/>
          </a:solidFill>
          <a:latin typeface="+mn-lt"/>
          <a:cs typeface="+mn-cs"/>
        </a:defRPr>
      </a:lvl8pPr>
      <a:lvl9pPr marL="4767263" indent="-325438" algn="l" defTabSz="1306513" rtl="0" eaLnBrk="1" fontAlgn="base" hangingPunct="1">
        <a:spcBef>
          <a:spcPct val="20000"/>
        </a:spcBef>
        <a:spcAft>
          <a:spcPct val="0"/>
        </a:spcAft>
        <a:buChar char="»"/>
        <a:defRPr sz="2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EA732A3-2C3B-4490-B3AA-99CEDC107A14}"/>
              </a:ext>
            </a:extLst>
          </p:cNvPr>
          <p:cNvPicPr>
            <a:picLocks noChangeAspect="1"/>
          </p:cNvPicPr>
          <p:nvPr userDrawn="1"/>
        </p:nvPicPr>
        <p:blipFill>
          <a:blip r:embed="rId18"/>
          <a:stretch>
            <a:fillRect/>
          </a:stretch>
        </p:blipFill>
        <p:spPr>
          <a:xfrm>
            <a:off x="0" y="0"/>
            <a:ext cx="14630400" cy="8229600"/>
          </a:xfrm>
          <a:prstGeom prst="rect">
            <a:avLst/>
          </a:prstGeom>
        </p:spPr>
      </p:pic>
    </p:spTree>
    <p:extLst>
      <p:ext uri="{BB962C8B-B14F-4D97-AF65-F5344CB8AC3E}">
        <p14:creationId xmlns:p14="http://schemas.microsoft.com/office/powerpoint/2010/main" val="192698954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ctr" defTabSz="1306513" rtl="0" eaLnBrk="1" fontAlgn="base" hangingPunct="1">
        <a:spcBef>
          <a:spcPct val="0"/>
        </a:spcBef>
        <a:spcAft>
          <a:spcPct val="0"/>
        </a:spcAft>
        <a:defRPr sz="6300">
          <a:solidFill>
            <a:schemeClr val="tx2"/>
          </a:solidFill>
          <a:latin typeface="+mj-lt"/>
          <a:ea typeface="+mj-ea"/>
          <a:cs typeface="+mj-cs"/>
        </a:defRPr>
      </a:lvl1pPr>
      <a:lvl2pPr algn="ctr" defTabSz="1306513" rtl="0" eaLnBrk="1" fontAlgn="base" hangingPunct="1">
        <a:spcBef>
          <a:spcPct val="0"/>
        </a:spcBef>
        <a:spcAft>
          <a:spcPct val="0"/>
        </a:spcAft>
        <a:defRPr sz="6300">
          <a:solidFill>
            <a:schemeClr val="tx2"/>
          </a:solidFill>
          <a:latin typeface="Arial" charset="0"/>
          <a:cs typeface="Arial" charset="0"/>
        </a:defRPr>
      </a:lvl2pPr>
      <a:lvl3pPr algn="ctr" defTabSz="1306513" rtl="0" eaLnBrk="1" fontAlgn="base" hangingPunct="1">
        <a:spcBef>
          <a:spcPct val="0"/>
        </a:spcBef>
        <a:spcAft>
          <a:spcPct val="0"/>
        </a:spcAft>
        <a:defRPr sz="6300">
          <a:solidFill>
            <a:schemeClr val="tx2"/>
          </a:solidFill>
          <a:latin typeface="Arial" charset="0"/>
          <a:cs typeface="Arial" charset="0"/>
        </a:defRPr>
      </a:lvl3pPr>
      <a:lvl4pPr algn="ctr" defTabSz="1306513" rtl="0" eaLnBrk="1" fontAlgn="base" hangingPunct="1">
        <a:spcBef>
          <a:spcPct val="0"/>
        </a:spcBef>
        <a:spcAft>
          <a:spcPct val="0"/>
        </a:spcAft>
        <a:defRPr sz="6300">
          <a:solidFill>
            <a:schemeClr val="tx2"/>
          </a:solidFill>
          <a:latin typeface="Arial" charset="0"/>
          <a:cs typeface="Arial" charset="0"/>
        </a:defRPr>
      </a:lvl4pPr>
      <a:lvl5pPr algn="ctr" defTabSz="1306513" rtl="0" eaLnBrk="1" fontAlgn="base" hangingPunct="1">
        <a:spcBef>
          <a:spcPct val="0"/>
        </a:spcBef>
        <a:spcAft>
          <a:spcPct val="0"/>
        </a:spcAft>
        <a:defRPr sz="6300">
          <a:solidFill>
            <a:schemeClr val="tx2"/>
          </a:solidFill>
          <a:latin typeface="Arial" charset="0"/>
          <a:cs typeface="Arial" charset="0"/>
        </a:defRPr>
      </a:lvl5pPr>
      <a:lvl6pPr marL="457200" algn="ctr" defTabSz="1306513" rtl="0" eaLnBrk="1" fontAlgn="base" hangingPunct="1">
        <a:spcBef>
          <a:spcPct val="0"/>
        </a:spcBef>
        <a:spcAft>
          <a:spcPct val="0"/>
        </a:spcAft>
        <a:defRPr sz="6300">
          <a:solidFill>
            <a:schemeClr val="tx2"/>
          </a:solidFill>
          <a:latin typeface="Arial" charset="0"/>
          <a:cs typeface="Arial" charset="0"/>
        </a:defRPr>
      </a:lvl6pPr>
      <a:lvl7pPr marL="914400" algn="ctr" defTabSz="1306513" rtl="0" eaLnBrk="1" fontAlgn="base" hangingPunct="1">
        <a:spcBef>
          <a:spcPct val="0"/>
        </a:spcBef>
        <a:spcAft>
          <a:spcPct val="0"/>
        </a:spcAft>
        <a:defRPr sz="6300">
          <a:solidFill>
            <a:schemeClr val="tx2"/>
          </a:solidFill>
          <a:latin typeface="Arial" charset="0"/>
          <a:cs typeface="Arial" charset="0"/>
        </a:defRPr>
      </a:lvl7pPr>
      <a:lvl8pPr marL="1371600" algn="ctr" defTabSz="1306513" rtl="0" eaLnBrk="1" fontAlgn="base" hangingPunct="1">
        <a:spcBef>
          <a:spcPct val="0"/>
        </a:spcBef>
        <a:spcAft>
          <a:spcPct val="0"/>
        </a:spcAft>
        <a:defRPr sz="6300">
          <a:solidFill>
            <a:schemeClr val="tx2"/>
          </a:solidFill>
          <a:latin typeface="Arial" charset="0"/>
          <a:cs typeface="Arial" charset="0"/>
        </a:defRPr>
      </a:lvl8pPr>
      <a:lvl9pPr marL="1828800" algn="ctr" defTabSz="1306513" rtl="0" eaLnBrk="1" fontAlgn="base" hangingPunct="1">
        <a:spcBef>
          <a:spcPct val="0"/>
        </a:spcBef>
        <a:spcAft>
          <a:spcPct val="0"/>
        </a:spcAft>
        <a:defRPr sz="6300">
          <a:solidFill>
            <a:schemeClr val="tx2"/>
          </a:solidFill>
          <a:latin typeface="Arial" charset="0"/>
          <a:cs typeface="Arial" charset="0"/>
        </a:defRPr>
      </a:lvl9pPr>
    </p:titleStyle>
    <p:bodyStyle>
      <a:lvl1pPr marL="490538" indent="-490538" algn="l" defTabSz="1306513" rtl="0" eaLnBrk="1" fontAlgn="base" hangingPunct="1">
        <a:spcBef>
          <a:spcPct val="20000"/>
        </a:spcBef>
        <a:spcAft>
          <a:spcPct val="0"/>
        </a:spcAft>
        <a:buChar char="•"/>
        <a:defRPr sz="4600">
          <a:solidFill>
            <a:schemeClr val="tx1"/>
          </a:solidFill>
          <a:latin typeface="+mn-lt"/>
          <a:ea typeface="+mn-ea"/>
          <a:cs typeface="+mn-cs"/>
        </a:defRPr>
      </a:lvl1pPr>
      <a:lvl2pPr marL="1062038" indent="-409575" algn="l" defTabSz="1306513" rtl="0" eaLnBrk="1" fontAlgn="base" hangingPunct="1">
        <a:spcBef>
          <a:spcPct val="20000"/>
        </a:spcBef>
        <a:spcAft>
          <a:spcPct val="0"/>
        </a:spcAft>
        <a:buChar char="–"/>
        <a:defRPr sz="4000">
          <a:solidFill>
            <a:schemeClr val="tx1"/>
          </a:solidFill>
          <a:latin typeface="+mn-lt"/>
          <a:cs typeface="+mn-cs"/>
        </a:defRPr>
      </a:lvl2pPr>
      <a:lvl3pPr marL="1633538" indent="-327025" algn="l" defTabSz="1306513" rtl="0" eaLnBrk="1" fontAlgn="base" hangingPunct="1">
        <a:spcBef>
          <a:spcPct val="20000"/>
        </a:spcBef>
        <a:spcAft>
          <a:spcPct val="0"/>
        </a:spcAft>
        <a:buChar char="•"/>
        <a:defRPr sz="3400">
          <a:solidFill>
            <a:schemeClr val="tx1"/>
          </a:solidFill>
          <a:latin typeface="+mn-lt"/>
          <a:cs typeface="+mn-cs"/>
        </a:defRPr>
      </a:lvl3pPr>
      <a:lvl4pPr marL="2286000" indent="-327025" algn="l" defTabSz="1306513" rtl="0" eaLnBrk="1" fontAlgn="base" hangingPunct="1">
        <a:spcBef>
          <a:spcPct val="20000"/>
        </a:spcBef>
        <a:spcAft>
          <a:spcPct val="0"/>
        </a:spcAft>
        <a:buChar char="–"/>
        <a:defRPr sz="2900">
          <a:solidFill>
            <a:schemeClr val="tx1"/>
          </a:solidFill>
          <a:latin typeface="+mn-lt"/>
          <a:cs typeface="+mn-cs"/>
        </a:defRPr>
      </a:lvl4pPr>
      <a:lvl5pPr marL="2938463" indent="-325438" algn="l" defTabSz="1306513" rtl="0" eaLnBrk="1" fontAlgn="base" hangingPunct="1">
        <a:spcBef>
          <a:spcPct val="20000"/>
        </a:spcBef>
        <a:spcAft>
          <a:spcPct val="0"/>
        </a:spcAft>
        <a:buChar char="»"/>
        <a:defRPr sz="2900">
          <a:solidFill>
            <a:schemeClr val="tx1"/>
          </a:solidFill>
          <a:latin typeface="+mn-lt"/>
          <a:cs typeface="+mn-cs"/>
        </a:defRPr>
      </a:lvl5pPr>
      <a:lvl6pPr marL="3395663" indent="-325438" algn="l" defTabSz="1306513" rtl="0" eaLnBrk="1" fontAlgn="base" hangingPunct="1">
        <a:spcBef>
          <a:spcPct val="20000"/>
        </a:spcBef>
        <a:spcAft>
          <a:spcPct val="0"/>
        </a:spcAft>
        <a:buChar char="»"/>
        <a:defRPr sz="2900">
          <a:solidFill>
            <a:schemeClr val="tx1"/>
          </a:solidFill>
          <a:latin typeface="+mn-lt"/>
          <a:cs typeface="+mn-cs"/>
        </a:defRPr>
      </a:lvl6pPr>
      <a:lvl7pPr marL="3852863" indent="-325438" algn="l" defTabSz="1306513" rtl="0" eaLnBrk="1" fontAlgn="base" hangingPunct="1">
        <a:spcBef>
          <a:spcPct val="20000"/>
        </a:spcBef>
        <a:spcAft>
          <a:spcPct val="0"/>
        </a:spcAft>
        <a:buChar char="»"/>
        <a:defRPr sz="2900">
          <a:solidFill>
            <a:schemeClr val="tx1"/>
          </a:solidFill>
          <a:latin typeface="+mn-lt"/>
          <a:cs typeface="+mn-cs"/>
        </a:defRPr>
      </a:lvl7pPr>
      <a:lvl8pPr marL="4310063" indent="-325438" algn="l" defTabSz="1306513" rtl="0" eaLnBrk="1" fontAlgn="base" hangingPunct="1">
        <a:spcBef>
          <a:spcPct val="20000"/>
        </a:spcBef>
        <a:spcAft>
          <a:spcPct val="0"/>
        </a:spcAft>
        <a:buChar char="»"/>
        <a:defRPr sz="2900">
          <a:solidFill>
            <a:schemeClr val="tx1"/>
          </a:solidFill>
          <a:latin typeface="+mn-lt"/>
          <a:cs typeface="+mn-cs"/>
        </a:defRPr>
      </a:lvl8pPr>
      <a:lvl9pPr marL="4767263" indent="-325438" algn="l" defTabSz="1306513" rtl="0" eaLnBrk="1" fontAlgn="base" hangingPunct="1">
        <a:spcBef>
          <a:spcPct val="20000"/>
        </a:spcBef>
        <a:spcAft>
          <a:spcPct val="0"/>
        </a:spcAft>
        <a:buChar char="»"/>
        <a:defRPr sz="2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49.xml"/><Relationship Id="rId5" Type="http://schemas.openxmlformats.org/officeDocument/2006/relationships/notesSlide" Target="../notesSlides/notesSlide8.xml"/><Relationship Id="rId6" Type="http://schemas.openxmlformats.org/officeDocument/2006/relationships/image" Target="../media/image9.png"/><Relationship Id="rId7" Type="http://schemas.openxmlformats.org/officeDocument/2006/relationships/oleObject" Target="../embeddings/oleObject7.bin"/><Relationship Id="rId8" Type="http://schemas.openxmlformats.org/officeDocument/2006/relationships/image" Target="../media/image7.emf"/><Relationship Id="rId1" Type="http://schemas.openxmlformats.org/officeDocument/2006/relationships/vmlDrawing" Target="../drawings/vmlDrawing7.vml"/><Relationship Id="rId2"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49.xml"/><Relationship Id="rId5" Type="http://schemas.openxmlformats.org/officeDocument/2006/relationships/notesSlide" Target="../notesSlides/notesSlide9.xml"/><Relationship Id="rId6" Type="http://schemas.openxmlformats.org/officeDocument/2006/relationships/oleObject" Target="../embeddings/oleObject8.bin"/><Relationship Id="rId7" Type="http://schemas.openxmlformats.org/officeDocument/2006/relationships/image" Target="../media/image7.emf"/><Relationship Id="rId8" Type="http://schemas.openxmlformats.org/officeDocument/2006/relationships/oleObject" Target="../embeddings/oleObject9.bin"/><Relationship Id="rId9"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slideLayout" Target="../slideLayouts/slideLayout49.xml"/><Relationship Id="rId5" Type="http://schemas.openxmlformats.org/officeDocument/2006/relationships/notesSlide" Target="../notesSlides/notesSlide10.xml"/><Relationship Id="rId6" Type="http://schemas.openxmlformats.org/officeDocument/2006/relationships/oleObject" Target="../embeddings/oleObject10.bin"/><Relationship Id="rId7" Type="http://schemas.openxmlformats.org/officeDocument/2006/relationships/image" Target="../media/image7.emf"/><Relationship Id="rId8" Type="http://schemas.openxmlformats.org/officeDocument/2006/relationships/image" Target="../media/image12.png"/><Relationship Id="rId1" Type="http://schemas.openxmlformats.org/officeDocument/2006/relationships/vmlDrawing" Target="../drawings/vmlDrawing9.vml"/><Relationship Id="rId2"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48.xml"/><Relationship Id="rId5" Type="http://schemas.openxmlformats.org/officeDocument/2006/relationships/notesSlide" Target="../notesSlides/notesSlide11.xml"/><Relationship Id="rId6" Type="http://schemas.openxmlformats.org/officeDocument/2006/relationships/oleObject" Target="../embeddings/oleObject11.bin"/><Relationship Id="rId7" Type="http://schemas.openxmlformats.org/officeDocument/2006/relationships/image" Target="../media/image7.emf"/><Relationship Id="rId1" Type="http://schemas.openxmlformats.org/officeDocument/2006/relationships/vmlDrawing" Target="../drawings/vmlDrawing10.vml"/><Relationship Id="rId2"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49.xml"/><Relationship Id="rId5" Type="http://schemas.openxmlformats.org/officeDocument/2006/relationships/notesSlide" Target="../notesSlides/notesSlide12.xml"/><Relationship Id="rId6" Type="http://schemas.openxmlformats.org/officeDocument/2006/relationships/oleObject" Target="../embeddings/oleObject12.bin"/><Relationship Id="rId7" Type="http://schemas.openxmlformats.org/officeDocument/2006/relationships/image" Target="../media/image7.emf"/><Relationship Id="rId8" Type="http://schemas.openxmlformats.org/officeDocument/2006/relationships/image" Target="../media/image13.png"/><Relationship Id="rId1" Type="http://schemas.openxmlformats.org/officeDocument/2006/relationships/vmlDrawing" Target="../drawings/vmlDrawing11.vml"/><Relationship Id="rId2"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tags" Target="../tags/tag22.xml"/><Relationship Id="rId5" Type="http://schemas.openxmlformats.org/officeDocument/2006/relationships/tags" Target="../tags/tag23.xml"/><Relationship Id="rId6" Type="http://schemas.openxmlformats.org/officeDocument/2006/relationships/slideLayout" Target="../slideLayouts/slideLayout49.xml"/><Relationship Id="rId7" Type="http://schemas.openxmlformats.org/officeDocument/2006/relationships/notesSlide" Target="../notesSlides/notesSlide13.xml"/><Relationship Id="rId8" Type="http://schemas.openxmlformats.org/officeDocument/2006/relationships/oleObject" Target="../embeddings/oleObject13.bin"/><Relationship Id="rId9" Type="http://schemas.openxmlformats.org/officeDocument/2006/relationships/image" Target="../media/image7.emf"/><Relationship Id="rId10" Type="http://schemas.openxmlformats.org/officeDocument/2006/relationships/chart" Target="../charts/chart1.xml"/><Relationship Id="rId11" Type="http://schemas.openxmlformats.org/officeDocument/2006/relationships/chart" Target="../charts/chart2.xml"/><Relationship Id="rId1" Type="http://schemas.openxmlformats.org/officeDocument/2006/relationships/vmlDrawing" Target="../drawings/vmlDrawing12.vml"/><Relationship Id="rId2" Type="http://schemas.openxmlformats.org/officeDocument/2006/relationships/tags" Target="../tags/tag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slideLayout" Target="../slideLayouts/slideLayout49.xml"/><Relationship Id="rId6" Type="http://schemas.openxmlformats.org/officeDocument/2006/relationships/notesSlide" Target="../notesSlides/notesSlide14.xml"/><Relationship Id="rId7" Type="http://schemas.openxmlformats.org/officeDocument/2006/relationships/oleObject" Target="../embeddings/oleObject14.bin"/><Relationship Id="rId8" Type="http://schemas.openxmlformats.org/officeDocument/2006/relationships/image" Target="../media/image7.emf"/><Relationship Id="rId9" Type="http://schemas.openxmlformats.org/officeDocument/2006/relationships/image" Target="../media/image16.png"/><Relationship Id="rId10" Type="http://schemas.openxmlformats.org/officeDocument/2006/relationships/image" Target="file:///C:\blp\API\Office%20Tools\GExport__bbchartsh_MzJDRTE1MDRCQzBBNDAyME_2020_4_23_13_14_2_11.bmp" TargetMode="External"/><Relationship Id="rId1" Type="http://schemas.openxmlformats.org/officeDocument/2006/relationships/vmlDrawing" Target="../drawings/vmlDrawing13.vml"/><Relationship Id="rId2"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49.xml"/><Relationship Id="rId6" Type="http://schemas.openxmlformats.org/officeDocument/2006/relationships/notesSlide" Target="../notesSlides/notesSlide15.xml"/><Relationship Id="rId7" Type="http://schemas.openxmlformats.org/officeDocument/2006/relationships/oleObject" Target="../embeddings/oleObject15.bin"/><Relationship Id="rId8" Type="http://schemas.openxmlformats.org/officeDocument/2006/relationships/image" Target="../media/image7.emf"/><Relationship Id="rId9" Type="http://schemas.openxmlformats.org/officeDocument/2006/relationships/image" Target="../media/image17.png"/><Relationship Id="rId10" Type="http://schemas.openxmlformats.org/officeDocument/2006/relationships/image" Target="file:///C:\blp\API\Office%20Tools\GExport__bbchartsh_Q0ZBN0U1MzE3NzYzNEE5Mk_2020_4_23_13_14_42_15.bmp" TargetMode="External"/><Relationship Id="rId1" Type="http://schemas.openxmlformats.org/officeDocument/2006/relationships/vmlDrawing" Target="../drawings/vmlDrawing14.vml"/><Relationship Id="rId2" Type="http://schemas.openxmlformats.org/officeDocument/2006/relationships/tags" Target="../tags/tag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Layout" Target="../slideLayouts/slideLayout49.xml"/><Relationship Id="rId5" Type="http://schemas.openxmlformats.org/officeDocument/2006/relationships/notesSlide" Target="../notesSlides/notesSlide16.xml"/><Relationship Id="rId6" Type="http://schemas.openxmlformats.org/officeDocument/2006/relationships/oleObject" Target="../embeddings/oleObject16.bin"/><Relationship Id="rId7" Type="http://schemas.openxmlformats.org/officeDocument/2006/relationships/image" Target="../media/image7.emf"/><Relationship Id="rId8" Type="http://schemas.openxmlformats.org/officeDocument/2006/relationships/oleObject" Target="../embeddings/oleObject17.bin"/><Relationship Id="rId9" Type="http://schemas.openxmlformats.org/officeDocument/2006/relationships/image" Target="../media/image19.emf"/><Relationship Id="rId1" Type="http://schemas.openxmlformats.org/officeDocument/2006/relationships/vmlDrawing" Target="../drawings/vmlDrawing15.vml"/><Relationship Id="rId2"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49.xml"/><Relationship Id="rId5" Type="http://schemas.openxmlformats.org/officeDocument/2006/relationships/notesSlide" Target="../notesSlides/notesSlide17.xml"/><Relationship Id="rId6" Type="http://schemas.openxmlformats.org/officeDocument/2006/relationships/image" Target="../media/image20.png"/><Relationship Id="rId7" Type="http://schemas.openxmlformats.org/officeDocument/2006/relationships/oleObject" Target="../embeddings/oleObject18.bin"/><Relationship Id="rId8" Type="http://schemas.openxmlformats.org/officeDocument/2006/relationships/image" Target="../media/image7.emf"/><Relationship Id="rId1" Type="http://schemas.openxmlformats.org/officeDocument/2006/relationships/vmlDrawing" Target="../drawings/vmlDrawing16.vml"/><Relationship Id="rId2"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49.xml"/><Relationship Id="rId5" Type="http://schemas.openxmlformats.org/officeDocument/2006/relationships/notesSlide" Target="../notesSlides/notesSlide18.xml"/><Relationship Id="rId6" Type="http://schemas.openxmlformats.org/officeDocument/2006/relationships/oleObject" Target="../embeddings/oleObject19.bin"/><Relationship Id="rId7" Type="http://schemas.openxmlformats.org/officeDocument/2006/relationships/image" Target="../media/image7.emf"/><Relationship Id="rId8" Type="http://schemas.openxmlformats.org/officeDocument/2006/relationships/image" Target="../media/image21.png"/><Relationship Id="rId1" Type="http://schemas.openxmlformats.org/officeDocument/2006/relationships/vmlDrawing" Target="../drawings/vmlDrawing17.vml"/><Relationship Id="rId2" Type="http://schemas.openxmlformats.org/officeDocument/2006/relationships/tags" Target="../tags/tag34.xml"/></Relationships>
</file>

<file path=ppt/slides/_rels/slide23.xml.rels><?xml version="1.0" encoding="UTF-8" standalone="yes"?>
<Relationships xmlns="http://schemas.openxmlformats.org/package/2006/relationships"><Relationship Id="rId9" Type="http://schemas.openxmlformats.org/officeDocument/2006/relationships/tags" Target="../tags/tag43.xml"/><Relationship Id="rId20" Type="http://schemas.openxmlformats.org/officeDocument/2006/relationships/chart" Target="../charts/chart3.xml"/><Relationship Id="rId10" Type="http://schemas.openxmlformats.org/officeDocument/2006/relationships/tags" Target="../tags/tag44.xml"/><Relationship Id="rId11" Type="http://schemas.openxmlformats.org/officeDocument/2006/relationships/tags" Target="../tags/tag45.xml"/><Relationship Id="rId12" Type="http://schemas.openxmlformats.org/officeDocument/2006/relationships/tags" Target="../tags/tag46.xml"/><Relationship Id="rId13" Type="http://schemas.openxmlformats.org/officeDocument/2006/relationships/tags" Target="../tags/tag47.xml"/><Relationship Id="rId14" Type="http://schemas.openxmlformats.org/officeDocument/2006/relationships/tags" Target="../tags/tag48.xml"/><Relationship Id="rId15" Type="http://schemas.openxmlformats.org/officeDocument/2006/relationships/tags" Target="../tags/tag49.xml"/><Relationship Id="rId16" Type="http://schemas.openxmlformats.org/officeDocument/2006/relationships/slideLayout" Target="../slideLayouts/slideLayout49.xml"/><Relationship Id="rId17" Type="http://schemas.openxmlformats.org/officeDocument/2006/relationships/notesSlide" Target="../notesSlides/notesSlide19.xml"/><Relationship Id="rId18" Type="http://schemas.openxmlformats.org/officeDocument/2006/relationships/oleObject" Target="../embeddings/oleObject20.bin"/><Relationship Id="rId19" Type="http://schemas.openxmlformats.org/officeDocument/2006/relationships/image" Target="../media/image7.emf"/><Relationship Id="rId1" Type="http://schemas.openxmlformats.org/officeDocument/2006/relationships/vmlDrawing" Target="../drawings/vmlDrawing18.vml"/><Relationship Id="rId2" Type="http://schemas.openxmlformats.org/officeDocument/2006/relationships/tags" Target="../tags/tag36.xml"/><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tags" Target="../tags/tag40.xml"/><Relationship Id="rId7" Type="http://schemas.openxmlformats.org/officeDocument/2006/relationships/tags" Target="../tags/tag41.xml"/><Relationship Id="rId8" Type="http://schemas.openxmlformats.org/officeDocument/2006/relationships/tags" Target="../tags/tag42.xml"/></Relationships>
</file>

<file path=ppt/slides/_rels/slide24.xml.rels><?xml version="1.0" encoding="UTF-8" standalone="yes"?>
<Relationships xmlns="http://schemas.openxmlformats.org/package/2006/relationships"><Relationship Id="rId9" Type="http://schemas.openxmlformats.org/officeDocument/2006/relationships/tags" Target="../tags/tag57.xml"/><Relationship Id="rId20" Type="http://schemas.openxmlformats.org/officeDocument/2006/relationships/chart" Target="../charts/chart4.xml"/><Relationship Id="rId10" Type="http://schemas.openxmlformats.org/officeDocument/2006/relationships/tags" Target="../tags/tag58.xml"/><Relationship Id="rId11" Type="http://schemas.openxmlformats.org/officeDocument/2006/relationships/tags" Target="../tags/tag59.xml"/><Relationship Id="rId12" Type="http://schemas.openxmlformats.org/officeDocument/2006/relationships/tags" Target="../tags/tag60.xml"/><Relationship Id="rId13" Type="http://schemas.openxmlformats.org/officeDocument/2006/relationships/tags" Target="../tags/tag61.xml"/><Relationship Id="rId14" Type="http://schemas.openxmlformats.org/officeDocument/2006/relationships/tags" Target="../tags/tag62.xml"/><Relationship Id="rId15" Type="http://schemas.openxmlformats.org/officeDocument/2006/relationships/tags" Target="../tags/tag63.xml"/><Relationship Id="rId16" Type="http://schemas.openxmlformats.org/officeDocument/2006/relationships/slideLayout" Target="../slideLayouts/slideLayout49.xml"/><Relationship Id="rId17" Type="http://schemas.openxmlformats.org/officeDocument/2006/relationships/notesSlide" Target="../notesSlides/notesSlide20.xml"/><Relationship Id="rId18" Type="http://schemas.openxmlformats.org/officeDocument/2006/relationships/oleObject" Target="../embeddings/oleObject21.bin"/><Relationship Id="rId19" Type="http://schemas.openxmlformats.org/officeDocument/2006/relationships/image" Target="../media/image7.emf"/><Relationship Id="rId1" Type="http://schemas.openxmlformats.org/officeDocument/2006/relationships/vmlDrawing" Target="../drawings/vmlDrawing19.v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tags" Target="../tags/tag54.xml"/><Relationship Id="rId7" Type="http://schemas.openxmlformats.org/officeDocument/2006/relationships/tags" Target="../tags/tag55.xml"/><Relationship Id="rId8"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slideLayout" Target="../slideLayouts/slideLayout49.xml"/><Relationship Id="rId5" Type="http://schemas.openxmlformats.org/officeDocument/2006/relationships/notesSlide" Target="../notesSlides/notesSlide21.xml"/><Relationship Id="rId6" Type="http://schemas.openxmlformats.org/officeDocument/2006/relationships/oleObject" Target="../embeddings/oleObject22.bin"/><Relationship Id="rId7" Type="http://schemas.openxmlformats.org/officeDocument/2006/relationships/image" Target="../media/image7.emf"/><Relationship Id="rId8" Type="http://schemas.openxmlformats.org/officeDocument/2006/relationships/image" Target="../media/image24.jpeg"/><Relationship Id="rId1" Type="http://schemas.openxmlformats.org/officeDocument/2006/relationships/vmlDrawing" Target="../drawings/vmlDrawing20.vml"/><Relationship Id="rId2" Type="http://schemas.openxmlformats.org/officeDocument/2006/relationships/tags" Target="../tags/tag64.xml"/></Relationships>
</file>

<file path=ppt/slides/_rels/slide26.xml.rels><?xml version="1.0" encoding="UTF-8" standalone="yes"?>
<Relationships xmlns="http://schemas.openxmlformats.org/package/2006/relationships"><Relationship Id="rId9" Type="http://schemas.openxmlformats.org/officeDocument/2006/relationships/tags" Target="../tags/tag73.xml"/><Relationship Id="rId20" Type="http://schemas.openxmlformats.org/officeDocument/2006/relationships/notesSlide" Target="../notesSlides/notesSlide22.xml"/><Relationship Id="rId21" Type="http://schemas.openxmlformats.org/officeDocument/2006/relationships/oleObject" Target="../embeddings/oleObject23.bin"/><Relationship Id="rId22" Type="http://schemas.openxmlformats.org/officeDocument/2006/relationships/image" Target="../media/image7.emf"/><Relationship Id="rId23" Type="http://schemas.openxmlformats.org/officeDocument/2006/relationships/chart" Target="../charts/chart5.xml"/><Relationship Id="rId10" Type="http://schemas.openxmlformats.org/officeDocument/2006/relationships/tags" Target="../tags/tag74.xml"/><Relationship Id="rId11" Type="http://schemas.openxmlformats.org/officeDocument/2006/relationships/tags" Target="../tags/tag75.xml"/><Relationship Id="rId12" Type="http://schemas.openxmlformats.org/officeDocument/2006/relationships/tags" Target="../tags/tag76.xml"/><Relationship Id="rId13" Type="http://schemas.openxmlformats.org/officeDocument/2006/relationships/tags" Target="../tags/tag77.xml"/><Relationship Id="rId14" Type="http://schemas.openxmlformats.org/officeDocument/2006/relationships/tags" Target="../tags/tag7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8" Type="http://schemas.openxmlformats.org/officeDocument/2006/relationships/tags" Target="../tags/tag82.xml"/><Relationship Id="rId19" Type="http://schemas.openxmlformats.org/officeDocument/2006/relationships/slideLayout" Target="../slideLayouts/slideLayout49.xml"/><Relationship Id="rId1" Type="http://schemas.openxmlformats.org/officeDocument/2006/relationships/vmlDrawing" Target="../drawings/vmlDrawing21.vml"/><Relationship Id="rId2" Type="http://schemas.openxmlformats.org/officeDocument/2006/relationships/tags" Target="../tags/tag66.xml"/><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tags" Target="../tags/tag70.xml"/><Relationship Id="rId7" Type="http://schemas.openxmlformats.org/officeDocument/2006/relationships/tags" Target="../tags/tag71.xml"/><Relationship Id="rId8" Type="http://schemas.openxmlformats.org/officeDocument/2006/relationships/tags" Target="../tags/tag72.xml"/></Relationships>
</file>

<file path=ppt/slides/_rels/slide27.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slideLayout" Target="../slideLayouts/slideLayout48.xml"/><Relationship Id="rId5" Type="http://schemas.openxmlformats.org/officeDocument/2006/relationships/notesSlide" Target="../notesSlides/notesSlide23.xml"/><Relationship Id="rId6" Type="http://schemas.openxmlformats.org/officeDocument/2006/relationships/oleObject" Target="../embeddings/oleObject24.bin"/><Relationship Id="rId7" Type="http://schemas.openxmlformats.org/officeDocument/2006/relationships/image" Target="../media/image7.emf"/><Relationship Id="rId1" Type="http://schemas.openxmlformats.org/officeDocument/2006/relationships/vmlDrawing" Target="../drawings/vmlDrawing22.vml"/><Relationship Id="rId2" Type="http://schemas.openxmlformats.org/officeDocument/2006/relationships/tags" Target="../tags/tag83.xml"/></Relationships>
</file>

<file path=ppt/slides/_rels/slide28.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slideLayout" Target="../slideLayouts/slideLayout49.xml"/><Relationship Id="rId5" Type="http://schemas.openxmlformats.org/officeDocument/2006/relationships/notesSlide" Target="../notesSlides/notesSlide24.xml"/><Relationship Id="rId6" Type="http://schemas.openxmlformats.org/officeDocument/2006/relationships/oleObject" Target="../embeddings/oleObject25.bin"/><Relationship Id="rId7" Type="http://schemas.openxmlformats.org/officeDocument/2006/relationships/image" Target="../media/image7.emf"/><Relationship Id="rId1" Type="http://schemas.openxmlformats.org/officeDocument/2006/relationships/vmlDrawing" Target="../drawings/vmlDrawing23.vml"/><Relationship Id="rId2" Type="http://schemas.openxmlformats.org/officeDocument/2006/relationships/tags" Target="../tags/tag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5.xml"/><Relationship Id="rId4" Type="http://schemas.openxmlformats.org/officeDocument/2006/relationships/notesSlide" Target="../notesSlides/notesSlide1.xml"/><Relationship Id="rId5" Type="http://schemas.openxmlformats.org/officeDocument/2006/relationships/oleObject" Target="../embeddings/oleObject1.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notesSlide" Target="../notesSlides/notesSlide2.xml"/><Relationship Id="rId5" Type="http://schemas.openxmlformats.org/officeDocument/2006/relationships/oleObject" Target="../embeddings/oleObject2.bin"/><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notesSlide" Target="../notesSlides/notesSlide3.xml"/><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48.xml"/><Relationship Id="rId5" Type="http://schemas.openxmlformats.org/officeDocument/2006/relationships/notesSlide" Target="../notesSlides/notesSlide5.xml"/><Relationship Id="rId6" Type="http://schemas.openxmlformats.org/officeDocument/2006/relationships/oleObject" Target="../embeddings/oleObject4.bin"/><Relationship Id="rId7"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46.xml"/><Relationship Id="rId5" Type="http://schemas.openxmlformats.org/officeDocument/2006/relationships/notesSlide" Target="../notesSlides/notesSlide6.xml"/><Relationship Id="rId6" Type="http://schemas.openxmlformats.org/officeDocument/2006/relationships/oleObject" Target="../embeddings/oleObject5.bin"/><Relationship Id="rId7" Type="http://schemas.openxmlformats.org/officeDocument/2006/relationships/image" Target="../media/image6.emf"/><Relationship Id="rId1" Type="http://schemas.openxmlformats.org/officeDocument/2006/relationships/vmlDrawing" Target="../drawings/vmlDrawing5.vml"/><Relationship Id="rId2"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49.xml"/><Relationship Id="rId5" Type="http://schemas.openxmlformats.org/officeDocument/2006/relationships/notesSlide" Target="../notesSlides/notesSlide7.xml"/><Relationship Id="rId6" Type="http://schemas.openxmlformats.org/officeDocument/2006/relationships/image" Target="../media/image8.png"/><Relationship Id="rId7" Type="http://schemas.openxmlformats.org/officeDocument/2006/relationships/oleObject" Target="../embeddings/oleObject6.bin"/><Relationship Id="rId8"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166B51F-AD2C-4DCB-9619-62C7721ECC07}"/>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22587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1476643-C6A6-4007-997B-1E014B47DEF1}"/>
              </a:ext>
            </a:extLst>
          </p:cNvPr>
          <p:cNvPicPr>
            <a:picLocks noChangeAspect="1"/>
          </p:cNvPicPr>
          <p:nvPr/>
        </p:nvPicPr>
        <p:blipFill>
          <a:blip r:embed="rId6"/>
          <a:stretch>
            <a:fillRect/>
          </a:stretch>
        </p:blipFill>
        <p:spPr>
          <a:xfrm>
            <a:off x="2513332" y="1971818"/>
            <a:ext cx="9450870" cy="5312850"/>
          </a:xfrm>
          <a:prstGeom prst="rect">
            <a:avLst/>
          </a:prstGeom>
        </p:spPr>
      </p:pic>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6879"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264011" y="1229344"/>
            <a:ext cx="9997441" cy="606188"/>
          </a:xfrm>
        </p:spPr>
        <p:txBody>
          <a:bodyPr/>
          <a:lstStyle/>
          <a:p>
            <a:r>
              <a:rPr lang="en-US" b="1" dirty="0"/>
              <a:t>Market Valuations Were Pricing In “Goldilocks” prior to COVID-19</a:t>
            </a:r>
            <a:br>
              <a:rPr lang="en-US" b="1" dirty="0"/>
            </a:br>
            <a:r>
              <a:rPr lang="en-US" sz="1920" dirty="0"/>
              <a:t>Fundamentals Favored U.S. Markets, While Valuations Favored International Markets</a:t>
            </a:r>
          </a:p>
        </p:txBody>
      </p:sp>
      <p:sp>
        <p:nvSpPr>
          <p:cNvPr id="9" name="Text Placeholder 2"/>
          <p:cNvSpPr>
            <a:spLocks noGrp="1"/>
          </p:cNvSpPr>
          <p:nvPr>
            <p:ph type="body" sz="quarter" idx="11"/>
          </p:nvPr>
        </p:nvSpPr>
        <p:spPr>
          <a:xfrm>
            <a:off x="1006111" y="515722"/>
            <a:ext cx="3737888" cy="466828"/>
          </a:xfrm>
        </p:spPr>
        <p:txBody>
          <a:bodyPr/>
          <a:lstStyle/>
          <a:p>
            <a:r>
              <a:rPr lang="en-US" dirty="0"/>
              <a:t>A LOOK AT THE MARKET – PAST AND PRESENT</a:t>
            </a:r>
          </a:p>
          <a:p>
            <a:endParaRPr lang="en-US" dirty="0"/>
          </a:p>
        </p:txBody>
      </p:sp>
      <p:sp>
        <p:nvSpPr>
          <p:cNvPr id="13" name="Text Box 159"/>
          <p:cNvSpPr txBox="1">
            <a:spLocks noChangeArrowheads="1"/>
          </p:cNvSpPr>
          <p:nvPr/>
        </p:nvSpPr>
        <p:spPr bwMode="auto">
          <a:xfrm>
            <a:off x="1993568" y="7376297"/>
            <a:ext cx="9970634" cy="779778"/>
          </a:xfrm>
          <a:prstGeom prst="rect">
            <a:avLst/>
          </a:prstGeom>
          <a:noFill/>
        </p:spPr>
        <p:txBody>
          <a:bodyPr vert="horz" wrap="square" lIns="0" tIns="0" rIns="0" bIns="0" rtlCol="0" anchor="ctr">
            <a:noAutofit/>
          </a:bodyPr>
          <a:lstStyle>
            <a:defPPr>
              <a:defRPr lang="en-US"/>
            </a:defPPr>
            <a:lvl1pPr indent="0">
              <a:lnSpc>
                <a:spcPct val="90000"/>
              </a:lnSpc>
              <a:spcBef>
                <a:spcPts val="600"/>
              </a:spcBef>
              <a:buFontTx/>
              <a:buNone/>
              <a:defRPr sz="6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90000"/>
              </a:lnSpc>
              <a:spcBef>
                <a:spcPts val="600"/>
              </a:spcBef>
              <a:spcAft>
                <a:spcPct val="0"/>
              </a:spcAft>
              <a:buClrTx/>
              <a:buSzTx/>
              <a:buFontTx/>
              <a:buNone/>
              <a:tabLst/>
              <a:defRPr/>
            </a:pP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FactSet, MSCI, Standard &amp; Poor’s, Thomson Reuters, See additional disclosures on page 3.</a:t>
            </a:r>
          </a:p>
          <a:p>
            <a:pPr marL="0" marR="0" lvl="0" indent="0" algn="l" defTabSz="457200" rtl="0" eaLnBrk="1" fontAlgn="base" latinLnBrk="0" hangingPunct="1">
              <a:lnSpc>
                <a:spcPct val="90000"/>
              </a:lnSpc>
              <a:spcBef>
                <a:spcPts val="600"/>
              </a:spcBef>
              <a:spcAft>
                <a:spcPct val="0"/>
              </a:spcAft>
              <a:buClrTx/>
              <a:buSzTx/>
              <a:buFontTx/>
              <a:buNone/>
              <a:tabLst/>
              <a:defRPr/>
            </a:pP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*Valuations refer to NTMA P/E for Europe, U.S., Japan and developed markets and P/B for emerging markets. Valuation and earnings charts </a:t>
            </a:r>
            <a:r>
              <a:rPr kumimoji="0" lang="en-US" sz="96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useMSCI</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indices for all regions/countries, except for the U.S., which is the S&amp;P 500. All indices use IBES aggregate earnings estimates, which may differ from earnings estimates used elsewhere in the book. MSCI Europe includes the eurozone as well as countries not in the currency bloc, such as Norway, Sweden, Switzerland and the UK (which collectively make up 46% of the overall index). Past performance is not a reliable indicator of current and future results.</a:t>
            </a:r>
          </a:p>
        </p:txBody>
      </p:sp>
      <p:sp>
        <p:nvSpPr>
          <p:cNvPr id="10" name="Oval 9">
            <a:extLst>
              <a:ext uri="{FF2B5EF4-FFF2-40B4-BE49-F238E27FC236}">
                <a16:creationId xmlns="" xmlns:a16="http://schemas.microsoft.com/office/drawing/2014/main" id="{A74C388C-02E7-4DD0-81BA-6840B61487A9}"/>
              </a:ext>
            </a:extLst>
          </p:cNvPr>
          <p:cNvSpPr/>
          <p:nvPr/>
        </p:nvSpPr>
        <p:spPr>
          <a:xfrm>
            <a:off x="6341350" y="2843225"/>
            <a:ext cx="879919" cy="557489"/>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2" name="Oval 11">
            <a:extLst>
              <a:ext uri="{FF2B5EF4-FFF2-40B4-BE49-F238E27FC236}">
                <a16:creationId xmlns="" xmlns:a16="http://schemas.microsoft.com/office/drawing/2014/main" id="{7941BBAB-F4AC-4033-9052-E6A9DA443192}"/>
              </a:ext>
            </a:extLst>
          </p:cNvPr>
          <p:cNvSpPr/>
          <p:nvPr/>
        </p:nvSpPr>
        <p:spPr>
          <a:xfrm>
            <a:off x="6254878" y="4507038"/>
            <a:ext cx="879919" cy="55748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4" name="Oval 13">
            <a:extLst>
              <a:ext uri="{FF2B5EF4-FFF2-40B4-BE49-F238E27FC236}">
                <a16:creationId xmlns="" xmlns:a16="http://schemas.microsoft.com/office/drawing/2014/main" id="{7941BBAB-F4AC-4033-9052-E6A9DA443192}"/>
              </a:ext>
            </a:extLst>
          </p:cNvPr>
          <p:cNvSpPr/>
          <p:nvPr/>
        </p:nvSpPr>
        <p:spPr>
          <a:xfrm>
            <a:off x="7793963" y="5245753"/>
            <a:ext cx="879919" cy="55748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5" name="Oval 14">
            <a:extLst>
              <a:ext uri="{FF2B5EF4-FFF2-40B4-BE49-F238E27FC236}">
                <a16:creationId xmlns="" xmlns:a16="http://schemas.microsoft.com/office/drawing/2014/main" id="{A74C388C-02E7-4DD0-81BA-6840B61487A9}"/>
              </a:ext>
            </a:extLst>
          </p:cNvPr>
          <p:cNvSpPr/>
          <p:nvPr/>
        </p:nvSpPr>
        <p:spPr>
          <a:xfrm>
            <a:off x="10626603" y="5181166"/>
            <a:ext cx="879919" cy="1106354"/>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8505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7915"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19" y="1174090"/>
            <a:ext cx="9611958" cy="606188"/>
          </a:xfrm>
        </p:spPr>
        <p:txBody>
          <a:bodyPr/>
          <a:lstStyle/>
          <a:p>
            <a:r>
              <a:rPr lang="en-US" b="1" dirty="0"/>
              <a:t>U.S. Economy Long-Term Growth Rates</a:t>
            </a:r>
            <a:br>
              <a:rPr lang="en-US" b="1" dirty="0"/>
            </a:br>
            <a:r>
              <a:rPr lang="en-US" sz="1920" dirty="0"/>
              <a:t>Post Global Financial Crisis, US GDP growth structurally lower. </a:t>
            </a:r>
          </a:p>
        </p:txBody>
      </p:sp>
      <p:sp>
        <p:nvSpPr>
          <p:cNvPr id="9" name="Text Placeholder 2"/>
          <p:cNvSpPr>
            <a:spLocks noGrp="1"/>
          </p:cNvSpPr>
          <p:nvPr>
            <p:ph type="body" sz="quarter" idx="11"/>
          </p:nvPr>
        </p:nvSpPr>
        <p:spPr>
          <a:xfrm>
            <a:off x="989178" y="515722"/>
            <a:ext cx="3737888" cy="466828"/>
          </a:xfrm>
        </p:spPr>
        <p:txBody>
          <a:bodyPr/>
          <a:lstStyle/>
          <a:p>
            <a:r>
              <a:rPr lang="en-US" dirty="0"/>
              <a:t>A LOOK AT THE MARKET – PAST AND PRESENT</a:t>
            </a:r>
          </a:p>
        </p:txBody>
      </p:sp>
      <p:sp>
        <p:nvSpPr>
          <p:cNvPr id="19" name="TextBox 18"/>
          <p:cNvSpPr txBox="1"/>
          <p:nvPr/>
        </p:nvSpPr>
        <p:spPr>
          <a:xfrm>
            <a:off x="2595234" y="7852792"/>
            <a:ext cx="2363422" cy="217170"/>
          </a:xfrm>
          <a:prstGeom prst="rect">
            <a:avLst/>
          </a:prstGeom>
          <a:noFill/>
        </p:spPr>
        <p:txBody>
          <a:bodyPr vert="horz" wrap="none" lIns="0" tIns="0" rIns="0" bIns="0" rtlCol="0" anchor="ctr">
            <a:noAutofit/>
          </a:bodyPr>
          <a:lstStyle>
            <a:defPPr>
              <a:defRPr lang="en-US"/>
            </a:defPPr>
            <a:lvl1pPr indent="0">
              <a:lnSpc>
                <a:spcPct val="90000"/>
              </a:lnSpc>
              <a:spcBef>
                <a:spcPts val="60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90000"/>
              </a:lnSpc>
              <a:spcBef>
                <a:spcPts val="60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a:t>
            </a:r>
            <a:r>
              <a:rPr kumimoji="0" lang="en-US" sz="96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FactSet</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Bureau of Economic Analysis, See additional disclosures on page 3.</a:t>
            </a:r>
          </a:p>
        </p:txBody>
      </p:sp>
      <p:graphicFrame>
        <p:nvGraphicFramePr>
          <p:cNvPr id="7" name="Object 6"/>
          <p:cNvGraphicFramePr>
            <a:graphicFrameLocks noChangeAspect="1"/>
          </p:cNvGraphicFramePr>
          <p:nvPr>
            <p:extLst>
              <p:ext uri="{D42A27DB-BD31-4B8C-83A1-F6EECF244321}">
                <p14:modId xmlns:p14="http://schemas.microsoft.com/office/powerpoint/2010/main" val="2492197882"/>
              </p:ext>
            </p:extLst>
          </p:nvPr>
        </p:nvGraphicFramePr>
        <p:xfrm>
          <a:off x="2595235" y="1983358"/>
          <a:ext cx="9577043" cy="5221813"/>
        </p:xfrm>
        <a:graphic>
          <a:graphicData uri="http://schemas.openxmlformats.org/presentationml/2006/ole">
            <mc:AlternateContent xmlns:mc="http://schemas.openxmlformats.org/markup-compatibility/2006">
              <mc:Choice xmlns:v="urn:schemas-microsoft-com:vml" Requires="v">
                <p:oleObj spid="_x0000_s37916" name="ActiveGraph" r:id="rId8" imgW="8848593" imgH="4819521" progId="FDSCHART.FDSChartCtrlUnicode.1">
                  <p:embed/>
                </p:oleObj>
              </mc:Choice>
              <mc:Fallback>
                <p:oleObj name="ActiveGraph" r:id="rId8" imgW="8848593" imgH="4819521" progId="FDSCHART.FDSChartCtrlUnicode.1">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5235" y="1983358"/>
                        <a:ext cx="9577043" cy="5221813"/>
                      </a:xfrm>
                      <a:prstGeom prst="rect">
                        <a:avLst/>
                      </a:prstGeom>
                      <a:noFill/>
                      <a:ln w="12700">
                        <a:solidFill>
                          <a:schemeClr val="tx1">
                            <a:lumMod val="20000"/>
                            <a:lumOff val="80000"/>
                          </a:schemeClr>
                        </a:solidFill>
                      </a:ln>
                    </p:spPr>
                  </p:pic>
                </p:oleObj>
              </mc:Fallback>
            </mc:AlternateContent>
          </a:graphicData>
        </a:graphic>
      </p:graphicFrame>
      <p:sp>
        <p:nvSpPr>
          <p:cNvPr id="13" name="TextBox 12"/>
          <p:cNvSpPr txBox="1"/>
          <p:nvPr/>
        </p:nvSpPr>
        <p:spPr>
          <a:xfrm>
            <a:off x="6591505" y="3343629"/>
            <a:ext cx="1188343" cy="452298"/>
          </a:xfrm>
          <a:prstGeom prst="rect">
            <a:avLst/>
          </a:prstGeom>
          <a:solidFill>
            <a:srgbClr val="E70100"/>
          </a:solidFill>
          <a:ln>
            <a:solidFill>
              <a:schemeClr val="tx1"/>
            </a:solidFill>
          </a:ln>
        </p:spPr>
        <p:txBody>
          <a:bodyPr wrap="none" lIns="0" tIns="0" rIns="0" bIns="0"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GDP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Average: 2.7%</a:t>
            </a:r>
          </a:p>
        </p:txBody>
      </p:sp>
      <p:sp>
        <p:nvSpPr>
          <p:cNvPr id="14" name="TextBox 13"/>
          <p:cNvSpPr txBox="1"/>
          <p:nvPr/>
        </p:nvSpPr>
        <p:spPr>
          <a:xfrm>
            <a:off x="10446680" y="5737196"/>
            <a:ext cx="1440988" cy="472652"/>
          </a:xfrm>
          <a:prstGeom prst="rect">
            <a:avLst/>
          </a:prstGeom>
          <a:solidFill>
            <a:srgbClr val="E70100"/>
          </a:solidFill>
        </p:spPr>
        <p:txBody>
          <a:bodyPr wrap="none" lIns="0" tIns="0" rIns="0" bIns="0"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Expansion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Average: 2.3%</a:t>
            </a:r>
          </a:p>
        </p:txBody>
      </p:sp>
      <p:cxnSp>
        <p:nvCxnSpPr>
          <p:cNvPr id="6" name="Straight Arrow Connector 5">
            <a:extLst>
              <a:ext uri="{FF2B5EF4-FFF2-40B4-BE49-F238E27FC236}">
                <a16:creationId xmlns="" xmlns:a16="http://schemas.microsoft.com/office/drawing/2014/main" id="{50D4016E-1427-41D4-920B-CB174983B7E5}"/>
              </a:ext>
            </a:extLst>
          </p:cNvPr>
          <p:cNvCxnSpPr>
            <a:cxnSpLocks/>
          </p:cNvCxnSpPr>
          <p:nvPr/>
        </p:nvCxnSpPr>
        <p:spPr>
          <a:xfrm>
            <a:off x="7140866" y="3795927"/>
            <a:ext cx="1240" cy="6547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9563F2F0-5503-45C3-A49F-CCA7E0D35B86}"/>
              </a:ext>
            </a:extLst>
          </p:cNvPr>
          <p:cNvCxnSpPr/>
          <p:nvPr/>
        </p:nvCxnSpPr>
        <p:spPr>
          <a:xfrm>
            <a:off x="10145567" y="4766794"/>
            <a:ext cx="1599773" cy="0"/>
          </a:xfrm>
          <a:prstGeom prst="line">
            <a:avLst/>
          </a:prstGeom>
          <a:ln w="381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DB3B1944-B261-45F5-9708-78D304564D9E}"/>
              </a:ext>
            </a:extLst>
          </p:cNvPr>
          <p:cNvCxnSpPr>
            <a:cxnSpLocks/>
          </p:cNvCxnSpPr>
          <p:nvPr/>
        </p:nvCxnSpPr>
        <p:spPr>
          <a:xfrm flipV="1">
            <a:off x="11169352" y="4781388"/>
            <a:ext cx="1240" cy="94121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69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8927"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19" y="1174090"/>
            <a:ext cx="9697031" cy="606188"/>
          </a:xfrm>
        </p:spPr>
        <p:txBody>
          <a:bodyPr/>
          <a:lstStyle/>
          <a:p>
            <a:r>
              <a:rPr lang="en-US" b="1" dirty="0"/>
              <a:t>Market’s Wall Of Worry</a:t>
            </a:r>
            <a:r>
              <a:rPr lang="en-US" dirty="0"/>
              <a:t/>
            </a:r>
            <a:br>
              <a:rPr lang="en-US" dirty="0"/>
            </a:br>
            <a:r>
              <a:rPr lang="en-US" sz="1920" dirty="0"/>
              <a:t>Issues Weighing On Investor Psychology And Sentiment, Real Risks Or Perceived Risks?</a:t>
            </a:r>
          </a:p>
        </p:txBody>
      </p:sp>
      <p:sp>
        <p:nvSpPr>
          <p:cNvPr id="9" name="Text Placeholder 2"/>
          <p:cNvSpPr>
            <a:spLocks noGrp="1"/>
          </p:cNvSpPr>
          <p:nvPr>
            <p:ph type="body" sz="quarter" idx="11"/>
          </p:nvPr>
        </p:nvSpPr>
        <p:spPr>
          <a:xfrm>
            <a:off x="1002427" y="544708"/>
            <a:ext cx="3737888" cy="466828"/>
          </a:xfrm>
        </p:spPr>
        <p:txBody>
          <a:bodyPr/>
          <a:lstStyle/>
          <a:p>
            <a:r>
              <a:rPr lang="en-US" dirty="0"/>
              <a:t>A LOOK AT THE MARKET – PAST AND PRESENT</a:t>
            </a:r>
          </a:p>
          <a:p>
            <a:endParaRPr lang="en-US" dirty="0"/>
          </a:p>
        </p:txBody>
      </p:sp>
      <p:sp>
        <p:nvSpPr>
          <p:cNvPr id="7" name="Rectangle 6"/>
          <p:cNvSpPr/>
          <p:nvPr/>
        </p:nvSpPr>
        <p:spPr bwMode="gray">
          <a:xfrm>
            <a:off x="3614207" y="2264654"/>
            <a:ext cx="7975824" cy="426250"/>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Arial"/>
              </a:rPr>
              <a:t>The “Wall of Worry”</a:t>
            </a:r>
            <a:endParaRPr kumimoji="0" lang="en-US" altLang="en-US" sz="24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9163" r="75122" b="6567"/>
          <a:stretch/>
        </p:blipFill>
        <p:spPr bwMode="auto">
          <a:xfrm>
            <a:off x="2474780" y="3683167"/>
            <a:ext cx="2278856" cy="361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419150" y="3229862"/>
            <a:ext cx="2079728" cy="899664"/>
          </a:xfrm>
          <a:prstGeom prst="rect">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Trade Wars</a:t>
            </a:r>
          </a:p>
        </p:txBody>
      </p:sp>
      <p:sp>
        <p:nvSpPr>
          <p:cNvPr id="11" name="Rectangle 10"/>
          <p:cNvSpPr/>
          <p:nvPr/>
        </p:nvSpPr>
        <p:spPr>
          <a:xfrm>
            <a:off x="8784054" y="3229862"/>
            <a:ext cx="2079728" cy="899664"/>
          </a:xfrm>
          <a:prstGeom prst="rect">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Late Innings of the Cycle</a:t>
            </a:r>
          </a:p>
        </p:txBody>
      </p:sp>
      <p:sp>
        <p:nvSpPr>
          <p:cNvPr id="12" name="Rectangle 11"/>
          <p:cNvSpPr/>
          <p:nvPr/>
        </p:nvSpPr>
        <p:spPr>
          <a:xfrm>
            <a:off x="5980863" y="4229118"/>
            <a:ext cx="2079728" cy="899664"/>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COVID-19 Vaccine</a:t>
            </a:r>
          </a:p>
        </p:txBody>
      </p:sp>
      <p:sp>
        <p:nvSpPr>
          <p:cNvPr id="13" name="Rectangle 12"/>
          <p:cNvSpPr/>
          <p:nvPr/>
        </p:nvSpPr>
        <p:spPr>
          <a:xfrm>
            <a:off x="8345767" y="4229118"/>
            <a:ext cx="2079728" cy="899664"/>
          </a:xfrm>
          <a:prstGeom prst="rect">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U.S Dollar </a:t>
            </a:r>
          </a:p>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Strength</a:t>
            </a:r>
          </a:p>
        </p:txBody>
      </p:sp>
      <p:sp>
        <p:nvSpPr>
          <p:cNvPr id="14" name="Rectangle 13"/>
          <p:cNvSpPr/>
          <p:nvPr/>
        </p:nvSpPr>
        <p:spPr>
          <a:xfrm>
            <a:off x="5219572" y="5228374"/>
            <a:ext cx="2079728" cy="899664"/>
          </a:xfrm>
          <a:prstGeom prst="rect">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Chinese Slowdown</a:t>
            </a:r>
          </a:p>
        </p:txBody>
      </p:sp>
      <p:sp>
        <p:nvSpPr>
          <p:cNvPr id="15" name="Rectangle 14"/>
          <p:cNvSpPr/>
          <p:nvPr/>
        </p:nvSpPr>
        <p:spPr>
          <a:xfrm>
            <a:off x="7527012" y="5228374"/>
            <a:ext cx="2079728" cy="899664"/>
          </a:xfrm>
          <a:prstGeom prst="rect">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Climate </a:t>
            </a:r>
          </a:p>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Change</a:t>
            </a:r>
          </a:p>
        </p:txBody>
      </p:sp>
      <p:sp>
        <p:nvSpPr>
          <p:cNvPr id="16" name="Rectangle 15"/>
          <p:cNvSpPr/>
          <p:nvPr/>
        </p:nvSpPr>
        <p:spPr>
          <a:xfrm>
            <a:off x="9834451" y="5228374"/>
            <a:ext cx="2079728" cy="899664"/>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Political Dysfunction</a:t>
            </a:r>
          </a:p>
        </p:txBody>
      </p:sp>
      <p:sp>
        <p:nvSpPr>
          <p:cNvPr id="18" name="Rectangle 17"/>
          <p:cNvSpPr/>
          <p:nvPr/>
        </p:nvSpPr>
        <p:spPr>
          <a:xfrm>
            <a:off x="4753636" y="6215837"/>
            <a:ext cx="2079728" cy="899664"/>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‘Brexit’</a:t>
            </a:r>
          </a:p>
        </p:txBody>
      </p:sp>
      <p:sp>
        <p:nvSpPr>
          <p:cNvPr id="19" name="Rectangle 18"/>
          <p:cNvSpPr/>
          <p:nvPr/>
        </p:nvSpPr>
        <p:spPr>
          <a:xfrm>
            <a:off x="7118540" y="6215837"/>
            <a:ext cx="2079728" cy="899664"/>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Middle East Unrest</a:t>
            </a:r>
          </a:p>
        </p:txBody>
      </p:sp>
      <p:sp>
        <p:nvSpPr>
          <p:cNvPr id="20" name="Rectangle 19"/>
          <p:cNvSpPr/>
          <p:nvPr/>
        </p:nvSpPr>
        <p:spPr>
          <a:xfrm>
            <a:off x="9368515" y="6215837"/>
            <a:ext cx="2079728" cy="899664"/>
          </a:xfrm>
          <a:prstGeom prst="rect">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Election Risk</a:t>
            </a:r>
          </a:p>
        </p:txBody>
      </p:sp>
      <p:sp>
        <p:nvSpPr>
          <p:cNvPr id="21" name="Text Box 159"/>
          <p:cNvSpPr txBox="1">
            <a:spLocks noChangeArrowheads="1"/>
          </p:cNvSpPr>
          <p:nvPr/>
        </p:nvSpPr>
        <p:spPr bwMode="auto">
          <a:xfrm>
            <a:off x="2763749" y="7861765"/>
            <a:ext cx="7146250" cy="232369"/>
          </a:xfrm>
          <a:prstGeom prst="rect">
            <a:avLst/>
          </a:prstGeom>
          <a:noFill/>
        </p:spPr>
        <p:txBody>
          <a:bodyPr vert="horz" wrap="none" lIns="0" tIns="0" rIns="0" bIns="0" rtlCol="0" anchor="ctr">
            <a:noAutofit/>
          </a:bodyPr>
          <a:lstStyle>
            <a:defPPr>
              <a:defRPr lang="en-US"/>
            </a:defPPr>
            <a:lvl1pPr indent="0">
              <a:lnSpc>
                <a:spcPct val="90000"/>
              </a:lnSpc>
              <a:spcBef>
                <a:spcPts val="60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9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Wolfe Research, </a:t>
            </a:r>
            <a:r>
              <a:rPr kumimoji="0" lang="en-US" sz="11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HighMark</a:t>
            </a:r>
            <a:r>
              <a:rPr kumimoji="0" lang="en-US"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Capital Management</a:t>
            </a:r>
          </a:p>
        </p:txBody>
      </p:sp>
      <p:sp>
        <p:nvSpPr>
          <p:cNvPr id="22" name="Rectangle 21"/>
          <p:cNvSpPr/>
          <p:nvPr/>
        </p:nvSpPr>
        <p:spPr>
          <a:xfrm>
            <a:off x="10572545" y="4229118"/>
            <a:ext cx="1961891" cy="899664"/>
          </a:xfrm>
          <a:prstGeom prst="rect">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Oil Price Shocks</a:t>
            </a:r>
          </a:p>
        </p:txBody>
      </p:sp>
      <p:sp>
        <p:nvSpPr>
          <p:cNvPr id="5" name="Rectangle 4"/>
          <p:cNvSpPr/>
          <p:nvPr/>
        </p:nvSpPr>
        <p:spPr>
          <a:xfrm>
            <a:off x="2153503" y="7440610"/>
            <a:ext cx="9966960" cy="43088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20th century, the United States endured two world wars and other traumatic and expensive military conflicts; the Depression; a dozen or so recessions and financial panics; oil shocks; a flu epidemic; and the resignation of a disgraced president. Yet the Dow rose from 66 to 11,497</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Warren Buffett</a:t>
            </a:r>
          </a:p>
        </p:txBody>
      </p:sp>
    </p:spTree>
    <p:extLst>
      <p:ext uri="{BB962C8B-B14F-4D97-AF65-F5344CB8AC3E}">
        <p14:creationId xmlns:p14="http://schemas.microsoft.com/office/powerpoint/2010/main" val="350645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9951"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2" name="Rectangle 1"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36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6" name="Title 5"/>
          <p:cNvSpPr>
            <a:spLocks noGrp="1"/>
          </p:cNvSpPr>
          <p:nvPr>
            <p:ph type="title"/>
          </p:nvPr>
        </p:nvSpPr>
        <p:spPr>
          <a:xfrm>
            <a:off x="3002072" y="827742"/>
            <a:ext cx="9180550" cy="1005073"/>
          </a:xfrm>
        </p:spPr>
        <p:txBody>
          <a:bodyPr/>
          <a:lstStyle/>
          <a:p>
            <a:r>
              <a:rPr lang="en-US" sz="3360" dirty="0"/>
              <a:t>Taking Pulse of the Economy &amp; </a:t>
            </a:r>
            <a:br>
              <a:rPr lang="en-US" sz="3360" dirty="0"/>
            </a:br>
            <a:r>
              <a:rPr lang="en-US" sz="3360" dirty="0"/>
              <a:t>Capital Markets Amidst COVID-19  </a:t>
            </a:r>
          </a:p>
        </p:txBody>
      </p:sp>
      <p:sp>
        <p:nvSpPr>
          <p:cNvPr id="5" name="Text Placeholder 2"/>
          <p:cNvSpPr txBox="1">
            <a:spLocks/>
          </p:cNvSpPr>
          <p:nvPr/>
        </p:nvSpPr>
        <p:spPr>
          <a:xfrm>
            <a:off x="2521964" y="7232430"/>
            <a:ext cx="9297860" cy="1005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mn-ea"/>
                <a:cs typeface="Arial"/>
              </a:rPr>
              <a:t>“If you aren’t confused, you simply don’t understand what is going on…”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mn-ea"/>
                <a:cs typeface="Arial"/>
              </a:rPr>
              <a:t>– </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Arial"/>
              </a:rPr>
              <a:t>Edward R. Murrow</a:t>
            </a:r>
          </a:p>
        </p:txBody>
      </p:sp>
      <p:sp>
        <p:nvSpPr>
          <p:cNvPr id="7" name="Rectangle 6">
            <a:extLst>
              <a:ext uri="{FF2B5EF4-FFF2-40B4-BE49-F238E27FC236}">
                <a16:creationId xmlns="" xmlns:a16="http://schemas.microsoft.com/office/drawing/2014/main" id="{A9450000-A81F-774D-9CF3-669419BCE558}"/>
              </a:ext>
            </a:extLst>
          </p:cNvPr>
          <p:cNvSpPr/>
          <p:nvPr/>
        </p:nvSpPr>
        <p:spPr bwMode="auto">
          <a:xfrm>
            <a:off x="11700933" y="7249363"/>
            <a:ext cx="2929467" cy="100507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0229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0975"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pic>
        <p:nvPicPr>
          <p:cNvPr id="23620" name="Picture 68"/>
          <p:cNvPicPr>
            <a:picLocks noChangeAspect="1" noChangeArrowheads="1"/>
          </p:cNvPicPr>
          <p:nvPr/>
        </p:nvPicPr>
        <p:blipFill rotWithShape="1">
          <a:blip r:embed="rId8">
            <a:extLst>
              <a:ext uri="{28A0092B-C50C-407E-A947-70E740481C1C}">
                <a14:useLocalDpi xmlns:a14="http://schemas.microsoft.com/office/drawing/2010/main" val="0"/>
              </a:ext>
            </a:extLst>
          </a:blip>
          <a:srcRect r="51001" b="2760"/>
          <a:stretch/>
        </p:blipFill>
        <p:spPr bwMode="auto">
          <a:xfrm>
            <a:off x="2498001" y="1898449"/>
            <a:ext cx="4684742" cy="53395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98001" y="1174090"/>
            <a:ext cx="9611958" cy="606188"/>
          </a:xfrm>
        </p:spPr>
        <p:txBody>
          <a:bodyPr/>
          <a:lstStyle/>
          <a:p>
            <a:r>
              <a:rPr lang="en-US" b="1" dirty="0"/>
              <a:t>Prior to COVID-19, Economic Cycle Length Record Breaking</a:t>
            </a:r>
            <a:r>
              <a:rPr lang="en-US" dirty="0"/>
              <a:t/>
            </a:r>
            <a:br>
              <a:rPr lang="en-US" dirty="0"/>
            </a:br>
            <a:endParaRPr lang="en-US" sz="1920" dirty="0"/>
          </a:p>
        </p:txBody>
      </p:sp>
      <p:sp>
        <p:nvSpPr>
          <p:cNvPr id="9" name="Text Placeholder 2"/>
          <p:cNvSpPr>
            <a:spLocks noGrp="1"/>
          </p:cNvSpPr>
          <p:nvPr>
            <p:ph type="body" sz="quarter" idx="11"/>
          </p:nvPr>
        </p:nvSpPr>
        <p:spPr>
          <a:xfrm>
            <a:off x="972245" y="515722"/>
            <a:ext cx="3737888" cy="466828"/>
          </a:xfrm>
        </p:spPr>
        <p:txBody>
          <a:bodyPr/>
          <a:lstStyle/>
          <a:p>
            <a:r>
              <a:rPr lang="en-US" dirty="0"/>
              <a:t>Taking Pulse of the Economy &amp; Capital Markets Amidst COVID-19</a:t>
            </a:r>
          </a:p>
        </p:txBody>
      </p:sp>
      <p:sp>
        <p:nvSpPr>
          <p:cNvPr id="15" name="Text Box 159"/>
          <p:cNvSpPr txBox="1">
            <a:spLocks noChangeArrowheads="1"/>
          </p:cNvSpPr>
          <p:nvPr/>
        </p:nvSpPr>
        <p:spPr bwMode="auto">
          <a:xfrm>
            <a:off x="2611430" y="7819325"/>
            <a:ext cx="8795384" cy="318835"/>
          </a:xfrm>
          <a:prstGeom prst="rect">
            <a:avLst/>
          </a:prstGeom>
          <a:noFill/>
        </p:spPr>
        <p:txBody>
          <a:bodyPr vert="horz" wrap="none" lIns="0" tIns="0" rIns="0" bIns="0" rtlCol="0" anchor="ctr">
            <a:no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BEA, NBER. *Chart assumes current expansion started in July 2009 and continued through December 2019. See additional disclosures on page 3.</a:t>
            </a:r>
          </a:p>
        </p:txBody>
      </p:sp>
      <p:sp>
        <p:nvSpPr>
          <p:cNvPr id="5" name="Left Arrow 4"/>
          <p:cNvSpPr/>
          <p:nvPr/>
        </p:nvSpPr>
        <p:spPr>
          <a:xfrm rot="3331896">
            <a:off x="10832572" y="5900293"/>
            <a:ext cx="1000718" cy="4037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pic>
        <p:nvPicPr>
          <p:cNvPr id="12" name="Picture 68">
            <a:extLst>
              <a:ext uri="{FF2B5EF4-FFF2-40B4-BE49-F238E27FC236}">
                <a16:creationId xmlns="" xmlns:a16="http://schemas.microsoft.com/office/drawing/2014/main" id="{E7B661E3-4B4F-451C-92FD-2B0FDA81FF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432" b="2760"/>
          <a:stretch/>
        </p:blipFill>
        <p:spPr bwMode="auto">
          <a:xfrm>
            <a:off x="7425805" y="1898449"/>
            <a:ext cx="4739138" cy="53395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 xmlns:a16="http://schemas.microsoft.com/office/drawing/2014/main" id="{4598676D-C924-467D-A251-D8A2F1895FFF}"/>
              </a:ext>
            </a:extLst>
          </p:cNvPr>
          <p:cNvGrpSpPr/>
          <p:nvPr/>
        </p:nvGrpSpPr>
        <p:grpSpPr>
          <a:xfrm rot="11781771">
            <a:off x="11081366" y="5813954"/>
            <a:ext cx="1044180" cy="369095"/>
            <a:chOff x="7982331" y="2030886"/>
            <a:chExt cx="1230157" cy="577747"/>
          </a:xfrm>
          <a:solidFill>
            <a:schemeClr val="accent1"/>
          </a:solidFill>
        </p:grpSpPr>
        <p:sp>
          <p:nvSpPr>
            <p:cNvPr id="13" name="Right Arrow 12">
              <a:extLst>
                <a:ext uri="{FF2B5EF4-FFF2-40B4-BE49-F238E27FC236}">
                  <a16:creationId xmlns="" xmlns:a16="http://schemas.microsoft.com/office/drawing/2014/main" id="{05810FD6-E623-4B5A-A1D7-1B661AE6F169}"/>
                </a:ext>
              </a:extLst>
            </p:cNvPr>
            <p:cNvSpPr/>
            <p:nvPr/>
          </p:nvSpPr>
          <p:spPr>
            <a:xfrm rot="2321870">
              <a:off x="7982331" y="2030886"/>
              <a:ext cx="1230157" cy="577747"/>
            </a:xfrm>
            <a:prstGeom prst="rightArrow">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960" b="0" i="0" u="none" strike="noStrike" kern="1200" cap="none" spc="0" normalizeH="0" baseline="0" noProof="0" dirty="0">
                <a:ln>
                  <a:noFill/>
                </a:ln>
                <a:solidFill>
                  <a:srgbClr val="FFFFFF"/>
                </a:solidFill>
                <a:effectLst/>
                <a:uLnTx/>
                <a:uFillTx/>
                <a:latin typeface="Arial"/>
                <a:ea typeface="+mn-ea"/>
                <a:cs typeface="Arial"/>
              </a:endParaRPr>
            </a:p>
          </p:txBody>
        </p:sp>
        <p:sp>
          <p:nvSpPr>
            <p:cNvPr id="14" name="TextBox 13">
              <a:extLst>
                <a:ext uri="{FF2B5EF4-FFF2-40B4-BE49-F238E27FC236}">
                  <a16:creationId xmlns="" xmlns:a16="http://schemas.microsoft.com/office/drawing/2014/main" id="{05B3DAB0-C1E6-47A3-9246-EFBC86BD9A68}"/>
                </a:ext>
              </a:extLst>
            </p:cNvPr>
            <p:cNvSpPr txBox="1"/>
            <p:nvPr/>
          </p:nvSpPr>
          <p:spPr>
            <a:xfrm rot="2324444">
              <a:off x="8029389" y="2172449"/>
              <a:ext cx="994300" cy="244589"/>
            </a:xfrm>
            <a:prstGeom prst="rect">
              <a:avLst/>
            </a:prstGeom>
            <a:grpFill/>
          </p:spPr>
          <p:txBody>
            <a:bodyPr wrap="square" lIns="0" tIns="0" rIns="0" bIns="0" rtlCol="0" anchor="ctr">
              <a:noAutofit/>
            </a:bodyPr>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126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6" name="Oval 15"/>
          <p:cNvSpPr/>
          <p:nvPr/>
        </p:nvSpPr>
        <p:spPr>
          <a:xfrm>
            <a:off x="6452962" y="2503561"/>
            <a:ext cx="868283" cy="648827"/>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2420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1999"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151" name="Rectangle 150">
            <a:extLst>
              <a:ext uri="{FF2B5EF4-FFF2-40B4-BE49-F238E27FC236}">
                <a16:creationId xmlns="" xmlns:a16="http://schemas.microsoft.com/office/drawing/2014/main" id="{6DE2E122-598E-47E4-A273-88E546212592}"/>
              </a:ext>
            </a:extLst>
          </p:cNvPr>
          <p:cNvSpPr/>
          <p:nvPr/>
        </p:nvSpPr>
        <p:spPr>
          <a:xfrm>
            <a:off x="2348972" y="6654165"/>
            <a:ext cx="10060092" cy="28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50" name="Rectangle 149">
            <a:extLst>
              <a:ext uri="{FF2B5EF4-FFF2-40B4-BE49-F238E27FC236}">
                <a16:creationId xmlns="" xmlns:a16="http://schemas.microsoft.com/office/drawing/2014/main" id="{985CFB6D-25FA-403A-9142-9038DB432283}"/>
              </a:ext>
            </a:extLst>
          </p:cNvPr>
          <p:cNvSpPr/>
          <p:nvPr/>
        </p:nvSpPr>
        <p:spPr>
          <a:xfrm>
            <a:off x="2340818" y="5916931"/>
            <a:ext cx="10068246"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49" name="Rectangle 148">
            <a:extLst>
              <a:ext uri="{FF2B5EF4-FFF2-40B4-BE49-F238E27FC236}">
                <a16:creationId xmlns="" xmlns:a16="http://schemas.microsoft.com/office/drawing/2014/main" id="{87055AE4-E339-4A41-BC31-68E2EBC74858}"/>
              </a:ext>
            </a:extLst>
          </p:cNvPr>
          <p:cNvSpPr/>
          <p:nvPr/>
        </p:nvSpPr>
        <p:spPr>
          <a:xfrm>
            <a:off x="2499994" y="5181601"/>
            <a:ext cx="9903989"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48" name="Rectangle 147">
            <a:extLst>
              <a:ext uri="{FF2B5EF4-FFF2-40B4-BE49-F238E27FC236}">
                <a16:creationId xmlns="" xmlns:a16="http://schemas.microsoft.com/office/drawing/2014/main" id="{CAFF1A91-0534-44EA-8F30-DCBE4690C7E5}"/>
              </a:ext>
            </a:extLst>
          </p:cNvPr>
          <p:cNvSpPr/>
          <p:nvPr/>
        </p:nvSpPr>
        <p:spPr>
          <a:xfrm>
            <a:off x="2267437" y="4436745"/>
            <a:ext cx="10136545" cy="28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47" name="Rectangle 146">
            <a:extLst>
              <a:ext uri="{FF2B5EF4-FFF2-40B4-BE49-F238E27FC236}">
                <a16:creationId xmlns="" xmlns:a16="http://schemas.microsoft.com/office/drawing/2014/main" id="{38F80D4F-E0A5-48EA-B4D3-9F6CCED61347}"/>
              </a:ext>
            </a:extLst>
          </p:cNvPr>
          <p:cNvSpPr/>
          <p:nvPr/>
        </p:nvSpPr>
        <p:spPr>
          <a:xfrm>
            <a:off x="2267437" y="3693795"/>
            <a:ext cx="10136544" cy="28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46" name="Rectangle 145">
            <a:extLst>
              <a:ext uri="{FF2B5EF4-FFF2-40B4-BE49-F238E27FC236}">
                <a16:creationId xmlns="" xmlns:a16="http://schemas.microsoft.com/office/drawing/2014/main" id="{1BAC4762-FF0A-4573-B840-690111FB744E}"/>
              </a:ext>
            </a:extLst>
          </p:cNvPr>
          <p:cNvSpPr/>
          <p:nvPr/>
        </p:nvSpPr>
        <p:spPr>
          <a:xfrm>
            <a:off x="2267438" y="2945130"/>
            <a:ext cx="10136545" cy="28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2994711" y="1242426"/>
            <a:ext cx="8602878" cy="693056"/>
          </a:xfrm>
        </p:spPr>
        <p:txBody>
          <a:bodyPr/>
          <a:lstStyle/>
          <a:p>
            <a:r>
              <a:rPr lang="en-US" b="1" dirty="0"/>
              <a:t>Coronavirus Epidemic Risk</a:t>
            </a:r>
            <a:br>
              <a:rPr lang="en-US" b="1" dirty="0"/>
            </a:br>
            <a:r>
              <a:rPr lang="en-US" sz="1920" dirty="0"/>
              <a:t>Epidemics Usually Transitory, Markets Recover To Prior Path Rather Swiftly</a:t>
            </a:r>
          </a:p>
        </p:txBody>
      </p:sp>
      <p:sp>
        <p:nvSpPr>
          <p:cNvPr id="9" name="Text Placeholder 2"/>
          <p:cNvSpPr>
            <a:spLocks noGrp="1"/>
          </p:cNvSpPr>
          <p:nvPr>
            <p:ph type="body" sz="quarter" idx="11"/>
          </p:nvPr>
        </p:nvSpPr>
        <p:spPr>
          <a:xfrm>
            <a:off x="921445" y="499059"/>
            <a:ext cx="3737888" cy="466828"/>
          </a:xfrm>
        </p:spPr>
        <p:txBody>
          <a:bodyPr/>
          <a:lstStyle/>
          <a:p>
            <a:r>
              <a:rPr lang="en-US" dirty="0"/>
              <a:t>Taking Pulse of the Economy &amp; Capital Markets Amidst COVID-19</a:t>
            </a:r>
          </a:p>
        </p:txBody>
      </p:sp>
      <p:sp>
        <p:nvSpPr>
          <p:cNvPr id="23" name="TextBox 22"/>
          <p:cNvSpPr txBox="1"/>
          <p:nvPr/>
        </p:nvSpPr>
        <p:spPr>
          <a:xfrm>
            <a:off x="2573544" y="7696569"/>
            <a:ext cx="9445213" cy="277578"/>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Dow Jones Market Data</a:t>
            </a:r>
          </a:p>
        </p:txBody>
      </p:sp>
      <p:sp>
        <p:nvSpPr>
          <p:cNvPr id="10" name="Rectangle 9">
            <a:extLst>
              <a:ext uri="{FF2B5EF4-FFF2-40B4-BE49-F238E27FC236}">
                <a16:creationId xmlns="" xmlns:a16="http://schemas.microsoft.com/office/drawing/2014/main" id="{F3FC8993-A1CE-4DD7-839F-7B27DC94FF7A}"/>
              </a:ext>
            </a:extLst>
          </p:cNvPr>
          <p:cNvSpPr/>
          <p:nvPr/>
        </p:nvSpPr>
        <p:spPr>
          <a:xfrm>
            <a:off x="2267438" y="2076450"/>
            <a:ext cx="1843676" cy="622936"/>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sz="1920" b="1" i="0" u="none" strike="noStrike" kern="1200" cap="none" spc="0" normalizeH="0" baseline="0" noProof="0" dirty="0">
                <a:ln>
                  <a:noFill/>
                </a:ln>
                <a:solidFill>
                  <a:srgbClr val="FFFFFF"/>
                </a:solidFill>
                <a:effectLst/>
                <a:uLnTx/>
                <a:uFillTx/>
                <a:latin typeface="Arial"/>
                <a:ea typeface="+mn-ea"/>
                <a:cs typeface="Arial"/>
              </a:rPr>
              <a:t>Epidemic</a:t>
            </a:r>
          </a:p>
        </p:txBody>
      </p:sp>
      <p:sp>
        <p:nvSpPr>
          <p:cNvPr id="11" name="Rectangle 10">
            <a:extLst>
              <a:ext uri="{FF2B5EF4-FFF2-40B4-BE49-F238E27FC236}">
                <a16:creationId xmlns="" xmlns:a16="http://schemas.microsoft.com/office/drawing/2014/main" id="{EC27A0B1-17FE-4078-A469-4568056218ED}"/>
              </a:ext>
            </a:extLst>
          </p:cNvPr>
          <p:cNvSpPr/>
          <p:nvPr/>
        </p:nvSpPr>
        <p:spPr>
          <a:xfrm>
            <a:off x="4221934" y="2065021"/>
            <a:ext cx="1843676" cy="643890"/>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sz="1920" b="1" i="0" u="none" strike="noStrike" kern="1200" cap="none" spc="0" normalizeH="0" baseline="0" noProof="0" dirty="0">
                <a:ln>
                  <a:noFill/>
                </a:ln>
                <a:solidFill>
                  <a:srgbClr val="FFFFFF"/>
                </a:solidFill>
                <a:effectLst/>
                <a:uLnTx/>
                <a:uFillTx/>
                <a:latin typeface="Arial"/>
                <a:ea typeface="+mn-ea"/>
                <a:cs typeface="Arial"/>
              </a:rPr>
              <a:t>Month End </a:t>
            </a:r>
          </a:p>
        </p:txBody>
      </p:sp>
      <p:sp>
        <p:nvSpPr>
          <p:cNvPr id="12" name="Rectangle 11">
            <a:extLst>
              <a:ext uri="{FF2B5EF4-FFF2-40B4-BE49-F238E27FC236}">
                <a16:creationId xmlns="" xmlns:a16="http://schemas.microsoft.com/office/drawing/2014/main" id="{ABC55D4A-A98B-4EF2-9142-4A9D12CFF69F}"/>
              </a:ext>
            </a:extLst>
          </p:cNvPr>
          <p:cNvSpPr/>
          <p:nvPr/>
        </p:nvSpPr>
        <p:spPr>
          <a:xfrm>
            <a:off x="6268104" y="2066925"/>
            <a:ext cx="2914560" cy="619126"/>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sz="1920" b="1" i="0" u="none" strike="noStrike" kern="1200" cap="none" spc="0" normalizeH="0" baseline="0" noProof="0" dirty="0">
                <a:ln>
                  <a:noFill/>
                </a:ln>
                <a:solidFill>
                  <a:srgbClr val="FFFFFF"/>
                </a:solidFill>
                <a:effectLst/>
                <a:uLnTx/>
                <a:uFillTx/>
                <a:latin typeface="Arial"/>
                <a:ea typeface="+mn-ea"/>
                <a:cs typeface="Arial"/>
              </a:rPr>
              <a:t>6-month </a:t>
            </a:r>
          </a:p>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sz="1920" b="1" i="0" u="none" strike="noStrike" kern="1200" cap="none" spc="0" normalizeH="0" baseline="0" noProof="0" dirty="0">
                <a:ln>
                  <a:noFill/>
                </a:ln>
                <a:solidFill>
                  <a:srgbClr val="FFFFFF"/>
                </a:solidFill>
                <a:effectLst/>
                <a:uLnTx/>
                <a:uFillTx/>
                <a:latin typeface="Arial"/>
                <a:ea typeface="+mn-ea"/>
                <a:cs typeface="Arial"/>
              </a:rPr>
              <a:t>% change of S&amp;P</a:t>
            </a:r>
          </a:p>
        </p:txBody>
      </p:sp>
      <p:sp>
        <p:nvSpPr>
          <p:cNvPr id="13" name="Rectangle 12">
            <a:extLst>
              <a:ext uri="{FF2B5EF4-FFF2-40B4-BE49-F238E27FC236}">
                <a16:creationId xmlns="" xmlns:a16="http://schemas.microsoft.com/office/drawing/2014/main" id="{9E004AB3-D630-4EA7-AAED-850A31832BC8}"/>
              </a:ext>
            </a:extLst>
          </p:cNvPr>
          <p:cNvSpPr/>
          <p:nvPr/>
        </p:nvSpPr>
        <p:spPr>
          <a:xfrm>
            <a:off x="9427072" y="2066925"/>
            <a:ext cx="2959861" cy="619126"/>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sz="1920" b="1" i="0" u="none" strike="noStrike" kern="1200" cap="none" spc="0" normalizeH="0" baseline="0" noProof="0" dirty="0">
                <a:ln>
                  <a:noFill/>
                </a:ln>
                <a:solidFill>
                  <a:srgbClr val="FFFFFF"/>
                </a:solidFill>
                <a:effectLst/>
                <a:uLnTx/>
                <a:uFillTx/>
                <a:latin typeface="Arial"/>
                <a:ea typeface="+mn-ea"/>
                <a:cs typeface="Arial"/>
              </a:rPr>
              <a:t>12-month </a:t>
            </a:r>
          </a:p>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sz="1920" b="1" i="0" u="none" strike="noStrike" kern="1200" cap="none" spc="0" normalizeH="0" baseline="0" noProof="0" dirty="0">
                <a:ln>
                  <a:noFill/>
                </a:ln>
                <a:solidFill>
                  <a:srgbClr val="FFFFFF"/>
                </a:solidFill>
                <a:effectLst/>
                <a:uLnTx/>
                <a:uFillTx/>
                <a:latin typeface="Arial"/>
                <a:ea typeface="+mn-ea"/>
                <a:cs typeface="Arial"/>
              </a:rPr>
              <a:t>% change of S&amp;P</a:t>
            </a:r>
          </a:p>
        </p:txBody>
      </p:sp>
      <p:sp>
        <p:nvSpPr>
          <p:cNvPr id="14" name="Rectangle 13">
            <a:extLst>
              <a:ext uri="{FF2B5EF4-FFF2-40B4-BE49-F238E27FC236}">
                <a16:creationId xmlns="" xmlns:a16="http://schemas.microsoft.com/office/drawing/2014/main" id="{FB3FE88A-0C13-4FDD-9615-B59D2FD5353F}"/>
              </a:ext>
            </a:extLst>
          </p:cNvPr>
          <p:cNvSpPr/>
          <p:nvPr/>
        </p:nvSpPr>
        <p:spPr>
          <a:xfrm>
            <a:off x="2267438" y="294322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HIV/AIDS</a:t>
            </a:r>
          </a:p>
        </p:txBody>
      </p:sp>
      <p:sp>
        <p:nvSpPr>
          <p:cNvPr id="15" name="Rectangle 14">
            <a:extLst>
              <a:ext uri="{FF2B5EF4-FFF2-40B4-BE49-F238E27FC236}">
                <a16:creationId xmlns="" xmlns:a16="http://schemas.microsoft.com/office/drawing/2014/main" id="{28ABE443-6336-4548-BB4C-B5A4F5C41595}"/>
              </a:ext>
            </a:extLst>
          </p:cNvPr>
          <p:cNvSpPr/>
          <p:nvPr/>
        </p:nvSpPr>
        <p:spPr>
          <a:xfrm>
            <a:off x="4221934" y="2945130"/>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June 1981</a:t>
            </a:r>
          </a:p>
        </p:txBody>
      </p:sp>
      <p:sp>
        <p:nvSpPr>
          <p:cNvPr id="18" name="Rectangle 17">
            <a:extLst>
              <a:ext uri="{FF2B5EF4-FFF2-40B4-BE49-F238E27FC236}">
                <a16:creationId xmlns="" xmlns:a16="http://schemas.microsoft.com/office/drawing/2014/main" id="{F4436789-A160-470E-AD61-3EC7CDD49510}"/>
              </a:ext>
            </a:extLst>
          </p:cNvPr>
          <p:cNvSpPr/>
          <p:nvPr/>
        </p:nvSpPr>
        <p:spPr>
          <a:xfrm>
            <a:off x="2267438" y="332041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Pneumonic plague</a:t>
            </a:r>
          </a:p>
        </p:txBody>
      </p:sp>
      <p:sp>
        <p:nvSpPr>
          <p:cNvPr id="19" name="Rectangle 18">
            <a:extLst>
              <a:ext uri="{FF2B5EF4-FFF2-40B4-BE49-F238E27FC236}">
                <a16:creationId xmlns="" xmlns:a16="http://schemas.microsoft.com/office/drawing/2014/main" id="{95A11E19-60C3-41EE-80AA-61F6348BAA83}"/>
              </a:ext>
            </a:extLst>
          </p:cNvPr>
          <p:cNvSpPr/>
          <p:nvPr/>
        </p:nvSpPr>
        <p:spPr>
          <a:xfrm>
            <a:off x="4221934" y="3324225"/>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September 1994</a:t>
            </a:r>
          </a:p>
        </p:txBody>
      </p:sp>
      <p:sp>
        <p:nvSpPr>
          <p:cNvPr id="22" name="Rectangle 21">
            <a:extLst>
              <a:ext uri="{FF2B5EF4-FFF2-40B4-BE49-F238E27FC236}">
                <a16:creationId xmlns="" xmlns:a16="http://schemas.microsoft.com/office/drawing/2014/main" id="{F0B4452C-A9C9-4228-A831-C880364D984A}"/>
              </a:ext>
            </a:extLst>
          </p:cNvPr>
          <p:cNvSpPr/>
          <p:nvPr/>
        </p:nvSpPr>
        <p:spPr>
          <a:xfrm>
            <a:off x="2267437" y="3707131"/>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SARS</a:t>
            </a:r>
          </a:p>
        </p:txBody>
      </p:sp>
      <p:sp>
        <p:nvSpPr>
          <p:cNvPr id="24" name="Rectangle 23">
            <a:extLst>
              <a:ext uri="{FF2B5EF4-FFF2-40B4-BE49-F238E27FC236}">
                <a16:creationId xmlns="" xmlns:a16="http://schemas.microsoft.com/office/drawing/2014/main" id="{CA875C58-BF80-46BD-9012-3CD60ED33C60}"/>
              </a:ext>
            </a:extLst>
          </p:cNvPr>
          <p:cNvSpPr/>
          <p:nvPr/>
        </p:nvSpPr>
        <p:spPr>
          <a:xfrm>
            <a:off x="4221928" y="3699511"/>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April 2003</a:t>
            </a:r>
          </a:p>
        </p:txBody>
      </p:sp>
      <p:sp>
        <p:nvSpPr>
          <p:cNvPr id="27" name="Rectangle 26">
            <a:extLst>
              <a:ext uri="{FF2B5EF4-FFF2-40B4-BE49-F238E27FC236}">
                <a16:creationId xmlns="" xmlns:a16="http://schemas.microsoft.com/office/drawing/2014/main" id="{11AFF4AD-2AAE-4759-89C8-3AB9992856FF}"/>
              </a:ext>
            </a:extLst>
          </p:cNvPr>
          <p:cNvSpPr/>
          <p:nvPr/>
        </p:nvSpPr>
        <p:spPr>
          <a:xfrm>
            <a:off x="2267438" y="4076700"/>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Avian flu</a:t>
            </a:r>
          </a:p>
        </p:txBody>
      </p:sp>
      <p:sp>
        <p:nvSpPr>
          <p:cNvPr id="28" name="Rectangle 27">
            <a:extLst>
              <a:ext uri="{FF2B5EF4-FFF2-40B4-BE49-F238E27FC236}">
                <a16:creationId xmlns="" xmlns:a16="http://schemas.microsoft.com/office/drawing/2014/main" id="{D1679097-1A84-4C8D-A062-8BDCB754CDB0}"/>
              </a:ext>
            </a:extLst>
          </p:cNvPr>
          <p:cNvSpPr/>
          <p:nvPr/>
        </p:nvSpPr>
        <p:spPr>
          <a:xfrm>
            <a:off x="4221934" y="4072891"/>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June 2006</a:t>
            </a:r>
          </a:p>
        </p:txBody>
      </p:sp>
      <p:graphicFrame>
        <p:nvGraphicFramePr>
          <p:cNvPr id="168" name="Chart 167">
            <a:extLst>
              <a:ext uri="{FF2B5EF4-FFF2-40B4-BE49-F238E27FC236}">
                <a16:creationId xmlns="" xmlns:a16="http://schemas.microsoft.com/office/drawing/2014/main" id="{BFFCD235-97A9-444B-BE16-05197988809C}"/>
              </a:ext>
            </a:extLst>
          </p:cNvPr>
          <p:cNvGraphicFramePr/>
          <p:nvPr>
            <p:custDataLst>
              <p:tags r:id="rId4"/>
            </p:custDataLst>
          </p:nvPr>
        </p:nvGraphicFramePr>
        <p:xfrm>
          <a:off x="6144153" y="2809876"/>
          <a:ext cx="2771774" cy="46405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9" name="Chart 168">
            <a:extLst>
              <a:ext uri="{FF2B5EF4-FFF2-40B4-BE49-F238E27FC236}">
                <a16:creationId xmlns="" xmlns:a16="http://schemas.microsoft.com/office/drawing/2014/main" id="{4A3002D8-BEA9-4A3C-BE3E-8C95AE4794A6}"/>
              </a:ext>
            </a:extLst>
          </p:cNvPr>
          <p:cNvGraphicFramePr/>
          <p:nvPr>
            <p:custDataLst>
              <p:tags r:id="rId5"/>
            </p:custDataLst>
          </p:nvPr>
        </p:nvGraphicFramePr>
        <p:xfrm>
          <a:off x="9056897" y="2809876"/>
          <a:ext cx="3213736" cy="4640580"/>
        </p:xfrm>
        <a:graphic>
          <a:graphicData uri="http://schemas.openxmlformats.org/drawingml/2006/chart">
            <c:chart xmlns:c="http://schemas.openxmlformats.org/drawingml/2006/chart" xmlns:r="http://schemas.openxmlformats.org/officeDocument/2006/relationships" r:id="rId11"/>
          </a:graphicData>
        </a:graphic>
      </p:graphicFrame>
      <p:sp>
        <p:nvSpPr>
          <p:cNvPr id="92" name="Rectangle 91">
            <a:extLst>
              <a:ext uri="{FF2B5EF4-FFF2-40B4-BE49-F238E27FC236}">
                <a16:creationId xmlns="" xmlns:a16="http://schemas.microsoft.com/office/drawing/2014/main" id="{433E257D-7BAE-49F6-9F54-39702985814F}"/>
              </a:ext>
            </a:extLst>
          </p:cNvPr>
          <p:cNvSpPr/>
          <p:nvPr/>
        </p:nvSpPr>
        <p:spPr>
          <a:xfrm>
            <a:off x="2267438" y="444055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Dengue Fever</a:t>
            </a:r>
          </a:p>
        </p:txBody>
      </p:sp>
      <p:sp>
        <p:nvSpPr>
          <p:cNvPr id="93" name="Rectangle 92">
            <a:extLst>
              <a:ext uri="{FF2B5EF4-FFF2-40B4-BE49-F238E27FC236}">
                <a16:creationId xmlns="" xmlns:a16="http://schemas.microsoft.com/office/drawing/2014/main" id="{005481F1-8BF8-4FC0-A99E-D371552B2636}"/>
              </a:ext>
            </a:extLst>
          </p:cNvPr>
          <p:cNvSpPr/>
          <p:nvPr/>
        </p:nvSpPr>
        <p:spPr>
          <a:xfrm>
            <a:off x="4221934" y="443674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September 2006</a:t>
            </a:r>
          </a:p>
        </p:txBody>
      </p:sp>
      <p:sp>
        <p:nvSpPr>
          <p:cNvPr id="94" name="Rectangle 93">
            <a:extLst>
              <a:ext uri="{FF2B5EF4-FFF2-40B4-BE49-F238E27FC236}">
                <a16:creationId xmlns="" xmlns:a16="http://schemas.microsoft.com/office/drawing/2014/main" id="{7EE2B9E4-1AE2-448A-A343-1103AA04B302}"/>
              </a:ext>
            </a:extLst>
          </p:cNvPr>
          <p:cNvSpPr/>
          <p:nvPr/>
        </p:nvSpPr>
        <p:spPr>
          <a:xfrm>
            <a:off x="2267438" y="4819651"/>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Swine flu</a:t>
            </a:r>
          </a:p>
        </p:txBody>
      </p:sp>
      <p:sp>
        <p:nvSpPr>
          <p:cNvPr id="95" name="Rectangle 94">
            <a:extLst>
              <a:ext uri="{FF2B5EF4-FFF2-40B4-BE49-F238E27FC236}">
                <a16:creationId xmlns="" xmlns:a16="http://schemas.microsoft.com/office/drawing/2014/main" id="{8E8BC3D7-3113-445E-BEEC-433C417337FB}"/>
              </a:ext>
            </a:extLst>
          </p:cNvPr>
          <p:cNvSpPr/>
          <p:nvPr/>
        </p:nvSpPr>
        <p:spPr>
          <a:xfrm>
            <a:off x="4221930" y="4819651"/>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April 2009</a:t>
            </a:r>
          </a:p>
        </p:txBody>
      </p:sp>
      <p:sp>
        <p:nvSpPr>
          <p:cNvPr id="96" name="Rectangle 95">
            <a:extLst>
              <a:ext uri="{FF2B5EF4-FFF2-40B4-BE49-F238E27FC236}">
                <a16:creationId xmlns="" xmlns:a16="http://schemas.microsoft.com/office/drawing/2014/main" id="{5EEE1CDD-EF33-4E24-8FFC-939DED31D87C}"/>
              </a:ext>
            </a:extLst>
          </p:cNvPr>
          <p:cNvSpPr/>
          <p:nvPr/>
        </p:nvSpPr>
        <p:spPr>
          <a:xfrm>
            <a:off x="2267438" y="5189220"/>
            <a:ext cx="1843676" cy="27432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Cholera</a:t>
            </a:r>
          </a:p>
        </p:txBody>
      </p:sp>
      <p:sp>
        <p:nvSpPr>
          <p:cNvPr id="97" name="Rectangle 96">
            <a:extLst>
              <a:ext uri="{FF2B5EF4-FFF2-40B4-BE49-F238E27FC236}">
                <a16:creationId xmlns="" xmlns:a16="http://schemas.microsoft.com/office/drawing/2014/main" id="{DB658AB4-4B95-45D9-9993-42F6FF1EE396}"/>
              </a:ext>
            </a:extLst>
          </p:cNvPr>
          <p:cNvSpPr/>
          <p:nvPr/>
        </p:nvSpPr>
        <p:spPr>
          <a:xfrm>
            <a:off x="4221931" y="5187315"/>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November 2010</a:t>
            </a:r>
          </a:p>
        </p:txBody>
      </p:sp>
      <p:sp>
        <p:nvSpPr>
          <p:cNvPr id="98" name="Rectangle 97">
            <a:extLst>
              <a:ext uri="{FF2B5EF4-FFF2-40B4-BE49-F238E27FC236}">
                <a16:creationId xmlns="" xmlns:a16="http://schemas.microsoft.com/office/drawing/2014/main" id="{53D2E685-1220-4CC9-B6D7-6F492B0DC692}"/>
              </a:ext>
            </a:extLst>
          </p:cNvPr>
          <p:cNvSpPr/>
          <p:nvPr/>
        </p:nvSpPr>
        <p:spPr>
          <a:xfrm>
            <a:off x="2267438" y="5566410"/>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MERS</a:t>
            </a:r>
          </a:p>
        </p:txBody>
      </p:sp>
      <p:sp>
        <p:nvSpPr>
          <p:cNvPr id="99" name="Rectangle 98">
            <a:extLst>
              <a:ext uri="{FF2B5EF4-FFF2-40B4-BE49-F238E27FC236}">
                <a16:creationId xmlns="" xmlns:a16="http://schemas.microsoft.com/office/drawing/2014/main" id="{06472233-8692-469E-91A7-DB332E57C86F}"/>
              </a:ext>
            </a:extLst>
          </p:cNvPr>
          <p:cNvSpPr/>
          <p:nvPr/>
        </p:nvSpPr>
        <p:spPr>
          <a:xfrm>
            <a:off x="4221932" y="556450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May 2013</a:t>
            </a:r>
          </a:p>
        </p:txBody>
      </p:sp>
      <p:sp>
        <p:nvSpPr>
          <p:cNvPr id="100" name="Rectangle 99">
            <a:extLst>
              <a:ext uri="{FF2B5EF4-FFF2-40B4-BE49-F238E27FC236}">
                <a16:creationId xmlns="" xmlns:a16="http://schemas.microsoft.com/office/drawing/2014/main" id="{EBCD987B-EC36-4A20-8461-20D47F0DF737}"/>
              </a:ext>
            </a:extLst>
          </p:cNvPr>
          <p:cNvSpPr/>
          <p:nvPr/>
        </p:nvSpPr>
        <p:spPr>
          <a:xfrm>
            <a:off x="2267438" y="5924550"/>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a:ln>
                  <a:noFill/>
                </a:ln>
                <a:solidFill>
                  <a:srgbClr val="000000"/>
                </a:solidFill>
                <a:effectLst/>
                <a:uLnTx/>
                <a:uFillTx/>
                <a:latin typeface="Arial"/>
                <a:ea typeface="+mn-ea"/>
                <a:cs typeface="Arial"/>
              </a:rPr>
              <a:t>Ebloa</a:t>
            </a:r>
            <a:endParaRPr kumimoji="0" lang="en-US" sz="1440" b="0" i="0" u="none" strike="noStrike" kern="1200" cap="none" spc="0" normalizeH="0" baseline="0" noProof="0" dirty="0">
              <a:ln>
                <a:noFill/>
              </a:ln>
              <a:solidFill>
                <a:srgbClr val="000000"/>
              </a:solidFill>
              <a:effectLst/>
              <a:uLnTx/>
              <a:uFillTx/>
              <a:latin typeface="Arial"/>
              <a:ea typeface="+mn-ea"/>
              <a:cs typeface="Arial"/>
            </a:endParaRPr>
          </a:p>
        </p:txBody>
      </p:sp>
      <p:sp>
        <p:nvSpPr>
          <p:cNvPr id="101" name="Rectangle 100">
            <a:extLst>
              <a:ext uri="{FF2B5EF4-FFF2-40B4-BE49-F238E27FC236}">
                <a16:creationId xmlns="" xmlns:a16="http://schemas.microsoft.com/office/drawing/2014/main" id="{529D3623-6938-45E8-AD48-DAAECFA93ACF}"/>
              </a:ext>
            </a:extLst>
          </p:cNvPr>
          <p:cNvSpPr/>
          <p:nvPr/>
        </p:nvSpPr>
        <p:spPr>
          <a:xfrm>
            <a:off x="4221933" y="592645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March 2014</a:t>
            </a:r>
          </a:p>
        </p:txBody>
      </p:sp>
      <p:sp>
        <p:nvSpPr>
          <p:cNvPr id="102" name="Rectangle 101">
            <a:extLst>
              <a:ext uri="{FF2B5EF4-FFF2-40B4-BE49-F238E27FC236}">
                <a16:creationId xmlns="" xmlns:a16="http://schemas.microsoft.com/office/drawing/2014/main" id="{D962FE35-DF88-4D8C-9293-689E373EDE18}"/>
              </a:ext>
            </a:extLst>
          </p:cNvPr>
          <p:cNvSpPr/>
          <p:nvPr/>
        </p:nvSpPr>
        <p:spPr>
          <a:xfrm>
            <a:off x="2267438" y="6316980"/>
            <a:ext cx="1843676" cy="27622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Measles/Rubeola</a:t>
            </a:r>
          </a:p>
        </p:txBody>
      </p:sp>
      <p:sp>
        <p:nvSpPr>
          <p:cNvPr id="103" name="Rectangle 102">
            <a:extLst>
              <a:ext uri="{FF2B5EF4-FFF2-40B4-BE49-F238E27FC236}">
                <a16:creationId xmlns="" xmlns:a16="http://schemas.microsoft.com/office/drawing/2014/main" id="{0CD39CD6-E54F-49D4-86C6-4AE3E11B41DD}"/>
              </a:ext>
            </a:extLst>
          </p:cNvPr>
          <p:cNvSpPr/>
          <p:nvPr/>
        </p:nvSpPr>
        <p:spPr>
          <a:xfrm>
            <a:off x="4221934" y="631507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December 2014</a:t>
            </a:r>
          </a:p>
        </p:txBody>
      </p:sp>
      <p:sp>
        <p:nvSpPr>
          <p:cNvPr id="104" name="Rectangle 103">
            <a:extLst>
              <a:ext uri="{FF2B5EF4-FFF2-40B4-BE49-F238E27FC236}">
                <a16:creationId xmlns="" xmlns:a16="http://schemas.microsoft.com/office/drawing/2014/main" id="{407E0651-9E3D-461F-BC6B-53CD0D73C166}"/>
              </a:ext>
            </a:extLst>
          </p:cNvPr>
          <p:cNvSpPr/>
          <p:nvPr/>
        </p:nvSpPr>
        <p:spPr>
          <a:xfrm>
            <a:off x="2267438" y="666178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Zika</a:t>
            </a:r>
          </a:p>
        </p:txBody>
      </p:sp>
      <p:sp>
        <p:nvSpPr>
          <p:cNvPr id="105" name="Rectangle 104">
            <a:extLst>
              <a:ext uri="{FF2B5EF4-FFF2-40B4-BE49-F238E27FC236}">
                <a16:creationId xmlns="" xmlns:a16="http://schemas.microsoft.com/office/drawing/2014/main" id="{0E669863-E57F-4956-81AB-FC21E139FFAD}"/>
              </a:ext>
            </a:extLst>
          </p:cNvPr>
          <p:cNvSpPr/>
          <p:nvPr/>
        </p:nvSpPr>
        <p:spPr>
          <a:xfrm>
            <a:off x="4221934" y="666178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January 2016</a:t>
            </a:r>
          </a:p>
        </p:txBody>
      </p:sp>
      <p:sp>
        <p:nvSpPr>
          <p:cNvPr id="106" name="Rectangle 105">
            <a:extLst>
              <a:ext uri="{FF2B5EF4-FFF2-40B4-BE49-F238E27FC236}">
                <a16:creationId xmlns="" xmlns:a16="http://schemas.microsoft.com/office/drawing/2014/main" id="{C94C7473-CFC0-46F9-B0B6-8F1ED5FEC463}"/>
              </a:ext>
            </a:extLst>
          </p:cNvPr>
          <p:cNvSpPr/>
          <p:nvPr/>
        </p:nvSpPr>
        <p:spPr>
          <a:xfrm>
            <a:off x="2267438" y="7037071"/>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Measles/Rubeola</a:t>
            </a:r>
          </a:p>
        </p:txBody>
      </p:sp>
      <p:sp>
        <p:nvSpPr>
          <p:cNvPr id="107" name="Rectangle 106">
            <a:extLst>
              <a:ext uri="{FF2B5EF4-FFF2-40B4-BE49-F238E27FC236}">
                <a16:creationId xmlns="" xmlns:a16="http://schemas.microsoft.com/office/drawing/2014/main" id="{AD690821-885F-49DD-9EDF-522D599C03FA}"/>
              </a:ext>
            </a:extLst>
          </p:cNvPr>
          <p:cNvSpPr/>
          <p:nvPr/>
        </p:nvSpPr>
        <p:spPr>
          <a:xfrm>
            <a:off x="4221934" y="7035166"/>
            <a:ext cx="1843676" cy="2781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a:ea typeface="+mn-ea"/>
                <a:cs typeface="Arial"/>
              </a:rPr>
              <a:t>June 2019</a:t>
            </a:r>
          </a:p>
        </p:txBody>
      </p:sp>
      <p:sp>
        <p:nvSpPr>
          <p:cNvPr id="142" name="TextBox 141">
            <a:extLst>
              <a:ext uri="{FF2B5EF4-FFF2-40B4-BE49-F238E27FC236}">
                <a16:creationId xmlns="" xmlns:a16="http://schemas.microsoft.com/office/drawing/2014/main" id="{9309979E-F020-4F59-8FAD-2BF42208058C}"/>
              </a:ext>
            </a:extLst>
          </p:cNvPr>
          <p:cNvSpPr txBox="1"/>
          <p:nvPr/>
        </p:nvSpPr>
        <p:spPr>
          <a:xfrm>
            <a:off x="10340940" y="7008496"/>
            <a:ext cx="492443" cy="3139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4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p:txBody>
      </p:sp>
    </p:spTree>
    <p:extLst>
      <p:ext uri="{BB962C8B-B14F-4D97-AF65-F5344CB8AC3E}">
        <p14:creationId xmlns:p14="http://schemas.microsoft.com/office/powerpoint/2010/main" val="378235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14AED-8E0B-4A45-9EBF-5DC9C3C496EC}"/>
              </a:ext>
            </a:extLst>
          </p:cNvPr>
          <p:cNvSpPr>
            <a:spLocks noGrp="1"/>
          </p:cNvSpPr>
          <p:nvPr>
            <p:ph type="title"/>
          </p:nvPr>
        </p:nvSpPr>
        <p:spPr>
          <a:xfrm>
            <a:off x="2611430" y="1477184"/>
            <a:ext cx="9582912" cy="606188"/>
          </a:xfrm>
        </p:spPr>
        <p:txBody>
          <a:bodyPr/>
          <a:lstStyle/>
          <a:p>
            <a:r>
              <a:rPr lang="en-US" b="1" dirty="0"/>
              <a:t>Percent of US Population Under Statewide Stay-at-Home Orders</a:t>
            </a:r>
          </a:p>
        </p:txBody>
      </p:sp>
      <p:sp>
        <p:nvSpPr>
          <p:cNvPr id="3" name="Text Placeholder 2">
            <a:extLst>
              <a:ext uri="{FF2B5EF4-FFF2-40B4-BE49-F238E27FC236}">
                <a16:creationId xmlns="" xmlns:a16="http://schemas.microsoft.com/office/drawing/2014/main" id="{2796D9B5-1A10-4FC5-BF63-A9B217AF670D}"/>
              </a:ext>
            </a:extLst>
          </p:cNvPr>
          <p:cNvSpPr>
            <a:spLocks noGrp="1"/>
          </p:cNvSpPr>
          <p:nvPr>
            <p:ph type="body" sz="quarter" idx="11"/>
          </p:nvPr>
        </p:nvSpPr>
        <p:spPr/>
        <p:txBody>
          <a:bodyPr/>
          <a:lstStyle/>
          <a:p>
            <a:r>
              <a:rPr lang="en-US" dirty="0"/>
              <a:t>Taking Pulse of the Economy &amp; Capital Markets Amidst COVID-19</a:t>
            </a:r>
          </a:p>
          <a:p>
            <a:endParaRPr lang="en-US" dirty="0"/>
          </a:p>
        </p:txBody>
      </p:sp>
      <p:pic>
        <p:nvPicPr>
          <p:cNvPr id="4" name="Picture 3">
            <a:extLst>
              <a:ext uri="{FF2B5EF4-FFF2-40B4-BE49-F238E27FC236}">
                <a16:creationId xmlns="" xmlns:a16="http://schemas.microsoft.com/office/drawing/2014/main" id="{405D5AF4-46AA-4060-AC92-86BC54E42E57}"/>
              </a:ext>
            </a:extLst>
          </p:cNvPr>
          <p:cNvPicPr>
            <a:picLocks noChangeAspect="1"/>
          </p:cNvPicPr>
          <p:nvPr/>
        </p:nvPicPr>
        <p:blipFill>
          <a:blip r:embed="rId2"/>
          <a:stretch>
            <a:fillRect/>
          </a:stretch>
        </p:blipFill>
        <p:spPr>
          <a:xfrm>
            <a:off x="3023844" y="2213500"/>
            <a:ext cx="8596070" cy="4353299"/>
          </a:xfrm>
          <a:prstGeom prst="rect">
            <a:avLst/>
          </a:prstGeom>
          <a:ln>
            <a:solidFill>
              <a:schemeClr val="tx1"/>
            </a:solidFill>
          </a:ln>
        </p:spPr>
      </p:pic>
      <p:sp>
        <p:nvSpPr>
          <p:cNvPr id="6" name="Text Box 159">
            <a:extLst>
              <a:ext uri="{FF2B5EF4-FFF2-40B4-BE49-F238E27FC236}">
                <a16:creationId xmlns="" xmlns:a16="http://schemas.microsoft.com/office/drawing/2014/main" id="{D5DB6238-A4C3-4E12-BFFF-DB69BC3F88B3}"/>
              </a:ext>
            </a:extLst>
          </p:cNvPr>
          <p:cNvSpPr txBox="1">
            <a:spLocks noChangeArrowheads="1"/>
          </p:cNvSpPr>
          <p:nvPr/>
        </p:nvSpPr>
        <p:spPr bwMode="auto">
          <a:xfrm>
            <a:off x="2611430" y="7819325"/>
            <a:ext cx="8795384" cy="318835"/>
          </a:xfrm>
          <a:prstGeom prst="rect">
            <a:avLst/>
          </a:prstGeom>
          <a:noFill/>
        </p:spPr>
        <p:txBody>
          <a:bodyPr vert="horz" wrap="none" lIns="0" tIns="0" rIns="0" bIns="0" rtlCol="0" anchor="ctr">
            <a:no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State orders &amp; news reports.  Census based on current expirations and subject to change; some states no end date</a:t>
            </a:r>
          </a:p>
        </p:txBody>
      </p:sp>
    </p:spTree>
    <p:extLst>
      <p:ext uri="{BB962C8B-B14F-4D97-AF65-F5344CB8AC3E}">
        <p14:creationId xmlns:p14="http://schemas.microsoft.com/office/powerpoint/2010/main" val="273113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3023"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377440" y="1241615"/>
            <a:ext cx="9916487" cy="606188"/>
          </a:xfrm>
        </p:spPr>
        <p:txBody>
          <a:bodyPr/>
          <a:lstStyle/>
          <a:p>
            <a:r>
              <a:rPr lang="en-US" b="1" dirty="0"/>
              <a:t>Employment Trends</a:t>
            </a:r>
            <a:r>
              <a:rPr lang="en-US" dirty="0"/>
              <a:t/>
            </a:r>
            <a:br>
              <a:rPr lang="en-US" dirty="0"/>
            </a:br>
            <a:r>
              <a:rPr lang="en-US" sz="1920" dirty="0"/>
              <a:t>Record Low Unemployment Rate to 2019; COVID-19 Crisis = Extreme Job Losses</a:t>
            </a:r>
          </a:p>
        </p:txBody>
      </p:sp>
      <p:sp>
        <p:nvSpPr>
          <p:cNvPr id="9" name="Text Placeholder 2"/>
          <p:cNvSpPr>
            <a:spLocks noGrp="1"/>
          </p:cNvSpPr>
          <p:nvPr>
            <p:ph type="body" sz="quarter" idx="11"/>
          </p:nvPr>
        </p:nvSpPr>
        <p:spPr>
          <a:xfrm>
            <a:off x="972245" y="557311"/>
            <a:ext cx="3737888" cy="466828"/>
          </a:xfrm>
        </p:spPr>
        <p:txBody>
          <a:bodyPr/>
          <a:lstStyle/>
          <a:p>
            <a:r>
              <a:rPr lang="en-US" dirty="0"/>
              <a:t>Taking Pulse of the Economy &amp; Capital Markets Amidst COVID-19</a:t>
            </a:r>
          </a:p>
        </p:txBody>
      </p:sp>
      <p:sp>
        <p:nvSpPr>
          <p:cNvPr id="16" name="Text Box 159"/>
          <p:cNvSpPr txBox="1">
            <a:spLocks noChangeArrowheads="1"/>
          </p:cNvSpPr>
          <p:nvPr/>
        </p:nvSpPr>
        <p:spPr bwMode="auto">
          <a:xfrm>
            <a:off x="2563978" y="7819325"/>
            <a:ext cx="8795384" cy="318835"/>
          </a:xfrm>
          <a:prstGeom prst="rect">
            <a:avLst/>
          </a:prstGeom>
          <a:noFill/>
        </p:spPr>
        <p:txBody>
          <a:bodyPr vert="horz" wrap="none" lIns="0" tIns="0" rIns="0" bIns="0" rtlCol="0" anchor="ctr">
            <a:no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96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HighMark</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Capital Inc., </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Bloomberg. See additional disclosures on page 3.</a:t>
            </a:r>
          </a:p>
        </p:txBody>
      </p:sp>
      <p:pic>
        <p:nvPicPr>
          <p:cNvPr id="11" name="G 56"/>
          <p:cNvPicPr>
            <a:picLocks/>
          </p:cNvPicPr>
          <p:nvPr>
            <p:custDataLst>
              <p:tags r:id="rId4"/>
            </p:custDataLst>
          </p:nvPr>
        </p:nvPicPr>
        <p:blipFill>
          <a:blip r:embed="rId9" r:link="rId10">
            <a:extLst>
              <a:ext uri="{28A0092B-C50C-407E-A947-70E740481C1C}">
                <a14:useLocalDpi xmlns:a14="http://schemas.microsoft.com/office/drawing/2010/main" val="0"/>
              </a:ext>
            </a:extLst>
          </a:blip>
          <a:stretch>
            <a:fillRect/>
          </a:stretch>
        </p:blipFill>
        <p:spPr>
          <a:xfrm>
            <a:off x="2377440" y="2090364"/>
            <a:ext cx="9611360" cy="5343369"/>
          </a:xfrm>
          <a:prstGeom prst="rect">
            <a:avLst/>
          </a:prstGeom>
        </p:spPr>
      </p:pic>
    </p:spTree>
    <p:extLst>
      <p:ext uri="{BB962C8B-B14F-4D97-AF65-F5344CB8AC3E}">
        <p14:creationId xmlns:p14="http://schemas.microsoft.com/office/powerpoint/2010/main" val="192078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4047"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402440" y="1196713"/>
            <a:ext cx="9916487" cy="606188"/>
          </a:xfrm>
        </p:spPr>
        <p:txBody>
          <a:bodyPr/>
          <a:lstStyle/>
          <a:p>
            <a:r>
              <a:rPr lang="en-US" b="1" dirty="0"/>
              <a:t>Consumer Considerations</a:t>
            </a:r>
            <a:br>
              <a:rPr lang="en-US" b="1" dirty="0"/>
            </a:br>
            <a:r>
              <a:rPr lang="en-US" sz="1920" dirty="0"/>
              <a:t>Expect Consumer Confidence to Remain Depressed Near-Term</a:t>
            </a:r>
          </a:p>
        </p:txBody>
      </p:sp>
      <p:sp>
        <p:nvSpPr>
          <p:cNvPr id="9" name="Text Placeholder 2"/>
          <p:cNvSpPr>
            <a:spLocks noGrp="1"/>
          </p:cNvSpPr>
          <p:nvPr>
            <p:ph type="body" sz="quarter" idx="11"/>
          </p:nvPr>
        </p:nvSpPr>
        <p:spPr>
          <a:xfrm>
            <a:off x="972244" y="515722"/>
            <a:ext cx="3737888" cy="466828"/>
          </a:xfrm>
        </p:spPr>
        <p:txBody>
          <a:bodyPr/>
          <a:lstStyle/>
          <a:p>
            <a:r>
              <a:rPr lang="en-US" dirty="0"/>
              <a:t>Taking Pulse of the Economy &amp; Capital Markets Amidst COVID-19</a:t>
            </a:r>
          </a:p>
        </p:txBody>
      </p:sp>
      <p:sp>
        <p:nvSpPr>
          <p:cNvPr id="16" name="Text Box 159"/>
          <p:cNvSpPr txBox="1">
            <a:spLocks noChangeArrowheads="1"/>
          </p:cNvSpPr>
          <p:nvPr/>
        </p:nvSpPr>
        <p:spPr bwMode="auto">
          <a:xfrm>
            <a:off x="2563978" y="7819325"/>
            <a:ext cx="8795384" cy="318835"/>
          </a:xfrm>
          <a:prstGeom prst="rect">
            <a:avLst/>
          </a:prstGeom>
          <a:noFill/>
        </p:spPr>
        <p:txBody>
          <a:bodyPr vert="horz" wrap="none" lIns="0" tIns="0" rIns="0" bIns="0" rtlCol="0" anchor="ctr">
            <a:no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96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HighMark</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Capital Inc., </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Bloomberg.</a:t>
            </a:r>
            <a:endParaRPr kumimoji="0" lang="en-US" sz="960" b="0" i="0" u="none" strike="sngStrike" kern="1200" cap="none" spc="0" normalizeH="0" baseline="0" noProof="0" dirty="0">
              <a:ln>
                <a:noFill/>
              </a:ln>
              <a:solidFill>
                <a:srgbClr val="FFFFFF">
                  <a:lumMod val="50000"/>
                </a:srgbClr>
              </a:solidFill>
              <a:effectLst/>
              <a:highlight>
                <a:srgbClr val="FFFF00"/>
              </a:highlight>
              <a:uLnTx/>
              <a:uFillTx/>
              <a:latin typeface="Arial" panose="020B0604020202020204" pitchFamily="34" charset="0"/>
              <a:ea typeface="+mn-ea"/>
              <a:cs typeface="Arial" panose="020B0604020202020204" pitchFamily="34" charset="0"/>
            </a:endParaRPr>
          </a:p>
        </p:txBody>
      </p:sp>
      <p:pic>
        <p:nvPicPr>
          <p:cNvPr id="8" name="G 57"/>
          <p:cNvPicPr>
            <a:picLocks/>
          </p:cNvPicPr>
          <p:nvPr>
            <p:custDataLst>
              <p:tags r:id="rId4"/>
            </p:custDataLst>
          </p:nvPr>
        </p:nvPicPr>
        <p:blipFill>
          <a:blip r:embed="rId9" r:link="rId10">
            <a:extLst>
              <a:ext uri="{28A0092B-C50C-407E-A947-70E740481C1C}">
                <a14:useLocalDpi xmlns:a14="http://schemas.microsoft.com/office/drawing/2010/main" val="0"/>
              </a:ext>
            </a:extLst>
          </a:blip>
          <a:stretch>
            <a:fillRect/>
          </a:stretch>
        </p:blipFill>
        <p:spPr>
          <a:xfrm>
            <a:off x="2578137" y="1976301"/>
            <a:ext cx="9444530" cy="5372767"/>
          </a:xfrm>
          <a:prstGeom prst="rect">
            <a:avLst/>
          </a:prstGeom>
        </p:spPr>
      </p:pic>
    </p:spTree>
    <p:extLst>
      <p:ext uri="{BB962C8B-B14F-4D97-AF65-F5344CB8AC3E}">
        <p14:creationId xmlns:p14="http://schemas.microsoft.com/office/powerpoint/2010/main" val="322551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DFD16-B5CE-40BB-B515-38D6B88F541B}"/>
              </a:ext>
            </a:extLst>
          </p:cNvPr>
          <p:cNvSpPr>
            <a:spLocks noGrp="1"/>
          </p:cNvSpPr>
          <p:nvPr>
            <p:ph type="title"/>
          </p:nvPr>
        </p:nvSpPr>
        <p:spPr>
          <a:xfrm>
            <a:off x="3581601" y="1163706"/>
            <a:ext cx="7438229" cy="606188"/>
          </a:xfrm>
        </p:spPr>
        <p:txBody>
          <a:bodyPr/>
          <a:lstStyle/>
          <a:p>
            <a:r>
              <a:rPr lang="en-US" b="1" dirty="0"/>
              <a:t>Social Distancing Vulnerability</a:t>
            </a:r>
            <a:br>
              <a:rPr lang="en-US" b="1" dirty="0"/>
            </a:br>
            <a:r>
              <a:rPr lang="en-US" sz="1920" dirty="0"/>
              <a:t>Consumer-Oriented Companies &amp; Industries Most at Risk</a:t>
            </a:r>
            <a:endParaRPr lang="en-US" sz="1920" b="1" dirty="0"/>
          </a:p>
        </p:txBody>
      </p:sp>
      <p:sp>
        <p:nvSpPr>
          <p:cNvPr id="3" name="Text Placeholder 2">
            <a:extLst>
              <a:ext uri="{FF2B5EF4-FFF2-40B4-BE49-F238E27FC236}">
                <a16:creationId xmlns="" xmlns:a16="http://schemas.microsoft.com/office/drawing/2014/main" id="{C3A1899D-31C5-4D0B-9BB9-F3FE23FB57FB}"/>
              </a:ext>
            </a:extLst>
          </p:cNvPr>
          <p:cNvSpPr>
            <a:spLocks noGrp="1"/>
          </p:cNvSpPr>
          <p:nvPr>
            <p:ph type="body" sz="quarter" idx="11"/>
          </p:nvPr>
        </p:nvSpPr>
        <p:spPr/>
        <p:txBody>
          <a:bodyPr/>
          <a:lstStyle/>
          <a:p>
            <a:r>
              <a:rPr lang="en-US" dirty="0"/>
              <a:t>Taking Pulse of the Economy &amp; Capital Markets Amidst COVID-19</a:t>
            </a:r>
          </a:p>
          <a:p>
            <a:endParaRPr lang="en-US" dirty="0"/>
          </a:p>
        </p:txBody>
      </p:sp>
      <p:pic>
        <p:nvPicPr>
          <p:cNvPr id="4" name="Picture 3">
            <a:extLst>
              <a:ext uri="{FF2B5EF4-FFF2-40B4-BE49-F238E27FC236}">
                <a16:creationId xmlns="" xmlns:a16="http://schemas.microsoft.com/office/drawing/2014/main" id="{5050D9CF-9203-47C7-8F85-168D13732832}"/>
              </a:ext>
            </a:extLst>
          </p:cNvPr>
          <p:cNvPicPr>
            <a:picLocks noChangeAspect="1"/>
          </p:cNvPicPr>
          <p:nvPr/>
        </p:nvPicPr>
        <p:blipFill>
          <a:blip r:embed="rId2"/>
          <a:stretch>
            <a:fillRect/>
          </a:stretch>
        </p:blipFill>
        <p:spPr>
          <a:xfrm>
            <a:off x="2527565" y="1941342"/>
            <a:ext cx="9836100" cy="5231920"/>
          </a:xfrm>
          <a:prstGeom prst="rect">
            <a:avLst/>
          </a:prstGeom>
          <a:ln>
            <a:solidFill>
              <a:schemeClr val="tx1"/>
            </a:solidFill>
          </a:ln>
        </p:spPr>
      </p:pic>
      <p:sp>
        <p:nvSpPr>
          <p:cNvPr id="5" name="Text Box 159">
            <a:extLst>
              <a:ext uri="{FF2B5EF4-FFF2-40B4-BE49-F238E27FC236}">
                <a16:creationId xmlns="" xmlns:a16="http://schemas.microsoft.com/office/drawing/2014/main" id="{DAF87EF9-8D87-41BE-90FB-D0CEB8E9E068}"/>
              </a:ext>
            </a:extLst>
          </p:cNvPr>
          <p:cNvSpPr txBox="1">
            <a:spLocks noChangeArrowheads="1"/>
          </p:cNvSpPr>
          <p:nvPr/>
        </p:nvSpPr>
        <p:spPr bwMode="auto">
          <a:xfrm>
            <a:off x="2196401" y="7344546"/>
            <a:ext cx="9836100" cy="738664"/>
          </a:xfrm>
          <a:prstGeom prst="rect">
            <a:avLst/>
          </a:prstGeom>
          <a:noFill/>
        </p:spPr>
        <p:txBody>
          <a:bodyPr vert="horz" wrap="square" lIns="0" tIns="0" rIns="0" bIns="0" rtlCol="0" anchor="ctr">
            <a:sp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Bureau of Economic Analysis, Bureau of Labor Statistics, </a:t>
            </a:r>
            <a:r>
              <a:rPr kumimoji="0" lang="en-US" sz="96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Factset</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S&amp;P 500, J.P. Morgan Asset Management. Consumer spending (2019 annual): membership clubs, sports, amusement parks, campgrounds, movies, theaters, museums, libraries, casino gambling, purchased meals and beverages, packaged tours, air and water transportation, hotels and motels, and select retail goods and services. Employment (January 2020): air and water transportation, transit and ground passenger transportation, support activities for air and water transportation, arts, entertainment, recreation, accommodation, food services and drinking places, and retail ex-food and beverage stores. Earnings (2019 operating): hotels restaurants and leisure; airlines; select entertainment and travel booking companies; multiline and specialty retail; and textiles apparel and luxury goods.  </a:t>
            </a:r>
          </a:p>
        </p:txBody>
      </p:sp>
    </p:spTree>
    <p:extLst>
      <p:ext uri="{BB962C8B-B14F-4D97-AF65-F5344CB8AC3E}">
        <p14:creationId xmlns:p14="http://schemas.microsoft.com/office/powerpoint/2010/main" val="1499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8641A745-6829-4479-9051-899B3041C38C}"/>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dirty="0"/>
              <a:t>Current Economic and Marketplace Forecast</a:t>
            </a:r>
          </a:p>
        </p:txBody>
      </p:sp>
      <p:sp>
        <p:nvSpPr>
          <p:cNvPr id="3075" name="Rectangle 3">
            <a:extLst>
              <a:ext uri="{FF2B5EF4-FFF2-40B4-BE49-F238E27FC236}">
                <a16:creationId xmlns="" xmlns:a16="http://schemas.microsoft.com/office/drawing/2014/main" id="{2A90575B-6C8B-4011-AA06-CCB1458D669D}"/>
              </a:ext>
            </a:extLst>
          </p:cNvPr>
          <p:cNvSpPr>
            <a:spLocks noGrp="1" noChangeArrowheads="1"/>
          </p:cNvSpPr>
          <p:nvPr>
            <p:ph idx="1"/>
          </p:nvPr>
        </p:nvSpPr>
        <p:spPr bwMode="auto">
          <a:xfrm>
            <a:off x="731838" y="4114800"/>
            <a:ext cx="13166725" cy="32369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buNone/>
            </a:pPr>
            <a:r>
              <a:rPr lang="en-US" sz="4200" dirty="0"/>
              <a:t>Margaret Reid </a:t>
            </a:r>
          </a:p>
          <a:p>
            <a:pPr marL="0" indent="0" algn="ctr">
              <a:buNone/>
            </a:pPr>
            <a:r>
              <a:rPr lang="en-US" sz="4200" dirty="0"/>
              <a:t>Vice President and Senior Portfolio Manager, </a:t>
            </a:r>
            <a:br>
              <a:rPr lang="en-US" sz="4200" dirty="0"/>
            </a:br>
            <a:r>
              <a:rPr lang="en-US" sz="4200" dirty="0"/>
              <a:t>The Private Bank at Union Bank </a:t>
            </a:r>
          </a:p>
        </p:txBody>
      </p:sp>
    </p:spTree>
    <p:extLst>
      <p:ext uri="{BB962C8B-B14F-4D97-AF65-F5344CB8AC3E}">
        <p14:creationId xmlns:p14="http://schemas.microsoft.com/office/powerpoint/2010/main" val="40308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5083"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20" y="1174090"/>
            <a:ext cx="10241281" cy="606188"/>
          </a:xfrm>
        </p:spPr>
        <p:txBody>
          <a:bodyPr/>
          <a:lstStyle/>
          <a:p>
            <a:r>
              <a:rPr lang="en-US" sz="2280" b="1" dirty="0"/>
              <a:t>US Central Banks Renewed Quantitative Easing on COVID-19 Response</a:t>
            </a:r>
            <a:br>
              <a:rPr lang="en-US" sz="2280" b="1" dirty="0"/>
            </a:br>
            <a:endParaRPr lang="en-US" sz="2280" dirty="0"/>
          </a:p>
        </p:txBody>
      </p:sp>
      <p:sp>
        <p:nvSpPr>
          <p:cNvPr id="9" name="Text Placeholder 2"/>
          <p:cNvSpPr>
            <a:spLocks noGrp="1"/>
          </p:cNvSpPr>
          <p:nvPr>
            <p:ph type="body" sz="quarter" idx="11"/>
          </p:nvPr>
        </p:nvSpPr>
        <p:spPr>
          <a:xfrm>
            <a:off x="989178" y="540376"/>
            <a:ext cx="3737888" cy="466828"/>
          </a:xfrm>
        </p:spPr>
        <p:txBody>
          <a:bodyPr/>
          <a:lstStyle/>
          <a:p>
            <a:r>
              <a:rPr lang="en-US" dirty="0"/>
              <a:t>Taking Pulse of the Economy &amp; Capital Markets Amidst COVID-19</a:t>
            </a:r>
          </a:p>
        </p:txBody>
      </p:sp>
      <p:sp>
        <p:nvSpPr>
          <p:cNvPr id="10" name="TextBox 9"/>
          <p:cNvSpPr txBox="1"/>
          <p:nvPr/>
        </p:nvSpPr>
        <p:spPr>
          <a:xfrm>
            <a:off x="2563980" y="7921277"/>
            <a:ext cx="6155648" cy="180964"/>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a:t>
            </a:r>
            <a:r>
              <a:rPr kumimoji="0" lang="en-US" sz="96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FactSet</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Federal Reserve System</a:t>
            </a:r>
          </a:p>
        </p:txBody>
      </p:sp>
      <p:graphicFrame>
        <p:nvGraphicFramePr>
          <p:cNvPr id="5" name="Object 4"/>
          <p:cNvGraphicFramePr>
            <a:graphicFrameLocks noChangeAspect="1"/>
          </p:cNvGraphicFramePr>
          <p:nvPr/>
        </p:nvGraphicFramePr>
        <p:xfrm>
          <a:off x="2671246" y="1971819"/>
          <a:ext cx="9503269" cy="5210546"/>
        </p:xfrm>
        <a:graphic>
          <a:graphicData uri="http://schemas.openxmlformats.org/presentationml/2006/ole">
            <mc:AlternateContent xmlns:mc="http://schemas.openxmlformats.org/markup-compatibility/2006">
              <mc:Choice xmlns:v="urn:schemas-microsoft-com:vml" Requires="v">
                <p:oleObj spid="_x0000_s45084" name="ActiveGraph" r:id="rId8" imgW="8200966" imgH="4486343" progId="FDSCHART.FDSChartCtrlUnicode.1">
                  <p:embed/>
                </p:oleObj>
              </mc:Choice>
              <mc:Fallback>
                <p:oleObj name="ActiveGraph" r:id="rId8" imgW="8200966" imgH="4486343" progId="FDSCHART.FDSChartCtrlUnicode.1">
                  <p:embed/>
                  <p:pic>
                    <p:nvPicPr>
                      <p:cNvPr id="5" name="Object 4"/>
                      <p:cNvPicPr>
                        <a:picLocks noChangeAspect="1" noChangeArrowheads="1"/>
                      </p:cNvPicPr>
                      <p:nvPr/>
                    </p:nvPicPr>
                    <p:blipFill>
                      <a:blip r:embed="rId9"/>
                      <a:srcRect/>
                      <a:stretch>
                        <a:fillRect/>
                      </a:stretch>
                    </p:blipFill>
                    <p:spPr bwMode="auto">
                      <a:xfrm>
                        <a:off x="2671246" y="1971819"/>
                        <a:ext cx="9503269" cy="5210546"/>
                      </a:xfrm>
                      <a:prstGeom prst="rect">
                        <a:avLst/>
                      </a:prstGeom>
                      <a:noFill/>
                      <a:ln>
                        <a:noFill/>
                      </a:ln>
                    </p:spPr>
                  </p:pic>
                </p:oleObj>
              </mc:Fallback>
            </mc:AlternateContent>
          </a:graphicData>
        </a:graphic>
      </p:graphicFrame>
      <p:grpSp>
        <p:nvGrpSpPr>
          <p:cNvPr id="12" name="Group 11"/>
          <p:cNvGrpSpPr/>
          <p:nvPr/>
        </p:nvGrpSpPr>
        <p:grpSpPr>
          <a:xfrm rot="16200000">
            <a:off x="11140676" y="2592884"/>
            <a:ext cx="1044180" cy="598330"/>
            <a:chOff x="7982331" y="2030886"/>
            <a:chExt cx="1230157" cy="577747"/>
          </a:xfrm>
          <a:solidFill>
            <a:schemeClr val="accent1"/>
          </a:solidFill>
        </p:grpSpPr>
        <p:sp>
          <p:nvSpPr>
            <p:cNvPr id="13" name="Right Arrow 12"/>
            <p:cNvSpPr/>
            <p:nvPr/>
          </p:nvSpPr>
          <p:spPr>
            <a:xfrm rot="2321870">
              <a:off x="7982331" y="2030886"/>
              <a:ext cx="1230157" cy="577747"/>
            </a:xfrm>
            <a:prstGeom prst="rightArrow">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960" b="0" i="0" u="none" strike="noStrike" kern="1200" cap="none" spc="0" normalizeH="0" baseline="0" noProof="0" dirty="0">
                <a:ln>
                  <a:noFill/>
                </a:ln>
                <a:solidFill>
                  <a:srgbClr val="FFFFFF"/>
                </a:solidFill>
                <a:effectLst/>
                <a:uLnTx/>
                <a:uFillTx/>
                <a:latin typeface="Arial"/>
                <a:ea typeface="+mn-ea"/>
                <a:cs typeface="Arial"/>
              </a:endParaRPr>
            </a:p>
          </p:txBody>
        </p:sp>
        <p:sp>
          <p:nvSpPr>
            <p:cNvPr id="14" name="TextBox 13"/>
            <p:cNvSpPr txBox="1"/>
            <p:nvPr/>
          </p:nvSpPr>
          <p:spPr>
            <a:xfrm rot="2324444">
              <a:off x="8029389" y="2172449"/>
              <a:ext cx="994300" cy="244589"/>
            </a:xfrm>
            <a:prstGeom prst="rect">
              <a:avLst/>
            </a:prstGeom>
            <a:grpFill/>
          </p:spPr>
          <p:txBody>
            <a:bodyPr wrap="square" lIns="0" tIns="0" rIns="0" bIns="0" rtlCol="0" anchor="ctr">
              <a:noAutofit/>
            </a:bodyPr>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26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Expansion</a:t>
              </a:r>
            </a:p>
          </p:txBody>
        </p:sp>
      </p:grpSp>
    </p:spTree>
    <p:extLst>
      <p:ext uri="{BB962C8B-B14F-4D97-AF65-F5344CB8AC3E}">
        <p14:creationId xmlns:p14="http://schemas.microsoft.com/office/powerpoint/2010/main" val="198136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B31477E-F7C8-4342-B242-8E18BEE495CE}"/>
              </a:ext>
            </a:extLst>
          </p:cNvPr>
          <p:cNvPicPr>
            <a:picLocks noChangeAspect="1"/>
          </p:cNvPicPr>
          <p:nvPr/>
        </p:nvPicPr>
        <p:blipFill>
          <a:blip r:embed="rId6"/>
          <a:stretch>
            <a:fillRect/>
          </a:stretch>
        </p:blipFill>
        <p:spPr>
          <a:xfrm>
            <a:off x="2624671" y="1988699"/>
            <a:ext cx="9543104" cy="5355690"/>
          </a:xfrm>
          <a:prstGeom prst="rect">
            <a:avLst/>
          </a:prstGeom>
        </p:spPr>
      </p:pic>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6095"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19" y="1174090"/>
            <a:ext cx="9611958" cy="606188"/>
          </a:xfrm>
        </p:spPr>
        <p:txBody>
          <a:bodyPr/>
          <a:lstStyle/>
          <a:p>
            <a:r>
              <a:rPr lang="en-US" b="1" dirty="0"/>
              <a:t>U.S. Interest Rates</a:t>
            </a:r>
            <a:r>
              <a:rPr lang="en-US" dirty="0"/>
              <a:t/>
            </a:r>
            <a:br>
              <a:rPr lang="en-US" dirty="0"/>
            </a:br>
            <a:r>
              <a:rPr lang="en-US" sz="1920" dirty="0"/>
              <a:t>Favorable Decade For Bonds, Moderate Inflation, Real Yields Below Zero Abnormal</a:t>
            </a:r>
          </a:p>
        </p:txBody>
      </p:sp>
      <p:sp>
        <p:nvSpPr>
          <p:cNvPr id="9" name="Text Placeholder 2"/>
          <p:cNvSpPr>
            <a:spLocks noGrp="1"/>
          </p:cNvSpPr>
          <p:nvPr>
            <p:ph type="body" sz="quarter" idx="11"/>
          </p:nvPr>
        </p:nvSpPr>
        <p:spPr>
          <a:xfrm>
            <a:off x="1006112" y="515722"/>
            <a:ext cx="3737888" cy="466828"/>
          </a:xfrm>
        </p:spPr>
        <p:txBody>
          <a:bodyPr/>
          <a:lstStyle/>
          <a:p>
            <a:r>
              <a:rPr lang="en-US" dirty="0"/>
              <a:t>Taking Pulse of the Economy &amp; Capital Markets Amidst COVID-19</a:t>
            </a:r>
          </a:p>
        </p:txBody>
      </p:sp>
      <p:sp>
        <p:nvSpPr>
          <p:cNvPr id="11" name="Text Box 159"/>
          <p:cNvSpPr txBox="1">
            <a:spLocks noChangeArrowheads="1"/>
          </p:cNvSpPr>
          <p:nvPr/>
        </p:nvSpPr>
        <p:spPr bwMode="auto">
          <a:xfrm>
            <a:off x="2560318" y="7610994"/>
            <a:ext cx="9611958" cy="541606"/>
          </a:xfrm>
          <a:prstGeom prst="rect">
            <a:avLst/>
          </a:prstGeom>
          <a:noFill/>
        </p:spPr>
        <p:txBody>
          <a:bodyPr vert="horz" wrap="square" lIns="0" tIns="0" rIns="0" bIns="0" rtlCol="0" anchor="ctr">
            <a:no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BLS, FactSet, Federal Reserve,</a:t>
            </a: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 real interest rate is an interest rate that has been adjusted to remove the effects of inflation to reflect the real cost of funds to the borrower and the real yield to the lender or to an investor. A nominal interest rate refers to the interest rate before taking inflation into account</a:t>
            </a:r>
            <a:endParaRPr kumimoji="0" lang="en-US" sz="960" b="0" i="0" u="none" strike="noStrike" kern="1200" cap="none" spc="0" normalizeH="0" baseline="0" noProof="0" dirty="0">
              <a:ln>
                <a:noFill/>
              </a:ln>
              <a:solidFill>
                <a:srgbClr val="FFFFFF">
                  <a:lumMod val="50000"/>
                </a:srgbClr>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2" name="Oval 11"/>
          <p:cNvSpPr/>
          <p:nvPr/>
        </p:nvSpPr>
        <p:spPr>
          <a:xfrm>
            <a:off x="11108267" y="6282268"/>
            <a:ext cx="1059508" cy="745066"/>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22989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7119"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19" y="1174090"/>
            <a:ext cx="9611958" cy="606188"/>
          </a:xfrm>
        </p:spPr>
        <p:txBody>
          <a:bodyPr/>
          <a:lstStyle/>
          <a:p>
            <a:r>
              <a:rPr lang="en-US" b="1" dirty="0"/>
              <a:t>Global Yield Curves Are Flat</a:t>
            </a:r>
            <a:br>
              <a:rPr lang="en-US" b="1" dirty="0"/>
            </a:br>
            <a:r>
              <a:rPr lang="en-US" sz="1920" dirty="0"/>
              <a:t>Negative Interest Rates Distorting Markets, Curve Shape Signals Slower Growth</a:t>
            </a:r>
          </a:p>
        </p:txBody>
      </p:sp>
      <p:sp>
        <p:nvSpPr>
          <p:cNvPr id="9" name="Text Placeholder 2"/>
          <p:cNvSpPr>
            <a:spLocks noGrp="1"/>
          </p:cNvSpPr>
          <p:nvPr>
            <p:ph type="body" sz="quarter" idx="11"/>
          </p:nvPr>
        </p:nvSpPr>
        <p:spPr>
          <a:xfrm>
            <a:off x="937857" y="495123"/>
            <a:ext cx="3737888" cy="466828"/>
          </a:xfrm>
        </p:spPr>
        <p:txBody>
          <a:bodyPr/>
          <a:lstStyle/>
          <a:p>
            <a:r>
              <a:rPr lang="en-US" dirty="0"/>
              <a:t>Taking Pulse of the Economy &amp; Capital Markets Amidst COVID-19</a:t>
            </a:r>
          </a:p>
        </p:txBody>
      </p:sp>
      <p:sp>
        <p:nvSpPr>
          <p:cNvPr id="27" name="TextBox 26"/>
          <p:cNvSpPr txBox="1"/>
          <p:nvPr/>
        </p:nvSpPr>
        <p:spPr>
          <a:xfrm>
            <a:off x="2563978" y="7793168"/>
            <a:ext cx="4181201" cy="132960"/>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FactSet, Tullett Prebon Information</a:t>
            </a:r>
          </a:p>
        </p:txBody>
      </p:sp>
      <p:pic>
        <p:nvPicPr>
          <p:cNvPr id="7" name="Picture 6">
            <a:extLst>
              <a:ext uri="{FF2B5EF4-FFF2-40B4-BE49-F238E27FC236}">
                <a16:creationId xmlns="" xmlns:a16="http://schemas.microsoft.com/office/drawing/2014/main" id="{D7D7C9D2-1A9E-4CAA-9CEC-8B1A46914562}"/>
              </a:ext>
            </a:extLst>
          </p:cNvPr>
          <p:cNvPicPr>
            <a:picLocks noChangeAspect="1"/>
          </p:cNvPicPr>
          <p:nvPr/>
        </p:nvPicPr>
        <p:blipFill>
          <a:blip r:embed="rId8"/>
          <a:stretch>
            <a:fillRect/>
          </a:stretch>
        </p:blipFill>
        <p:spPr>
          <a:xfrm>
            <a:off x="2827869" y="1990552"/>
            <a:ext cx="9090886" cy="5364799"/>
          </a:xfrm>
          <a:prstGeom prst="rect">
            <a:avLst/>
          </a:prstGeom>
          <a:ln>
            <a:solidFill>
              <a:schemeClr val="tx1"/>
            </a:solidFill>
          </a:ln>
        </p:spPr>
      </p:pic>
      <p:sp>
        <p:nvSpPr>
          <p:cNvPr id="6" name="Up-Down Arrow 5"/>
          <p:cNvSpPr/>
          <p:nvPr/>
        </p:nvSpPr>
        <p:spPr>
          <a:xfrm>
            <a:off x="7140681" y="3211367"/>
            <a:ext cx="319900" cy="184152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8203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8143" name="think-cell Slide" r:id="rId18" imgW="270" imgH="270" progId="TCLayout.ActiveDocument.1">
                  <p:embed/>
                </p:oleObj>
              </mc:Choice>
              <mc:Fallback>
                <p:oleObj name="think-cell Slide" r:id="rId18" imgW="270" imgH="270" progId="TCLayout.ActiveDocument.1">
                  <p:embed/>
                  <p:pic>
                    <p:nvPicPr>
                      <p:cNvPr id="4" name="Object 3" hidden="1"/>
                      <p:cNvPicPr/>
                      <p:nvPr/>
                    </p:nvPicPr>
                    <p:blipFill>
                      <a:blip r:embed="rId19"/>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80" b="0" i="0" u="none" strike="noStrike" kern="1200" cap="none" spc="0" normalizeH="0" baseline="0" noProof="0" dirty="0">
              <a:ln>
                <a:noFill/>
              </a:ln>
              <a:solidFill>
                <a:srgbClr val="FFFFFF"/>
              </a:solidFill>
              <a:effectLst/>
              <a:uLnTx/>
              <a:uFillTx/>
              <a:latin typeface="Arial"/>
              <a:ea typeface="+mn-ea"/>
              <a:cs typeface="Arial"/>
              <a:sym typeface="+mn-lt"/>
            </a:endParaRPr>
          </a:p>
        </p:txBody>
      </p:sp>
      <p:sp>
        <p:nvSpPr>
          <p:cNvPr id="2" name="Title 1"/>
          <p:cNvSpPr>
            <a:spLocks noGrp="1"/>
          </p:cNvSpPr>
          <p:nvPr>
            <p:ph type="title"/>
          </p:nvPr>
        </p:nvSpPr>
        <p:spPr>
          <a:xfrm>
            <a:off x="2560319" y="1174090"/>
            <a:ext cx="9611958" cy="693056"/>
          </a:xfrm>
        </p:spPr>
        <p:txBody>
          <a:bodyPr/>
          <a:lstStyle/>
          <a:p>
            <a:r>
              <a:rPr lang="en-US" b="1" dirty="0"/>
              <a:t>Global Debt Overhang</a:t>
            </a:r>
            <a:br>
              <a:rPr lang="en-US" b="1" dirty="0"/>
            </a:br>
            <a:r>
              <a:rPr lang="en-US" sz="1920" dirty="0"/>
              <a:t>Debt Service Obligations Will Impede Growth Potential</a:t>
            </a:r>
          </a:p>
        </p:txBody>
      </p:sp>
      <p:sp>
        <p:nvSpPr>
          <p:cNvPr id="9" name="Text Placeholder 2"/>
          <p:cNvSpPr>
            <a:spLocks noGrp="1"/>
          </p:cNvSpPr>
          <p:nvPr>
            <p:ph type="body" sz="quarter" idx="11"/>
          </p:nvPr>
        </p:nvSpPr>
        <p:spPr>
          <a:xfrm>
            <a:off x="1005888" y="485932"/>
            <a:ext cx="3737888" cy="466828"/>
          </a:xfrm>
        </p:spPr>
        <p:txBody>
          <a:bodyPr/>
          <a:lstStyle/>
          <a:p>
            <a:r>
              <a:rPr lang="en-US" dirty="0"/>
              <a:t>Taking Pulse of the Economy &amp; Capital Markets Amidst COVID-19</a:t>
            </a:r>
          </a:p>
        </p:txBody>
      </p:sp>
      <p:sp>
        <p:nvSpPr>
          <p:cNvPr id="23" name="TextBox 22"/>
          <p:cNvSpPr txBox="1"/>
          <p:nvPr/>
        </p:nvSpPr>
        <p:spPr>
          <a:xfrm>
            <a:off x="2573544" y="7696569"/>
            <a:ext cx="9445213" cy="277578"/>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IMF, </a:t>
            </a:r>
            <a:r>
              <a:rPr kumimoji="0" lang="en-US" sz="96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Haver</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Analytics, DB Global Research</a:t>
            </a:r>
          </a:p>
        </p:txBody>
      </p:sp>
      <p:graphicFrame>
        <p:nvGraphicFramePr>
          <p:cNvPr id="37" name="Chart 36">
            <a:extLst>
              <a:ext uri="{FF2B5EF4-FFF2-40B4-BE49-F238E27FC236}">
                <a16:creationId xmlns="" xmlns:a16="http://schemas.microsoft.com/office/drawing/2014/main" id="{F6AF7F24-DB61-4EEC-BF1B-A4CA6C6A6ECB}"/>
              </a:ext>
            </a:extLst>
          </p:cNvPr>
          <p:cNvGraphicFramePr/>
          <p:nvPr>
            <p:custDataLst>
              <p:tags r:id="rId4"/>
            </p:custDataLst>
          </p:nvPr>
        </p:nvGraphicFramePr>
        <p:xfrm>
          <a:off x="2674621" y="3126106"/>
          <a:ext cx="9262110" cy="4265294"/>
        </p:xfrm>
        <a:graphic>
          <a:graphicData uri="http://schemas.openxmlformats.org/drawingml/2006/chart">
            <c:chart xmlns:c="http://schemas.openxmlformats.org/drawingml/2006/chart" xmlns:r="http://schemas.openxmlformats.org/officeDocument/2006/relationships" r:id="rId20"/>
          </a:graphicData>
        </a:graphic>
      </p:graphicFrame>
      <p:sp>
        <p:nvSpPr>
          <p:cNvPr id="50" name="Text Placeholder 2"/>
          <p:cNvSpPr>
            <a:spLocks noGrp="1"/>
          </p:cNvSpPr>
          <p:nvPr>
            <p:custDataLst>
              <p:tags r:id="rId5"/>
            </p:custDataLst>
          </p:nvPr>
        </p:nvSpPr>
        <p:spPr bwMode="auto">
          <a:xfrm>
            <a:off x="6000750" y="7307580"/>
            <a:ext cx="760096"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512647CA-C62B-4188-9774-8FF43E5CB632}" type="datetime'''''''''''''''''''C''''a''n''''''''''''''''''a''''''da'''">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Canada</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53" name="Text Placeholder 2"/>
          <p:cNvSpPr>
            <a:spLocks noGrp="1"/>
          </p:cNvSpPr>
          <p:nvPr>
            <p:custDataLst>
              <p:tags r:id="rId6"/>
            </p:custDataLst>
          </p:nvPr>
        </p:nvSpPr>
        <p:spPr bwMode="auto">
          <a:xfrm>
            <a:off x="3510916" y="7307580"/>
            <a:ext cx="889636"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A5AE6336-CA68-48AA-89B2-801F220FE6EC}" type="datetime'''Ge''r''''''''''''''''m''''''''''''''''''''''''a''''''ny'''">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Germany</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52" name="Text Placeholder 2"/>
          <p:cNvSpPr>
            <a:spLocks noGrp="1"/>
          </p:cNvSpPr>
          <p:nvPr>
            <p:custDataLst>
              <p:tags r:id="rId7"/>
            </p:custDataLst>
          </p:nvPr>
        </p:nvSpPr>
        <p:spPr bwMode="auto">
          <a:xfrm>
            <a:off x="8648700" y="7307580"/>
            <a:ext cx="312420"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F7070BA7-38FA-460A-8224-F13CB8F1D4A7}" type="datetime'U''''''S'''''''''''">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US</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51" name="Text Placeholder 2"/>
          <p:cNvSpPr>
            <a:spLocks noGrp="1"/>
          </p:cNvSpPr>
          <p:nvPr>
            <p:custDataLst>
              <p:tags r:id="rId8"/>
            </p:custDataLst>
          </p:nvPr>
        </p:nvSpPr>
        <p:spPr bwMode="auto">
          <a:xfrm>
            <a:off x="5012056" y="7307580"/>
            <a:ext cx="312420"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DF172277-C710-4735-A38D-26327ADFB97A}" type="datetime'''''''''''U''''''''''K'''''''''''''''''''">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UK</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54" name="Text Placeholder 2"/>
          <p:cNvSpPr>
            <a:spLocks noGrp="1"/>
          </p:cNvSpPr>
          <p:nvPr>
            <p:custDataLst>
              <p:tags r:id="rId9"/>
            </p:custDataLst>
          </p:nvPr>
        </p:nvSpPr>
        <p:spPr bwMode="auto">
          <a:xfrm>
            <a:off x="7256146" y="7307580"/>
            <a:ext cx="676276"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1A045C35-F103-4887-B55C-92D437EB6ABE}" type="datetime'''''''''F''''''ra''''''''''''''''''nce'''''''''''''">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France</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49" name="Text Placeholder 2"/>
          <p:cNvSpPr>
            <a:spLocks noGrp="1"/>
          </p:cNvSpPr>
          <p:nvPr>
            <p:custDataLst>
              <p:tags r:id="rId10"/>
            </p:custDataLst>
          </p:nvPr>
        </p:nvSpPr>
        <p:spPr bwMode="auto">
          <a:xfrm>
            <a:off x="9816465" y="7307580"/>
            <a:ext cx="405766"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F955DBFE-27D8-4D11-8D2A-AF25791F60C5}" type="datetime'''''''''''''''''I''''t''''''''a''''''''''''''''''''''ly'''''">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Italy</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55" name="Text Placeholder 2"/>
          <p:cNvSpPr>
            <a:spLocks noGrp="1"/>
          </p:cNvSpPr>
          <p:nvPr>
            <p:custDataLst>
              <p:tags r:id="rId11"/>
            </p:custDataLst>
          </p:nvPr>
        </p:nvSpPr>
        <p:spPr bwMode="auto">
          <a:xfrm>
            <a:off x="10932796" y="7307580"/>
            <a:ext cx="594360"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fld id="{75F73816-7DA9-4802-9650-72EBDF3C7C74}" type="datetime'''''''''''''J''''''''a''''''pan'''''''''">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90000"/>
                </a:lnSpc>
                <a:spcBef>
                  <a:spcPct val="0"/>
                </a:spcBef>
                <a:spcAft>
                  <a:spcPct val="0"/>
                </a:spcAft>
                <a:buClrTx/>
                <a:buSzTx/>
                <a:buFontTx/>
                <a:buNone/>
                <a:tabLst/>
                <a:defRPr/>
              </a:pPr>
              <a:t>Japan</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63" name="Rectangle 62"/>
          <p:cNvSpPr/>
          <p:nvPr>
            <p:custDataLst>
              <p:tags r:id="rId12"/>
            </p:custDataLst>
          </p:nvPr>
        </p:nvSpPr>
        <p:spPr bwMode="auto">
          <a:xfrm>
            <a:off x="7296151" y="2691766"/>
            <a:ext cx="300990" cy="224790"/>
          </a:xfrm>
          <a:prstGeom prst="rect">
            <a:avLst/>
          </a:pr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2"/>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64" name="Rectangle 63"/>
          <p:cNvSpPr/>
          <p:nvPr>
            <p:custDataLst>
              <p:tags r:id="rId13"/>
            </p:custDataLst>
          </p:nvPr>
        </p:nvSpPr>
        <p:spPr bwMode="auto">
          <a:xfrm>
            <a:off x="6339841" y="2691766"/>
            <a:ext cx="300990" cy="224790"/>
          </a:xfrm>
          <a:prstGeom prst="rect">
            <a:avLst/>
          </a:prstGeom>
          <a:solidFill>
            <a:srgbClr val="808080"/>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2"/>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65" name="Text Placeholder 2"/>
          <p:cNvSpPr>
            <a:spLocks noGrp="1"/>
          </p:cNvSpPr>
          <p:nvPr>
            <p:custDataLst>
              <p:tags r:id="rId14"/>
            </p:custDataLst>
          </p:nvPr>
        </p:nvSpPr>
        <p:spPr bwMode="auto">
          <a:xfrm>
            <a:off x="6701790" y="2686050"/>
            <a:ext cx="472440"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fld id="{AFA49A77-06CB-47C3-AAFE-1256AD5BAE27}" type="datetime'''20''''''''''''''''''''''''''''''''''''''''''08'''''''''''''">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l" defTabSz="457200" rtl="0" eaLnBrk="1" fontAlgn="base" latinLnBrk="0" hangingPunct="1">
                <a:lnSpc>
                  <a:spcPct val="90000"/>
                </a:lnSpc>
                <a:spcBef>
                  <a:spcPct val="0"/>
                </a:spcBef>
                <a:spcAft>
                  <a:spcPct val="0"/>
                </a:spcAft>
                <a:buClrTx/>
                <a:buSzTx/>
                <a:buFontTx/>
                <a:buNone/>
                <a:tabLst/>
                <a:defRPr/>
              </a:pPr>
              <a:t>2008</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66" name="Text Placeholder 2"/>
          <p:cNvSpPr>
            <a:spLocks noGrp="1"/>
          </p:cNvSpPr>
          <p:nvPr>
            <p:custDataLst>
              <p:tags r:id="rId15"/>
            </p:custDataLst>
          </p:nvPr>
        </p:nvSpPr>
        <p:spPr bwMode="auto">
          <a:xfrm>
            <a:off x="7658100" y="2686050"/>
            <a:ext cx="472440" cy="23050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fld id="{4B8209FB-746D-4416-9179-402C9625197C}" type="datetime'''''''''''''''''''''2''''''''''''''0''''''''''''1''''''8'">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l" defTabSz="457200" rtl="0" eaLnBrk="1" fontAlgn="base" latinLnBrk="0" hangingPunct="1">
                <a:lnSpc>
                  <a:spcPct val="90000"/>
                </a:lnSpc>
                <a:spcBef>
                  <a:spcPct val="0"/>
                </a:spcBef>
                <a:spcAft>
                  <a:spcPct val="0"/>
                </a:spcAft>
                <a:buClrTx/>
                <a:buSzTx/>
                <a:buFontTx/>
                <a:buNone/>
                <a:tabLst/>
                <a:defRPr/>
              </a:pPr>
              <a:t>2018</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67" name="TextBox 66"/>
          <p:cNvSpPr txBox="1"/>
          <p:nvPr/>
        </p:nvSpPr>
        <p:spPr>
          <a:xfrm>
            <a:off x="4408666" y="2140709"/>
            <a:ext cx="5847505" cy="388026"/>
          </a:xfrm>
          <a:prstGeom prst="rect">
            <a:avLst/>
          </a:prstGeom>
          <a:noFill/>
        </p:spPr>
        <p:txBody>
          <a:bodyPr wrap="none" lIns="0" tIns="0" rIns="0" bIns="0" rtlCol="0">
            <a:normAutofit lnSpcReduction="10000"/>
          </a:bodyPr>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312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General government gross debt as % of GDP</a:t>
            </a:r>
          </a:p>
        </p:txBody>
      </p:sp>
      <p:sp>
        <p:nvSpPr>
          <p:cNvPr id="68" name="Rectangle 67"/>
          <p:cNvSpPr/>
          <p:nvPr/>
        </p:nvSpPr>
        <p:spPr>
          <a:xfrm>
            <a:off x="2594032" y="1895223"/>
            <a:ext cx="9424725" cy="576748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69" name="TextBox 68"/>
          <p:cNvSpPr txBox="1"/>
          <p:nvPr/>
        </p:nvSpPr>
        <p:spPr>
          <a:xfrm>
            <a:off x="2594032" y="7128091"/>
            <a:ext cx="561601" cy="296143"/>
          </a:xfrm>
          <a:prstGeom prst="rect">
            <a:avLst/>
          </a:prstGeom>
          <a:noFill/>
        </p:spPr>
        <p:txBody>
          <a:bodyPr wrap="none" lIns="0" tIns="0" rIns="0" bIns="0" rtlCol="0">
            <a:normAutofit/>
          </a:bodyPr>
          <a:lstStyle/>
          <a:p>
            <a:pPr marL="0" marR="0" lvl="0" indent="0" algn="ctr" defTabSz="457200" rtl="0" eaLnBrk="1" fontAlgn="base" latinLnBrk="0" hangingPunct="1">
              <a:lnSpc>
                <a:spcPct val="90000"/>
              </a:lnSpc>
              <a:spcBef>
                <a:spcPts val="720"/>
              </a:spcBef>
              <a:spcAft>
                <a:spcPct val="0"/>
              </a:spcAft>
              <a:buClrTx/>
              <a:buSzTx/>
              <a:buFontTx/>
              <a:buNone/>
              <a:tabLst/>
              <a:defRPr/>
            </a:pPr>
            <a:r>
              <a:rPr kumimoji="0" lang="en-US" sz="192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02" name="TextBox 101">
            <a:extLst>
              <a:ext uri="{FF2B5EF4-FFF2-40B4-BE49-F238E27FC236}">
                <a16:creationId xmlns="" xmlns:a16="http://schemas.microsoft.com/office/drawing/2014/main" id="{74C1A000-B652-4853-AD2B-79EBB0227253}"/>
              </a:ext>
            </a:extLst>
          </p:cNvPr>
          <p:cNvSpPr txBox="1"/>
          <p:nvPr/>
        </p:nvSpPr>
        <p:spPr>
          <a:xfrm>
            <a:off x="2560319" y="7944458"/>
            <a:ext cx="10232315" cy="278130"/>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IMF, World Economic Outlook, October 2019</a:t>
            </a:r>
          </a:p>
        </p:txBody>
      </p:sp>
      <p:sp>
        <p:nvSpPr>
          <p:cNvPr id="25" name="Right Arrow 24">
            <a:extLst>
              <a:ext uri="{FF2B5EF4-FFF2-40B4-BE49-F238E27FC236}">
                <a16:creationId xmlns="" xmlns:a16="http://schemas.microsoft.com/office/drawing/2014/main" id="{23B21D6D-B7B3-471C-B58D-E38B204E7CA2}"/>
              </a:ext>
            </a:extLst>
          </p:cNvPr>
          <p:cNvSpPr/>
          <p:nvPr/>
        </p:nvSpPr>
        <p:spPr>
          <a:xfrm rot="19051081">
            <a:off x="10581088" y="3796969"/>
            <a:ext cx="864530" cy="172942"/>
          </a:xfrm>
          <a:prstGeom prst="rightArrow">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108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68510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49167" name="think-cell Slide" r:id="rId18" imgW="270" imgH="270" progId="TCLayout.ActiveDocument.1">
                  <p:embed/>
                </p:oleObj>
              </mc:Choice>
              <mc:Fallback>
                <p:oleObj name="think-cell Slide" r:id="rId18" imgW="270" imgH="270" progId="TCLayout.ActiveDocument.1">
                  <p:embed/>
                  <p:pic>
                    <p:nvPicPr>
                      <p:cNvPr id="4" name="Object 3" hidden="1"/>
                      <p:cNvPicPr/>
                      <p:nvPr/>
                    </p:nvPicPr>
                    <p:blipFill>
                      <a:blip r:embed="rId19"/>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80" b="0" i="0" u="none" strike="noStrike" kern="1200" cap="none" spc="0" normalizeH="0" baseline="0" noProof="0" dirty="0">
              <a:ln>
                <a:noFill/>
              </a:ln>
              <a:solidFill>
                <a:srgbClr val="FFFFFF"/>
              </a:solidFill>
              <a:effectLst/>
              <a:uLnTx/>
              <a:uFillTx/>
              <a:latin typeface="Arial"/>
              <a:ea typeface="+mn-ea"/>
              <a:cs typeface="Arial"/>
              <a:sym typeface="+mn-lt"/>
            </a:endParaRPr>
          </a:p>
        </p:txBody>
      </p:sp>
      <p:sp>
        <p:nvSpPr>
          <p:cNvPr id="2" name="Title 1"/>
          <p:cNvSpPr>
            <a:spLocks noGrp="1"/>
          </p:cNvSpPr>
          <p:nvPr>
            <p:ph type="title"/>
          </p:nvPr>
        </p:nvSpPr>
        <p:spPr>
          <a:xfrm>
            <a:off x="2387463" y="1294813"/>
            <a:ext cx="9784814" cy="693056"/>
          </a:xfrm>
        </p:spPr>
        <p:txBody>
          <a:bodyPr/>
          <a:lstStyle/>
          <a:p>
            <a:r>
              <a:rPr lang="en-US" b="1" dirty="0"/>
              <a:t>Election Uncertainty </a:t>
            </a:r>
            <a:br>
              <a:rPr lang="en-US" b="1" dirty="0"/>
            </a:br>
            <a:r>
              <a:rPr lang="en-US" sz="1920" dirty="0"/>
              <a:t>Markets Historically Perform Well In Election Years, Despite Stark Policy Differences</a:t>
            </a:r>
          </a:p>
        </p:txBody>
      </p:sp>
      <p:sp>
        <p:nvSpPr>
          <p:cNvPr id="9" name="Text Placeholder 2"/>
          <p:cNvSpPr>
            <a:spLocks noGrp="1"/>
          </p:cNvSpPr>
          <p:nvPr>
            <p:ph type="body" sz="quarter" idx="11"/>
          </p:nvPr>
        </p:nvSpPr>
        <p:spPr>
          <a:xfrm>
            <a:off x="989178" y="494960"/>
            <a:ext cx="3737888" cy="466828"/>
          </a:xfrm>
        </p:spPr>
        <p:txBody>
          <a:bodyPr/>
          <a:lstStyle/>
          <a:p>
            <a:r>
              <a:rPr lang="en-US" dirty="0"/>
              <a:t>Taking Pulse of the Economy &amp; Capital Markets Amidst COVID-19</a:t>
            </a:r>
          </a:p>
        </p:txBody>
      </p:sp>
      <p:sp>
        <p:nvSpPr>
          <p:cNvPr id="23" name="TextBox 22"/>
          <p:cNvSpPr txBox="1"/>
          <p:nvPr/>
        </p:nvSpPr>
        <p:spPr>
          <a:xfrm>
            <a:off x="2573544" y="7805246"/>
            <a:ext cx="9445213" cy="277578"/>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Cornerstone Macro and Bloomberg</a:t>
            </a:r>
          </a:p>
        </p:txBody>
      </p:sp>
      <p:graphicFrame>
        <p:nvGraphicFramePr>
          <p:cNvPr id="29" name="Chart 28">
            <a:extLst>
              <a:ext uri="{FF2B5EF4-FFF2-40B4-BE49-F238E27FC236}">
                <a16:creationId xmlns="" xmlns:a16="http://schemas.microsoft.com/office/drawing/2014/main" id="{DBC45D21-D185-49E2-8E2F-C160A906270D}"/>
              </a:ext>
            </a:extLst>
          </p:cNvPr>
          <p:cNvGraphicFramePr/>
          <p:nvPr>
            <p:custDataLst>
              <p:tags r:id="rId4"/>
            </p:custDataLst>
          </p:nvPr>
        </p:nvGraphicFramePr>
        <p:xfrm>
          <a:off x="2735580" y="2924176"/>
          <a:ext cx="9212580" cy="4598670"/>
        </p:xfrm>
        <a:graphic>
          <a:graphicData uri="http://schemas.openxmlformats.org/drawingml/2006/chart">
            <c:chart xmlns:c="http://schemas.openxmlformats.org/drawingml/2006/chart" xmlns:r="http://schemas.openxmlformats.org/officeDocument/2006/relationships" r:id="rId20"/>
          </a:graphicData>
        </a:graphic>
      </p:graphicFrame>
      <p:sp>
        <p:nvSpPr>
          <p:cNvPr id="22" name="Rectangle 21">
            <a:extLst>
              <a:ext uri="{FF2B5EF4-FFF2-40B4-BE49-F238E27FC236}">
                <a16:creationId xmlns="" xmlns:a16="http://schemas.microsoft.com/office/drawing/2014/main" id="{119765CB-0AB5-4EC6-A935-FB9F816F1A44}"/>
              </a:ext>
            </a:extLst>
          </p:cNvPr>
          <p:cNvSpPr/>
          <p:nvPr>
            <p:custDataLst>
              <p:tags r:id="rId5"/>
            </p:custDataLst>
          </p:nvPr>
        </p:nvSpPr>
        <p:spPr bwMode="auto">
          <a:xfrm>
            <a:off x="8833486" y="7494271"/>
            <a:ext cx="622936"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58B07E94-41D6-408D-B8B2-CBF52BBFCC74}" type="datetime'''''''''Y''''''e''''ar'''''''''''' ''''''''''''''''4'''''''">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100000"/>
                </a:lnSpc>
                <a:spcBef>
                  <a:spcPct val="0"/>
                </a:spcBef>
                <a:spcAft>
                  <a:spcPct val="0"/>
                </a:spcAft>
                <a:buClrTx/>
                <a:buSzTx/>
                <a:buFontTx/>
                <a:buNone/>
                <a:tabLst/>
                <a:defRPr/>
              </a:pPr>
              <a:t>Year 4</a:t>
            </a:fld>
            <a:endParaRPr kumimoji="0" lang="en-US" sz="1680" b="0" i="0" u="none" strike="noStrike" kern="1200" cap="none" spc="0" normalizeH="0" baseline="0" noProof="0">
              <a:ln>
                <a:noFill/>
              </a:ln>
              <a:solidFill>
                <a:srgbClr val="000000"/>
              </a:solidFill>
              <a:effectLst/>
              <a:uLnTx/>
              <a:uFillTx/>
              <a:latin typeface="Arial"/>
              <a:ea typeface="+mn-ea"/>
              <a:cs typeface="Arial"/>
              <a:sym typeface="+mn-lt"/>
            </a:endParaRPr>
          </a:p>
        </p:txBody>
      </p:sp>
      <p:sp>
        <p:nvSpPr>
          <p:cNvPr id="7" name="Rectangle 6">
            <a:extLst>
              <a:ext uri="{FF2B5EF4-FFF2-40B4-BE49-F238E27FC236}">
                <a16:creationId xmlns="" xmlns:a16="http://schemas.microsoft.com/office/drawing/2014/main" id="{AC3C5C0B-F83C-4D03-8E88-D79EC7C9420C}"/>
              </a:ext>
            </a:extLst>
          </p:cNvPr>
          <p:cNvSpPr/>
          <p:nvPr>
            <p:custDataLst>
              <p:tags r:id="rId6"/>
            </p:custDataLst>
          </p:nvPr>
        </p:nvSpPr>
        <p:spPr bwMode="auto">
          <a:xfrm>
            <a:off x="3423286" y="7494271"/>
            <a:ext cx="622936"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5DA86B42-8E52-4FCB-9599-FAA9F25CA844}" type="datetime'''''''''''''''''Y''e''''''a''''r 1'''''''''''''''''''''''''''">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100000"/>
                </a:lnSpc>
                <a:spcBef>
                  <a:spcPct val="0"/>
                </a:spcBef>
                <a:spcAft>
                  <a:spcPct val="0"/>
                </a:spcAft>
                <a:buClrTx/>
                <a:buSzTx/>
                <a:buFontTx/>
                <a:buNone/>
                <a:tabLst/>
                <a:defRPr/>
              </a:pPr>
              <a:t>Year 1</a:t>
            </a:fld>
            <a:endParaRPr kumimoji="0" lang="en-US" sz="1680" b="0" i="0" u="none" strike="noStrike" kern="1200" cap="none" spc="0" normalizeH="0" baseline="0" noProof="0">
              <a:ln>
                <a:noFill/>
              </a:ln>
              <a:solidFill>
                <a:srgbClr val="000000"/>
              </a:solidFill>
              <a:effectLst/>
              <a:uLnTx/>
              <a:uFillTx/>
              <a:latin typeface="Arial"/>
              <a:ea typeface="+mn-ea"/>
              <a:cs typeface="Arial"/>
              <a:sym typeface="+mn-lt"/>
            </a:endParaRPr>
          </a:p>
        </p:txBody>
      </p:sp>
      <p:sp>
        <p:nvSpPr>
          <p:cNvPr id="18" name="Rectangle 17">
            <a:extLst>
              <a:ext uri="{FF2B5EF4-FFF2-40B4-BE49-F238E27FC236}">
                <a16:creationId xmlns="" xmlns:a16="http://schemas.microsoft.com/office/drawing/2014/main" id="{9DB91225-B65A-402A-AF10-2CAA57FE021D}"/>
              </a:ext>
            </a:extLst>
          </p:cNvPr>
          <p:cNvSpPr/>
          <p:nvPr>
            <p:custDataLst>
              <p:tags r:id="rId7"/>
            </p:custDataLst>
          </p:nvPr>
        </p:nvSpPr>
        <p:spPr bwMode="auto">
          <a:xfrm>
            <a:off x="5227320" y="7494271"/>
            <a:ext cx="622936"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ECFC061-A4DB-4A61-95B5-A89AE377ACD1}" type="datetime'''''''Y''ea''''r'''' ''''''''''''''2'''''''''''">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100000"/>
                </a:lnSpc>
                <a:spcBef>
                  <a:spcPct val="0"/>
                </a:spcBef>
                <a:spcAft>
                  <a:spcPct val="0"/>
                </a:spcAft>
                <a:buClrTx/>
                <a:buSzTx/>
                <a:buFontTx/>
                <a:buNone/>
                <a:tabLst/>
                <a:defRPr/>
              </a:pPr>
              <a:t>Year 2</a:t>
            </a:fld>
            <a:endParaRPr kumimoji="0" lang="en-US" sz="1680" b="0" i="0" u="none" strike="noStrike" kern="1200" cap="none" spc="0" normalizeH="0" baseline="0" noProof="0">
              <a:ln>
                <a:noFill/>
              </a:ln>
              <a:solidFill>
                <a:srgbClr val="000000"/>
              </a:solidFill>
              <a:effectLst/>
              <a:uLnTx/>
              <a:uFillTx/>
              <a:latin typeface="Arial"/>
              <a:ea typeface="+mn-ea"/>
              <a:cs typeface="Arial"/>
              <a:sym typeface="+mn-lt"/>
            </a:endParaRPr>
          </a:p>
        </p:txBody>
      </p:sp>
      <p:sp>
        <p:nvSpPr>
          <p:cNvPr id="20" name="Rectangle 19">
            <a:extLst>
              <a:ext uri="{FF2B5EF4-FFF2-40B4-BE49-F238E27FC236}">
                <a16:creationId xmlns="" xmlns:a16="http://schemas.microsoft.com/office/drawing/2014/main" id="{3E18E6F7-3B69-4B2C-A70A-9967A02163FE}"/>
              </a:ext>
            </a:extLst>
          </p:cNvPr>
          <p:cNvSpPr/>
          <p:nvPr>
            <p:custDataLst>
              <p:tags r:id="rId8"/>
            </p:custDataLst>
          </p:nvPr>
        </p:nvSpPr>
        <p:spPr bwMode="auto">
          <a:xfrm>
            <a:off x="7029450" y="7494271"/>
            <a:ext cx="622936"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11552F22-6078-4187-B22B-6A781D5494EE}" type="datetime'''''''''''''''''''Y''''e''''a''''''''''''''''r'' ''3'''''''">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100000"/>
                </a:lnSpc>
                <a:spcBef>
                  <a:spcPct val="0"/>
                </a:spcBef>
                <a:spcAft>
                  <a:spcPct val="0"/>
                </a:spcAft>
                <a:buClrTx/>
                <a:buSzTx/>
                <a:buFontTx/>
                <a:buNone/>
                <a:tabLst/>
                <a:defRPr/>
              </a:pPr>
              <a:t>Year 3</a:t>
            </a:fld>
            <a:endParaRPr kumimoji="0" lang="en-US" sz="1680" b="0" i="0" u="none" strike="noStrike" kern="1200" cap="none" spc="0" normalizeH="0" baseline="0" noProof="0">
              <a:ln>
                <a:noFill/>
              </a:ln>
              <a:solidFill>
                <a:srgbClr val="000000"/>
              </a:solidFill>
              <a:effectLst/>
              <a:uLnTx/>
              <a:uFillTx/>
              <a:latin typeface="Arial"/>
              <a:ea typeface="+mn-ea"/>
              <a:cs typeface="Arial"/>
              <a:sym typeface="+mn-lt"/>
            </a:endParaRPr>
          </a:p>
        </p:txBody>
      </p:sp>
      <p:sp>
        <p:nvSpPr>
          <p:cNvPr id="25" name="Rectangle 24">
            <a:extLst>
              <a:ext uri="{FF2B5EF4-FFF2-40B4-BE49-F238E27FC236}">
                <a16:creationId xmlns="" xmlns:a16="http://schemas.microsoft.com/office/drawing/2014/main" id="{F11C1A87-AD37-42A3-98A7-54ECE80818A6}"/>
              </a:ext>
            </a:extLst>
          </p:cNvPr>
          <p:cNvSpPr/>
          <p:nvPr>
            <p:custDataLst>
              <p:tags r:id="rId9"/>
            </p:custDataLst>
          </p:nvPr>
        </p:nvSpPr>
        <p:spPr bwMode="auto">
          <a:xfrm>
            <a:off x="10757536" y="7494271"/>
            <a:ext cx="379096"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0CCF66ED-0790-44C7-8897-F6787DAAC825}" type="datetime'A''''''''v''''''''''''''''''''''''''g'''''''''''''''''">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ctr" defTabSz="457200" rtl="0" eaLnBrk="1" fontAlgn="base" latinLnBrk="0" hangingPunct="1">
                <a:lnSpc>
                  <a:spcPct val="100000"/>
                </a:lnSpc>
                <a:spcBef>
                  <a:spcPct val="0"/>
                </a:spcBef>
                <a:spcAft>
                  <a:spcPct val="0"/>
                </a:spcAft>
                <a:buClrTx/>
                <a:buSzTx/>
                <a:buFontTx/>
                <a:buNone/>
                <a:tabLst/>
                <a:defRPr/>
              </a:pPr>
              <a:t>Avg</a:t>
            </a:fld>
            <a:endParaRPr kumimoji="0" lang="en-US" sz="1680" b="0" i="0" u="none" strike="noStrike" kern="1200" cap="none" spc="0" normalizeH="0" baseline="0" noProof="0">
              <a:ln>
                <a:noFill/>
              </a:ln>
              <a:solidFill>
                <a:srgbClr val="000000"/>
              </a:solidFill>
              <a:effectLst/>
              <a:uLnTx/>
              <a:uFillTx/>
              <a:latin typeface="Arial"/>
              <a:ea typeface="+mn-ea"/>
              <a:cs typeface="Arial"/>
              <a:sym typeface="+mn-lt"/>
            </a:endParaRPr>
          </a:p>
        </p:txBody>
      </p:sp>
      <p:sp>
        <p:nvSpPr>
          <p:cNvPr id="13" name="Rectangle 12">
            <a:extLst>
              <a:ext uri="{FF2B5EF4-FFF2-40B4-BE49-F238E27FC236}">
                <a16:creationId xmlns="" xmlns:a16="http://schemas.microsoft.com/office/drawing/2014/main" id="{51A0F4BB-0A0F-4EA3-877A-4266FE6AE439}"/>
              </a:ext>
            </a:extLst>
          </p:cNvPr>
          <p:cNvSpPr/>
          <p:nvPr>
            <p:custDataLst>
              <p:tags r:id="rId10"/>
            </p:custDataLst>
          </p:nvPr>
        </p:nvSpPr>
        <p:spPr bwMode="auto">
          <a:xfrm>
            <a:off x="9488806" y="3954781"/>
            <a:ext cx="300990" cy="22479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1" name="Rectangle 10">
            <a:extLst>
              <a:ext uri="{FF2B5EF4-FFF2-40B4-BE49-F238E27FC236}">
                <a16:creationId xmlns="" xmlns:a16="http://schemas.microsoft.com/office/drawing/2014/main" id="{999EBBDB-DECC-4C94-9B0D-D0CEC68431EC}"/>
              </a:ext>
            </a:extLst>
          </p:cNvPr>
          <p:cNvSpPr/>
          <p:nvPr>
            <p:custDataLst>
              <p:tags r:id="rId11"/>
            </p:custDataLst>
          </p:nvPr>
        </p:nvSpPr>
        <p:spPr bwMode="auto">
          <a:xfrm>
            <a:off x="9488806" y="3322321"/>
            <a:ext cx="300990" cy="224790"/>
          </a:xfrm>
          <a:prstGeom prst="rect">
            <a:avLst/>
          </a:prstGeom>
          <a:solidFill>
            <a:srgbClr val="80808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12" name="Rectangle 11">
            <a:extLst>
              <a:ext uri="{FF2B5EF4-FFF2-40B4-BE49-F238E27FC236}">
                <a16:creationId xmlns="" xmlns:a16="http://schemas.microsoft.com/office/drawing/2014/main" id="{1480BD65-8144-4230-80BB-FB35928BB51F}"/>
              </a:ext>
            </a:extLst>
          </p:cNvPr>
          <p:cNvSpPr/>
          <p:nvPr>
            <p:custDataLst>
              <p:tags r:id="rId12"/>
            </p:custDataLst>
          </p:nvPr>
        </p:nvSpPr>
        <p:spPr bwMode="auto">
          <a:xfrm>
            <a:off x="9488806" y="3638551"/>
            <a:ext cx="300990" cy="224790"/>
          </a:xfrm>
          <a:prstGeom prst="rect">
            <a:avLst/>
          </a:prstGeom>
          <a:solidFill>
            <a:srgbClr val="6F8DB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120" b="0" i="0" u="none" strike="noStrike" kern="1200" cap="none" spc="0" normalizeH="0" baseline="0" noProof="0">
              <a:ln>
                <a:noFill/>
              </a:ln>
              <a:solidFill>
                <a:srgbClr val="FFFFFF"/>
              </a:solidFill>
              <a:effectLst/>
              <a:uLnTx/>
              <a:uFillTx/>
              <a:latin typeface="Arial"/>
              <a:ea typeface="+mn-ea"/>
              <a:cs typeface="Arial"/>
            </a:endParaRPr>
          </a:p>
        </p:txBody>
      </p:sp>
      <p:sp>
        <p:nvSpPr>
          <p:cNvPr id="5" name="Rectangle 4">
            <a:extLst>
              <a:ext uri="{FF2B5EF4-FFF2-40B4-BE49-F238E27FC236}">
                <a16:creationId xmlns="" xmlns:a16="http://schemas.microsoft.com/office/drawing/2014/main" id="{3D89458B-DE9D-44F0-AB62-69FB589A191A}"/>
              </a:ext>
            </a:extLst>
          </p:cNvPr>
          <p:cNvSpPr/>
          <p:nvPr>
            <p:custDataLst>
              <p:tags r:id="rId13"/>
            </p:custDataLst>
          </p:nvPr>
        </p:nvSpPr>
        <p:spPr bwMode="auto">
          <a:xfrm>
            <a:off x="9850756" y="3316606"/>
            <a:ext cx="1303020"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85433BD-3293-459B-86A8-E0EC21CCEA51}" type="datetime'Al''''l P''''''''''''''''''''''res''''id''e''n''''''t''s'''''">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l" defTabSz="457200" rtl="0" eaLnBrk="1" fontAlgn="base" latinLnBrk="0" hangingPunct="1">
                <a:lnSpc>
                  <a:spcPct val="100000"/>
                </a:lnSpc>
                <a:spcBef>
                  <a:spcPct val="0"/>
                </a:spcBef>
                <a:spcAft>
                  <a:spcPct val="0"/>
                </a:spcAft>
                <a:buClrTx/>
                <a:buSzTx/>
                <a:buFontTx/>
                <a:buNone/>
                <a:tabLst/>
                <a:defRPr/>
              </a:pPr>
              <a:t>All Presidents</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39" name="Rectangle 38">
            <a:extLst>
              <a:ext uri="{FF2B5EF4-FFF2-40B4-BE49-F238E27FC236}">
                <a16:creationId xmlns="" xmlns:a16="http://schemas.microsoft.com/office/drawing/2014/main" id="{37545741-DDC4-4A2D-8091-BE760C237DB1}"/>
              </a:ext>
            </a:extLst>
          </p:cNvPr>
          <p:cNvSpPr/>
          <p:nvPr>
            <p:custDataLst>
              <p:tags r:id="rId14"/>
            </p:custDataLst>
          </p:nvPr>
        </p:nvSpPr>
        <p:spPr bwMode="auto">
          <a:xfrm>
            <a:off x="9850756" y="3949066"/>
            <a:ext cx="1171576"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785CF6C-4881-4C1A-8E9B-BAE5EEDBD33D}" type="datetime'Re''p''''ub''''''l''''''''''''''''''''''ic''a''n''''''s'''">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l" defTabSz="457200" rtl="0" eaLnBrk="1" fontAlgn="base" latinLnBrk="0" hangingPunct="1">
                <a:lnSpc>
                  <a:spcPct val="100000"/>
                </a:lnSpc>
                <a:spcBef>
                  <a:spcPct val="0"/>
                </a:spcBef>
                <a:spcAft>
                  <a:spcPct val="0"/>
                </a:spcAft>
                <a:buClrTx/>
                <a:buSzTx/>
                <a:buFontTx/>
                <a:buNone/>
                <a:tabLst/>
                <a:defRPr/>
              </a:pPr>
              <a:t>Republicans</a:t>
            </a:fld>
            <a:endParaRPr kumimoji="0" lang="en-US" sz="1680" b="0"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6" name="Rectangle 5">
            <a:extLst>
              <a:ext uri="{FF2B5EF4-FFF2-40B4-BE49-F238E27FC236}">
                <a16:creationId xmlns="" xmlns:a16="http://schemas.microsoft.com/office/drawing/2014/main" id="{EA634BF8-6057-42B8-9CD7-9802DF1CFC53}"/>
              </a:ext>
            </a:extLst>
          </p:cNvPr>
          <p:cNvSpPr/>
          <p:nvPr>
            <p:custDataLst>
              <p:tags r:id="rId15"/>
            </p:custDataLst>
          </p:nvPr>
        </p:nvSpPr>
        <p:spPr bwMode="auto">
          <a:xfrm>
            <a:off x="9850756" y="3632836"/>
            <a:ext cx="1028700" cy="2552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1526752-BB7A-4CA8-AD2E-3D4FAD8BFFA2}" type="datetime'''De''''''''m''''''''''''o''c''''r''''''''''''''at''s'''''''">
              <a:rPr kumimoji="0" lang="en-US" altLang="en-US" sz="1680" b="0" i="0" u="none" strike="noStrike" kern="1200" cap="none" spc="0" normalizeH="0" baseline="0" noProof="0">
                <a:ln>
                  <a:noFill/>
                </a:ln>
                <a:solidFill>
                  <a:srgbClr val="000000"/>
                </a:solidFill>
                <a:effectLst/>
                <a:uLnTx/>
                <a:uFillTx/>
                <a:latin typeface="Arial"/>
                <a:ea typeface="+mn-ea"/>
                <a:cs typeface="Arial"/>
              </a:rPr>
              <a:pPr marL="0" marR="0" lvl="0" indent="0" algn="l" defTabSz="457200" rtl="0" eaLnBrk="1" fontAlgn="base" latinLnBrk="0" hangingPunct="1">
                <a:lnSpc>
                  <a:spcPct val="100000"/>
                </a:lnSpc>
                <a:spcBef>
                  <a:spcPct val="0"/>
                </a:spcBef>
                <a:spcAft>
                  <a:spcPct val="0"/>
                </a:spcAft>
                <a:buClrTx/>
                <a:buSzTx/>
                <a:buFontTx/>
                <a:buNone/>
                <a:tabLst/>
                <a:defRPr/>
              </a:pPr>
              <a:t>Democrats</a:t>
            </a:fld>
            <a:endParaRPr kumimoji="0" lang="en-US" sz="1680" b="0" i="0" u="none" strike="noStrike" kern="1200" cap="none" spc="0" normalizeH="0" baseline="0" noProof="0">
              <a:ln>
                <a:noFill/>
              </a:ln>
              <a:solidFill>
                <a:srgbClr val="000000"/>
              </a:solidFill>
              <a:effectLst/>
              <a:uLnTx/>
              <a:uFillTx/>
              <a:latin typeface="Arial"/>
              <a:ea typeface="+mn-ea"/>
              <a:cs typeface="Arial"/>
              <a:sym typeface="+mn-lt"/>
            </a:endParaRPr>
          </a:p>
        </p:txBody>
      </p:sp>
      <p:sp>
        <p:nvSpPr>
          <p:cNvPr id="59" name="Rectangle 58">
            <a:extLst>
              <a:ext uri="{FF2B5EF4-FFF2-40B4-BE49-F238E27FC236}">
                <a16:creationId xmlns="" xmlns:a16="http://schemas.microsoft.com/office/drawing/2014/main" id="{7925801A-F4C1-4B99-A07E-ACABD903B19F}"/>
              </a:ext>
            </a:extLst>
          </p:cNvPr>
          <p:cNvSpPr/>
          <p:nvPr/>
        </p:nvSpPr>
        <p:spPr bwMode="gray">
          <a:xfrm>
            <a:off x="2563977" y="2150843"/>
            <a:ext cx="9608300" cy="663148"/>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920" b="1" i="0" u="none" strike="noStrike" kern="1200" cap="none" spc="0" normalizeH="0" baseline="0" noProof="0" dirty="0">
                <a:ln>
                  <a:noFill/>
                </a:ln>
                <a:solidFill>
                  <a:srgbClr val="FFFFFF"/>
                </a:solidFill>
                <a:effectLst/>
                <a:uLnTx/>
                <a:uFillTx/>
                <a:latin typeface="Arial"/>
                <a:ea typeface="+mn-ea"/>
                <a:cs typeface="Arial"/>
              </a:rPr>
              <a:t>Market Performance During Presidential Term</a:t>
            </a:r>
          </a:p>
          <a:p>
            <a:pPr marL="0" marR="0" lvl="0" indent="0" algn="ctr"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440" b="1" i="0" u="none" strike="noStrike" kern="1200" cap="none" spc="0" normalizeH="0" baseline="0" noProof="0" dirty="0">
                <a:ln>
                  <a:noFill/>
                </a:ln>
                <a:solidFill>
                  <a:srgbClr val="FFFFFF"/>
                </a:solidFill>
                <a:effectLst/>
                <a:uLnTx/>
                <a:uFillTx/>
                <a:latin typeface="Arial"/>
                <a:ea typeface="+mn-ea"/>
                <a:cs typeface="Arial"/>
              </a:rPr>
              <a:t>Y/Y% Change in S&amp;P 500 Since 1945</a:t>
            </a:r>
            <a:endParaRPr kumimoji="0" lang="en-US" altLang="en-US" sz="144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50716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50191"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9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19" y="1174090"/>
            <a:ext cx="9611958" cy="693056"/>
          </a:xfrm>
        </p:spPr>
        <p:txBody>
          <a:bodyPr/>
          <a:lstStyle/>
          <a:p>
            <a:r>
              <a:rPr lang="en-US" b="1" dirty="0"/>
              <a:t>Populism Waves De-Stabilizing Social Cohesion </a:t>
            </a:r>
            <a:br>
              <a:rPr lang="en-US" b="1" dirty="0"/>
            </a:br>
            <a:r>
              <a:rPr lang="en-US" sz="1920" dirty="0"/>
              <a:t>Anti-Establishment, Anti-Globalization, Anti-Elite, Anti-Status Quo Movements</a:t>
            </a:r>
          </a:p>
        </p:txBody>
      </p:sp>
      <p:sp>
        <p:nvSpPr>
          <p:cNvPr id="9" name="Text Placeholder 2"/>
          <p:cNvSpPr>
            <a:spLocks noGrp="1"/>
          </p:cNvSpPr>
          <p:nvPr>
            <p:ph type="body" sz="quarter" idx="11"/>
          </p:nvPr>
        </p:nvSpPr>
        <p:spPr>
          <a:xfrm>
            <a:off x="921450" y="493863"/>
            <a:ext cx="3737888" cy="466828"/>
          </a:xfrm>
        </p:spPr>
        <p:txBody>
          <a:bodyPr/>
          <a:lstStyle/>
          <a:p>
            <a:r>
              <a:rPr lang="en-US" dirty="0"/>
              <a:t>Taking Pulse of the Economy &amp; Capital Markets Amidst COVID-19</a:t>
            </a:r>
          </a:p>
        </p:txBody>
      </p:sp>
      <p:sp>
        <p:nvSpPr>
          <p:cNvPr id="23" name="TextBox 22"/>
          <p:cNvSpPr txBox="1"/>
          <p:nvPr/>
        </p:nvSpPr>
        <p:spPr>
          <a:xfrm>
            <a:off x="2790394" y="7734577"/>
            <a:ext cx="9445213" cy="277578"/>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 of January 25, 2020</a:t>
            </a: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Sources: Congressional Research Service, FT research</a:t>
            </a:r>
          </a:p>
        </p:txBody>
      </p:sp>
      <p:pic>
        <p:nvPicPr>
          <p:cNvPr id="41042" name="Picture 82" descr="Image result for yellow vest movement&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1218" y="2080545"/>
            <a:ext cx="8627474" cy="5173922"/>
          </a:xfrm>
          <a:prstGeom prst="rect">
            <a:avLst/>
          </a:prstGeom>
          <a:no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70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51215" name="think-cell Slide" r:id="rId21" imgW="270" imgH="270" progId="TCLayout.ActiveDocument.1">
                  <p:embed/>
                </p:oleObj>
              </mc:Choice>
              <mc:Fallback>
                <p:oleObj name="think-cell Slide" r:id="rId21" imgW="270" imgH="270" progId="TCLayout.ActiveDocument.1">
                  <p:embed/>
                  <p:pic>
                    <p:nvPicPr>
                      <p:cNvPr id="4" name="Object 3" hidden="1"/>
                      <p:cNvPicPr/>
                      <p:nvPr/>
                    </p:nvPicPr>
                    <p:blipFill>
                      <a:blip r:embed="rId22"/>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40" b="1" i="0" u="none" strike="noStrike" kern="1200" cap="none" spc="0" normalizeH="0" baseline="0" noProof="0" dirty="0">
              <a:ln>
                <a:noFill/>
              </a:ln>
              <a:solidFill>
                <a:srgbClr val="FFFFFF"/>
              </a:solidFill>
              <a:effectLst/>
              <a:uLnTx/>
              <a:uFillTx/>
              <a:latin typeface="Arial"/>
              <a:ea typeface="+mn-ea"/>
              <a:cs typeface="Arial"/>
              <a:sym typeface="+mn-lt"/>
            </a:endParaRPr>
          </a:p>
        </p:txBody>
      </p:sp>
      <p:sp>
        <p:nvSpPr>
          <p:cNvPr id="2" name="Title 1"/>
          <p:cNvSpPr>
            <a:spLocks noGrp="1"/>
          </p:cNvSpPr>
          <p:nvPr>
            <p:ph type="title"/>
          </p:nvPr>
        </p:nvSpPr>
        <p:spPr>
          <a:xfrm>
            <a:off x="2466942" y="1191717"/>
            <a:ext cx="9802370" cy="693056"/>
          </a:xfrm>
        </p:spPr>
        <p:txBody>
          <a:bodyPr/>
          <a:lstStyle/>
          <a:p>
            <a:r>
              <a:rPr lang="en-US" b="1" dirty="0"/>
              <a:t>The Futility Of Market Timing</a:t>
            </a:r>
            <a:br>
              <a:rPr lang="en-US" b="1" dirty="0"/>
            </a:br>
            <a:r>
              <a:rPr lang="en-US" sz="1920" dirty="0"/>
              <a:t>Investors Are Predictably Irrational, Deviating From Long Term Goals Destroys Wealth</a:t>
            </a:r>
          </a:p>
        </p:txBody>
      </p:sp>
      <p:sp>
        <p:nvSpPr>
          <p:cNvPr id="9" name="Text Placeholder 2"/>
          <p:cNvSpPr>
            <a:spLocks noGrp="1"/>
          </p:cNvSpPr>
          <p:nvPr>
            <p:ph type="body" sz="quarter" idx="11"/>
          </p:nvPr>
        </p:nvSpPr>
        <p:spPr>
          <a:xfrm>
            <a:off x="972245" y="515722"/>
            <a:ext cx="3737888" cy="466828"/>
          </a:xfrm>
        </p:spPr>
        <p:txBody>
          <a:bodyPr/>
          <a:lstStyle/>
          <a:p>
            <a:r>
              <a:rPr lang="en-US" dirty="0"/>
              <a:t>Taking Pulse of the Economy &amp; Capital Markets Amidst COVID-19</a:t>
            </a:r>
          </a:p>
        </p:txBody>
      </p:sp>
      <p:sp>
        <p:nvSpPr>
          <p:cNvPr id="10" name="Rectangle 9">
            <a:extLst>
              <a:ext uri="{FF2B5EF4-FFF2-40B4-BE49-F238E27FC236}">
                <a16:creationId xmlns="" xmlns:a16="http://schemas.microsoft.com/office/drawing/2014/main" id="{5700D71E-3C30-4791-BA38-6AB777F9EA1B}"/>
              </a:ext>
            </a:extLst>
          </p:cNvPr>
          <p:cNvSpPr/>
          <p:nvPr/>
        </p:nvSpPr>
        <p:spPr>
          <a:xfrm>
            <a:off x="2563978" y="1940155"/>
            <a:ext cx="9608299" cy="5277161"/>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a:ln>
                <a:noFill/>
              </a:ln>
              <a:solidFill>
                <a:srgbClr val="FFFFFF"/>
              </a:solidFill>
              <a:effectLst/>
              <a:uLnTx/>
              <a:uFillTx/>
              <a:latin typeface="Arial"/>
              <a:ea typeface="+mn-ea"/>
              <a:cs typeface="Arial"/>
            </a:endParaRPr>
          </a:p>
        </p:txBody>
      </p:sp>
      <p:graphicFrame>
        <p:nvGraphicFramePr>
          <p:cNvPr id="32" name="Chart 31">
            <a:extLst>
              <a:ext uri="{FF2B5EF4-FFF2-40B4-BE49-F238E27FC236}">
                <a16:creationId xmlns="" xmlns:a16="http://schemas.microsoft.com/office/drawing/2014/main" id="{033086E6-62B7-4546-B6BB-1F4E70F63438}"/>
              </a:ext>
            </a:extLst>
          </p:cNvPr>
          <p:cNvGraphicFramePr/>
          <p:nvPr>
            <p:custDataLst>
              <p:tags r:id="rId4"/>
            </p:custDataLst>
          </p:nvPr>
        </p:nvGraphicFramePr>
        <p:xfrm>
          <a:off x="2617471" y="2436496"/>
          <a:ext cx="9429750" cy="4370070"/>
        </p:xfrm>
        <a:graphic>
          <a:graphicData uri="http://schemas.openxmlformats.org/drawingml/2006/chart">
            <c:chart xmlns:c="http://schemas.openxmlformats.org/drawingml/2006/chart" xmlns:r="http://schemas.openxmlformats.org/officeDocument/2006/relationships" r:id="rId23"/>
          </a:graphicData>
        </a:graphic>
      </p:graphicFrame>
      <p:cxnSp>
        <p:nvCxnSpPr>
          <p:cNvPr id="5" name="Straight Connector 4">
            <a:extLst>
              <a:ext uri="{FF2B5EF4-FFF2-40B4-BE49-F238E27FC236}">
                <a16:creationId xmlns="" xmlns:a16="http://schemas.microsoft.com/office/drawing/2014/main" id="{E4B9F01A-4D6F-4A3A-AC35-345EFE336A3C}"/>
              </a:ext>
            </a:extLst>
          </p:cNvPr>
          <p:cNvCxnSpPr/>
          <p:nvPr>
            <p:custDataLst>
              <p:tags r:id="rId5"/>
            </p:custDataLst>
          </p:nvPr>
        </p:nvCxnSpPr>
        <p:spPr bwMode="auto">
          <a:xfrm>
            <a:off x="11277601" y="5909310"/>
            <a:ext cx="537210" cy="0"/>
          </a:xfrm>
          <a:prstGeom prst="line">
            <a:avLst/>
          </a:prstGeom>
          <a:ln w="190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F1E76435-EA86-4D32-979F-18A2DA4B9F36}"/>
              </a:ext>
            </a:extLst>
          </p:cNvPr>
          <p:cNvCxnSpPr/>
          <p:nvPr>
            <p:custDataLst>
              <p:tags r:id="rId6"/>
            </p:custDataLst>
          </p:nvPr>
        </p:nvCxnSpPr>
        <p:spPr bwMode="auto">
          <a:xfrm>
            <a:off x="11277600" y="5909310"/>
            <a:ext cx="0" cy="754380"/>
          </a:xfrm>
          <a:prstGeom prst="line">
            <a:avLst/>
          </a:prstGeom>
          <a:ln w="190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CE8593AE-3F53-4D58-A4D0-CD920D417B31}"/>
              </a:ext>
            </a:extLst>
          </p:cNvPr>
          <p:cNvCxnSpPr/>
          <p:nvPr>
            <p:custDataLst>
              <p:tags r:id="rId7"/>
            </p:custDataLst>
          </p:nvPr>
        </p:nvCxnSpPr>
        <p:spPr bwMode="auto">
          <a:xfrm>
            <a:off x="11814810" y="5909310"/>
            <a:ext cx="0" cy="754380"/>
          </a:xfrm>
          <a:prstGeom prst="line">
            <a:avLst/>
          </a:prstGeom>
          <a:ln w="190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 xmlns:a16="http://schemas.microsoft.com/office/drawing/2014/main" id="{0A3E5E28-DCC7-45F8-A44D-140339528FF6}"/>
              </a:ext>
            </a:extLst>
          </p:cNvPr>
          <p:cNvSpPr>
            <a:spLocks noGrp="1"/>
          </p:cNvSpPr>
          <p:nvPr>
            <p:custDataLst>
              <p:tags r:id="rId8"/>
            </p:custDataLst>
          </p:nvPr>
        </p:nvSpPr>
        <p:spPr bwMode="auto">
          <a:xfrm>
            <a:off x="4991100" y="6730366"/>
            <a:ext cx="26098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758F7473-3A07-4DCA-BF19-52799F14A3B2}" type="datetime'''''''''O''''''''''''''''''''''i''''''''l'''''''''''''">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Oil</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1" name="Text Placeholder 2">
            <a:extLst>
              <a:ext uri="{FF2B5EF4-FFF2-40B4-BE49-F238E27FC236}">
                <a16:creationId xmlns="" xmlns:a16="http://schemas.microsoft.com/office/drawing/2014/main" id="{9C08B5F0-7D79-4CD9-A8E9-CAC071216E89}"/>
              </a:ext>
            </a:extLst>
          </p:cNvPr>
          <p:cNvSpPr>
            <a:spLocks noGrp="1"/>
          </p:cNvSpPr>
          <p:nvPr>
            <p:custDataLst>
              <p:tags r:id="rId9"/>
            </p:custDataLst>
          </p:nvPr>
        </p:nvSpPr>
        <p:spPr bwMode="auto">
          <a:xfrm>
            <a:off x="4099560" y="6730366"/>
            <a:ext cx="434340"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21162587-FEA4-4F6D-B4FC-3A4915AAFFBF}" type="datetime'G''o''''''''''''''''''''''l''''''d'''''''''''''''''''''''''''">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Gold</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0" name="Text Placeholder 2">
            <a:extLst>
              <a:ext uri="{FF2B5EF4-FFF2-40B4-BE49-F238E27FC236}">
                <a16:creationId xmlns="" xmlns:a16="http://schemas.microsoft.com/office/drawing/2014/main" id="{C2768C48-A398-428C-8E2E-A08974256856}"/>
              </a:ext>
            </a:extLst>
          </p:cNvPr>
          <p:cNvSpPr>
            <a:spLocks noGrp="1"/>
          </p:cNvSpPr>
          <p:nvPr>
            <p:custDataLst>
              <p:tags r:id="rId10"/>
            </p:custDataLst>
          </p:nvPr>
        </p:nvSpPr>
        <p:spPr bwMode="auto">
          <a:xfrm>
            <a:off x="3255645" y="6730366"/>
            <a:ext cx="52006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3DCCAD0-22E7-46B9-B826-052C035CB008}" type="datetime'''''''''''''''''R''''''''E''''''I''''T''''''''s'''">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REITs</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2" name="Text Placeholder 2">
            <a:extLst>
              <a:ext uri="{FF2B5EF4-FFF2-40B4-BE49-F238E27FC236}">
                <a16:creationId xmlns="" xmlns:a16="http://schemas.microsoft.com/office/drawing/2014/main" id="{28F53FE2-1F33-49D4-B4C9-B025F094F188}"/>
              </a:ext>
            </a:extLst>
          </p:cNvPr>
          <p:cNvSpPr>
            <a:spLocks noGrp="1"/>
          </p:cNvSpPr>
          <p:nvPr>
            <p:custDataLst>
              <p:tags r:id="rId11"/>
            </p:custDataLst>
          </p:nvPr>
        </p:nvSpPr>
        <p:spPr bwMode="auto">
          <a:xfrm>
            <a:off x="5553076" y="6730367"/>
            <a:ext cx="74485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93004491-3A71-4D3C-A7E4-5D92A6BD1A25}" type="datetime'''''''''''''S''''''''&amp;''''P'''''''''' 5''''00'''''''''''">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S&amp;P 500</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16" name="Text Placeholder 2">
            <a:extLst>
              <a:ext uri="{FF2B5EF4-FFF2-40B4-BE49-F238E27FC236}">
                <a16:creationId xmlns="" xmlns:a16="http://schemas.microsoft.com/office/drawing/2014/main" id="{D83EF5B2-D9C1-4A86-9EEC-132C61800DAF}"/>
              </a:ext>
            </a:extLst>
          </p:cNvPr>
          <p:cNvSpPr>
            <a:spLocks noGrp="1"/>
          </p:cNvSpPr>
          <p:nvPr>
            <p:custDataLst>
              <p:tags r:id="rId12"/>
            </p:custDataLst>
          </p:nvPr>
        </p:nvSpPr>
        <p:spPr bwMode="auto">
          <a:xfrm>
            <a:off x="8884920" y="6730366"/>
            <a:ext cx="502920"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A20A171-A78F-4B31-ADDB-78289C655672}" type="datetime'''''''''''''''''E''''''''''''''''''''''A''F''''''''''E'">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EAFE</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4" name="Text Placeholder 2">
            <a:extLst>
              <a:ext uri="{FF2B5EF4-FFF2-40B4-BE49-F238E27FC236}">
                <a16:creationId xmlns="" xmlns:a16="http://schemas.microsoft.com/office/drawing/2014/main" id="{4A427D5A-FC4C-4011-9271-8216D352F88C}"/>
              </a:ext>
            </a:extLst>
          </p:cNvPr>
          <p:cNvSpPr>
            <a:spLocks noGrp="1"/>
          </p:cNvSpPr>
          <p:nvPr>
            <p:custDataLst>
              <p:tags r:id="rId13"/>
            </p:custDataLst>
          </p:nvPr>
        </p:nvSpPr>
        <p:spPr bwMode="auto">
          <a:xfrm>
            <a:off x="6492240" y="6730366"/>
            <a:ext cx="47053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C765F001-26DD-44E8-B50A-7BD0CEC1F6E2}" type="datetime'60''''/''''''''''''''''''''''''4''''''''''0'''''">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60/40</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18" name="Text Placeholder 2">
            <a:extLst>
              <a:ext uri="{FF2B5EF4-FFF2-40B4-BE49-F238E27FC236}">
                <a16:creationId xmlns="" xmlns:a16="http://schemas.microsoft.com/office/drawing/2014/main" id="{873B91E9-9FD0-4016-A11E-93B59334AB80}"/>
              </a:ext>
            </a:extLst>
          </p:cNvPr>
          <p:cNvSpPr>
            <a:spLocks noGrp="1"/>
          </p:cNvSpPr>
          <p:nvPr>
            <p:custDataLst>
              <p:tags r:id="rId14"/>
            </p:custDataLst>
          </p:nvPr>
        </p:nvSpPr>
        <p:spPr bwMode="auto">
          <a:xfrm>
            <a:off x="7296150" y="6730366"/>
            <a:ext cx="47053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B10A9826-4AE2-4EF9-91C8-82FBBE419B5C}" type="datetime'4''''0''''''''''''''/6''''''''''''''0'''''''''''">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40/60</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17" name="Text Placeholder 2">
            <a:extLst>
              <a:ext uri="{FF2B5EF4-FFF2-40B4-BE49-F238E27FC236}">
                <a16:creationId xmlns="" xmlns:a16="http://schemas.microsoft.com/office/drawing/2014/main" id="{3976F3CB-A78C-4456-9309-0D04BEE30F34}"/>
              </a:ext>
            </a:extLst>
          </p:cNvPr>
          <p:cNvSpPr>
            <a:spLocks noGrp="1"/>
          </p:cNvSpPr>
          <p:nvPr>
            <p:custDataLst>
              <p:tags r:id="rId15"/>
            </p:custDataLst>
          </p:nvPr>
        </p:nvSpPr>
        <p:spPr bwMode="auto">
          <a:xfrm>
            <a:off x="8041007" y="6730366"/>
            <a:ext cx="58483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70A070CE-F3D8-4F00-B51F-53A115725D4E}" type="datetime'B''''''''''''o''''''''''''n''''''''''d''''s'">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Bonds</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5" name="Text Placeholder 2">
            <a:extLst>
              <a:ext uri="{FF2B5EF4-FFF2-40B4-BE49-F238E27FC236}">
                <a16:creationId xmlns="" xmlns:a16="http://schemas.microsoft.com/office/drawing/2014/main" id="{D0EC2758-EE43-45C3-84C6-1EABAF94B4FB}"/>
              </a:ext>
            </a:extLst>
          </p:cNvPr>
          <p:cNvSpPr>
            <a:spLocks noGrp="1"/>
          </p:cNvSpPr>
          <p:nvPr>
            <p:custDataLst>
              <p:tags r:id="rId16"/>
            </p:custDataLst>
          </p:nvPr>
        </p:nvSpPr>
        <p:spPr bwMode="auto">
          <a:xfrm>
            <a:off x="10378440" y="6730366"/>
            <a:ext cx="72961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16EC0385-F429-4ECE-86EE-0B366F6DAF30}" type="datetime'''''I''''''''n''''''''fl''a''''''''''''t''io''''''n'''''''">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Inflation</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19" name="Text Placeholder 2">
            <a:extLst>
              <a:ext uri="{FF2B5EF4-FFF2-40B4-BE49-F238E27FC236}">
                <a16:creationId xmlns="" xmlns:a16="http://schemas.microsoft.com/office/drawing/2014/main" id="{6D270D74-9368-4FB6-B0D1-8CCC2DACA790}"/>
              </a:ext>
            </a:extLst>
          </p:cNvPr>
          <p:cNvSpPr>
            <a:spLocks noGrp="1"/>
          </p:cNvSpPr>
          <p:nvPr>
            <p:custDataLst>
              <p:tags r:id="rId17"/>
            </p:custDataLst>
          </p:nvPr>
        </p:nvSpPr>
        <p:spPr bwMode="auto">
          <a:xfrm>
            <a:off x="9629776" y="6730366"/>
            <a:ext cx="622936" cy="2190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83CE36AB-BF73-4A8A-9B9A-62DE09660FD1}" type="datetime'''''''''''''''''''''''''''H''''o''''me''''''''s'''''''">
              <a:rPr kumimoji="0" lang="en-US" altLang="en-US" sz="144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Homes</a:t>
            </a:fld>
            <a:endParaRPr kumimoji="0" lang="en-US" sz="144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6" name="Text Placeholder 2">
            <a:extLst>
              <a:ext uri="{FF2B5EF4-FFF2-40B4-BE49-F238E27FC236}">
                <a16:creationId xmlns="" xmlns:a16="http://schemas.microsoft.com/office/drawing/2014/main" id="{DCDF13CD-7FA3-482A-BD42-784177717BB5}"/>
              </a:ext>
            </a:extLst>
          </p:cNvPr>
          <p:cNvSpPr>
            <a:spLocks noGrp="1"/>
          </p:cNvSpPr>
          <p:nvPr>
            <p:custDataLst>
              <p:tags r:id="rId18"/>
            </p:custDataLst>
          </p:nvPr>
        </p:nvSpPr>
        <p:spPr bwMode="auto">
          <a:xfrm>
            <a:off x="11207116" y="6730366"/>
            <a:ext cx="678180" cy="40386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457200" rtl="0" eaLnBrk="1" latinLnBrk="0" hangingPunct="1">
              <a:lnSpc>
                <a:spcPct val="90000"/>
              </a:lnSpc>
              <a:spcBef>
                <a:spcPts val="1000"/>
              </a:spcBef>
              <a:buFontTx/>
              <a:buNone/>
              <a:defRPr sz="1600" kern="1200">
                <a:solidFill>
                  <a:schemeClr val="tx1"/>
                </a:solidFill>
                <a:latin typeface="+mn-lt"/>
                <a:ea typeface="+mn-ea"/>
                <a:cs typeface="+mn-cs"/>
              </a:defRPr>
            </a:lvl1pPr>
            <a:lvl2pPr marL="173038" indent="-173038" algn="l" defTabSz="457200" rtl="0" eaLnBrk="1" latinLnBrk="0" hangingPunct="1">
              <a:lnSpc>
                <a:spcPct val="90000"/>
              </a:lnSpc>
              <a:spcBef>
                <a:spcPts val="800"/>
              </a:spcBef>
              <a:buClr>
                <a:schemeClr val="tx1"/>
              </a:buClr>
              <a:buFont typeface="Arial"/>
              <a:buChar char="•"/>
              <a:defRPr sz="1600" kern="1200">
                <a:solidFill>
                  <a:schemeClr val="tx1"/>
                </a:solidFill>
                <a:latin typeface="+mn-lt"/>
                <a:ea typeface="+mn-ea"/>
                <a:cs typeface="+mn-cs"/>
              </a:defRPr>
            </a:lvl2pPr>
            <a:lvl3pPr marL="346075" indent="-173038" algn="l" defTabSz="457200" rtl="0" eaLnBrk="1" latinLnBrk="0" hangingPunct="1">
              <a:lnSpc>
                <a:spcPct val="90000"/>
              </a:lnSpc>
              <a:spcBef>
                <a:spcPts val="600"/>
              </a:spcBef>
              <a:buClr>
                <a:schemeClr val="tx1"/>
              </a:buClr>
              <a:buFont typeface="Arial"/>
              <a:buChar char="•"/>
              <a:defRPr sz="1400" kern="1200">
                <a:solidFill>
                  <a:schemeClr val="tx1"/>
                </a:solidFill>
                <a:latin typeface="+mn-lt"/>
                <a:ea typeface="+mn-ea"/>
                <a:cs typeface="+mn-cs"/>
              </a:defRPr>
            </a:lvl3pPr>
            <a:lvl4pPr marL="519113" indent="-173038" algn="l" defTabSz="457200" rtl="0" eaLnBrk="1" latinLnBrk="0" hangingPunct="1">
              <a:lnSpc>
                <a:spcPct val="90000"/>
              </a:lnSpc>
              <a:spcBef>
                <a:spcPts val="600"/>
              </a:spcBef>
              <a:buClr>
                <a:schemeClr val="tx1"/>
              </a:buClr>
              <a:buFont typeface="Arial"/>
              <a:buChar char="•"/>
              <a:defRPr sz="1200" kern="1200">
                <a:solidFill>
                  <a:schemeClr val="tx1"/>
                </a:solidFill>
                <a:latin typeface="+mn-lt"/>
                <a:ea typeface="+mn-ea"/>
                <a:cs typeface="+mn-cs"/>
              </a:defRPr>
            </a:lvl4pPr>
            <a:lvl5pPr marL="0" indent="0" algn="l" defTabSz="457200" rtl="0" eaLnBrk="1" latinLnBrk="0" hangingPunct="1">
              <a:lnSpc>
                <a:spcPct val="90000"/>
              </a:lnSpc>
              <a:spcBef>
                <a:spcPts val="1200"/>
              </a:spcBef>
              <a:buFontTx/>
              <a:buNone/>
              <a:defRPr sz="1600" b="0" i="1" kern="1200">
                <a:solidFill>
                  <a:schemeClr val="bg2"/>
                </a:solidFill>
                <a:latin typeface="+mn-lt"/>
                <a:ea typeface="+mn-ea"/>
                <a:cs typeface="+mn-cs"/>
              </a:defRPr>
            </a:lvl5pPr>
            <a:lvl6pPr marL="0" indent="0" algn="l" defTabSz="-396875" rtl="0" eaLnBrk="1" latinLnBrk="0" hangingPunct="1">
              <a:lnSpc>
                <a:spcPct val="90000"/>
              </a:lnSpc>
              <a:spcBef>
                <a:spcPts val="600"/>
              </a:spcBef>
              <a:buClr>
                <a:schemeClr val="tx1"/>
              </a:buClr>
              <a:buFontTx/>
              <a:buNone/>
              <a:defRPr sz="800" kern="1200">
                <a:solidFill>
                  <a:schemeClr val="tx1"/>
                </a:solidFill>
                <a:latin typeface="+mn-lt"/>
                <a:ea typeface="+mn-ea"/>
                <a:cs typeface="+mn-cs"/>
              </a:defRPr>
            </a:lvl6pPr>
            <a:lvl7pPr marL="0" indent="0" algn="l" defTabSz="457200" rtl="0" eaLnBrk="1" latinLnBrk="0" hangingPunct="1">
              <a:lnSpc>
                <a:spcPct val="900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3AA78EE5-4615-4E98-A07F-420A7BBB8117}" type="datetime'Av''e''''r''''''''a''g''e'' I''''''''''n''ve''''''s''to''''r'">
              <a:rPr kumimoji="0" lang="en-US" altLang="en-US" sz="1320" b="1" i="0" u="none" strike="noStrike" kern="1200" cap="none" spc="0" normalizeH="0" baseline="0" noProof="0">
                <a:ln>
                  <a:noFill/>
                </a:ln>
                <a:solidFill>
                  <a:srgbClr val="000000"/>
                </a:solidFill>
                <a:effectLst/>
                <a:uLnTx/>
                <a:uFillTx/>
                <a:latin typeface="Arial"/>
                <a:ea typeface="+mn-ea"/>
                <a:cs typeface="Arial"/>
                <a:sym typeface="+mn-lt"/>
              </a:rPr>
              <a:pPr marL="0" marR="0" lvl="0" indent="0" algn="ctr" defTabSz="457200" rtl="0" eaLnBrk="1" fontAlgn="base" latinLnBrk="0" hangingPunct="1">
                <a:lnSpc>
                  <a:spcPct val="100000"/>
                </a:lnSpc>
                <a:spcBef>
                  <a:spcPct val="0"/>
                </a:spcBef>
                <a:spcAft>
                  <a:spcPct val="0"/>
                </a:spcAft>
                <a:buClrTx/>
                <a:buSzTx/>
                <a:buFontTx/>
                <a:buNone/>
                <a:tabLst/>
                <a:defRPr/>
              </a:pPr>
              <a:t>Average Investor</a:t>
            </a:fld>
            <a:endParaRPr kumimoji="0" lang="en-US" sz="1320" b="1" i="0" u="none" strike="noStrike" kern="1200" cap="none" spc="0" normalizeH="0" baseline="0" noProof="0" dirty="0">
              <a:ln>
                <a:noFill/>
              </a:ln>
              <a:solidFill>
                <a:srgbClr val="000000"/>
              </a:solidFill>
              <a:effectLst/>
              <a:uLnTx/>
              <a:uFillTx/>
              <a:latin typeface="Arial"/>
              <a:ea typeface="+mn-ea"/>
              <a:cs typeface="Arial"/>
              <a:sym typeface="+mn-lt"/>
            </a:endParaRPr>
          </a:p>
        </p:txBody>
      </p:sp>
      <p:sp>
        <p:nvSpPr>
          <p:cNvPr id="27" name="TextBox 26">
            <a:extLst>
              <a:ext uri="{FF2B5EF4-FFF2-40B4-BE49-F238E27FC236}">
                <a16:creationId xmlns="" xmlns:a16="http://schemas.microsoft.com/office/drawing/2014/main" id="{69729A55-3B08-4311-995F-8A9F4813090C}"/>
              </a:ext>
            </a:extLst>
          </p:cNvPr>
          <p:cNvSpPr txBox="1"/>
          <p:nvPr/>
        </p:nvSpPr>
        <p:spPr>
          <a:xfrm>
            <a:off x="3958851" y="2108836"/>
            <a:ext cx="8057197" cy="458366"/>
          </a:xfrm>
          <a:prstGeom prst="rect">
            <a:avLst/>
          </a:prstGeom>
          <a:noFill/>
        </p:spPr>
        <p:txBody>
          <a:bodyPr wrap="none" lIns="0" tIns="0" rIns="0" bIns="0" rtlCol="0" anchor="ctr">
            <a:normAutofit/>
          </a:bodyPr>
          <a:lstStyle/>
          <a:p>
            <a:pPr marL="0" marR="0" lvl="0" indent="0" algn="l" defTabSz="457200" rtl="0" eaLnBrk="1" fontAlgn="base" latinLnBrk="0" hangingPunct="1">
              <a:lnSpc>
                <a:spcPct val="90000"/>
              </a:lnSpc>
              <a:spcBef>
                <a:spcPts val="72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20-Year Annualized Returns (%) by Asset Class (1998 – 2018)</a:t>
            </a:r>
          </a:p>
        </p:txBody>
      </p:sp>
      <p:sp>
        <p:nvSpPr>
          <p:cNvPr id="28" name="Oval 27">
            <a:extLst>
              <a:ext uri="{FF2B5EF4-FFF2-40B4-BE49-F238E27FC236}">
                <a16:creationId xmlns="" xmlns:a16="http://schemas.microsoft.com/office/drawing/2014/main" id="{901620F4-981C-4702-B193-44D05A27CAE6}"/>
              </a:ext>
            </a:extLst>
          </p:cNvPr>
          <p:cNvSpPr/>
          <p:nvPr/>
        </p:nvSpPr>
        <p:spPr>
          <a:xfrm>
            <a:off x="11237594" y="5498920"/>
            <a:ext cx="617220" cy="417536"/>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30" name="TextBox 29">
            <a:extLst>
              <a:ext uri="{FF2B5EF4-FFF2-40B4-BE49-F238E27FC236}">
                <a16:creationId xmlns="" xmlns:a16="http://schemas.microsoft.com/office/drawing/2014/main" id="{C5B076C3-C651-44A3-8AFC-76E97BA135C0}"/>
              </a:ext>
            </a:extLst>
          </p:cNvPr>
          <p:cNvSpPr txBox="1"/>
          <p:nvPr/>
        </p:nvSpPr>
        <p:spPr>
          <a:xfrm>
            <a:off x="2573544" y="7696569"/>
            <a:ext cx="9445213" cy="277578"/>
          </a:xfrm>
          <a:prstGeom prst="rect">
            <a:avLst/>
          </a:prstGeom>
          <a:noFill/>
        </p:spPr>
        <p:txBody>
          <a:bodyPr vert="horz" wrap="none" lIns="0" tIns="0" rIns="0" bIns="0" rtlCol="0" anchor="ctr">
            <a:noAutofit/>
          </a:bodyPr>
          <a:lstStyle>
            <a:defPPr>
              <a:defRPr lang="en-US"/>
            </a:defPPr>
            <a:lvl1pPr indent="0">
              <a:lnSpc>
                <a:spcPct val="100000"/>
              </a:lnSpc>
              <a:spcBef>
                <a:spcPts val="0"/>
              </a:spcBef>
              <a:buFontTx/>
              <a:buNone/>
              <a:defRPr sz="9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a:t>
            </a:r>
            <a:r>
              <a:rPr kumimoji="0" lang="en-US" sz="96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Dalbar</a:t>
            </a: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Inc.</a:t>
            </a:r>
          </a:p>
        </p:txBody>
      </p:sp>
    </p:spTree>
    <p:extLst>
      <p:ext uri="{BB962C8B-B14F-4D97-AF65-F5344CB8AC3E}">
        <p14:creationId xmlns:p14="http://schemas.microsoft.com/office/powerpoint/2010/main" val="323658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AFD77A1-8FCB-2C48-88FA-DE62FE527E46}"/>
              </a:ext>
            </a:extLst>
          </p:cNvPr>
          <p:cNvSpPr/>
          <p:nvPr/>
        </p:nvSpPr>
        <p:spPr bwMode="auto">
          <a:xfrm>
            <a:off x="11700933" y="7366000"/>
            <a:ext cx="2929467" cy="863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p:txBody>
      </p:sp>
      <p:graphicFrame>
        <p:nvGraphicFramePr>
          <p:cNvPr id="3" name="Object 2"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52239"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2" name="Rectangle 1"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36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6" name="Title 5"/>
          <p:cNvSpPr>
            <a:spLocks noGrp="1"/>
          </p:cNvSpPr>
          <p:nvPr>
            <p:ph type="title"/>
          </p:nvPr>
        </p:nvSpPr>
        <p:spPr>
          <a:xfrm>
            <a:off x="3002072" y="827742"/>
            <a:ext cx="9180550" cy="1005073"/>
          </a:xfrm>
        </p:spPr>
        <p:txBody>
          <a:bodyPr/>
          <a:lstStyle/>
          <a:p>
            <a:r>
              <a:rPr lang="en-US" sz="3360" dirty="0"/>
              <a:t>Key Takeaways</a:t>
            </a:r>
          </a:p>
        </p:txBody>
      </p:sp>
    </p:spTree>
    <p:extLst>
      <p:ext uri="{BB962C8B-B14F-4D97-AF65-F5344CB8AC3E}">
        <p14:creationId xmlns:p14="http://schemas.microsoft.com/office/powerpoint/2010/main" val="3413758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5AB71C3-9F28-0945-8B85-84C6F626CD40}"/>
              </a:ext>
            </a:extLst>
          </p:cNvPr>
          <p:cNvSpPr/>
          <p:nvPr/>
        </p:nvSpPr>
        <p:spPr bwMode="auto">
          <a:xfrm>
            <a:off x="11480800" y="7027334"/>
            <a:ext cx="3149600" cy="120226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p:txBody>
      </p:sp>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53263"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3978" y="1193882"/>
            <a:ext cx="9878471" cy="693056"/>
          </a:xfrm>
        </p:spPr>
        <p:txBody>
          <a:bodyPr/>
          <a:lstStyle/>
          <a:p>
            <a:r>
              <a:rPr lang="en-US" sz="1920" dirty="0"/>
              <a:t>Near-term Technical Global Recession offset by Record Fiscal &amp; Monetary Stimulus</a:t>
            </a:r>
            <a:br>
              <a:rPr lang="en-US" sz="1920" dirty="0"/>
            </a:br>
            <a:r>
              <a:rPr lang="en-US" sz="1920" dirty="0"/>
              <a:t>Reducing COVID-19 Risk Via Vaccine/Anti-Viral Critical to Recovery</a:t>
            </a:r>
            <a:br>
              <a:rPr lang="en-US" sz="1920" dirty="0"/>
            </a:br>
            <a:r>
              <a:rPr lang="en-US" sz="1920" dirty="0"/>
              <a:t> </a:t>
            </a:r>
            <a:br>
              <a:rPr lang="en-US" sz="1920" dirty="0"/>
            </a:br>
            <a:endParaRPr lang="en-US" sz="1920" dirty="0"/>
          </a:p>
        </p:txBody>
      </p:sp>
      <p:sp>
        <p:nvSpPr>
          <p:cNvPr id="9" name="Text Placeholder 2"/>
          <p:cNvSpPr>
            <a:spLocks noGrp="1"/>
          </p:cNvSpPr>
          <p:nvPr>
            <p:ph type="body" sz="quarter" idx="11"/>
          </p:nvPr>
        </p:nvSpPr>
        <p:spPr>
          <a:xfrm>
            <a:off x="1039978" y="515722"/>
            <a:ext cx="3737888" cy="466828"/>
          </a:xfrm>
        </p:spPr>
        <p:txBody>
          <a:bodyPr/>
          <a:lstStyle/>
          <a:p>
            <a:r>
              <a:rPr lang="en-US" dirty="0"/>
              <a:t>Key Takeaways</a:t>
            </a:r>
          </a:p>
        </p:txBody>
      </p:sp>
      <p:sp>
        <p:nvSpPr>
          <p:cNvPr id="26" name="Rectangle 25"/>
          <p:cNvSpPr/>
          <p:nvPr/>
        </p:nvSpPr>
        <p:spPr bwMode="gray">
          <a:xfrm>
            <a:off x="2552716" y="1973335"/>
            <a:ext cx="9663256" cy="461291"/>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l"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320" b="1" i="0" u="none" strike="noStrike" kern="1200" cap="none" spc="0" normalizeH="0" baseline="0" noProof="0" dirty="0">
                <a:ln>
                  <a:noFill/>
                </a:ln>
                <a:solidFill>
                  <a:srgbClr val="000000"/>
                </a:solidFill>
                <a:effectLst/>
                <a:uLnTx/>
                <a:uFillTx/>
                <a:latin typeface="Arial"/>
                <a:ea typeface="+mn-ea"/>
                <a:cs typeface="Arial"/>
              </a:rPr>
              <a:t>Global synchronized recession should be temporary</a:t>
            </a:r>
            <a:r>
              <a:rPr kumimoji="0" lang="en-US" altLang="en-US" sz="1320" b="0" i="0" u="none" strike="noStrike" kern="1200" cap="none" spc="0" normalizeH="0" baseline="0" noProof="0" dirty="0">
                <a:ln>
                  <a:noFill/>
                </a:ln>
                <a:solidFill>
                  <a:srgbClr val="000000"/>
                </a:solidFill>
                <a:effectLst/>
                <a:uLnTx/>
                <a:uFillTx/>
                <a:latin typeface="Arial"/>
                <a:ea typeface="+mn-ea"/>
                <a:cs typeface="Arial"/>
              </a:rPr>
              <a:t>, economy resilient, adaptive, renews itself, negative feedback loop risks </a:t>
            </a:r>
          </a:p>
        </p:txBody>
      </p:sp>
      <p:sp>
        <p:nvSpPr>
          <p:cNvPr id="27" name="Rectangle 26"/>
          <p:cNvSpPr/>
          <p:nvPr/>
        </p:nvSpPr>
        <p:spPr bwMode="gray">
          <a:xfrm>
            <a:off x="2552716" y="2552679"/>
            <a:ext cx="9663256" cy="461291"/>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l"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320" b="1" i="0" u="none" strike="noStrike" kern="1200" cap="none" spc="0" normalizeH="0" baseline="0" noProof="0" dirty="0">
                <a:ln>
                  <a:noFill/>
                </a:ln>
                <a:solidFill>
                  <a:srgbClr val="000000"/>
                </a:solidFill>
                <a:effectLst/>
                <a:uLnTx/>
                <a:uFillTx/>
                <a:latin typeface="Arial"/>
                <a:ea typeface="+mn-ea"/>
                <a:cs typeface="Arial"/>
              </a:rPr>
              <a:t>Late cycle expansion on hold, </a:t>
            </a:r>
            <a:r>
              <a:rPr kumimoji="0" lang="en-US" altLang="en-US" sz="1320" b="0" i="0" u="none" strike="noStrike" kern="1200" cap="none" spc="0" normalizeH="0" baseline="0" noProof="0" dirty="0">
                <a:ln>
                  <a:noFill/>
                </a:ln>
                <a:solidFill>
                  <a:srgbClr val="000000"/>
                </a:solidFill>
                <a:effectLst/>
                <a:uLnTx/>
                <a:uFillTx/>
                <a:latin typeface="Arial"/>
                <a:ea typeface="+mn-ea"/>
                <a:cs typeface="Arial"/>
              </a:rPr>
              <a:t>expect inflation and interest rates to remain low as output gaps widen</a:t>
            </a:r>
          </a:p>
        </p:txBody>
      </p:sp>
      <p:sp>
        <p:nvSpPr>
          <p:cNvPr id="28" name="Rectangle 27"/>
          <p:cNvSpPr/>
          <p:nvPr/>
        </p:nvSpPr>
        <p:spPr bwMode="gray">
          <a:xfrm>
            <a:off x="2552716" y="3128625"/>
            <a:ext cx="9663256" cy="461291"/>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l"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320" b="1" i="0" u="none" strike="noStrike" kern="1200" cap="none" spc="0" normalizeH="0" baseline="0" noProof="0" dirty="0">
                <a:ln>
                  <a:noFill/>
                </a:ln>
                <a:solidFill>
                  <a:srgbClr val="000000"/>
                </a:solidFill>
                <a:effectLst/>
                <a:uLnTx/>
                <a:uFillTx/>
                <a:latin typeface="Arial"/>
                <a:ea typeface="+mn-ea"/>
                <a:cs typeface="Arial"/>
              </a:rPr>
              <a:t>Structural headwinds to growth </a:t>
            </a:r>
            <a:r>
              <a:rPr kumimoji="0" lang="en-US" altLang="en-US" sz="1320" b="0" i="0" u="none" strike="noStrike" kern="1200" cap="none" spc="0" normalizeH="0" baseline="0" noProof="0" dirty="0">
                <a:ln>
                  <a:noFill/>
                </a:ln>
                <a:solidFill>
                  <a:srgbClr val="000000"/>
                </a:solidFill>
                <a:effectLst/>
                <a:uLnTx/>
                <a:uFillTx/>
                <a:latin typeface="Arial"/>
                <a:ea typeface="+mn-ea"/>
                <a:cs typeface="Arial"/>
              </a:rPr>
              <a:t>include poor demographics, weak productivity, excess leverage</a:t>
            </a:r>
          </a:p>
        </p:txBody>
      </p:sp>
      <p:sp>
        <p:nvSpPr>
          <p:cNvPr id="29" name="Rectangle 28"/>
          <p:cNvSpPr/>
          <p:nvPr/>
        </p:nvSpPr>
        <p:spPr bwMode="gray">
          <a:xfrm>
            <a:off x="2552716" y="3707969"/>
            <a:ext cx="9663256" cy="461291"/>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l"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320" b="1" i="0" u="none" strike="noStrike" kern="1200" cap="none" spc="0" normalizeH="0" baseline="0" noProof="0" dirty="0">
                <a:ln>
                  <a:noFill/>
                </a:ln>
                <a:solidFill>
                  <a:srgbClr val="000000"/>
                </a:solidFill>
                <a:effectLst/>
                <a:uLnTx/>
                <a:uFillTx/>
                <a:latin typeface="Arial"/>
                <a:ea typeface="+mn-ea"/>
                <a:cs typeface="Arial"/>
              </a:rPr>
              <a:t>Transition back to Quantitative Easing from Quantitative Tightening, </a:t>
            </a:r>
            <a:r>
              <a:rPr kumimoji="0" lang="en-US" altLang="en-US" sz="1320" b="0" i="0" u="none" strike="noStrike" kern="1200" cap="none" spc="0" normalizeH="0" baseline="0" noProof="0" dirty="0">
                <a:ln>
                  <a:noFill/>
                </a:ln>
                <a:solidFill>
                  <a:srgbClr val="000000"/>
                </a:solidFill>
                <a:effectLst/>
                <a:uLnTx/>
                <a:uFillTx/>
                <a:latin typeface="Arial"/>
                <a:ea typeface="+mn-ea"/>
                <a:cs typeface="Arial"/>
              </a:rPr>
              <a:t>expect volatility on future policy normalization</a:t>
            </a:r>
          </a:p>
        </p:txBody>
      </p:sp>
      <p:sp>
        <p:nvSpPr>
          <p:cNvPr id="30" name="Rectangle 29"/>
          <p:cNvSpPr/>
          <p:nvPr/>
        </p:nvSpPr>
        <p:spPr bwMode="gray">
          <a:xfrm>
            <a:off x="2552716" y="4300267"/>
            <a:ext cx="9663256" cy="461291"/>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l"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320" b="1" i="0" u="none" strike="noStrike" kern="1200" cap="none" spc="0" normalizeH="0" baseline="0" noProof="0" dirty="0">
                <a:ln>
                  <a:noFill/>
                </a:ln>
                <a:solidFill>
                  <a:srgbClr val="000000"/>
                </a:solidFill>
                <a:effectLst/>
                <a:uLnTx/>
                <a:uFillTx/>
                <a:latin typeface="Arial"/>
                <a:ea typeface="+mn-ea"/>
                <a:cs typeface="Arial"/>
              </a:rPr>
              <a:t>Corporate profits to peak, valuations reasonable </a:t>
            </a:r>
            <a:r>
              <a:rPr kumimoji="0" lang="en-US" altLang="en-US" sz="1320" b="0" i="0" u="none" strike="noStrike" kern="1200" cap="none" spc="0" normalizeH="0" baseline="0" noProof="0" dirty="0">
                <a:ln>
                  <a:noFill/>
                </a:ln>
                <a:solidFill>
                  <a:srgbClr val="000000"/>
                </a:solidFill>
                <a:effectLst/>
                <a:uLnTx/>
                <a:uFillTx/>
                <a:latin typeface="Arial"/>
                <a:ea typeface="+mn-ea"/>
                <a:cs typeface="Arial"/>
              </a:rPr>
              <a:t>but sensitive to higher rates, returns to moderate</a:t>
            </a:r>
          </a:p>
        </p:txBody>
      </p:sp>
      <p:sp>
        <p:nvSpPr>
          <p:cNvPr id="31" name="Rectangle 30"/>
          <p:cNvSpPr/>
          <p:nvPr/>
        </p:nvSpPr>
        <p:spPr bwMode="gray">
          <a:xfrm>
            <a:off x="2552716" y="4876214"/>
            <a:ext cx="9663256" cy="461291"/>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0" marR="0" lvl="0" indent="0" algn="l" defTabSz="457200" rtl="0" eaLnBrk="0" fontAlgn="base" latinLnBrk="0" hangingPunct="0">
              <a:lnSpc>
                <a:spcPct val="100000"/>
              </a:lnSpc>
              <a:spcBef>
                <a:spcPct val="20000"/>
              </a:spcBef>
              <a:spcAft>
                <a:spcPct val="0"/>
              </a:spcAft>
              <a:buClr>
                <a:srgbClr val="E60000"/>
              </a:buClr>
              <a:buSzTx/>
              <a:buFontTx/>
              <a:buNone/>
              <a:tabLst/>
              <a:defRPr/>
            </a:pPr>
            <a:r>
              <a:rPr kumimoji="0" lang="en-US" altLang="en-US" sz="1320" b="1" i="0" u="none" strike="noStrike" kern="1200" cap="none" spc="0" normalizeH="0" baseline="0" noProof="0" dirty="0">
                <a:ln>
                  <a:noFill/>
                </a:ln>
                <a:solidFill>
                  <a:srgbClr val="000000"/>
                </a:solidFill>
                <a:effectLst/>
                <a:uLnTx/>
                <a:uFillTx/>
                <a:latin typeface="Arial"/>
                <a:ea typeface="+mn-ea"/>
                <a:cs typeface="Arial"/>
              </a:rPr>
              <a:t>Potentially de-stabilizing risks </a:t>
            </a:r>
            <a:r>
              <a:rPr kumimoji="0" lang="en-US" altLang="en-US" sz="1320" b="0" i="0" u="none" strike="noStrike" kern="1200" cap="none" spc="0" normalizeH="0" baseline="0" noProof="0" dirty="0">
                <a:ln>
                  <a:noFill/>
                </a:ln>
                <a:solidFill>
                  <a:srgbClr val="000000"/>
                </a:solidFill>
                <a:effectLst/>
                <a:uLnTx/>
                <a:uFillTx/>
                <a:latin typeface="Arial"/>
                <a:ea typeface="+mn-ea"/>
                <a:cs typeface="Arial"/>
              </a:rPr>
              <a:t>high global debt levels, currency devaluations, policy mistakes</a:t>
            </a:r>
          </a:p>
        </p:txBody>
      </p:sp>
      <p:sp>
        <p:nvSpPr>
          <p:cNvPr id="32" name="Rectangle 31"/>
          <p:cNvSpPr/>
          <p:nvPr/>
        </p:nvSpPr>
        <p:spPr bwMode="gray">
          <a:xfrm>
            <a:off x="2552716" y="5822052"/>
            <a:ext cx="9682547" cy="2054993"/>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54864" tIns="109728" rIns="54864" bIns="109728" rtlCol="0" anchor="ctr" anchorCtr="0"/>
          <a:lstStyle/>
          <a:p>
            <a:pPr marL="552450" marR="0" lvl="1" indent="-280036" algn="l" defTabSz="457200" rtl="0" eaLnBrk="0" fontAlgn="base" latinLnBrk="0" hangingPunct="0">
              <a:lnSpc>
                <a:spcPct val="100000"/>
              </a:lnSpc>
              <a:spcBef>
                <a:spcPct val="20000"/>
              </a:spcBef>
              <a:spcAft>
                <a:spcPct val="0"/>
              </a:spcAft>
              <a:buClr>
                <a:srgbClr val="E60000"/>
              </a:buClr>
              <a:buSzTx/>
              <a:buFont typeface="Arial" panose="020B0604020202020204" pitchFamily="34" charset="0"/>
              <a:buChar char="•"/>
              <a:tabLst/>
              <a:defRPr/>
            </a:pPr>
            <a:r>
              <a:rPr kumimoji="0" lang="en-US" altLang="en-US" sz="1920" b="0" i="0" u="none" strike="noStrike" kern="1200" cap="none" spc="0" normalizeH="0" baseline="0" noProof="0" dirty="0">
                <a:ln>
                  <a:noFill/>
                </a:ln>
                <a:solidFill>
                  <a:srgbClr val="000000"/>
                </a:solidFill>
                <a:effectLst/>
                <a:uLnTx/>
                <a:uFillTx/>
                <a:latin typeface="Arial"/>
                <a:ea typeface="+mn-ea"/>
                <a:cs typeface="Arial"/>
              </a:rPr>
              <a:t>Benefits of active management</a:t>
            </a:r>
          </a:p>
          <a:p>
            <a:pPr marL="552450" marR="0" lvl="1" indent="-280036" algn="l" defTabSz="457200" rtl="0" eaLnBrk="0" fontAlgn="base" latinLnBrk="0" hangingPunct="0">
              <a:lnSpc>
                <a:spcPct val="100000"/>
              </a:lnSpc>
              <a:spcBef>
                <a:spcPct val="20000"/>
              </a:spcBef>
              <a:spcAft>
                <a:spcPct val="0"/>
              </a:spcAft>
              <a:buClr>
                <a:srgbClr val="E60000"/>
              </a:buClr>
              <a:buSzTx/>
              <a:buFont typeface="Arial" panose="020B0604020202020204" pitchFamily="34" charset="0"/>
              <a:buChar char="•"/>
              <a:tabLst/>
              <a:defRPr/>
            </a:pPr>
            <a:r>
              <a:rPr kumimoji="0" lang="en-US" altLang="en-US" sz="1920" b="0" i="0" u="none" strike="noStrike" kern="1200" cap="none" spc="0" normalizeH="0" baseline="0" noProof="0" dirty="0">
                <a:ln>
                  <a:noFill/>
                </a:ln>
                <a:solidFill>
                  <a:srgbClr val="000000"/>
                </a:solidFill>
                <a:effectLst/>
                <a:uLnTx/>
                <a:uFillTx/>
                <a:latin typeface="Arial"/>
                <a:ea typeface="+mn-ea"/>
                <a:cs typeface="Arial"/>
              </a:rPr>
              <a:t>Diversified investment portfolios </a:t>
            </a:r>
          </a:p>
          <a:p>
            <a:pPr marL="552450" marR="0" lvl="1" indent="-280036" algn="l" defTabSz="457200" rtl="0" eaLnBrk="0" fontAlgn="base" latinLnBrk="0" hangingPunct="0">
              <a:lnSpc>
                <a:spcPct val="100000"/>
              </a:lnSpc>
              <a:spcBef>
                <a:spcPct val="20000"/>
              </a:spcBef>
              <a:spcAft>
                <a:spcPct val="0"/>
              </a:spcAft>
              <a:buClr>
                <a:srgbClr val="E60000"/>
              </a:buClr>
              <a:buSzTx/>
              <a:buFont typeface="Arial" panose="020B0604020202020204" pitchFamily="34" charset="0"/>
              <a:buChar char="•"/>
              <a:tabLst/>
              <a:defRPr/>
            </a:pPr>
            <a:r>
              <a:rPr kumimoji="0" lang="en-US" altLang="en-US" sz="1920" b="0" i="0" u="none" strike="noStrike" kern="1200" cap="none" spc="0" normalizeH="0" baseline="0" noProof="0" dirty="0">
                <a:ln>
                  <a:noFill/>
                </a:ln>
                <a:solidFill>
                  <a:srgbClr val="000000"/>
                </a:solidFill>
                <a:effectLst/>
                <a:uLnTx/>
                <a:uFillTx/>
                <a:latin typeface="Arial"/>
                <a:ea typeface="+mn-ea"/>
                <a:cs typeface="Arial"/>
              </a:rPr>
              <a:t>Rebalancing periodically</a:t>
            </a:r>
          </a:p>
          <a:p>
            <a:pPr marL="552450" marR="0" lvl="1" indent="-280036" algn="l" defTabSz="457200" rtl="0" eaLnBrk="0" fontAlgn="base" latinLnBrk="0" hangingPunct="0">
              <a:lnSpc>
                <a:spcPct val="100000"/>
              </a:lnSpc>
              <a:spcBef>
                <a:spcPct val="20000"/>
              </a:spcBef>
              <a:spcAft>
                <a:spcPct val="0"/>
              </a:spcAft>
              <a:buClr>
                <a:srgbClr val="E60000"/>
              </a:buClr>
              <a:buSzTx/>
              <a:buFont typeface="Arial" panose="020B0604020202020204" pitchFamily="34" charset="0"/>
              <a:buChar char="•"/>
              <a:tabLst/>
              <a:defRPr/>
            </a:pPr>
            <a:r>
              <a:rPr kumimoji="0" lang="en-US" altLang="en-US" sz="1920" b="0" i="0" u="none" strike="noStrike" kern="1200" cap="none" spc="0" normalizeH="0" baseline="0" noProof="0" dirty="0">
                <a:ln>
                  <a:noFill/>
                </a:ln>
                <a:solidFill>
                  <a:srgbClr val="000000"/>
                </a:solidFill>
                <a:effectLst/>
                <a:uLnTx/>
                <a:uFillTx/>
                <a:latin typeface="Arial"/>
                <a:ea typeface="+mn-ea"/>
                <a:cs typeface="Arial"/>
              </a:rPr>
              <a:t>Staying the course towards objectives and the futility of market timing</a:t>
            </a:r>
          </a:p>
        </p:txBody>
      </p:sp>
      <p:sp>
        <p:nvSpPr>
          <p:cNvPr id="33" name="Rectangle 32"/>
          <p:cNvSpPr/>
          <p:nvPr/>
        </p:nvSpPr>
        <p:spPr>
          <a:xfrm>
            <a:off x="3219466" y="5649259"/>
            <a:ext cx="2426910" cy="340925"/>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ctr" anchorCtr="0"/>
          <a:lstStyle/>
          <a:p>
            <a:pPr marL="0" marR="0" lvl="0" indent="0" algn="ctr" defTabSz="548640" rtl="0" eaLnBrk="1" fontAlgn="base" latinLnBrk="0" hangingPunct="1">
              <a:lnSpc>
                <a:spcPct val="90000"/>
              </a:lnSpc>
              <a:spcBef>
                <a:spcPts val="720"/>
              </a:spcBef>
              <a:spcAft>
                <a:spcPct val="0"/>
              </a:spcAft>
              <a:buClrTx/>
              <a:buSzTx/>
              <a:buFontTx/>
              <a:buNone/>
              <a:tabLst/>
              <a:defRPr/>
            </a:pPr>
            <a:r>
              <a:rPr kumimoji="0" lang="en-US" sz="1680" b="0" i="0" u="none" strike="noStrike" kern="1200" cap="none" spc="0" normalizeH="0" baseline="0" noProof="0" dirty="0">
                <a:ln>
                  <a:noFill/>
                </a:ln>
                <a:solidFill>
                  <a:srgbClr val="FFFFFF"/>
                </a:solidFill>
                <a:effectLst/>
                <a:uLnTx/>
                <a:uFillTx/>
                <a:latin typeface="Arial"/>
                <a:ea typeface="+mn-ea"/>
                <a:cs typeface="Arial"/>
              </a:rPr>
              <a:t>Key Messages</a:t>
            </a:r>
          </a:p>
        </p:txBody>
      </p:sp>
    </p:spTree>
    <p:extLst>
      <p:ext uri="{BB962C8B-B14F-4D97-AF65-F5344CB8AC3E}">
        <p14:creationId xmlns:p14="http://schemas.microsoft.com/office/powerpoint/2010/main" val="4294595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CD63A4-519A-4B88-B086-ADE8B31DE8AD}"/>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402070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0735"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830705" y="1905"/>
                        <a:ext cx="1906" cy="1906"/>
                      </a:xfrm>
                      <a:prstGeom prst="rect">
                        <a:avLst/>
                      </a:prstGeom>
                    </p:spPr>
                  </p:pic>
                </p:oleObj>
              </mc:Fallback>
            </mc:AlternateContent>
          </a:graphicData>
        </a:graphic>
      </p:graphicFrame>
      <p:sp>
        <p:nvSpPr>
          <p:cNvPr id="8" name="Text Placeholder 7"/>
          <p:cNvSpPr>
            <a:spLocks noGrp="1"/>
          </p:cNvSpPr>
          <p:nvPr>
            <p:ph type="body" sz="quarter" idx="11"/>
          </p:nvPr>
        </p:nvSpPr>
        <p:spPr>
          <a:xfrm>
            <a:off x="5940837" y="6389051"/>
            <a:ext cx="3863408" cy="1035791"/>
          </a:xfrm>
        </p:spPr>
        <p:txBody>
          <a:bodyPr/>
          <a:lstStyle/>
          <a:p>
            <a:r>
              <a:rPr lang="en-US" sz="1800" b="1" dirty="0"/>
              <a:t>Presented by:</a:t>
            </a:r>
          </a:p>
          <a:p>
            <a:endParaRPr lang="en-US" sz="360" b="1" dirty="0"/>
          </a:p>
          <a:p>
            <a:r>
              <a:rPr lang="en-US" sz="1440" b="1" dirty="0"/>
              <a:t>Margaret K. Reid, CFA</a:t>
            </a:r>
          </a:p>
          <a:p>
            <a:r>
              <a:rPr lang="en-US" sz="1440" dirty="0"/>
              <a:t>Vice President</a:t>
            </a:r>
          </a:p>
          <a:p>
            <a:r>
              <a:rPr lang="en-US" sz="1440" dirty="0"/>
              <a:t>Senior Portfolio Manager</a:t>
            </a:r>
          </a:p>
        </p:txBody>
      </p:sp>
      <p:sp>
        <p:nvSpPr>
          <p:cNvPr id="7" name="Text Placeholder 6"/>
          <p:cNvSpPr>
            <a:spLocks noGrp="1"/>
          </p:cNvSpPr>
          <p:nvPr>
            <p:ph type="body" sz="quarter" idx="10"/>
          </p:nvPr>
        </p:nvSpPr>
        <p:spPr>
          <a:xfrm>
            <a:off x="5890190" y="4703778"/>
            <a:ext cx="6911410" cy="1097280"/>
          </a:xfrm>
        </p:spPr>
        <p:txBody>
          <a:bodyPr/>
          <a:lstStyle/>
          <a:p>
            <a:pPr>
              <a:tabLst>
                <a:tab pos="339090" algn="l"/>
              </a:tabLst>
            </a:pPr>
            <a:r>
              <a:rPr lang="en-US" sz="2280" dirty="0"/>
              <a:t>Global Economy &amp; Capital Markets</a:t>
            </a:r>
            <a:r>
              <a:rPr lang="en-US" sz="2400" dirty="0"/>
              <a:t/>
            </a:r>
            <a:br>
              <a:rPr lang="en-US" sz="2400" dirty="0"/>
            </a:br>
            <a:r>
              <a:rPr lang="en-US" sz="2400" dirty="0"/>
              <a:t>	</a:t>
            </a:r>
            <a:r>
              <a:rPr lang="en-US" sz="1800" dirty="0"/>
              <a:t>Update &amp; Considerations for the Year-Ahead</a:t>
            </a:r>
            <a:br>
              <a:rPr lang="en-US" sz="1800" dirty="0"/>
            </a:br>
            <a:r>
              <a:rPr lang="en-US" sz="1800" dirty="0"/>
              <a:t/>
            </a:r>
            <a:br>
              <a:rPr lang="en-US" sz="1800" dirty="0"/>
            </a:br>
            <a:endParaRPr lang="en-US" sz="1800" dirty="0"/>
          </a:p>
        </p:txBody>
      </p:sp>
      <p:sp>
        <p:nvSpPr>
          <p:cNvPr id="9" name="Text Placeholder 8"/>
          <p:cNvSpPr>
            <a:spLocks noGrp="1"/>
          </p:cNvSpPr>
          <p:nvPr>
            <p:ph type="body" sz="quarter" idx="12"/>
          </p:nvPr>
        </p:nvSpPr>
        <p:spPr/>
        <p:txBody>
          <a:bodyPr/>
          <a:lstStyle/>
          <a:p>
            <a:r>
              <a:rPr lang="en-US" dirty="0"/>
              <a:t>April 2020</a:t>
            </a:r>
          </a:p>
        </p:txBody>
      </p:sp>
    </p:spTree>
    <p:extLst>
      <p:ext uri="{BB962C8B-B14F-4D97-AF65-F5344CB8AC3E}">
        <p14:creationId xmlns:p14="http://schemas.microsoft.com/office/powerpoint/2010/main" val="281091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175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830705" y="1905"/>
                        <a:ext cx="1906" cy="1906"/>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a:t>Disclosures</a:t>
            </a:r>
          </a:p>
        </p:txBody>
      </p:sp>
      <p:sp>
        <p:nvSpPr>
          <p:cNvPr id="3" name="Text Placeholder 2">
            <a:extLst>
              <a:ext uri="{FF2B5EF4-FFF2-40B4-BE49-F238E27FC236}">
                <a16:creationId xmlns="" xmlns:a16="http://schemas.microsoft.com/office/drawing/2014/main" id="{73BB13A9-E957-483C-A314-98B63ED96F44}"/>
              </a:ext>
            </a:extLst>
          </p:cNvPr>
          <p:cNvSpPr>
            <a:spLocks noGrp="1"/>
          </p:cNvSpPr>
          <p:nvPr>
            <p:ph type="body" sz="quarter" idx="11"/>
          </p:nvPr>
        </p:nvSpPr>
        <p:spPr/>
        <p:txBody>
          <a:bodyPr/>
          <a:lstStyle/>
          <a:p>
            <a:endParaRPr lang="en-US"/>
          </a:p>
        </p:txBody>
      </p:sp>
      <p:sp>
        <p:nvSpPr>
          <p:cNvPr id="7" name="Content Placeholder 2"/>
          <p:cNvSpPr txBox="1">
            <a:spLocks/>
          </p:cNvSpPr>
          <p:nvPr/>
        </p:nvSpPr>
        <p:spPr>
          <a:xfrm>
            <a:off x="2471832" y="1672468"/>
            <a:ext cx="9789980" cy="5829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Investment management services offered by MUFG Union Bank, N.A. in conjunction with its subsidiary, </a:t>
            </a:r>
            <a:r>
              <a:rPr kumimoji="0" lang="en-US" sz="96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rPr>
              <a:t>HighMark</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 Capital Management, an SEC-registered investment adviser.  </a:t>
            </a:r>
            <a:r>
              <a:rPr kumimoji="0" lang="en-US" sz="96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Investments employing managed strategies:  • Are NOT deposits or other obligations of, or guaranteed by, the Bank or any Bank affiliate • Are NOT insured by the FDIC or by any other federal government agency • Are subject to investment risks, including possible loss of the principal amount invested. </a:t>
            </a:r>
            <a:endParaRPr kumimoji="0" lang="en-US" sz="96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Some information provided herein was obtained from third party sources deemed to be reliable; MUFG Union Bank and its affiliates make no representations or warranties with respect to the timeliness, accuracy, or completeness of the information provided. Any information provided is subject to change without notice.</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Specific securities identified and described do not represent all of the securities purchased, sold or recommended for advisory clients. Do not assume that investments in the securities identified and discussed were or will be profitable.</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Indexes are unmanaged, do not incur management fees, costs and expenses and cannot be invested in directly.</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sng" strike="noStrike" kern="1200" cap="none" spc="0" normalizeH="0" baseline="0" noProof="0" dirty="0">
                <a:ln>
                  <a:noFill/>
                </a:ln>
                <a:solidFill>
                  <a:srgbClr val="000000"/>
                </a:solidFill>
                <a:effectLst/>
                <a:uLnTx/>
                <a:uFillTx/>
                <a:latin typeface="Arial"/>
                <a:ea typeface="+mn-ea"/>
                <a:cs typeface="Arial"/>
              </a:rPr>
              <a:t>The following indexes correspond to the data on slide 6:</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1) The S&amp;P 500 Index is a capitalization weighted index of 500 stocks, representing all major industries, designed to measure performance of the broad domestic economy. It reflects the risk/return characteristics of equities in the large cap universe.</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2) NASDAQ Composite is a stock market index of the common stocks and similar securities listed on the NASDAQ stock market.</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3) The MSCI EAFE Index (Europe, Australasia Europe Australasia, Far East) is a free float-adjusted market capitalization index that is designed to measure developed market equity performance excluding the U.S. market &amp; Canada.</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4) MSCI Emerging Markets Index: A free float-adjusted market capitalization index that is designed to measure equity market performance of emerging markets. The MSCI Emerging Markets Index consists of the following 21 emerging market country indices: Brazil, Chile, China, Colombia, Czech Republic, Egypt, Hungary, India, Indonesia, Korea, Malaysia, Mexico, Morocco, Peru, Philippines, Poland, Russia, South Africa, Taiwan, Thailand, and Turkey.</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5) The FTSE NAREIT All Equity REITs Index is a free-float adjusted, market capitalization-weighted index of U.S. Equity REITs. Constituents of the Index include all tax-qualified REITs with more than 50 percent of total assets in qualifying real estate assets other than mortgages secured by real property.</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6) The Merrill Lynch US High Yield Master II Index (H0A0) is a commonly used benchmark index for high-yield corporate bonds. It is an unmanaged index of U.S. dollar-denominated corporate fixed-income securities bonds publicly issued in the U.S. domestic market.. </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7) The Barclays U.S. Aggregate Bond Index is composed of U.S. securities in Treasury, Government-Related, Corporate, and Securitized sectors. All securities included in the Index are of investment-grade quality, have at least one year to maturity, and have an outstanding par value of at least $250 million.</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8) The </a:t>
            </a:r>
            <a:r>
              <a:rPr kumimoji="0" lang="en-US" sz="960" b="0" i="0" u="none" strike="noStrike" kern="1200" cap="none" spc="0" normalizeH="0" baseline="0" noProof="0" dirty="0" err="1">
                <a:ln>
                  <a:noFill/>
                </a:ln>
                <a:solidFill>
                  <a:srgbClr val="000000"/>
                </a:solidFill>
                <a:effectLst/>
                <a:uLnTx/>
                <a:uFillTx/>
                <a:latin typeface="Arial"/>
                <a:ea typeface="+mn-ea"/>
                <a:cs typeface="Arial"/>
              </a:rPr>
              <a:t>BofA</a:t>
            </a:r>
            <a:r>
              <a:rPr kumimoji="0" lang="en-US" sz="960" b="0" i="0" u="none" strike="noStrike" kern="1200" cap="none" spc="0" normalizeH="0" baseline="0" noProof="0" dirty="0">
                <a:ln>
                  <a:noFill/>
                </a:ln>
                <a:solidFill>
                  <a:srgbClr val="000000"/>
                </a:solidFill>
                <a:effectLst/>
                <a:uLnTx/>
                <a:uFillTx/>
                <a:latin typeface="Arial"/>
                <a:ea typeface="+mn-ea"/>
                <a:cs typeface="Arial"/>
              </a:rPr>
              <a:t> Merrill Lynch 1-3 US Year Treasury Index is an unmanaged index that tracks the performance of the direct sovereign debt of the U.S. Government having a maturity of at least one year and less than three years. </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9&amp;10) Russell 3000 is a market capitalization weighted equity index maintained by the Russell Investment Group that seeks to be a benchmark of the entire U.S. stock market. More specifically, this index encompasses the 3,000 largest U.S.-traded stocks, in which the underlying companies are all incorporated in the U.S.  The Russell 1000 Growth Index measures the performance of the large-cap growth segment of the U.S. equity universe. It includes those Russell 1000 companies with higher price-to-book ratios and higher forecasted growth values. The Russell 1000 Value Index measures the performance of the large-cap value segment of the U.S. equity universe. It includes those Russell 1000 companies with lower price-to-book ratios and lower expected growth values. Russell 2000 Index measures the performance of the small-cap segment of the U.S. equity universe. The Index is a subset of the Russell 3000® Index representing approximately 8% of the total market capitalization of that index. It includes approximately 2,000 of the smallest securities based on a combination of their market cap and current index membership.</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11) TWI, Trade Weighted index aka the U.S. Dollar Index which is a geometrically-­averaged calculation of six currencies weighted against the U.S. dollar. The U.S. Dollar Index contains six component currencies: the euro, Japanese yen, British pound, Canadian dollar, Swedish krona and Swiss franc.</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endParaRPr kumimoji="0" lang="en-US" sz="96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7896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278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830705" y="1905"/>
                        <a:ext cx="1906" cy="1906"/>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a:t>Disclosures</a:t>
            </a:r>
          </a:p>
        </p:txBody>
      </p:sp>
      <p:sp>
        <p:nvSpPr>
          <p:cNvPr id="3" name="Text Placeholder 2">
            <a:extLst>
              <a:ext uri="{FF2B5EF4-FFF2-40B4-BE49-F238E27FC236}">
                <a16:creationId xmlns="" xmlns:a16="http://schemas.microsoft.com/office/drawing/2014/main" id="{FFCC44CA-14E9-4167-8BB7-CD2862E4578E}"/>
              </a:ext>
            </a:extLst>
          </p:cNvPr>
          <p:cNvSpPr>
            <a:spLocks noGrp="1"/>
          </p:cNvSpPr>
          <p:nvPr>
            <p:ph type="body" sz="quarter" idx="11"/>
          </p:nvPr>
        </p:nvSpPr>
        <p:spPr/>
        <p:txBody>
          <a:bodyPr/>
          <a:lstStyle/>
          <a:p>
            <a:endParaRPr lang="en-US"/>
          </a:p>
        </p:txBody>
      </p:sp>
      <p:sp>
        <p:nvSpPr>
          <p:cNvPr id="5" name="Content Placeholder 2"/>
          <p:cNvSpPr txBox="1">
            <a:spLocks/>
          </p:cNvSpPr>
          <p:nvPr/>
        </p:nvSpPr>
        <p:spPr>
          <a:xfrm>
            <a:off x="2418736" y="1801693"/>
            <a:ext cx="9843073" cy="5676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12) The Bloomberg Commodity Index (BCOM) is a broadly diversified commodity price index distributed by Bloomberg Indexes. The BCOM tracks prices of futures contracts on physical commodities on the commodity markets.</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13) WTI is the underlying commodity of the New York Mercantile Exchange's oil futures contracts.</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14) The S&amp;P GSCI Gold Index, a sub-index of the S&amp;P GSCI, provides investors with a reliable and publicly available benchmark tracking tracks the COMEX gold future.</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endParaRPr kumimoji="0" lang="en-US" sz="96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Gross domestic product (GDP) is the monetary value of all the finished goods and services produced within a country's borders in a specific time period. Though GDP is usually calculated on an annual basis, it can be calculated on a quarterly basis as well. GDP includes all private and public consumption, government outlays, investments and exports minus imports that occur within a defined territory. </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Year over year (</a:t>
            </a:r>
            <a:r>
              <a:rPr kumimoji="0" lang="en-US" sz="960" b="0" i="0" u="none" strike="noStrike" kern="1200" cap="none" spc="0" normalizeH="0" baseline="0" noProof="0" dirty="0" err="1">
                <a:ln>
                  <a:noFill/>
                </a:ln>
                <a:solidFill>
                  <a:srgbClr val="000000"/>
                </a:solidFill>
                <a:effectLst/>
                <a:uLnTx/>
                <a:uFillTx/>
                <a:latin typeface="Arial"/>
                <a:ea typeface="+mn-ea"/>
                <a:cs typeface="Arial"/>
              </a:rPr>
              <a:t>YoY,Y</a:t>
            </a:r>
            <a:r>
              <a:rPr kumimoji="0" lang="en-US" sz="960" b="0" i="0" u="none" strike="noStrike" kern="1200" cap="none" spc="0" normalizeH="0" baseline="0" noProof="0" dirty="0">
                <a:ln>
                  <a:noFill/>
                </a:ln>
                <a:solidFill>
                  <a:srgbClr val="000000"/>
                </a:solidFill>
                <a:effectLst/>
                <a:uLnTx/>
                <a:uFillTx/>
                <a:latin typeface="Arial"/>
                <a:ea typeface="+mn-ea"/>
                <a:cs typeface="Arial"/>
              </a:rPr>
              <a:t>/Y) is a method of evaluating two or more measured events to compare the results at one time period with those of a comparable time period on an annualized basis..</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Quarter over quarter (</a:t>
            </a:r>
            <a:r>
              <a:rPr kumimoji="0" lang="en-US" sz="960" b="0" i="0" u="none" strike="noStrike" kern="1200" cap="none" spc="0" normalizeH="0" baseline="0" noProof="0" dirty="0" err="1">
                <a:ln>
                  <a:noFill/>
                </a:ln>
                <a:solidFill>
                  <a:srgbClr val="000000"/>
                </a:solidFill>
                <a:effectLst/>
                <a:uLnTx/>
                <a:uFillTx/>
                <a:latin typeface="Arial"/>
                <a:ea typeface="+mn-ea"/>
                <a:cs typeface="Arial"/>
              </a:rPr>
              <a:t>QoQ</a:t>
            </a:r>
            <a:r>
              <a:rPr kumimoji="0" lang="en-US" sz="960" b="0" i="0" u="none" strike="noStrike" kern="1200" cap="none" spc="0" normalizeH="0" baseline="0" noProof="0" dirty="0">
                <a:ln>
                  <a:noFill/>
                </a:ln>
                <a:solidFill>
                  <a:srgbClr val="000000"/>
                </a:solidFill>
                <a:effectLst/>
                <a:uLnTx/>
                <a:uFillTx/>
                <a:latin typeface="Arial"/>
                <a:ea typeface="+mn-ea"/>
                <a:cs typeface="Arial"/>
              </a:rPr>
              <a:t>) is a measure of an investment or company's growth from one quarter to the next. The price-earnings ratio (P/E Ratio) is the ratio for valuing a company that measures its current share price relative to its per-share earnings. </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Earnings per share (EPS) are a calculation of the company’s profit divided by outstanding shares of common stock. </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The price-to-earnings ratio (P/E) is a valuation method used to compare a company's current share price to its per-share earnings.</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An emerging market (EM) economy is the economy of a developing nation that is becoming more engaged with global markets as it grows.</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A developed or an advanced market (DM) in investing terms is a country that is most developed in terms of its economy and financial markets. </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Month-on-month (MoM) growth rates are rates of change expressed with respect to the previous month.</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r>
              <a:rPr kumimoji="0" lang="en-US" sz="960" b="0" i="0" u="none" strike="noStrike" kern="1200" cap="none" spc="0" normalizeH="0" baseline="0" noProof="0" dirty="0">
                <a:ln>
                  <a:noFill/>
                </a:ln>
                <a:solidFill>
                  <a:srgbClr val="000000"/>
                </a:solidFill>
                <a:effectLst/>
                <a:uLnTx/>
                <a:uFillTx/>
                <a:latin typeface="Arial"/>
                <a:ea typeface="+mn-ea"/>
                <a:cs typeface="Arial"/>
              </a:rPr>
              <a:t>All information in this presentation is pulled as of the most recent quarter unless otherwise stated.</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endParaRPr kumimoji="0" lang="en-US" sz="96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kumimoji="0" lang="en-US" sz="960" b="0" i="0" u="sng" strike="noStrike" kern="1200" cap="none" spc="0" normalizeH="0" baseline="0" noProof="0" dirty="0">
                <a:ln>
                  <a:noFill/>
                </a:ln>
                <a:solidFill>
                  <a:srgbClr val="000000"/>
                </a:solidFill>
                <a:effectLst/>
                <a:uLnTx/>
                <a:uFillTx/>
                <a:latin typeface="Arial"/>
                <a:ea typeface="+mn-ea"/>
                <a:cs typeface="Arial"/>
              </a:rPr>
              <a:t>Slides 7,8,9,12,17,18,19 include information sourced from J.P. Morgan Asset Management. </a:t>
            </a: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kumimoji="0" lang="en-US" sz="960" b="0" i="1" u="none" strike="noStrike" kern="1200" cap="none" spc="0" normalizeH="0" baseline="0" noProof="0" dirty="0">
                <a:ln>
                  <a:noFill/>
                </a:ln>
                <a:solidFill>
                  <a:srgbClr val="000000"/>
                </a:solidFill>
                <a:effectLst/>
                <a:uLnTx/>
                <a:uFillTx/>
                <a:latin typeface="Arial"/>
                <a:ea typeface="+mn-ea"/>
                <a:cs typeface="Arial"/>
              </a:rPr>
              <a:t>        Guide to the Markets – U.S. Data are as of March 30, 2020.</a:t>
            </a:r>
          </a:p>
          <a:p>
            <a:pPr marL="0" marR="0" lvl="0" indent="0" algn="l" defTabSz="914400" rtl="0" eaLnBrk="1" fontAlgn="base" latinLnBrk="0" hangingPunct="1">
              <a:lnSpc>
                <a:spcPct val="90000"/>
              </a:lnSpc>
              <a:spcBef>
                <a:spcPts val="600"/>
              </a:spcBef>
              <a:spcAft>
                <a:spcPct val="0"/>
              </a:spcAft>
              <a:buClrTx/>
              <a:buSzTx/>
              <a:buFont typeface="Arial" panose="020B0604020202020204" pitchFamily="34" charset="0"/>
              <a:buNone/>
              <a:tabLst/>
              <a:defRPr/>
            </a:pPr>
            <a:endParaRPr kumimoji="0" lang="en-US" sz="960" b="0" i="0" u="sng"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01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760" dirty="0"/>
              <a:t>Agenda</a:t>
            </a:r>
          </a:p>
        </p:txBody>
      </p:sp>
      <p:sp>
        <p:nvSpPr>
          <p:cNvPr id="6" name="TextBox 5"/>
          <p:cNvSpPr txBox="1"/>
          <p:nvPr/>
        </p:nvSpPr>
        <p:spPr>
          <a:xfrm>
            <a:off x="3281389" y="2626598"/>
            <a:ext cx="8858359" cy="2509405"/>
          </a:xfrm>
          <a:prstGeom prst="rect">
            <a:avLst/>
          </a:prstGeom>
          <a:noFill/>
        </p:spPr>
        <p:txBody>
          <a:bodyPr wrap="square" rtlCol="0">
            <a:spAutoFit/>
          </a:bodyPr>
          <a:lstStyle/>
          <a:p>
            <a:pPr marL="685800" marR="0" lvl="0" indent="-685800" algn="l" defTabSz="457200" rtl="0" eaLnBrk="1" fontAlgn="base" latinLnBrk="0" hangingPunct="1">
              <a:lnSpc>
                <a:spcPct val="100000"/>
              </a:lnSpc>
              <a:spcBef>
                <a:spcPts val="1440"/>
              </a:spcBef>
              <a:spcAft>
                <a:spcPts val="1440"/>
              </a:spcAft>
              <a:buClrTx/>
              <a:buSzTx/>
              <a:buFontTx/>
              <a:buAutoNum type="romanUcPeriod"/>
              <a:tabLst/>
              <a:defRPr/>
            </a:pPr>
            <a:r>
              <a:rPr kumimoji="0" lang="en-US" sz="276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Look at the Market - Past and Present</a:t>
            </a:r>
          </a:p>
          <a:p>
            <a:pPr marL="685800" marR="0" lvl="0" indent="-685800" algn="l" defTabSz="457200" rtl="0" eaLnBrk="1" fontAlgn="base" latinLnBrk="0" hangingPunct="1">
              <a:lnSpc>
                <a:spcPct val="100000"/>
              </a:lnSpc>
              <a:spcBef>
                <a:spcPts val="1440"/>
              </a:spcBef>
              <a:spcAft>
                <a:spcPts val="1440"/>
              </a:spcAft>
              <a:buClrTx/>
              <a:buSzTx/>
              <a:buFontTx/>
              <a:buAutoNum type="romanUcPeriod"/>
              <a:tabLst/>
              <a:defRPr/>
            </a:pPr>
            <a:r>
              <a:rPr kumimoji="0" lang="en-US" sz="276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Taking Pulse of the Economy &amp; Capital Markets Amidst COVID-19</a:t>
            </a:r>
          </a:p>
          <a:p>
            <a:pPr marL="685800" marR="0" lvl="0" indent="-685800" algn="l" defTabSz="457200" rtl="0" eaLnBrk="1" fontAlgn="base" latinLnBrk="0" hangingPunct="1">
              <a:lnSpc>
                <a:spcPct val="100000"/>
              </a:lnSpc>
              <a:spcBef>
                <a:spcPts val="1440"/>
              </a:spcBef>
              <a:spcAft>
                <a:spcPts val="1440"/>
              </a:spcAft>
              <a:buClrTx/>
              <a:buSzTx/>
              <a:buFontTx/>
              <a:buAutoNum type="romanUcPeriod"/>
              <a:tabLst/>
              <a:defRPr/>
            </a:pPr>
            <a:r>
              <a:rPr kumimoji="0" lang="en-US" sz="276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Takeaways</a:t>
            </a:r>
          </a:p>
        </p:txBody>
      </p:sp>
    </p:spTree>
    <p:extLst>
      <p:ext uri="{BB962C8B-B14F-4D97-AF65-F5344CB8AC3E}">
        <p14:creationId xmlns:p14="http://schemas.microsoft.com/office/powerpoint/2010/main" val="21981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3807"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2" name="Rectangle 1"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36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6" name="Title 5"/>
          <p:cNvSpPr>
            <a:spLocks noGrp="1"/>
          </p:cNvSpPr>
          <p:nvPr>
            <p:ph type="title"/>
          </p:nvPr>
        </p:nvSpPr>
        <p:spPr>
          <a:xfrm>
            <a:off x="3002073" y="946084"/>
            <a:ext cx="8522365" cy="1005073"/>
          </a:xfrm>
        </p:spPr>
        <p:txBody>
          <a:bodyPr/>
          <a:lstStyle/>
          <a:p>
            <a:r>
              <a:rPr lang="en-US" sz="3360" dirty="0"/>
              <a:t>A Look at the Market – Past and Present</a:t>
            </a:r>
          </a:p>
        </p:txBody>
      </p:sp>
      <p:sp>
        <p:nvSpPr>
          <p:cNvPr id="5" name="Rectangle 4">
            <a:extLst>
              <a:ext uri="{FF2B5EF4-FFF2-40B4-BE49-F238E27FC236}">
                <a16:creationId xmlns="" xmlns:a16="http://schemas.microsoft.com/office/drawing/2014/main" id="{130C6C02-FC40-5543-90A0-5EFF73BA1675}"/>
              </a:ext>
            </a:extLst>
          </p:cNvPr>
          <p:cNvSpPr/>
          <p:nvPr/>
        </p:nvSpPr>
        <p:spPr bwMode="auto">
          <a:xfrm>
            <a:off x="11700933" y="7366000"/>
            <a:ext cx="2929467" cy="863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2751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AC8D826-0299-DC41-A924-C9D5662F85AD}"/>
              </a:ext>
            </a:extLst>
          </p:cNvPr>
          <p:cNvSpPr/>
          <p:nvPr/>
        </p:nvSpPr>
        <p:spPr bwMode="auto">
          <a:xfrm>
            <a:off x="11700933" y="7108166"/>
            <a:ext cx="2929467" cy="112143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p:txBody>
      </p:sp>
      <p:graphicFrame>
        <p:nvGraphicFramePr>
          <p:cNvPr id="6" name="Object 5"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4831"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830705" y="1905"/>
                        <a:ext cx="1906" cy="1906"/>
                      </a:xfrm>
                      <a:prstGeom prst="rect">
                        <a:avLst/>
                      </a:prstGeom>
                    </p:spPr>
                  </p:pic>
                </p:oleObj>
              </mc:Fallback>
            </mc:AlternateContent>
          </a:graphicData>
        </a:graphic>
      </p:graphicFrame>
      <p:sp>
        <p:nvSpPr>
          <p:cNvPr id="2" name="Rectangle 1"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a:ea typeface="+mn-ea"/>
              <a:cs typeface="Arial"/>
              <a:sym typeface="Arial" panose="020B0604020202020204" pitchFamily="34" charset="0"/>
            </a:endParaRPr>
          </a:p>
        </p:txBody>
      </p:sp>
      <p:sp>
        <p:nvSpPr>
          <p:cNvPr id="4" name="Title 3"/>
          <p:cNvSpPr>
            <a:spLocks noGrp="1"/>
          </p:cNvSpPr>
          <p:nvPr>
            <p:ph type="title"/>
          </p:nvPr>
        </p:nvSpPr>
        <p:spPr>
          <a:xfrm>
            <a:off x="2019300" y="1166431"/>
            <a:ext cx="10018168" cy="660766"/>
          </a:xfrm>
        </p:spPr>
        <p:txBody>
          <a:bodyPr/>
          <a:lstStyle/>
          <a:p>
            <a:r>
              <a:rPr lang="en-US" b="1" dirty="0"/>
              <a:t>Capital Markets Review</a:t>
            </a:r>
            <a:br>
              <a:rPr lang="en-US" b="1" dirty="0"/>
            </a:br>
            <a:r>
              <a:rPr lang="en-US" sz="1680" dirty="0">
                <a:solidFill>
                  <a:srgbClr val="595959"/>
                </a:solidFill>
              </a:rPr>
              <a:t>2019 Market </a:t>
            </a:r>
            <a:r>
              <a:rPr lang="en-US" sz="1680" dirty="0">
                <a:solidFill>
                  <a:srgbClr val="00B050"/>
                </a:solidFill>
              </a:rPr>
              <a:t>Rally</a:t>
            </a:r>
            <a:r>
              <a:rPr lang="en-US" sz="1680" dirty="0">
                <a:solidFill>
                  <a:srgbClr val="595959"/>
                </a:solidFill>
              </a:rPr>
              <a:t> On Reduced Trade Tensions, Central Bank Easing, Fading Recession Fears</a:t>
            </a:r>
            <a:br>
              <a:rPr lang="en-US" sz="1680" dirty="0">
                <a:solidFill>
                  <a:srgbClr val="595959"/>
                </a:solidFill>
              </a:rPr>
            </a:br>
            <a:r>
              <a:rPr lang="en-US" sz="1680" dirty="0">
                <a:solidFill>
                  <a:srgbClr val="595959"/>
                </a:solidFill>
              </a:rPr>
              <a:t>2020 Market </a:t>
            </a:r>
            <a:r>
              <a:rPr lang="en-US" sz="1680" dirty="0">
                <a:solidFill>
                  <a:srgbClr val="FF0000"/>
                </a:solidFill>
              </a:rPr>
              <a:t>Correction</a:t>
            </a:r>
            <a:r>
              <a:rPr lang="en-US" sz="1680" dirty="0">
                <a:solidFill>
                  <a:srgbClr val="595959"/>
                </a:solidFill>
              </a:rPr>
              <a:t> on COVID-19 Global Outbreak to Recession</a:t>
            </a:r>
            <a:endParaRPr lang="en-US" sz="1680" dirty="0"/>
          </a:p>
        </p:txBody>
      </p:sp>
      <p:sp>
        <p:nvSpPr>
          <p:cNvPr id="3" name="Text Placeholder 2"/>
          <p:cNvSpPr>
            <a:spLocks noGrp="1"/>
          </p:cNvSpPr>
          <p:nvPr>
            <p:ph type="body" sz="quarter" idx="11"/>
          </p:nvPr>
        </p:nvSpPr>
        <p:spPr/>
        <p:txBody>
          <a:bodyPr/>
          <a:lstStyle/>
          <a:p>
            <a:r>
              <a:rPr lang="en-US" dirty="0"/>
              <a:t>A LOOK AT THE MARKET – PAST AND PRESENT</a:t>
            </a:r>
          </a:p>
        </p:txBody>
      </p:sp>
      <p:graphicFrame>
        <p:nvGraphicFramePr>
          <p:cNvPr id="5" name="Table 4"/>
          <p:cNvGraphicFramePr>
            <a:graphicFrameLocks noGrp="1"/>
          </p:cNvGraphicFramePr>
          <p:nvPr/>
        </p:nvGraphicFramePr>
        <p:xfrm>
          <a:off x="2436525" y="2100988"/>
          <a:ext cx="9757352" cy="5443048"/>
        </p:xfrm>
        <a:graphic>
          <a:graphicData uri="http://schemas.openxmlformats.org/drawingml/2006/table">
            <a:tbl>
              <a:tblPr firstRow="1" bandRow="1">
                <a:tableStyleId>{5C22544A-7EE6-4342-B048-85BDC9FD1C3A}</a:tableStyleId>
              </a:tblPr>
              <a:tblGrid>
                <a:gridCol w="3950208">
                  <a:extLst>
                    <a:ext uri="{9D8B030D-6E8A-4147-A177-3AD203B41FA5}">
                      <a16:colId xmlns="" xmlns:a16="http://schemas.microsoft.com/office/drawing/2014/main" val="20000"/>
                    </a:ext>
                  </a:extLst>
                </a:gridCol>
                <a:gridCol w="1147924">
                  <a:extLst>
                    <a:ext uri="{9D8B030D-6E8A-4147-A177-3AD203B41FA5}">
                      <a16:colId xmlns="" xmlns:a16="http://schemas.microsoft.com/office/drawing/2014/main" val="2980787930"/>
                    </a:ext>
                  </a:extLst>
                </a:gridCol>
                <a:gridCol w="1181686">
                  <a:extLst>
                    <a:ext uri="{9D8B030D-6E8A-4147-A177-3AD203B41FA5}">
                      <a16:colId xmlns="" xmlns:a16="http://schemas.microsoft.com/office/drawing/2014/main" val="20002"/>
                    </a:ext>
                  </a:extLst>
                </a:gridCol>
                <a:gridCol w="1131043">
                  <a:extLst>
                    <a:ext uri="{9D8B030D-6E8A-4147-A177-3AD203B41FA5}">
                      <a16:colId xmlns="" xmlns:a16="http://schemas.microsoft.com/office/drawing/2014/main" val="20003"/>
                    </a:ext>
                  </a:extLst>
                </a:gridCol>
                <a:gridCol w="1198567">
                  <a:extLst>
                    <a:ext uri="{9D8B030D-6E8A-4147-A177-3AD203B41FA5}">
                      <a16:colId xmlns="" xmlns:a16="http://schemas.microsoft.com/office/drawing/2014/main" val="20004"/>
                    </a:ext>
                  </a:extLst>
                </a:gridCol>
                <a:gridCol w="1147924">
                  <a:extLst>
                    <a:ext uri="{9D8B030D-6E8A-4147-A177-3AD203B41FA5}">
                      <a16:colId xmlns="" xmlns:a16="http://schemas.microsoft.com/office/drawing/2014/main" val="20005"/>
                    </a:ext>
                  </a:extLst>
                </a:gridCol>
              </a:tblGrid>
              <a:tr h="49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bg1"/>
                          </a:solidFill>
                        </a:rPr>
                        <a:t>Index Total Returns as of 3/31/2020</a:t>
                      </a:r>
                    </a:p>
                  </a:txBody>
                  <a:tcPr marL="109728" marR="109728" marT="54864" marB="54864"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US" sz="1700" dirty="0"/>
                        <a:t>1Q20</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700" dirty="0"/>
                        <a:t>1 Year</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700" dirty="0"/>
                        <a:t>3 Year</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US" sz="1700" dirty="0"/>
                        <a:t>5 Year</a:t>
                      </a:r>
                    </a:p>
                  </a:txBody>
                  <a:tcPr marL="109728" marR="109728" marT="54864" marB="54864"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US" sz="1700" dirty="0"/>
                        <a:t>10 Year</a:t>
                      </a:r>
                    </a:p>
                  </a:txBody>
                  <a:tcPr marL="109728" marR="109728" marT="54864" marB="54864"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0"/>
                  </a:ext>
                </a:extLst>
              </a:tr>
              <a:tr h="347472">
                <a:tc>
                  <a:txBody>
                    <a:bodyPr/>
                    <a:lstStyle/>
                    <a:p>
                      <a:r>
                        <a:rPr lang="en-US" sz="1600" dirty="0">
                          <a:solidFill>
                            <a:schemeClr val="tx1"/>
                          </a:solidFill>
                        </a:rPr>
                        <a:t>Large Cap</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-19.60%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u="none" strike="noStrike" dirty="0">
                          <a:solidFill>
                            <a:schemeClr val="tx1"/>
                          </a:solidFill>
                          <a:effectLst/>
                        </a:rPr>
                        <a:t>-6.98%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5.05%</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a:solidFill>
                            <a:schemeClr val="tx1"/>
                          </a:solidFill>
                          <a:effectLst/>
                        </a:rPr>
                        <a:t>6.73%</a:t>
                      </a:r>
                      <a:endParaRPr lang="en-US" sz="1600" b="0" i="0" u="none" strike="noStrike">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u="none" strike="noStrike" dirty="0">
                          <a:solidFill>
                            <a:schemeClr val="bg1"/>
                          </a:solidFill>
                          <a:effectLst/>
                        </a:rPr>
                        <a:t>10.53%</a:t>
                      </a:r>
                      <a:endParaRPr lang="en-US" sz="16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1"/>
                  </a:ext>
                </a:extLst>
              </a:tr>
              <a:tr h="347472">
                <a:tc>
                  <a:txBody>
                    <a:bodyPr/>
                    <a:lstStyle/>
                    <a:p>
                      <a:r>
                        <a:rPr lang="en-US" sz="1600" dirty="0">
                          <a:solidFill>
                            <a:schemeClr val="tx1"/>
                          </a:solidFill>
                        </a:rPr>
                        <a:t>NASDAQ Composite TR USD</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-13.95%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u="none" strike="noStrike" dirty="0">
                          <a:solidFill>
                            <a:schemeClr val="bg1"/>
                          </a:solidFill>
                          <a:effectLst/>
                        </a:rPr>
                        <a:t>0.70%</a:t>
                      </a:r>
                      <a:endParaRPr lang="en-US" sz="16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u="none" strike="noStrike" dirty="0">
                          <a:solidFill>
                            <a:schemeClr val="tx1"/>
                          </a:solidFill>
                          <a:effectLst/>
                        </a:rPr>
                        <a:t>10.28%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10.70%</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13.67%</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347472">
                <a:tc>
                  <a:txBody>
                    <a:bodyPr/>
                    <a:lstStyle/>
                    <a:p>
                      <a:r>
                        <a:rPr lang="en-US" sz="1600" dirty="0">
                          <a:solidFill>
                            <a:schemeClr val="tx1"/>
                          </a:solidFill>
                        </a:rPr>
                        <a:t>Developed International </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-22.83%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-14.38%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-1.80%</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-0.62%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2.72%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347472">
                <a:tc>
                  <a:txBody>
                    <a:bodyPr/>
                    <a:lstStyle/>
                    <a:p>
                      <a:r>
                        <a:rPr lang="en-US" sz="1600" dirty="0">
                          <a:solidFill>
                            <a:schemeClr val="tx1"/>
                          </a:solidFill>
                        </a:rPr>
                        <a:t>Global Emerging Markets</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-23.60%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-17.69%</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-1.61%</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-0.37%</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0.68%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4"/>
                  </a:ext>
                </a:extLst>
              </a:tr>
              <a:tr h="347472">
                <a:tc>
                  <a:txBody>
                    <a:bodyPr/>
                    <a:lstStyle/>
                    <a:p>
                      <a:r>
                        <a:rPr lang="en-US" sz="1600" dirty="0">
                          <a:solidFill>
                            <a:schemeClr val="tx1"/>
                          </a:solidFill>
                        </a:rPr>
                        <a:t>Corporate Non Investment Grade (HY)</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-13.12%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-7.44%</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0.55%</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2.67%</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5.50%</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5"/>
                  </a:ext>
                </a:extLst>
              </a:tr>
              <a:tr h="347472">
                <a:tc>
                  <a:txBody>
                    <a:bodyPr/>
                    <a:lstStyle/>
                    <a:p>
                      <a:r>
                        <a:rPr lang="en-US" sz="1600" dirty="0">
                          <a:solidFill>
                            <a:schemeClr val="tx1"/>
                          </a:solidFill>
                        </a:rPr>
                        <a:t>All Investment Grade (Intermediate Term)</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3.15%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8.93%</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4.78%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3.36%</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3.88%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6"/>
                  </a:ext>
                </a:extLst>
              </a:tr>
              <a:tr h="347472">
                <a:tc>
                  <a:txBody>
                    <a:bodyPr/>
                    <a:lstStyle/>
                    <a:p>
                      <a:r>
                        <a:rPr lang="en-US" sz="1600" dirty="0">
                          <a:solidFill>
                            <a:schemeClr val="tx1"/>
                          </a:solidFill>
                        </a:rPr>
                        <a:t>Taxable Cash</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chemeClr val="bg1"/>
                          </a:solidFill>
                          <a:effectLst/>
                          <a:latin typeface="Arial" panose="020B0604020202020204" pitchFamily="34" charset="0"/>
                        </a:rPr>
                        <a:t>0.65%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u="none" strike="noStrike" dirty="0">
                          <a:solidFill>
                            <a:schemeClr val="tx1"/>
                          </a:solidFill>
                          <a:effectLst/>
                        </a:rPr>
                        <a:t>2.38%</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1.84%</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1.22%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0.67%</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7"/>
                  </a:ext>
                </a:extLst>
              </a:tr>
              <a:tr h="347472">
                <a:tc>
                  <a:txBody>
                    <a:bodyPr/>
                    <a:lstStyle/>
                    <a:p>
                      <a:r>
                        <a:rPr lang="en-US" sz="1600" dirty="0">
                          <a:solidFill>
                            <a:schemeClr val="tx1"/>
                          </a:solidFill>
                        </a:rPr>
                        <a:t>Real Estate Investment Trusts(US)</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-28.96%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-23.77%</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-4.12%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-1.34%</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6.91%</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8"/>
                  </a:ext>
                </a:extLst>
              </a:tr>
              <a:tr h="347472">
                <a:tc>
                  <a:txBody>
                    <a:bodyPr/>
                    <a:lstStyle/>
                    <a:p>
                      <a:r>
                        <a:rPr lang="en-US" sz="1600" dirty="0">
                          <a:solidFill>
                            <a:schemeClr val="tx1"/>
                          </a:solidFill>
                        </a:rPr>
                        <a:t>US Value – US Growth	</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-12.47%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u="none" strike="noStrike" dirty="0">
                          <a:solidFill>
                            <a:schemeClr val="bg1"/>
                          </a:solidFill>
                          <a:effectLst/>
                        </a:rPr>
                        <a:t>-17.58%</a:t>
                      </a:r>
                      <a:endParaRPr lang="en-US" sz="16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0100"/>
                    </a:solidFill>
                  </a:tcPr>
                </a:tc>
                <a:tc>
                  <a:txBody>
                    <a:bodyPr/>
                    <a:lstStyle/>
                    <a:p>
                      <a:pPr algn="ctr" fontAlgn="b"/>
                      <a:r>
                        <a:rPr lang="en-US" sz="1600" u="none" strike="noStrike" dirty="0">
                          <a:solidFill>
                            <a:schemeClr val="tx1"/>
                          </a:solidFill>
                          <a:effectLst/>
                        </a:rPr>
                        <a:t>-13.20%</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-8.12%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u="none" strike="noStrike" dirty="0">
                          <a:solidFill>
                            <a:schemeClr val="bg1"/>
                          </a:solidFill>
                          <a:effectLst/>
                        </a:rPr>
                        <a:t>-5.21%</a:t>
                      </a:r>
                      <a:endParaRPr lang="en-US" sz="16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0100"/>
                    </a:solidFill>
                  </a:tcPr>
                </a:tc>
                <a:extLst>
                  <a:ext uri="{0D108BD9-81ED-4DB2-BD59-A6C34878D82A}">
                    <a16:rowId xmlns="" xmlns:a16="http://schemas.microsoft.com/office/drawing/2014/main" val="10009"/>
                  </a:ext>
                </a:extLst>
              </a:tr>
              <a:tr h="347472">
                <a:tc>
                  <a:txBody>
                    <a:bodyPr/>
                    <a:lstStyle/>
                    <a:p>
                      <a:r>
                        <a:rPr lang="en-US" sz="1600" dirty="0">
                          <a:solidFill>
                            <a:schemeClr val="tx1"/>
                          </a:solidFill>
                        </a:rPr>
                        <a:t>US Large – US Small</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10.39%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15.96%</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a:solidFill>
                            <a:schemeClr val="tx1"/>
                          </a:solidFill>
                          <a:effectLst/>
                        </a:rPr>
                        <a:t>9.28%</a:t>
                      </a:r>
                      <a:endParaRPr lang="en-US" sz="1600" b="0" i="0" u="none" strike="noStrike">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6.47%</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3.49%</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10"/>
                  </a:ext>
                </a:extLst>
              </a:tr>
              <a:tr h="347472">
                <a:tc>
                  <a:txBody>
                    <a:bodyPr/>
                    <a:lstStyle/>
                    <a:p>
                      <a:r>
                        <a:rPr lang="en-US" sz="1600" dirty="0">
                          <a:solidFill>
                            <a:schemeClr val="tx1"/>
                          </a:solidFill>
                        </a:rPr>
                        <a:t>US Dollar</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2.76%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1.81%</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a:solidFill>
                            <a:schemeClr val="tx1"/>
                          </a:solidFill>
                          <a:effectLst/>
                        </a:rPr>
                        <a:t>-0.50%</a:t>
                      </a:r>
                      <a:endParaRPr lang="en-US" sz="1600" b="0" i="0" u="none" strike="noStrike">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0.14%</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2.02%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11"/>
                  </a:ext>
                </a:extLst>
              </a:tr>
              <a:tr h="347472">
                <a:tc>
                  <a:txBody>
                    <a:bodyPr/>
                    <a:lstStyle/>
                    <a:p>
                      <a:r>
                        <a:rPr lang="en-US" sz="1600" dirty="0">
                          <a:solidFill>
                            <a:schemeClr val="tx1"/>
                          </a:solidFill>
                        </a:rPr>
                        <a:t>Diversified Commodities</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solidFill>
                            <a:schemeClr val="tx1"/>
                          </a:solidFill>
                          <a:effectLst/>
                          <a:latin typeface="Arial" panose="020B0604020202020204" pitchFamily="34" charset="0"/>
                        </a:rPr>
                        <a:t>-23.29%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-22.31%</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a:solidFill>
                            <a:schemeClr val="tx1"/>
                          </a:solidFill>
                          <a:effectLst/>
                        </a:rPr>
                        <a:t>-12.63%</a:t>
                      </a:r>
                      <a:endParaRPr lang="en-US" sz="1600" b="0" i="0" u="none" strike="noStrike">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-7.76%</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u="none" strike="noStrike" dirty="0">
                          <a:solidFill>
                            <a:schemeClr val="bg1"/>
                          </a:solidFill>
                          <a:effectLst/>
                        </a:rPr>
                        <a:t>-6.74%</a:t>
                      </a:r>
                      <a:endParaRPr lang="en-US" sz="16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0100"/>
                    </a:solidFill>
                  </a:tcPr>
                </a:tc>
                <a:extLst>
                  <a:ext uri="{0D108BD9-81ED-4DB2-BD59-A6C34878D82A}">
                    <a16:rowId xmlns="" xmlns:a16="http://schemas.microsoft.com/office/drawing/2014/main" val="10012"/>
                  </a:ext>
                </a:extLst>
              </a:tr>
              <a:tr h="347472">
                <a:tc>
                  <a:txBody>
                    <a:bodyPr/>
                    <a:lstStyle/>
                    <a:p>
                      <a:r>
                        <a:rPr lang="en-US" sz="1600" dirty="0">
                          <a:solidFill>
                            <a:schemeClr val="tx1"/>
                          </a:solidFill>
                        </a:rPr>
                        <a:t>Oil  (WTI-West Texas Intermediate)</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chemeClr val="bg1"/>
                          </a:solidFill>
                          <a:effectLst/>
                          <a:latin typeface="Arial" panose="020B0604020202020204" pitchFamily="34" charset="0"/>
                        </a:rPr>
                        <a:t>-66.53%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0100"/>
                    </a:solidFill>
                  </a:tcPr>
                </a:tc>
                <a:tc>
                  <a:txBody>
                    <a:bodyPr/>
                    <a:lstStyle/>
                    <a:p>
                      <a:pPr algn="ctr" fontAlgn="b"/>
                      <a:r>
                        <a:rPr lang="en-US" sz="1600" u="none" strike="noStrike" dirty="0">
                          <a:solidFill>
                            <a:schemeClr val="tx1"/>
                          </a:solidFill>
                          <a:effectLst/>
                        </a:rPr>
                        <a:t>-65.42%</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a:solidFill>
                            <a:schemeClr val="tx1"/>
                          </a:solidFill>
                          <a:effectLst/>
                        </a:rPr>
                        <a:t>-25.49%</a:t>
                      </a:r>
                      <a:endParaRPr lang="en-US" sz="1600" b="0" i="0" u="none" strike="noStrike">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u="none" strike="noStrike" dirty="0">
                          <a:solidFill>
                            <a:schemeClr val="tx1"/>
                          </a:solidFill>
                          <a:effectLst/>
                        </a:rPr>
                        <a:t>-23.40%</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u="none" strike="noStrike" dirty="0">
                          <a:solidFill>
                            <a:schemeClr val="bg1"/>
                          </a:solidFill>
                          <a:effectLst/>
                        </a:rPr>
                        <a:t>-19.15%</a:t>
                      </a:r>
                      <a:endParaRPr lang="en-US" sz="160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0100"/>
                    </a:solidFill>
                  </a:tcPr>
                </a:tc>
                <a:extLst>
                  <a:ext uri="{0D108BD9-81ED-4DB2-BD59-A6C34878D82A}">
                    <a16:rowId xmlns="" xmlns:a16="http://schemas.microsoft.com/office/drawing/2014/main" val="10013"/>
                  </a:ext>
                </a:extLst>
              </a:tr>
              <a:tr h="347472">
                <a:tc>
                  <a:txBody>
                    <a:bodyPr/>
                    <a:lstStyle/>
                    <a:p>
                      <a:r>
                        <a:rPr lang="en-US" sz="1600" dirty="0">
                          <a:solidFill>
                            <a:schemeClr val="tx1"/>
                          </a:solidFill>
                        </a:rPr>
                        <a:t>Gold	</a:t>
                      </a: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i="0" u="none" strike="noStrike" dirty="0">
                          <a:solidFill>
                            <a:schemeClr val="bg1"/>
                          </a:solidFill>
                          <a:effectLst/>
                          <a:latin typeface="Arial" panose="020B0604020202020204" pitchFamily="34" charset="0"/>
                        </a:rPr>
                        <a:t>3.60%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u="none" strike="noStrike" dirty="0">
                          <a:solidFill>
                            <a:schemeClr val="tx1"/>
                          </a:solidFill>
                          <a:effectLst/>
                        </a:rPr>
                        <a:t>21.34%</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a:solidFill>
                            <a:schemeClr val="tx1"/>
                          </a:solidFill>
                          <a:effectLst/>
                        </a:rPr>
                        <a:t>7.64%</a:t>
                      </a:r>
                      <a:endParaRPr lang="en-US" sz="1600" b="0" i="0" u="none" strike="noStrike">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5.43%</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u="none" strike="noStrike" dirty="0">
                          <a:solidFill>
                            <a:schemeClr val="tx1"/>
                          </a:solidFill>
                          <a:effectLst/>
                        </a:rPr>
                        <a:t>3.11%</a:t>
                      </a:r>
                      <a:endParaRPr lang="en-US" sz="16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14"/>
                  </a:ext>
                </a:extLst>
              </a:tr>
            </a:tbl>
          </a:graphicData>
        </a:graphic>
      </p:graphicFrame>
      <p:sp>
        <p:nvSpPr>
          <p:cNvPr id="8" name="Text Box 159"/>
          <p:cNvSpPr txBox="1">
            <a:spLocks noChangeArrowheads="1"/>
          </p:cNvSpPr>
          <p:nvPr/>
        </p:nvSpPr>
        <p:spPr bwMode="auto">
          <a:xfrm>
            <a:off x="2469224" y="7817827"/>
            <a:ext cx="8795384" cy="232369"/>
          </a:xfrm>
          <a:prstGeom prst="rect">
            <a:avLst/>
          </a:prstGeom>
          <a:solidFill>
            <a:schemeClr val="bg1"/>
          </a:solidFill>
        </p:spPr>
        <p:txBody>
          <a:bodyPr vert="horz" wrap="none" lIns="0" tIns="0" rIns="0" bIns="0" rtlCol="0" anchor="ctr">
            <a:noAutofit/>
          </a:bodyPr>
          <a:lstStyle>
            <a:defPPr>
              <a:defRPr lang="en-US"/>
            </a:defPPr>
            <a:lvl1pPr indent="0">
              <a:lnSpc>
                <a:spcPct val="90000"/>
              </a:lnSpc>
              <a:spcBef>
                <a:spcPts val="600"/>
              </a:spcBef>
              <a:buFontTx/>
              <a:buNone/>
              <a:defRPr sz="8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90000"/>
              </a:lnSpc>
              <a:spcBef>
                <a:spcPts val="600"/>
              </a:spcBef>
              <a:spcAft>
                <a:spcPct val="0"/>
              </a:spcAft>
              <a:buClrTx/>
              <a:buSzTx/>
              <a:buFontTx/>
              <a:buNone/>
              <a:tabLst/>
              <a:defRPr/>
            </a:pPr>
            <a:r>
              <a:rPr kumimoji="0" lang="en-US" sz="96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Source: Morningstar, </a:t>
            </a:r>
            <a:r>
              <a:rPr kumimoji="0" lang="en-US" sz="96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Factset</a:t>
            </a:r>
            <a:r>
              <a:rPr kumimoji="0" lang="en-US" sz="96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as of  March 31, 2020. Performance longer than 1-year is </a:t>
            </a:r>
            <a:r>
              <a:rPr kumimoji="0" lang="en-US" sz="96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annualized. See slide 2 for index definitions. </a:t>
            </a:r>
          </a:p>
        </p:txBody>
      </p:sp>
    </p:spTree>
    <p:extLst>
      <p:ext uri="{BB962C8B-B14F-4D97-AF65-F5344CB8AC3E}">
        <p14:creationId xmlns:p14="http://schemas.microsoft.com/office/powerpoint/2010/main" val="227244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9E9822-8788-4F7E-B72D-16D14E27ED61}"/>
              </a:ext>
            </a:extLst>
          </p:cNvPr>
          <p:cNvPicPr>
            <a:picLocks noChangeAspect="1"/>
          </p:cNvPicPr>
          <p:nvPr/>
        </p:nvPicPr>
        <p:blipFill>
          <a:blip r:embed="rId6"/>
          <a:stretch>
            <a:fillRect/>
          </a:stretch>
        </p:blipFill>
        <p:spPr>
          <a:xfrm>
            <a:off x="2580861" y="2019394"/>
            <a:ext cx="9458739" cy="5319731"/>
          </a:xfrm>
          <a:prstGeom prst="rect">
            <a:avLst/>
          </a:prstGeom>
          <a:ln>
            <a:solidFill>
              <a:schemeClr val="tx1"/>
            </a:solidFill>
          </a:ln>
        </p:spPr>
      </p:pic>
      <p:graphicFrame>
        <p:nvGraphicFramePr>
          <p:cNvPr id="4" name="Object 3" hidden="1"/>
          <p:cNvGraphicFramePr>
            <a:graphicFrameLocks noChangeAspect="1"/>
          </p:cNvGraphicFramePr>
          <p:nvPr>
            <p:custDataLst>
              <p:tags r:id="rId2"/>
            </p:custDataLst>
          </p:nvPr>
        </p:nvGraphicFramePr>
        <p:xfrm>
          <a:off x="1830705" y="1905"/>
          <a:ext cx="1906" cy="1906"/>
        </p:xfrm>
        <a:graphic>
          <a:graphicData uri="http://schemas.openxmlformats.org/presentationml/2006/ole">
            <mc:AlternateContent xmlns:mc="http://schemas.openxmlformats.org/markup-compatibility/2006">
              <mc:Choice xmlns:v="urn:schemas-microsoft-com:vml" Requires="v">
                <p:oleObj spid="_x0000_s35855"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830705" y="1905"/>
                        <a:ext cx="1906" cy="1906"/>
                      </a:xfrm>
                      <a:prstGeom prst="rect">
                        <a:avLst/>
                      </a:prstGeom>
                    </p:spPr>
                  </p:pic>
                </p:oleObj>
              </mc:Fallback>
            </mc:AlternateContent>
          </a:graphicData>
        </a:graphic>
      </p:graphicFrame>
      <p:sp>
        <p:nvSpPr>
          <p:cNvPr id="3" name="Rectangle 2" hidden="1"/>
          <p:cNvSpPr/>
          <p:nvPr>
            <p:custDataLst>
              <p:tags r:id="rId3"/>
            </p:custDataLst>
          </p:nvPr>
        </p:nvSpPr>
        <p:spPr>
          <a:xfrm>
            <a:off x="1828800" y="0"/>
            <a:ext cx="190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920" b="0"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panose="020B0604020202020204" pitchFamily="34" charset="0"/>
            </a:endParaRPr>
          </a:p>
        </p:txBody>
      </p:sp>
      <p:sp>
        <p:nvSpPr>
          <p:cNvPr id="2" name="Title 1"/>
          <p:cNvSpPr>
            <a:spLocks noGrp="1"/>
          </p:cNvSpPr>
          <p:nvPr>
            <p:ph type="title"/>
          </p:nvPr>
        </p:nvSpPr>
        <p:spPr>
          <a:xfrm>
            <a:off x="2560319" y="1174090"/>
            <a:ext cx="9611958" cy="606188"/>
          </a:xfrm>
        </p:spPr>
        <p:txBody>
          <a:bodyPr/>
          <a:lstStyle/>
          <a:p>
            <a:r>
              <a:rPr lang="en-US" b="1" dirty="0"/>
              <a:t>Lookback At Market Cycles</a:t>
            </a:r>
            <a:br>
              <a:rPr lang="en-US" b="1" dirty="0"/>
            </a:br>
            <a:r>
              <a:rPr lang="en-US" sz="1920" dirty="0"/>
              <a:t>Market Leadership Swings Are Common, Asset Prices Outstrip The Economy</a:t>
            </a:r>
          </a:p>
        </p:txBody>
      </p:sp>
      <p:sp>
        <p:nvSpPr>
          <p:cNvPr id="9" name="Text Placeholder 2"/>
          <p:cNvSpPr>
            <a:spLocks noGrp="1"/>
          </p:cNvSpPr>
          <p:nvPr>
            <p:ph type="body" sz="quarter" idx="11"/>
          </p:nvPr>
        </p:nvSpPr>
        <p:spPr>
          <a:xfrm>
            <a:off x="989178" y="492801"/>
            <a:ext cx="3737888" cy="466828"/>
          </a:xfrm>
        </p:spPr>
        <p:txBody>
          <a:bodyPr/>
          <a:lstStyle/>
          <a:p>
            <a:r>
              <a:rPr lang="en-US" dirty="0"/>
              <a:t>A LOOK AT THE MARKET – PAST AND PRESENT</a:t>
            </a:r>
          </a:p>
          <a:p>
            <a:endParaRPr lang="en-US" dirty="0"/>
          </a:p>
        </p:txBody>
      </p:sp>
      <p:sp>
        <p:nvSpPr>
          <p:cNvPr id="13" name="Text Box 159"/>
          <p:cNvSpPr txBox="1">
            <a:spLocks noChangeArrowheads="1"/>
          </p:cNvSpPr>
          <p:nvPr/>
        </p:nvSpPr>
        <p:spPr bwMode="auto">
          <a:xfrm>
            <a:off x="2563978" y="7803237"/>
            <a:ext cx="8795384" cy="174277"/>
          </a:xfrm>
          <a:prstGeom prst="rect">
            <a:avLst/>
          </a:prstGeom>
          <a:solidFill>
            <a:schemeClr val="bg1"/>
          </a:solidFill>
        </p:spPr>
        <p:txBody>
          <a:bodyPr vert="horz" wrap="none" lIns="0" tIns="0" rIns="0" bIns="0" rtlCol="0" anchor="ctr">
            <a:normAutofit/>
          </a:bodyPr>
          <a:lstStyle>
            <a:defPPr>
              <a:defRPr lang="en-US"/>
            </a:defPPr>
            <a:lvl1pPr indent="0">
              <a:lnSpc>
                <a:spcPct val="90000"/>
              </a:lnSpc>
              <a:spcBef>
                <a:spcPts val="600"/>
              </a:spcBef>
              <a:buFontTx/>
              <a:buNone/>
              <a:defRPr sz="600" b="0" i="1">
                <a:solidFill>
                  <a:schemeClr val="bg1">
                    <a:lumMod val="50000"/>
                  </a:schemeClr>
                </a:solidFill>
              </a:defRPr>
            </a:lvl1pPr>
            <a:lvl2pPr marL="0" indent="0">
              <a:lnSpc>
                <a:spcPct val="100000"/>
              </a:lnSpc>
              <a:spcBef>
                <a:spcPts val="0"/>
              </a:spcBef>
              <a:buClr>
                <a:schemeClr val="tx1"/>
              </a:buClr>
              <a:buFontTx/>
              <a:buNone/>
              <a:defRPr sz="800" b="0" i="0"/>
            </a:lvl2pPr>
            <a:lvl3pPr marL="0" indent="0">
              <a:lnSpc>
                <a:spcPct val="100000"/>
              </a:lnSpc>
              <a:spcBef>
                <a:spcPts val="0"/>
              </a:spcBef>
              <a:buClr>
                <a:schemeClr val="tx1"/>
              </a:buClr>
              <a:buFontTx/>
              <a:buNone/>
              <a:defRPr sz="800" b="0" i="0"/>
            </a:lvl3pPr>
            <a:lvl4pPr marL="0" indent="0">
              <a:lnSpc>
                <a:spcPct val="100000"/>
              </a:lnSpc>
              <a:spcBef>
                <a:spcPts val="0"/>
              </a:spcBef>
              <a:buClr>
                <a:schemeClr val="tx1"/>
              </a:buClr>
              <a:buFontTx/>
              <a:buNone/>
              <a:defRPr sz="800" b="0" i="0"/>
            </a:lvl4pPr>
            <a:lvl5pPr marL="0" indent="0">
              <a:lnSpc>
                <a:spcPct val="100000"/>
              </a:lnSpc>
              <a:spcBef>
                <a:spcPts val="0"/>
              </a:spcBef>
              <a:buFontTx/>
              <a:buNone/>
              <a:defRPr sz="800" b="0" i="0"/>
            </a:lvl5pPr>
            <a:lvl6pPr marL="0" indent="0" defTabSz="-396875">
              <a:lnSpc>
                <a:spcPct val="90000"/>
              </a:lnSpc>
              <a:spcBef>
                <a:spcPts val="600"/>
              </a:spcBef>
              <a:buClr>
                <a:schemeClr val="tx1"/>
              </a:buClr>
              <a:buFontTx/>
              <a:buNone/>
              <a:defRPr sz="800"/>
            </a:lvl6pPr>
            <a:lvl7pPr marL="0" indent="0">
              <a:lnSpc>
                <a:spcPct val="90000"/>
              </a:lnSpc>
              <a:spcBef>
                <a:spcPts val="600"/>
              </a:spcBef>
              <a:buFontTx/>
              <a:buNone/>
              <a:defRPr sz="1000" b="0" i="1"/>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base" latinLnBrk="0" hangingPunct="1">
              <a:lnSpc>
                <a:spcPct val="90000"/>
              </a:lnSpc>
              <a:spcBef>
                <a:spcPts val="600"/>
              </a:spcBef>
              <a:spcAft>
                <a:spcPct val="0"/>
              </a:spcAft>
              <a:buClrTx/>
              <a:buSzTx/>
              <a:buFontTx/>
              <a:buNone/>
              <a:tabLst/>
              <a:defRPr/>
            </a:pPr>
            <a:r>
              <a:rPr kumimoji="0" lang="en-US" sz="96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MSCI, Standard &amp; Poor’s, FactSet, See additional disclosures on page 3.</a:t>
            </a:r>
          </a:p>
        </p:txBody>
      </p:sp>
      <p:sp>
        <p:nvSpPr>
          <p:cNvPr id="14" name="Oval 13">
            <a:extLst>
              <a:ext uri="{FF2B5EF4-FFF2-40B4-BE49-F238E27FC236}">
                <a16:creationId xmlns="" xmlns:a16="http://schemas.microsoft.com/office/drawing/2014/main" id="{4BDB1EE5-B4CA-4D19-AD41-D960C031BA72}"/>
              </a:ext>
            </a:extLst>
          </p:cNvPr>
          <p:cNvSpPr/>
          <p:nvPr/>
        </p:nvSpPr>
        <p:spPr>
          <a:xfrm>
            <a:off x="4507845" y="5350124"/>
            <a:ext cx="798488" cy="505592"/>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5" name="Oval 14">
            <a:extLst>
              <a:ext uri="{FF2B5EF4-FFF2-40B4-BE49-F238E27FC236}">
                <a16:creationId xmlns="" xmlns:a16="http://schemas.microsoft.com/office/drawing/2014/main" id="{48764770-2ABB-48F4-9C89-A6199CF898C4}"/>
              </a:ext>
            </a:extLst>
          </p:cNvPr>
          <p:cNvSpPr/>
          <p:nvPr/>
        </p:nvSpPr>
        <p:spPr>
          <a:xfrm>
            <a:off x="7433824" y="5350125"/>
            <a:ext cx="639815" cy="453695"/>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6" name="Oval 15">
            <a:extLst>
              <a:ext uri="{FF2B5EF4-FFF2-40B4-BE49-F238E27FC236}">
                <a16:creationId xmlns="" xmlns:a16="http://schemas.microsoft.com/office/drawing/2014/main" id="{CF45CB90-0F9C-46D3-8CCE-BF17673108C0}"/>
              </a:ext>
            </a:extLst>
          </p:cNvPr>
          <p:cNvSpPr/>
          <p:nvPr/>
        </p:nvSpPr>
        <p:spPr>
          <a:xfrm>
            <a:off x="9480178" y="3696761"/>
            <a:ext cx="805379" cy="407507"/>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7" name="Oval 16">
            <a:extLst>
              <a:ext uri="{FF2B5EF4-FFF2-40B4-BE49-F238E27FC236}">
                <a16:creationId xmlns="" xmlns:a16="http://schemas.microsoft.com/office/drawing/2014/main" id="{499D671C-1AF0-41F4-9991-C3278C74D572}"/>
              </a:ext>
            </a:extLst>
          </p:cNvPr>
          <p:cNvSpPr/>
          <p:nvPr/>
        </p:nvSpPr>
        <p:spPr>
          <a:xfrm>
            <a:off x="9446785" y="6189069"/>
            <a:ext cx="805378" cy="453695"/>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nchorCtr="0"/>
          <a:lstStyle/>
          <a:p>
            <a:pPr marL="0" marR="0" lvl="0" indent="0" algn="ctr" defTabSz="457200" rtl="0" eaLnBrk="1" fontAlgn="base" latinLnBrk="0" hangingPunct="1">
              <a:lnSpc>
                <a:spcPct val="90000"/>
              </a:lnSpc>
              <a:spcBef>
                <a:spcPts val="720"/>
              </a:spcBef>
              <a:spcAft>
                <a:spcPct val="0"/>
              </a:spcAft>
              <a:buClrTx/>
              <a:buSzTx/>
              <a:buFontTx/>
              <a:buNone/>
              <a:tabLst/>
              <a:defRPr/>
            </a:pPr>
            <a:endParaRPr kumimoji="0" lang="en-US" sz="3120" b="0" i="0" u="none" strike="noStrike" kern="1200" cap="none" spc="0" normalizeH="0" baseline="0" noProof="0" dirty="0" err="1">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05717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ZevGu3VRbCcFclItsTxQ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0DInAjhARLRSl0II135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f.uqMozDruZ7csmuj3SX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26.xml><?xml version="1.0" encoding="utf-8"?>
<p:tagLst xmlns:a="http://schemas.openxmlformats.org/drawingml/2006/main" xmlns:r="http://schemas.openxmlformats.org/officeDocument/2006/relationships" xmlns:p="http://schemas.openxmlformats.org/presentationml/2006/main">
  <p:tag name="OWNERSUUID" val="12407681"/>
  <p:tag name="GCHARTNUMBER" val="56"/>
  <p:tag name="RANGENAME" val="&lt;_bbchartsh_MzJDRTE1MDRCQzBBNDAyME&gt;"/>
  <p:tag name="TYPENAME" val="BloombergGChartBMPType"/>
  <p:tag name="FILETIMESTAMP" val="4/23/2020 1:14:08 PM"/>
  <p:tag name="TAGTIMESTAMP" val="4/23/2020 1:14:08 PM"/>
  <p:tag name="CHARTTYPE" val="G"/>
  <p:tag name="WORKBOOKFILENAME" val="U:\AAC\AAC Charts\HighMark Economic and Market Charts.pptx"/>
  <p:tag name="WORKSHEETNAME" val="U:\AAC\AAC Charts\HighMark Economic and Market Charts.pptx"/>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29.xml><?xml version="1.0" encoding="utf-8"?>
<p:tagLst xmlns:a="http://schemas.openxmlformats.org/drawingml/2006/main" xmlns:r="http://schemas.openxmlformats.org/officeDocument/2006/relationships" xmlns:p="http://schemas.openxmlformats.org/presentationml/2006/main">
  <p:tag name="OWNERSUUID" val="12407681"/>
  <p:tag name="GCHARTNUMBER" val="57"/>
  <p:tag name="RANGENAME" val="&lt;_bbchartsh_Q0ZBN0U1MzE3NzYzNEE5Mk&gt;"/>
  <p:tag name="TYPENAME" val="BloombergGChartBMPType"/>
  <p:tag name="FILETIMESTAMP" val="4/23/2020 1:14:46 PM"/>
  <p:tag name="TAGTIMESTAMP" val="4/23/2020 1:14:46 PM"/>
  <p:tag name="CHARTTYPE" val="G"/>
  <p:tag name="WORKBOOKFILENAME" val="U:\AAC\AAC Charts\HighMark Economic and Market Charts.pptx"/>
  <p:tag name="WORKSHEETNAME" val="U:\AAC\AAC Charts\HighMark Economic and Market Charts.pptx"/>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NlQv6tYkyXT5YUBIOfJN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NPIOQoMQkGcg8.gl1rG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d_2NXboTZWEUbTwvMO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prhUzjNQqmf4NZD2WQtz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797AG2QQam5JI5oaScJ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mMyIOOMRNKYypGaqSfg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1HslD1lTZCYZ7dOvrNEC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Ohpcb27QtCPKCJlEuSL1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4Asc0seRn6XQiGFWx8j4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Pu1AL7BQCGO55TxenzA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Mki6M9JoQCaGTeDlLr0E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eXTQegnQ0C38R9U5I2S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ZevGu3VRbCcFclItsTxQ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WEPw8Gd7kX2rrLR1_Hp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icvUE.iP34Ens.VZ_Dpl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E3j9Hla.AqOM31gvrd6D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B0po6WSMu.Vo1d.b7mabv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sMymBlbTO2OIlmqv3MFp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bGwUMamP1U0BL9VL.dD8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PulLex8ZCRWO8KTdBB8j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V6CPt7Hmi_mF53ZC77v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NbSGF8Fv4u0vgblHmCmo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B6aBXGvx4dlLTNIQkht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WpvE3mBoZBRl22Aq5ElB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2A97gk9AnkcIZRoIXZ0r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R_vtZYXTkvd7zcMW25Rq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lz7gnQUa6uH3YJ1o5Ub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SDyEK90RJGrVya.h0dGV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gNz2ueB_c2tDXzAzK1M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jRPMKW3KEk03xjE4q7Zj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Z.fcVFf29eIpZfwRM8Nt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6JZXFFwYxlbeBZkKLIR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sOfdBorPm.1RXgfrGYPw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7.R3vuvBWkcSAtjNCpSj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Uzjm6RKwCYxdIBIcObMX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0zIqypet3NOuAcG5HeaC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fkHKa_0skGJh1crndlV4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Tx_4Qk3hOeyNScAuUGFZ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oVFuoU6wWDz535ngLJG1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gn72LJbgJwe3R0dfo5E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60K1NyJ0hk8jEPqE3kmSL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3ZevGu3VRbCcFclItsTxQ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qcuWTSXR5qeXc7ddm0K.g"/>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altLang="en-US" sz="2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altLang="en-US" sz="2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VES_2018 template.potx" id="{5401394C-1D7D-4F79-B4A6-5A08279E2ABA}" vid="{83C46A40-008A-43E0-89C6-1AC26500ECF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ES_2018 template.potx" id="{5401394C-1D7D-4F79-B4A6-5A08279E2ABA}" vid="{27707CD7-3FE0-4DF3-B5E6-B1831E7BB256}"/>
    </a:ext>
  </a:ext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altLang="en-US" sz="2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altLang="en-US" sz="2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VES_2018 template.potx" id="{5401394C-1D7D-4F79-B4A6-5A08279E2ABA}" vid="{83C46A40-008A-43E0-89C6-1AC26500ECF8}"/>
    </a:ext>
  </a:ext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altLang="en-US" sz="2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altLang="en-US" sz="2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VES_2018 template.potx" id="{5401394C-1D7D-4F79-B4A6-5A08279E2ABA}" vid="{83C46A40-008A-43E0-89C6-1AC26500ECF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VES_2018 template</Template>
  <TotalTime>149</TotalTime>
  <Words>10799</Words>
  <Application>Microsoft Macintosh PowerPoint</Application>
  <PresentationFormat>Custom</PresentationFormat>
  <Paragraphs>740</Paragraphs>
  <Slides>29</Slides>
  <Notes>24</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29</vt:i4>
      </vt:variant>
    </vt:vector>
  </HeadingPairs>
  <TitlesOfParts>
    <vt:vector size="35" baseType="lpstr">
      <vt:lpstr>Custom Design</vt:lpstr>
      <vt:lpstr>1_Custom Design</vt:lpstr>
      <vt:lpstr>2_Custom Design</vt:lpstr>
      <vt:lpstr>3_Custom Design</vt:lpstr>
      <vt:lpstr>think-cell Slide</vt:lpstr>
      <vt:lpstr>ActiveGraph</vt:lpstr>
      <vt:lpstr>PowerPoint Presentation</vt:lpstr>
      <vt:lpstr>Current Economic and Marketplace Forecast</vt:lpstr>
      <vt:lpstr>PowerPoint Presentation</vt:lpstr>
      <vt:lpstr>Disclosures</vt:lpstr>
      <vt:lpstr>Disclosures</vt:lpstr>
      <vt:lpstr>Agenda</vt:lpstr>
      <vt:lpstr>A Look at the Market – Past and Present</vt:lpstr>
      <vt:lpstr>Capital Markets Review 2019 Market Rally On Reduced Trade Tensions, Central Bank Easing, Fading Recession Fears 2020 Market Correction on COVID-19 Global Outbreak to Recession</vt:lpstr>
      <vt:lpstr>Lookback At Market Cycles Market Leadership Swings Are Common, Asset Prices Outstrip The Economy</vt:lpstr>
      <vt:lpstr>Market Valuations Were Pricing In “Goldilocks” prior to COVID-19 Fundamentals Favored U.S. Markets, While Valuations Favored International Markets</vt:lpstr>
      <vt:lpstr>U.S. Economy Long-Term Growth Rates Post Global Financial Crisis, US GDP growth structurally lower. </vt:lpstr>
      <vt:lpstr>Market’s Wall Of Worry Issues Weighing On Investor Psychology And Sentiment, Real Risks Or Perceived Risks?</vt:lpstr>
      <vt:lpstr>Taking Pulse of the Economy &amp;  Capital Markets Amidst COVID-19  </vt:lpstr>
      <vt:lpstr>Prior to COVID-19, Economic Cycle Length Record Breaking </vt:lpstr>
      <vt:lpstr>Coronavirus Epidemic Risk Epidemics Usually Transitory, Markets Recover To Prior Path Rather Swiftly</vt:lpstr>
      <vt:lpstr>Percent of US Population Under Statewide Stay-at-Home Orders</vt:lpstr>
      <vt:lpstr>Employment Trends Record Low Unemployment Rate to 2019; COVID-19 Crisis = Extreme Job Losses</vt:lpstr>
      <vt:lpstr>Consumer Considerations Expect Consumer Confidence to Remain Depressed Near-Term</vt:lpstr>
      <vt:lpstr>Social Distancing Vulnerability Consumer-Oriented Companies &amp; Industries Most at Risk</vt:lpstr>
      <vt:lpstr>US Central Banks Renewed Quantitative Easing on COVID-19 Response </vt:lpstr>
      <vt:lpstr>U.S. Interest Rates Favorable Decade For Bonds, Moderate Inflation, Real Yields Below Zero Abnormal</vt:lpstr>
      <vt:lpstr>Global Yield Curves Are Flat Negative Interest Rates Distorting Markets, Curve Shape Signals Slower Growth</vt:lpstr>
      <vt:lpstr>Global Debt Overhang Debt Service Obligations Will Impede Growth Potential</vt:lpstr>
      <vt:lpstr>Election Uncertainty  Markets Historically Perform Well In Election Years, Despite Stark Policy Differences</vt:lpstr>
      <vt:lpstr>Populism Waves De-Stabilizing Social Cohesion  Anti-Establishment, Anti-Globalization, Anti-Elite, Anti-Status Quo Movements</vt:lpstr>
      <vt:lpstr>The Futility Of Market Timing Investors Are Predictably Irrational, Deviating From Long Term Goals Destroys Wealth</vt:lpstr>
      <vt:lpstr>Key Takeaways</vt:lpstr>
      <vt:lpstr>Near-term Technical Global Recession offset by Record Fiscal &amp; Monetary Stimulus Reducing COVID-19 Risk Via Vaccine/Anti-Viral Critical to Recovery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Summers</dc:creator>
  <cp:lastModifiedBy>Microsoft Office 2008</cp:lastModifiedBy>
  <cp:revision>15</cp:revision>
  <dcterms:created xsi:type="dcterms:W3CDTF">2019-05-06T22:18:54Z</dcterms:created>
  <dcterms:modified xsi:type="dcterms:W3CDTF">2020-05-08T02:53:58Z</dcterms:modified>
</cp:coreProperties>
</file>