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9" r:id="rId6"/>
    <p:sldId id="264" r:id="rId7"/>
    <p:sldId id="299" r:id="rId8"/>
    <p:sldId id="290" r:id="rId9"/>
    <p:sldId id="300" r:id="rId10"/>
    <p:sldId id="291" r:id="rId11"/>
    <p:sldId id="308" r:id="rId12"/>
    <p:sldId id="347" r:id="rId13"/>
    <p:sldId id="348" r:id="rId14"/>
    <p:sldId id="303" r:id="rId15"/>
    <p:sldId id="302" r:id="rId16"/>
    <p:sldId id="292" r:id="rId17"/>
    <p:sldId id="307" r:id="rId18"/>
    <p:sldId id="298" r:id="rId19"/>
    <p:sldId id="301" r:id="rId20"/>
    <p:sldId id="349" r:id="rId21"/>
    <p:sldId id="285" r:id="rId22"/>
    <p:sldId id="294" r:id="rId23"/>
    <p:sldId id="296" r:id="rId24"/>
    <p:sldId id="295" r:id="rId25"/>
    <p:sldId id="30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DE1"/>
    <a:srgbClr val="00B9FF"/>
    <a:srgbClr val="FF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8" autoAdjust="0"/>
    <p:restoredTop sz="94965"/>
  </p:normalViewPr>
  <p:slideViewPr>
    <p:cSldViewPr snapToGrid="0" showGuides="1">
      <p:cViewPr>
        <p:scale>
          <a:sx n="69" d="100"/>
          <a:sy n="69" d="100"/>
        </p:scale>
        <p:origin x="1024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263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6C2F1-5F48-490F-895A-080D06F53B09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EE2EF-F64C-49A1-9BEE-685F9E0DCD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53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839CE-8C99-4EF0-B377-CC601D17E31E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06FFF-AB99-4770-B3DD-03A53029E3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8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WHAT vs. the HOW…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1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1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Raleway" panose="020F0502020204030204" pitchFamily="34" charset="0"/>
              </a:rPr>
              <a:t>Lighting controls are evolving to provide advanced functions, which vary in availability depending on system type and application need</a:t>
            </a:r>
          </a:p>
          <a:p>
            <a:endParaRPr lang="en-US" b="0" i="0" u="none" strike="noStrike" dirty="0">
              <a:solidFill>
                <a:srgbClr val="666666"/>
              </a:solidFill>
              <a:effectLst/>
              <a:latin typeface="Raleway" panose="020F0502020204030204" pitchFamily="34" charset="0"/>
            </a:endParaRPr>
          </a:p>
          <a:p>
            <a:r>
              <a:rPr lang="en-US" sz="1800" dirty="0">
                <a:effectLst/>
                <a:latin typeface="MyriadPro"/>
              </a:rPr>
              <a:t>With the release of the May 2022 update to UL 924, UL has changed how emergency lighting works in significant ways. In the past, a circuit level device would detect turn-on of emergency power and trigger the lights to stay on at full for 90 minutes, non by-passable. </a:t>
            </a:r>
          </a:p>
          <a:p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MyriadPro"/>
              </a:rPr>
              <a:t>Now, UL 924 requires active and continuous detection of normal power. Emergency mode is now triggered by the loss of normal power, just for the duration of that loss, vs a specified time frame. Devices that passively detect either the presence of emergency power, or the interruption of normal power to trigger emergency mode are no longer allowed.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0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E019E-65EE-B650-7C2B-FC07B7E46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036EFA-DFE4-49FC-0064-1A43C9868B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DF1FD-1C6A-995C-9C73-2E8F87078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C7D2F-F130-DAD7-B594-820E127039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54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9BF96-9106-50EF-BC53-C2EEAE15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D2106-3507-C2CF-CF8A-2B8FF3135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70321D-B904-5339-F777-A72E969D0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60ED8-C166-B23C-9FDB-58A79FBC6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8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31C90-53B3-9ABC-92ED-8C425A95D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7F7BF2-C235-8598-5520-82EA8BB53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2B85B2-3C2C-4F03-9DE9-CA828E0C3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E1BA4-723C-4B28-6C83-2E47B005E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4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D064-8897-4A02-3A2B-6BD61677B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A180C-087A-D9D0-1C00-F91125E3B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1AAA9A-1B1A-68BC-280B-809E5A548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DD403-7B28-2958-DE49-D04CAFDE6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36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Study conducted by JLL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This rule provides a breakdown of what an organization pays per square foot in terms of total occupancy cost.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7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A73E-4670-D2DD-DF0A-C8707BDAD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2B90B-999C-E810-B805-D6C6937D2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90A2B-B808-98D9-3964-D89297A5B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71152-F560-E1FB-4075-6B8111129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9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06FFF-AB99-4770-B3DD-03A53029E3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1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EE6BC-BD91-49D9-812B-6746B3832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5739406"/>
            <a:ext cx="1357320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56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87F91B-9488-44CE-BD7F-B97633638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5" y="5739406"/>
            <a:ext cx="1301903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050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C692E-D79C-4AD5-9240-77D9CD3B72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5" y="5718769"/>
            <a:ext cx="1311137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4000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005377" y="3333090"/>
            <a:ext cx="6181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Copperplate Gothic Bold" panose="020E0705020206020404" pitchFamily="34" charset="0"/>
              </a:rPr>
              <a:t>Spring Seminar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184969"/>
            <a:ext cx="12192000" cy="5539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spc="450" dirty="0">
                <a:solidFill>
                  <a:schemeClr val="bg1"/>
                </a:solidFill>
                <a:latin typeface="Garamond" panose="02020404030301010803" pitchFamily="18" charset="0"/>
              </a:rPr>
              <a:t>WWW.NALMCO.ORG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33165-A6BF-4F1B-8B16-6B71A9481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19" y="822037"/>
            <a:ext cx="7477760" cy="24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56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17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61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5726545"/>
            <a:ext cx="1403503" cy="113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826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D912F-1B2E-43F7-AA62-CAFC01CD17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5739406"/>
            <a:ext cx="1357320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72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15497-8A0E-4683-8EB4-97CF94CD3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5739406"/>
            <a:ext cx="1348083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20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4FB22-6F03-44CA-945D-908B66D88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5739406"/>
            <a:ext cx="1357320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74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35CF19-BD72-4FF8-AAC6-0B23FBC15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5739406"/>
            <a:ext cx="1357320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3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89696-498D-4D65-8450-31E1383C7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5739406"/>
            <a:ext cx="1348083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11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4B2B7-A1CE-4336-A70A-34C791567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5739406"/>
            <a:ext cx="1366557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22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3CBA67-759B-451B-8805-2EF6382B9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6" y="5739406"/>
            <a:ext cx="1392101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3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27087-8D81-4CD7-A503-B1B49DEF5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5739406"/>
            <a:ext cx="1292666" cy="11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76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6E9D3-770C-42A9-B2AF-DDEFF1ED53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DCB9A3-9D5A-4492-9D8F-48D82FD09DF9}"/>
              </a:ext>
            </a:extLst>
          </p:cNvPr>
          <p:cNvSpPr txBox="1">
            <a:spLocks/>
          </p:cNvSpPr>
          <p:nvPr userDrawn="1"/>
        </p:nvSpPr>
        <p:spPr>
          <a:xfrm>
            <a:off x="1960679" y="6168466"/>
            <a:ext cx="8839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Standard for Lighting Management Quality since 1953</a:t>
            </a:r>
            <a:r>
              <a:rPr lang="en-US" sz="2700" dirty="0"/>
              <a:t>	</a:t>
            </a:r>
            <a:r>
              <a:rPr lang="en-US" sz="1800" b="1" spc="225" dirty="0">
                <a:solidFill>
                  <a:schemeClr val="accent1">
                    <a:lumMod val="50000"/>
                  </a:schemeClr>
                </a:solidFill>
              </a:rPr>
              <a:t>www.nalmco.org</a:t>
            </a:r>
            <a:r>
              <a:rPr lang="en-US" sz="2700" spc="22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208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fif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mailto:Eric.Fournier@avi-on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oug.White@tranetechnologies.com" TargetMode="External"/><Relationship Id="rId5" Type="http://schemas.openxmlformats.org/officeDocument/2006/relationships/image" Target="../media/image6.jf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39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6A9D78-E9D9-50D4-CBC3-839CDD342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D10609D-3563-CDCD-9692-E723C6BC4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4B41A4-F706-56B8-0271-0E6AC8E0E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BD58B-CE4F-28D6-73B2-13E9D8327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B85906-784F-36AC-35E1-3EA645870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CBE9983-67A3-6363-5B74-06D78F1290DC}"/>
              </a:ext>
            </a:extLst>
          </p:cNvPr>
          <p:cNvSpPr txBox="1">
            <a:spLocks/>
          </p:cNvSpPr>
          <p:nvPr/>
        </p:nvSpPr>
        <p:spPr>
          <a:xfrm>
            <a:off x="-2485012" y="3716541"/>
            <a:ext cx="2665379" cy="1072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BMS/HVAC integration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Load Shedding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ABDBA91-F3EB-EABC-DA83-40C21667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2" y="248038"/>
            <a:ext cx="7651807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LIGHTING &amp; HVAC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DF073-D74F-E63F-663F-51916FA93D07}"/>
              </a:ext>
            </a:extLst>
          </p:cNvPr>
          <p:cNvSpPr txBox="1">
            <a:spLocks/>
          </p:cNvSpPr>
          <p:nvPr/>
        </p:nvSpPr>
        <p:spPr>
          <a:xfrm>
            <a:off x="5346098" y="2106617"/>
            <a:ext cx="6317265" cy="422072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Controllable lighting offers increased energy savings, comfort and flexibility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Use BAS to control HVAC and lights with shared schedules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Use occupancy data to control the lighting and HVAC system through the BAS for additional savings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Aggregate HVAC and lighting energy reporting through  BAS for one energy dashboard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Deploy demand response signals to both HVAC and  lighting systems during an event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D65C05F1-B9E5-2616-2297-FA5D8AF89C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76" r="22576"/>
          <a:stretch/>
        </p:blipFill>
        <p:spPr>
          <a:xfrm>
            <a:off x="0" y="1571624"/>
            <a:ext cx="4343400" cy="52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2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0CFC4-219D-68DB-CB03-31ECE9449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2" name="Rectangle 617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Work From Home Tips To Stay Motivated">
            <a:extLst>
              <a:ext uri="{FF2B5EF4-FFF2-40B4-BE49-F238E27FC236}">
                <a16:creationId xmlns:a16="http://schemas.microsoft.com/office/drawing/2014/main" id="{4D9480C7-9ADA-C2E9-D8D7-16AD055EF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3" name="Rectangle 61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92F24D-8A56-6D55-2A55-A0D93DF93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latin typeface="+mn-lt"/>
              </a:rPr>
              <a:t>THEY ALLOW FOR </a:t>
            </a:r>
            <a:r>
              <a:rPr lang="en-US" sz="3100" b="1" dirty="0">
                <a:latin typeface="+mn-lt"/>
              </a:rPr>
              <a:t>REMOTE PROGRAMMING</a:t>
            </a:r>
            <a:r>
              <a:rPr lang="en-US" sz="3100" dirty="0">
                <a:latin typeface="+mn-lt"/>
              </a:rPr>
              <a:t> AND REMOTE ACCESS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A811BD2-EF51-4A33-EF3E-9285C23C598E}"/>
              </a:ext>
            </a:extLst>
          </p:cNvPr>
          <p:cNvSpPr txBox="1">
            <a:spLocks/>
          </p:cNvSpPr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3C7A0721-028A-8078-F059-E2E87E36C444}"/>
              </a:ext>
            </a:extLst>
          </p:cNvPr>
          <p:cNvSpPr txBox="1">
            <a:spLocks/>
          </p:cNvSpPr>
          <p:nvPr/>
        </p:nvSpPr>
        <p:spPr>
          <a:xfrm>
            <a:off x="7949186" y="2434201"/>
            <a:ext cx="4127047" cy="4058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Eliminate end-user disruption during programming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Increase flexibility for when to perform lighting and control upgrades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Reduce overall programming cost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Offer Faster response time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Deliver more effective diagnose &amp; repair methods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697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2" name="Rectangle 1128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4" name="Rectangle 1128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6" name="Rectangle 1128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559294"/>
            <a:ext cx="12191999" cy="6298279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8" name="Rectangle 1128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428"/>
            <a:ext cx="6096001" cy="6858000"/>
          </a:xfrm>
          <a:prstGeom prst="rect">
            <a:avLst/>
          </a:prstGeom>
          <a:gradFill>
            <a:gsLst>
              <a:gs pos="13000">
                <a:srgbClr val="000000">
                  <a:alpha val="72000"/>
                </a:srgbClr>
              </a:gs>
              <a:gs pos="99000">
                <a:schemeClr val="accent1">
                  <a:lumMod val="50000"/>
                  <a:alpha val="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C43925-4CF2-058E-2522-9503D824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174" y="876883"/>
            <a:ext cx="6455814" cy="10906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b="1" dirty="0">
                <a:solidFill>
                  <a:srgbClr val="FFFFFF"/>
                </a:solidFill>
                <a:latin typeface="+mn-lt"/>
              </a:rPr>
              <a:t>NON-ENERGY BENEFTIS (NEBs) </a:t>
            </a:r>
            <a:r>
              <a:rPr lang="en-US" sz="3400" dirty="0">
                <a:solidFill>
                  <a:srgbClr val="FFFFFF"/>
                </a:solidFill>
              </a:rPr>
              <a:t>CONTROL STRATEGIES</a:t>
            </a:r>
          </a:p>
        </p:txBody>
      </p:sp>
      <p:sp>
        <p:nvSpPr>
          <p:cNvPr id="11290" name="Freeform: Shape 11289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"/>
                </a:schemeClr>
              </a:gs>
              <a:gs pos="68000">
                <a:schemeClr val="accent1">
                  <a:alpha val="1500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 descr="What is Circadian Lighting? - The Lighting Practice">
            <a:extLst>
              <a:ext uri="{FF2B5EF4-FFF2-40B4-BE49-F238E27FC236}">
                <a16:creationId xmlns:a16="http://schemas.microsoft.com/office/drawing/2014/main" id="{AC564392-92AF-9BD9-2334-32A2363AB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2" r="1" b="1"/>
          <a:stretch/>
        </p:blipFill>
        <p:spPr bwMode="auto">
          <a:xfrm>
            <a:off x="2343302" y="3351745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5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5872" y="309783"/>
            <a:ext cx="7303677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FOCUS ON THE BIG IMPACT and 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APPLY THE 3-30-300 RULE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DC6009A-5F9E-4D11-1EB9-5A255F74112A}"/>
              </a:ext>
            </a:extLst>
          </p:cNvPr>
          <p:cNvSpPr>
            <a:spLocks/>
          </p:cNvSpPr>
          <p:nvPr/>
        </p:nvSpPr>
        <p:spPr>
          <a:xfrm>
            <a:off x="2329372" y="2362333"/>
            <a:ext cx="6865480" cy="30195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0896" lvl="1" defTabSz="310896">
              <a:lnSpc>
                <a:spcPct val="107000"/>
              </a:lnSpc>
              <a:spcAft>
                <a:spcPts val="544"/>
              </a:spcAft>
            </a:pPr>
            <a:endParaRPr lang="en-US" sz="1088" kern="1200">
              <a:solidFill>
                <a:schemeClr val="tx1"/>
              </a:solidFill>
              <a:latin typeface="+mj-lt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2" name="Picture 4" descr="3-30-300 rule productivity results">
            <a:extLst>
              <a:ext uri="{FF2B5EF4-FFF2-40B4-BE49-F238E27FC236}">
                <a16:creationId xmlns:a16="http://schemas.microsoft.com/office/drawing/2014/main" id="{503536EA-94B1-B162-C7F2-79E5A11AD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56" y="2280993"/>
            <a:ext cx="5804529" cy="387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CDB7C63-EEA8-E094-C71C-5F7707BA6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15" y="2526132"/>
            <a:ext cx="5334197" cy="3015804"/>
          </a:xfrm>
        </p:spPr>
        <p:txBody>
          <a:bodyPr anchor="ctr">
            <a:noAutofit/>
          </a:bodyPr>
          <a:lstStyle/>
          <a:p>
            <a:r>
              <a:rPr lang="en-US" sz="1800" b="1" dirty="0"/>
              <a:t>$3</a:t>
            </a:r>
            <a:r>
              <a:rPr lang="en-US" sz="1800" dirty="0"/>
              <a:t>…Utility</a:t>
            </a:r>
          </a:p>
          <a:p>
            <a:r>
              <a:rPr lang="en-US" sz="1800" b="1" dirty="0"/>
              <a:t>$30</a:t>
            </a:r>
            <a:r>
              <a:rPr lang="en-US" sz="1800" dirty="0"/>
              <a:t>…Rent</a:t>
            </a:r>
          </a:p>
          <a:p>
            <a:r>
              <a:rPr lang="en-US" sz="1800" b="1" dirty="0"/>
              <a:t>$300… </a:t>
            </a:r>
            <a:r>
              <a:rPr lang="en-US" sz="1800" dirty="0"/>
              <a:t>Employee Costs (Salary, Benefits, etc.)</a:t>
            </a:r>
          </a:p>
          <a:p>
            <a:endParaRPr lang="en-US" sz="1800" dirty="0"/>
          </a:p>
          <a:p>
            <a:r>
              <a:rPr lang="en-US" sz="1800" dirty="0"/>
              <a:t>Facility </a:t>
            </a:r>
            <a:r>
              <a:rPr lang="en-US" sz="1800" dirty="0" err="1"/>
              <a:t>Mgr</a:t>
            </a:r>
            <a:r>
              <a:rPr lang="en-US" sz="1800" dirty="0"/>
              <a:t>’ often focus on the 3 and 30 sections, while C-suites also value the importance of the 300</a:t>
            </a:r>
          </a:p>
          <a:p>
            <a:pPr lvl="1"/>
            <a:r>
              <a:rPr lang="en-US" sz="1800" dirty="0"/>
              <a:t>Happiness</a:t>
            </a:r>
          </a:p>
          <a:p>
            <a:pPr lvl="1"/>
            <a:r>
              <a:rPr lang="en-US" sz="1800" dirty="0"/>
              <a:t>Productivity</a:t>
            </a:r>
          </a:p>
          <a:p>
            <a:pPr lvl="1"/>
            <a:r>
              <a:rPr lang="en-US" sz="1800" dirty="0"/>
              <a:t>Wellness</a:t>
            </a:r>
          </a:p>
          <a:p>
            <a:pPr lvl="1"/>
            <a:r>
              <a:rPr lang="en-US" sz="1800" dirty="0"/>
              <a:t>Well lit space, ample daylight, etc.</a:t>
            </a:r>
          </a:p>
        </p:txBody>
      </p:sp>
    </p:spTree>
    <p:extLst>
      <p:ext uri="{BB962C8B-B14F-4D97-AF65-F5344CB8AC3E}">
        <p14:creationId xmlns:p14="http://schemas.microsoft.com/office/powerpoint/2010/main" val="130277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8173E3-AE5F-AC1C-EBD7-F8618AFB4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18" descr="Diagram&#10;&#10;Description automatically generated">
            <a:extLst>
              <a:ext uri="{FF2B5EF4-FFF2-40B4-BE49-F238E27FC236}">
                <a16:creationId xmlns:a16="http://schemas.microsoft.com/office/drawing/2014/main" id="{16E6F6CC-F657-2559-BEBA-11B41DF71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" b="1224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9E5546F-1868-5DD8-7520-A24816C4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2" y="42475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latin typeface="+mn-lt"/>
              </a:rPr>
              <a:t>SMARTER BUILDINGS LEVERAGE DATA &amp; FOCUS ON CUSTOMER EXPERIENCE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5ED8605-DB77-B436-C1AF-55098B9265BC}"/>
              </a:ext>
            </a:extLst>
          </p:cNvPr>
          <p:cNvSpPr txBox="1">
            <a:spLocks/>
          </p:cNvSpPr>
          <p:nvPr/>
        </p:nvSpPr>
        <p:spPr>
          <a:xfrm>
            <a:off x="838193" y="2324662"/>
            <a:ext cx="3129374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800"/>
              </a:spcAft>
            </a:pPr>
            <a:endParaRPr lang="en-US" sz="2000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Understand how people use spaces to build better collaborative spaces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Right-size commercial buildings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Analyze occupant interaction with their smart lighting system and personal preferences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76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DC6009A-5F9E-4D11-1EB9-5A255F74112A}"/>
              </a:ext>
            </a:extLst>
          </p:cNvPr>
          <p:cNvSpPr>
            <a:spLocks/>
          </p:cNvSpPr>
          <p:nvPr/>
        </p:nvSpPr>
        <p:spPr>
          <a:xfrm>
            <a:off x="2329372" y="2362333"/>
            <a:ext cx="6865480" cy="30195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0896" lvl="1" defTabSz="310896">
              <a:lnSpc>
                <a:spcPct val="107000"/>
              </a:lnSpc>
              <a:spcAft>
                <a:spcPts val="544"/>
              </a:spcAft>
            </a:pPr>
            <a:endParaRPr lang="en-US" sz="1088" kern="1200">
              <a:solidFill>
                <a:schemeClr val="tx1"/>
              </a:solidFill>
              <a:latin typeface="+mj-lt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 descr="A collage of a room&#10;&#10;Description automatically generated">
            <a:extLst>
              <a:ext uri="{FF2B5EF4-FFF2-40B4-BE49-F238E27FC236}">
                <a16:creationId xmlns:a16="http://schemas.microsoft.com/office/drawing/2014/main" id="{671EAFF9-7C41-BED9-D6C0-D719222A3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57" y="3056339"/>
            <a:ext cx="4536851" cy="381347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655268D-9591-328F-CE6F-1896798C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73" y="309783"/>
            <a:ext cx="6163522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b="1" dirty="0">
                <a:solidFill>
                  <a:srgbClr val="FFFFFF"/>
                </a:solidFill>
                <a:latin typeface="+mn-lt"/>
              </a:rPr>
              <a:t>NON-ENERGY BENEFITS (NEB) </a:t>
            </a:r>
            <a:r>
              <a:rPr lang="en-US" sz="3700" dirty="0">
                <a:solidFill>
                  <a:srgbClr val="FFFFFF"/>
                </a:solidFill>
                <a:latin typeface="+mn-lt"/>
              </a:rPr>
              <a:t>CONTROL STRATEGIES</a:t>
            </a:r>
          </a:p>
        </p:txBody>
      </p:sp>
      <p:pic>
        <p:nvPicPr>
          <p:cNvPr id="12" name="Picture 11" descr="A light bulb with rainbow stripes in a circle&#10;&#10;Description automatically generated">
            <a:extLst>
              <a:ext uri="{FF2B5EF4-FFF2-40B4-BE49-F238E27FC236}">
                <a16:creationId xmlns:a16="http://schemas.microsoft.com/office/drawing/2014/main" id="{91285893-E9E6-5636-73CF-2E650E219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4" y="2237174"/>
            <a:ext cx="707886" cy="70788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2DD65FF9-74D0-04F2-B48E-59EFECD00FC1}"/>
              </a:ext>
            </a:extLst>
          </p:cNvPr>
          <p:cNvSpPr txBox="1">
            <a:spLocks/>
          </p:cNvSpPr>
          <p:nvPr/>
        </p:nvSpPr>
        <p:spPr>
          <a:xfrm>
            <a:off x="525873" y="3580359"/>
            <a:ext cx="4857750" cy="2314575"/>
          </a:xfrm>
          <a:prstGeom prst="rect">
            <a:avLst/>
          </a:prstGeom>
          <a:solidFill>
            <a:srgbClr val="6ACD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Know the Difference…</a:t>
            </a:r>
          </a:p>
          <a:p>
            <a:endParaRPr lang="en-US" sz="1800" b="1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1800" b="1" i="1" dirty="0">
                <a:solidFill>
                  <a:schemeClr val="bg1"/>
                </a:solidFill>
                <a:latin typeface="+mn-lt"/>
              </a:rPr>
              <a:t>Color Tuning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, color temperature (CCT) is automatically programmed to change throughout day/night or is adjusted at any time using wall stations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1800" b="1" i="1" dirty="0">
                <a:solidFill>
                  <a:schemeClr val="bg1"/>
                </a:solidFill>
                <a:latin typeface="+mn-lt"/>
              </a:rPr>
              <a:t>Color Selectable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, the user must physically select the CCT directly on the fixture (usually via dip switch). Set &amp; Forget operation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CF0506-1BE3-016D-2325-0F19BDDFA2FD}"/>
              </a:ext>
            </a:extLst>
          </p:cNvPr>
          <p:cNvGrpSpPr/>
          <p:nvPr/>
        </p:nvGrpSpPr>
        <p:grpSpPr>
          <a:xfrm>
            <a:off x="402884" y="1544923"/>
            <a:ext cx="11459894" cy="887205"/>
            <a:chOff x="1020416" y="1510309"/>
            <a:chExt cx="10922875" cy="887205"/>
          </a:xfrm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A1635DC9-5AFB-516E-D743-CFB5EC1CAA81}"/>
                </a:ext>
              </a:extLst>
            </p:cNvPr>
            <p:cNvSpPr txBox="1">
              <a:spLocks/>
            </p:cNvSpPr>
            <p:nvPr/>
          </p:nvSpPr>
          <p:spPr>
            <a:xfrm>
              <a:off x="1020416" y="1510309"/>
              <a:ext cx="3357558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PRODUCE THE RIGHT COLOR OR SHADE OF LIGHT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EE3C5F-01A3-541C-8822-A7456FB5DB43}"/>
                </a:ext>
              </a:extLst>
            </p:cNvPr>
            <p:cNvSpPr txBox="1"/>
            <p:nvPr/>
          </p:nvSpPr>
          <p:spPr>
            <a:xfrm>
              <a:off x="6857481" y="1608456"/>
              <a:ext cx="508581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BY SEPARATING LIGHT INTENSITY FROM COLOR TEMPERATURE (CCT)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D67CC29E-4D03-D1F7-344A-767C70BE7423}"/>
                </a:ext>
              </a:extLst>
            </p:cNvPr>
            <p:cNvSpPr/>
            <p:nvPr/>
          </p:nvSpPr>
          <p:spPr>
            <a:xfrm>
              <a:off x="4675573" y="1728513"/>
              <a:ext cx="2016418" cy="15679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702D0E8D-9C0E-FC94-7A6D-857B16F8D50B}"/>
              </a:ext>
            </a:extLst>
          </p:cNvPr>
          <p:cNvSpPr txBox="1">
            <a:spLocks/>
          </p:cNvSpPr>
          <p:nvPr/>
        </p:nvSpPr>
        <p:spPr>
          <a:xfrm>
            <a:off x="6857889" y="2296647"/>
            <a:ext cx="4957188" cy="634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Color Tuning/Tunable White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manually or automatically adjust the color temperature based on space occupancy and/or time of the day</a:t>
            </a:r>
          </a:p>
        </p:txBody>
      </p:sp>
    </p:spTree>
    <p:extLst>
      <p:ext uri="{BB962C8B-B14F-4D97-AF65-F5344CB8AC3E}">
        <p14:creationId xmlns:p14="http://schemas.microsoft.com/office/powerpoint/2010/main" val="30956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655268D-9591-328F-CE6F-1896798C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INCREASE IN </a:t>
            </a:r>
            <a:r>
              <a:rPr lang="en-US" sz="4200" b="1"/>
              <a:t>SAFETY MEASURES</a:t>
            </a:r>
            <a:endParaRPr lang="en-US" sz="4200"/>
          </a:p>
        </p:txBody>
      </p:sp>
      <p:sp>
        <p:nvSpPr>
          <p:cNvPr id="1229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FB9790E-075E-162A-3AC0-F159D0C7048B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344" lvl="1">
              <a:spcBef>
                <a:spcPts val="0"/>
              </a:spcBef>
              <a:spcAft>
                <a:spcPts val="544"/>
              </a:spcAft>
            </a:pPr>
            <a:endParaRPr lang="en-US" sz="2200" dirty="0"/>
          </a:p>
          <a:p>
            <a:pPr marL="155448">
              <a:spcBef>
                <a:spcPts val="0"/>
              </a:spcBef>
              <a:spcAft>
                <a:spcPts val="544"/>
              </a:spcAft>
            </a:pPr>
            <a:r>
              <a:rPr lang="en-US" sz="2200" dirty="0"/>
              <a:t>EMERGENCY LOCK DOWN MODE</a:t>
            </a:r>
          </a:p>
          <a:p>
            <a:pPr marL="155448">
              <a:spcBef>
                <a:spcPts val="0"/>
              </a:spcBef>
              <a:spcAft>
                <a:spcPts val="544"/>
              </a:spcAft>
            </a:pPr>
            <a:endParaRPr lang="en-US" sz="2200" dirty="0"/>
          </a:p>
        </p:txBody>
      </p:sp>
      <p:pic>
        <p:nvPicPr>
          <p:cNvPr id="12290" name="Picture 2" descr="Indiana Teachers Mock Executed During School-Shooting Drill">
            <a:extLst>
              <a:ext uri="{FF2B5EF4-FFF2-40B4-BE49-F238E27FC236}">
                <a16:creationId xmlns:a16="http://schemas.microsoft.com/office/drawing/2014/main" id="{DCC8A939-4FB2-38B8-A890-F7288F4B0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ed triangle with a lock on it&#10;&#10;Description automatically generated">
            <a:extLst>
              <a:ext uri="{FF2B5EF4-FFF2-40B4-BE49-F238E27FC236}">
                <a16:creationId xmlns:a16="http://schemas.microsoft.com/office/drawing/2014/main" id="{9FDA54AE-A98F-DC19-3CBE-FA3E20AE1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08" y="4111165"/>
            <a:ext cx="1920429" cy="19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5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4F776F-1010-B2BA-0902-205A33564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unbelt HoldingsMarina Heights - Sunbelt Holdings">
            <a:extLst>
              <a:ext uri="{FF2B5EF4-FFF2-40B4-BE49-F238E27FC236}">
                <a16:creationId xmlns:a16="http://schemas.microsoft.com/office/drawing/2014/main" id="{7AB0D8C7-165D-DA6E-18E2-578DF03CB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9" b="428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6C7EF5A-98D9-F164-C158-A6387095B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290" y="3752848"/>
            <a:ext cx="6350233" cy="2452687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STATE FARM BUILDINGS - TEMPE, AZ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~ 6,200 fixtures controlled individually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23 floors, all common areas, private offices, conf. rooms and open offices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High End trim, occupancy sensors and manual controls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BACnet integration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479525C-4B5A-9D42-3535-EC6B2D2DF001}"/>
              </a:ext>
            </a:extLst>
          </p:cNvPr>
          <p:cNvSpPr txBox="1">
            <a:spLocks/>
          </p:cNvSpPr>
          <p:nvPr/>
        </p:nvSpPr>
        <p:spPr>
          <a:xfrm>
            <a:off x="351692" y="4218592"/>
            <a:ext cx="3285283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CASE STUDY #1…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BMS INTEGRATION</a:t>
            </a:r>
          </a:p>
        </p:txBody>
      </p:sp>
      <p:pic>
        <p:nvPicPr>
          <p:cNvPr id="1026" name="Picture 2" descr="Energy Star Lighting Electric Inc">
            <a:extLst>
              <a:ext uri="{FF2B5EF4-FFF2-40B4-BE49-F238E27FC236}">
                <a16:creationId xmlns:a16="http://schemas.microsoft.com/office/drawing/2014/main" id="{2D1C96A2-98EF-681D-AA0C-79C7474E5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13181" r="73920" b="14488"/>
          <a:stretch/>
        </p:blipFill>
        <p:spPr bwMode="auto">
          <a:xfrm>
            <a:off x="10249644" y="3913986"/>
            <a:ext cx="1594161" cy="19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ergy Star Lighting Electric Inc">
            <a:extLst>
              <a:ext uri="{FF2B5EF4-FFF2-40B4-BE49-F238E27FC236}">
                <a16:creationId xmlns:a16="http://schemas.microsoft.com/office/drawing/2014/main" id="{D72FF3F7-15E5-11CF-F02C-A9C047971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1" t="22876" r="5612" b="26715"/>
          <a:stretch/>
        </p:blipFill>
        <p:spPr bwMode="auto">
          <a:xfrm>
            <a:off x="10222523" y="5964919"/>
            <a:ext cx="1761284" cy="51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ongratulations 2022 Integrated Lighting Campaign Recognized ...">
            <a:extLst>
              <a:ext uri="{FF2B5EF4-FFF2-40B4-BE49-F238E27FC236}">
                <a16:creationId xmlns:a16="http://schemas.microsoft.com/office/drawing/2014/main" id="{16BBDEB8-07C3-9246-577D-8D5A3C680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89"/>
          <a:stretch/>
        </p:blipFill>
        <p:spPr bwMode="auto">
          <a:xfrm>
            <a:off x="3921603" y="61653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lcome to Ortega Middle School">
            <a:extLst>
              <a:ext uri="{FF2B5EF4-FFF2-40B4-BE49-F238E27FC236}">
                <a16:creationId xmlns:a16="http://schemas.microsoft.com/office/drawing/2014/main" id="{70CFB7CC-DF6A-DE9E-8D6C-830C19CA1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8" r="16903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8055" y="2593520"/>
            <a:ext cx="4832803" cy="3664351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j-lt"/>
              </a:rPr>
              <a:t>ORTEGA MIDDLE SCHOOL - ALAMOSA, CO</a:t>
            </a:r>
          </a:p>
          <a:p>
            <a:pPr rtl="0"/>
            <a:r>
              <a:rPr lang="en-US" sz="1800" dirty="0">
                <a:effectLst/>
                <a:latin typeface="+mj-lt"/>
              </a:rPr>
              <a:t>Largest school district in San Luis Valley ASD</a:t>
            </a:r>
          </a:p>
          <a:p>
            <a:pPr rtl="0"/>
            <a:r>
              <a:rPr lang="en-US" sz="1800" dirty="0">
                <a:effectLst/>
                <a:latin typeface="+mj-lt"/>
              </a:rPr>
              <a:t>Student achievement data fell into turnaround status for OMS</a:t>
            </a:r>
          </a:p>
          <a:p>
            <a:pPr rtl="0"/>
            <a:r>
              <a:rPr lang="en-US" sz="1800" dirty="0">
                <a:effectLst/>
                <a:latin typeface="+mj-lt"/>
              </a:rPr>
              <a:t>School had 2 classrooms with color tuning in special needs; they liked it and expanded it a year later to the entire school</a:t>
            </a:r>
          </a:p>
          <a:p>
            <a:r>
              <a:rPr lang="en-US" sz="1800" dirty="0">
                <a:latin typeface="+mj-lt"/>
              </a:rPr>
              <a:t>When it came time to abate asbestos and a new ceiling grid would be installed, the project was designed around color tuning to provide opportunities for every student</a:t>
            </a:r>
            <a:endParaRPr lang="en-US" sz="1800" dirty="0">
              <a:effectLst/>
              <a:latin typeface="+mj-lt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E270071-5060-6F54-1FE5-DA83832B4FBD}"/>
              </a:ext>
            </a:extLst>
          </p:cNvPr>
          <p:cNvSpPr txBox="1">
            <a:spLocks/>
          </p:cNvSpPr>
          <p:nvPr/>
        </p:nvSpPr>
        <p:spPr>
          <a:xfrm>
            <a:off x="448056" y="653678"/>
            <a:ext cx="3473547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CASE STUDY #2…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TUNABLE WHITE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B4AD78E-CC51-E731-67A4-A071D7EE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643" y="400367"/>
            <a:ext cx="3464217" cy="181248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DOE ILC 2023 Award Winning Project</a:t>
            </a:r>
          </a:p>
        </p:txBody>
      </p:sp>
    </p:spTree>
    <p:extLst>
      <p:ext uri="{BB962C8B-B14F-4D97-AF65-F5344CB8AC3E}">
        <p14:creationId xmlns:p14="http://schemas.microsoft.com/office/powerpoint/2010/main" val="3381440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02C93-34CE-51DF-43A3-D4259701A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1" r="31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515F421-5FC8-7989-6229-FFB3671818F4}"/>
              </a:ext>
            </a:extLst>
          </p:cNvPr>
          <p:cNvSpPr txBox="1">
            <a:spLocks/>
          </p:cNvSpPr>
          <p:nvPr/>
        </p:nvSpPr>
        <p:spPr>
          <a:xfrm>
            <a:off x="426825" y="2726906"/>
            <a:ext cx="4481077" cy="4435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WSSB – WASHINGTON STATE SCHOOL FOR THE BLIND, WA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All classrooms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Fully automated CCT changing throughout the day with manual override capabilities impact kids’ ability to learn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26F0AD6-3D3F-F5F9-F0D5-FF52A5C9B3A0}"/>
              </a:ext>
            </a:extLst>
          </p:cNvPr>
          <p:cNvSpPr txBox="1">
            <a:spLocks/>
          </p:cNvSpPr>
          <p:nvPr/>
        </p:nvSpPr>
        <p:spPr>
          <a:xfrm>
            <a:off x="426826" y="849895"/>
            <a:ext cx="3195244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CASE STUDY #3… 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AUTOMATED CIRCADIAN LIGHTING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0B4383D-6D5B-2EDC-342E-51934695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70" y="479065"/>
            <a:ext cx="1641455" cy="16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63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 txBox="1">
            <a:spLocks/>
          </p:cNvSpPr>
          <p:nvPr/>
        </p:nvSpPr>
        <p:spPr>
          <a:xfrm>
            <a:off x="1382254" y="471408"/>
            <a:ext cx="9473184" cy="17940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/>
          </a:p>
          <a:p>
            <a:pPr algn="ctr"/>
            <a:r>
              <a:rPr lang="en-US" sz="3000" b="1" dirty="0"/>
              <a:t>NALMCO 2024 LEARNING LAB</a:t>
            </a:r>
          </a:p>
          <a:p>
            <a:pPr algn="ctr"/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LIGHTING CONTROLS BEYONG BASIC ENERGY SAVINGS</a:t>
            </a:r>
          </a:p>
          <a:p>
            <a:pPr algn="ctr"/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1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Doug White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</a:rPr>
              <a:t>		           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	Eric Fournier</a:t>
            </a:r>
          </a:p>
          <a:p>
            <a:pPr algn="ctr"/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Avi-on Labs | Lighting Controls and Wireless Energy Efficient Lighting  Solutions - Bluetooth Lighting Controls Avi-on Labs | Lighting Controls and  Wireless Energy Efficient Lighting Solutions">
            <a:extLst>
              <a:ext uri="{FF2B5EF4-FFF2-40B4-BE49-F238E27FC236}">
                <a16:creationId xmlns:a16="http://schemas.microsoft.com/office/drawing/2014/main" id="{B6F3E592-BF85-D543-BC25-DC0E59C8E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18423" r="18934" b="15448"/>
          <a:stretch/>
        </p:blipFill>
        <p:spPr bwMode="auto">
          <a:xfrm>
            <a:off x="7171378" y="5043710"/>
            <a:ext cx="2173110" cy="12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6D2A8FF-E6D4-E0F7-DC0F-178F81D9B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45" y="5260507"/>
            <a:ext cx="2647540" cy="921911"/>
          </a:xfrm>
          <a:prstGeom prst="rect">
            <a:avLst/>
          </a:prstGeom>
        </p:spPr>
      </p:pic>
      <p:pic>
        <p:nvPicPr>
          <p:cNvPr id="2" name="Picture Placeholder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B47B23A7-7C81-52A8-46DF-7AB8947E13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" b="34"/>
          <a:stretch>
            <a:fillRect/>
          </a:stretch>
        </p:blipFill>
        <p:spPr>
          <a:xfrm>
            <a:off x="7286518" y="2265481"/>
            <a:ext cx="2327038" cy="2327038"/>
          </a:xfrm>
          <a:custGeom>
            <a:avLst/>
            <a:gdLst>
              <a:gd name="connsiteX0" fmla="*/ 912920 w 1825840"/>
              <a:gd name="connsiteY0" fmla="*/ 0 h 1825840"/>
              <a:gd name="connsiteX1" fmla="*/ 1825840 w 1825840"/>
              <a:gd name="connsiteY1" fmla="*/ 912920 h 1825840"/>
              <a:gd name="connsiteX2" fmla="*/ 912920 w 1825840"/>
              <a:gd name="connsiteY2" fmla="*/ 1825840 h 1825840"/>
              <a:gd name="connsiteX3" fmla="*/ 0 w 1825840"/>
              <a:gd name="connsiteY3" fmla="*/ 912920 h 1825840"/>
              <a:gd name="connsiteX4" fmla="*/ 912920 w 1825840"/>
              <a:gd name="connsiteY4" fmla="*/ 0 h 18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5840" h="1825840">
                <a:moveTo>
                  <a:pt x="912920" y="0"/>
                </a:moveTo>
                <a:cubicBezTo>
                  <a:pt x="1417112" y="0"/>
                  <a:pt x="1825840" y="408728"/>
                  <a:pt x="1825840" y="912920"/>
                </a:cubicBezTo>
                <a:cubicBezTo>
                  <a:pt x="1825840" y="1417112"/>
                  <a:pt x="1417112" y="1825840"/>
                  <a:pt x="912920" y="1825840"/>
                </a:cubicBezTo>
                <a:cubicBezTo>
                  <a:pt x="408728" y="1825840"/>
                  <a:pt x="0" y="1417112"/>
                  <a:pt x="0" y="912920"/>
                </a:cubicBezTo>
                <a:cubicBezTo>
                  <a:pt x="0" y="408728"/>
                  <a:pt x="408728" y="0"/>
                  <a:pt x="912920" y="0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3E3B2D6-EDA5-7A16-2F9D-0119850C15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333" b="8333"/>
          <a:stretch/>
        </p:blipFill>
        <p:spPr>
          <a:xfrm>
            <a:off x="2578446" y="2265481"/>
            <a:ext cx="2327038" cy="2327038"/>
          </a:xfrm>
          <a:custGeom>
            <a:avLst/>
            <a:gdLst>
              <a:gd name="connsiteX0" fmla="*/ 912920 w 1825840"/>
              <a:gd name="connsiteY0" fmla="*/ 0 h 1825840"/>
              <a:gd name="connsiteX1" fmla="*/ 1825840 w 1825840"/>
              <a:gd name="connsiteY1" fmla="*/ 912920 h 1825840"/>
              <a:gd name="connsiteX2" fmla="*/ 912920 w 1825840"/>
              <a:gd name="connsiteY2" fmla="*/ 1825840 h 1825840"/>
              <a:gd name="connsiteX3" fmla="*/ 0 w 1825840"/>
              <a:gd name="connsiteY3" fmla="*/ 912920 h 1825840"/>
              <a:gd name="connsiteX4" fmla="*/ 912920 w 1825840"/>
              <a:gd name="connsiteY4" fmla="*/ 0 h 18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5840" h="1825840">
                <a:moveTo>
                  <a:pt x="912920" y="0"/>
                </a:moveTo>
                <a:cubicBezTo>
                  <a:pt x="1417112" y="0"/>
                  <a:pt x="1825840" y="408728"/>
                  <a:pt x="1825840" y="912920"/>
                </a:cubicBezTo>
                <a:cubicBezTo>
                  <a:pt x="1825840" y="1417112"/>
                  <a:pt x="1417112" y="1825840"/>
                  <a:pt x="912920" y="1825840"/>
                </a:cubicBezTo>
                <a:cubicBezTo>
                  <a:pt x="408728" y="1825840"/>
                  <a:pt x="0" y="1417112"/>
                  <a:pt x="0" y="912920"/>
                </a:cubicBezTo>
                <a:cubicBezTo>
                  <a:pt x="0" y="408728"/>
                  <a:pt x="408728" y="0"/>
                  <a:pt x="91292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621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many windows&#10;&#10;Description automatically generated">
            <a:extLst>
              <a:ext uri="{FF2B5EF4-FFF2-40B4-BE49-F238E27FC236}">
                <a16:creationId xmlns:a16="http://schemas.microsoft.com/office/drawing/2014/main" id="{6D2EE301-ED33-4F76-8260-A009F5A1A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2" r="953" b="-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DC6009A-5F9E-4D11-1EB9-5A255F741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47" y="2619113"/>
            <a:ext cx="3285283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</a:rPr>
              <a:t>RUSH UNIVERSITY MEDICAL CENTER - CHICAGO, IL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</a:rPr>
              <a:t>10 floors, 8 fully controlled,     ~ 2,000 fixtures retrofitted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</a:rPr>
              <a:t>Lights were too bright in classrooms and offices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</a:rPr>
              <a:t>Lighting Controls added to multiple lighting fixture brands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</a:rPr>
              <a:t>Controls needed to be “fixture agnostic” and non-proprietary to specific lighting brands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j-lt"/>
              </a:rPr>
              <a:t>Cost effective, flexible, robust and future proof for Demand Response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FB3CED6-80F8-C7C6-AA2C-3365601754B0}"/>
              </a:ext>
            </a:extLst>
          </p:cNvPr>
          <p:cNvSpPr txBox="1">
            <a:spLocks/>
          </p:cNvSpPr>
          <p:nvPr/>
        </p:nvSpPr>
        <p:spPr>
          <a:xfrm>
            <a:off x="409847" y="865959"/>
            <a:ext cx="3285283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CASE STUDY #4…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DIMMING, FLEXIBILITY AND DEMAND REPONSE</a:t>
            </a:r>
          </a:p>
        </p:txBody>
      </p:sp>
      <p:pic>
        <p:nvPicPr>
          <p:cNvPr id="3074" name="Picture 2" descr="Imperial Lighting Maintenance">
            <a:extLst>
              <a:ext uri="{FF2B5EF4-FFF2-40B4-BE49-F238E27FC236}">
                <a16:creationId xmlns:a16="http://schemas.microsoft.com/office/drawing/2014/main" id="{22CC0B38-6180-BA04-C4D8-1474E8BA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17" y="44638"/>
            <a:ext cx="3285283" cy="16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31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a flag in front&#10;&#10;Description automatically generated with low confidence">
            <a:extLst>
              <a:ext uri="{FF2B5EF4-FFF2-40B4-BE49-F238E27FC236}">
                <a16:creationId xmlns:a16="http://schemas.microsoft.com/office/drawing/2014/main" id="{882EC87C-35B6-5FAE-E4C4-38465EF24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0" r="3" b="5447"/>
          <a:stretch/>
        </p:blipFill>
        <p:spPr>
          <a:xfrm>
            <a:off x="5321807" y="3364982"/>
            <a:ext cx="6870193" cy="349301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02F23C8-67FE-5F1A-539F-6EBBE727441C}"/>
              </a:ext>
            </a:extLst>
          </p:cNvPr>
          <p:cNvSpPr txBox="1">
            <a:spLocks/>
          </p:cNvSpPr>
          <p:nvPr/>
        </p:nvSpPr>
        <p:spPr>
          <a:xfrm>
            <a:off x="549175" y="2373652"/>
            <a:ext cx="4444855" cy="415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Project Location: Lansing, MI</a:t>
            </a:r>
          </a:p>
          <a:p>
            <a:r>
              <a:rPr lang="en-US" sz="1800" dirty="0">
                <a:latin typeface="+mj-lt"/>
              </a:rPr>
              <a:t>K-12 Holt School District; 9 schools</a:t>
            </a:r>
          </a:p>
          <a:p>
            <a:r>
              <a:rPr lang="en-US" sz="1800" dirty="0">
                <a:latin typeface="+mj-lt"/>
              </a:rPr>
              <a:t>340,000sqft High School only</a:t>
            </a:r>
          </a:p>
          <a:p>
            <a:r>
              <a:rPr lang="en-US" sz="1800" dirty="0">
                <a:latin typeface="+mj-lt"/>
              </a:rPr>
              <a:t>10,000+ fixtures; ~8,000 Bluetooth Lighting Controls </a:t>
            </a:r>
          </a:p>
          <a:p>
            <a:r>
              <a:rPr lang="en-US" sz="1800" dirty="0">
                <a:latin typeface="+mj-lt"/>
              </a:rPr>
              <a:t>School now considering </a:t>
            </a:r>
            <a:r>
              <a:rPr lang="en-US" sz="1800" b="1" dirty="0">
                <a:latin typeface="+mj-lt"/>
              </a:rPr>
              <a:t>smart door locks </a:t>
            </a:r>
            <a:r>
              <a:rPr lang="en-US" sz="1800" dirty="0">
                <a:latin typeface="+mj-lt"/>
              </a:rPr>
              <a:t>and wanting </a:t>
            </a:r>
            <a:r>
              <a:rPr lang="en-US" sz="1800" b="1" dirty="0">
                <a:latin typeface="+mj-lt"/>
              </a:rPr>
              <a:t>integration with Network Lighting Control</a:t>
            </a:r>
            <a:r>
              <a:rPr lang="en-US" sz="1800" dirty="0">
                <a:latin typeface="+mj-lt"/>
              </a:rPr>
              <a:t> system</a:t>
            </a:r>
          </a:p>
        </p:txBody>
      </p:sp>
      <p:pic>
        <p:nvPicPr>
          <p:cNvPr id="16" name="Picture 2" descr="Congratulations 2022 Integrated Lighting Campaign Recognized ...">
            <a:extLst>
              <a:ext uri="{FF2B5EF4-FFF2-40B4-BE49-F238E27FC236}">
                <a16:creationId xmlns:a16="http://schemas.microsoft.com/office/drawing/2014/main" id="{991D8A82-C29F-5A93-7F68-3544F934F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89"/>
          <a:stretch/>
        </p:blipFill>
        <p:spPr bwMode="auto">
          <a:xfrm>
            <a:off x="3921603" y="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0F22482F-4F95-97F9-458F-A94CCD97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903" y="561171"/>
            <a:ext cx="3464217" cy="181248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DOE ILC 2022 Award Winning Project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E65260D-5D19-BC43-02F1-D51DBF894F74}"/>
              </a:ext>
            </a:extLst>
          </p:cNvPr>
          <p:cNvSpPr txBox="1">
            <a:spLocks/>
          </p:cNvSpPr>
          <p:nvPr/>
        </p:nvSpPr>
        <p:spPr>
          <a:xfrm>
            <a:off x="448056" y="401114"/>
            <a:ext cx="3473547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  <a:latin typeface="+mn-lt"/>
              </a:rPr>
              <a:t>CASE STUDY #5… 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SAFETY MEASURES</a:t>
            </a:r>
          </a:p>
        </p:txBody>
      </p:sp>
    </p:spTree>
    <p:extLst>
      <p:ext uri="{BB962C8B-B14F-4D97-AF65-F5344CB8AC3E}">
        <p14:creationId xmlns:p14="http://schemas.microsoft.com/office/powerpoint/2010/main" val="351671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B74CA-93B0-64D0-537D-BBC4B1853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7F3E52-1535-7D28-2DFE-F0DB3C0A7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CE0F72-C77D-5CFE-5870-BD8881DFB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A66BFB-439E-36CE-1B71-D2F4A5B4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AE8595-C608-660C-592A-7AAB9BA5A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91EEB40-0BEA-BB97-5BDD-77421C9F4C82}"/>
              </a:ext>
            </a:extLst>
          </p:cNvPr>
          <p:cNvSpPr>
            <a:spLocks/>
          </p:cNvSpPr>
          <p:nvPr/>
        </p:nvSpPr>
        <p:spPr>
          <a:xfrm>
            <a:off x="2329372" y="2362333"/>
            <a:ext cx="6865480" cy="30195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0896" marR="0" lvl="1" indent="0" algn="l" defTabSz="310896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44"/>
              </a:spcAft>
              <a:buClrTx/>
              <a:buSzTx/>
              <a:buFontTx/>
              <a:buNone/>
              <a:tabLst/>
              <a:defRPr/>
            </a:pPr>
            <a:endParaRPr kumimoji="0" lang="en-US" sz="10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07F72C9-046E-D983-E699-1C41E7DE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73" y="309783"/>
            <a:ext cx="6163522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b="1" dirty="0">
                <a:solidFill>
                  <a:srgbClr val="FFFFFF"/>
                </a:solidFill>
                <a:latin typeface="+mn-lt"/>
              </a:rPr>
              <a:t>QUESTIONS?</a:t>
            </a:r>
            <a:endParaRPr lang="en-US" sz="37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E1018C0-F7E3-DE63-511B-8241E3526DFA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15759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THANK YOU!</a:t>
            </a:r>
            <a:endParaRPr lang="en-US" dirty="0"/>
          </a:p>
        </p:txBody>
      </p:sp>
      <p:pic>
        <p:nvPicPr>
          <p:cNvPr id="3" name="Picture 2" descr="Avi-on Labs | Lighting Controls and Wireless Energy Efficient Lighting  Solutions - Bluetooth Lighting Controls Avi-on Labs | Lighting Controls and  Wireless Energy Efficient Lighting Solutions">
            <a:extLst>
              <a:ext uri="{FF2B5EF4-FFF2-40B4-BE49-F238E27FC236}">
                <a16:creationId xmlns:a16="http://schemas.microsoft.com/office/drawing/2014/main" id="{A56AF576-22B6-4ACB-FFEC-A274D99DA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18423" r="18934" b="15448"/>
          <a:stretch/>
        </p:blipFill>
        <p:spPr bwMode="auto">
          <a:xfrm>
            <a:off x="6994885" y="5601077"/>
            <a:ext cx="2052727" cy="1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0E60F05-33BD-D1B7-B266-A787AAE5B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14" y="5845272"/>
            <a:ext cx="2052727" cy="714789"/>
          </a:xfrm>
          <a:prstGeom prst="rect">
            <a:avLst/>
          </a:prstGeom>
        </p:spPr>
      </p:pic>
      <p:pic>
        <p:nvPicPr>
          <p:cNvPr id="6" name="Picture Placeholder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F388FC83-FB62-9E89-C0F4-4DE55F2D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" b="34"/>
          <a:stretch>
            <a:fillRect/>
          </a:stretch>
        </p:blipFill>
        <p:spPr>
          <a:xfrm>
            <a:off x="7615855" y="2893175"/>
            <a:ext cx="1446985" cy="1446985"/>
          </a:xfrm>
          <a:custGeom>
            <a:avLst/>
            <a:gdLst>
              <a:gd name="connsiteX0" fmla="*/ 912920 w 1825840"/>
              <a:gd name="connsiteY0" fmla="*/ 0 h 1825840"/>
              <a:gd name="connsiteX1" fmla="*/ 1825840 w 1825840"/>
              <a:gd name="connsiteY1" fmla="*/ 912920 h 1825840"/>
              <a:gd name="connsiteX2" fmla="*/ 912920 w 1825840"/>
              <a:gd name="connsiteY2" fmla="*/ 1825840 h 1825840"/>
              <a:gd name="connsiteX3" fmla="*/ 0 w 1825840"/>
              <a:gd name="connsiteY3" fmla="*/ 912920 h 1825840"/>
              <a:gd name="connsiteX4" fmla="*/ 912920 w 1825840"/>
              <a:gd name="connsiteY4" fmla="*/ 0 h 18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5840" h="1825840">
                <a:moveTo>
                  <a:pt x="912920" y="0"/>
                </a:moveTo>
                <a:cubicBezTo>
                  <a:pt x="1417112" y="0"/>
                  <a:pt x="1825840" y="408728"/>
                  <a:pt x="1825840" y="912920"/>
                </a:cubicBezTo>
                <a:cubicBezTo>
                  <a:pt x="1825840" y="1417112"/>
                  <a:pt x="1417112" y="1825840"/>
                  <a:pt x="912920" y="1825840"/>
                </a:cubicBezTo>
                <a:cubicBezTo>
                  <a:pt x="408728" y="1825840"/>
                  <a:pt x="0" y="1417112"/>
                  <a:pt x="0" y="912920"/>
                </a:cubicBezTo>
                <a:cubicBezTo>
                  <a:pt x="0" y="408728"/>
                  <a:pt x="408728" y="0"/>
                  <a:pt x="912920" y="0"/>
                </a:cubicBezTo>
                <a:close/>
              </a:path>
            </a:pathLst>
          </a:custGeom>
        </p:spPr>
      </p:pic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BC011244-3499-ABCE-FD12-F86205D5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333" b="8333"/>
          <a:stretch/>
        </p:blipFill>
        <p:spPr>
          <a:xfrm>
            <a:off x="2879929" y="2893175"/>
            <a:ext cx="1446984" cy="1446984"/>
          </a:xfrm>
          <a:custGeom>
            <a:avLst/>
            <a:gdLst>
              <a:gd name="connsiteX0" fmla="*/ 912920 w 1825840"/>
              <a:gd name="connsiteY0" fmla="*/ 0 h 1825840"/>
              <a:gd name="connsiteX1" fmla="*/ 1825840 w 1825840"/>
              <a:gd name="connsiteY1" fmla="*/ 912920 h 1825840"/>
              <a:gd name="connsiteX2" fmla="*/ 912920 w 1825840"/>
              <a:gd name="connsiteY2" fmla="*/ 1825840 h 1825840"/>
              <a:gd name="connsiteX3" fmla="*/ 0 w 1825840"/>
              <a:gd name="connsiteY3" fmla="*/ 912920 h 1825840"/>
              <a:gd name="connsiteX4" fmla="*/ 912920 w 1825840"/>
              <a:gd name="connsiteY4" fmla="*/ 0 h 182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5840" h="1825840">
                <a:moveTo>
                  <a:pt x="912920" y="0"/>
                </a:moveTo>
                <a:cubicBezTo>
                  <a:pt x="1417112" y="0"/>
                  <a:pt x="1825840" y="408728"/>
                  <a:pt x="1825840" y="912920"/>
                </a:cubicBezTo>
                <a:cubicBezTo>
                  <a:pt x="1825840" y="1417112"/>
                  <a:pt x="1417112" y="1825840"/>
                  <a:pt x="912920" y="1825840"/>
                </a:cubicBezTo>
                <a:cubicBezTo>
                  <a:pt x="408728" y="1825840"/>
                  <a:pt x="0" y="1417112"/>
                  <a:pt x="0" y="912920"/>
                </a:cubicBezTo>
                <a:cubicBezTo>
                  <a:pt x="0" y="408728"/>
                  <a:pt x="408728" y="0"/>
                  <a:pt x="91292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BE7C9DE-DE4A-2360-4707-F6BE1C03E3E6}"/>
              </a:ext>
            </a:extLst>
          </p:cNvPr>
          <p:cNvSpPr txBox="1">
            <a:spLocks/>
          </p:cNvSpPr>
          <p:nvPr/>
        </p:nvSpPr>
        <p:spPr>
          <a:xfrm>
            <a:off x="1185863" y="4442151"/>
            <a:ext cx="4835117" cy="12934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/>
              <a:t>Doug White</a:t>
            </a:r>
          </a:p>
          <a:p>
            <a:pPr algn="ctr"/>
            <a:r>
              <a:rPr lang="en-US" sz="2100" b="1" dirty="0"/>
              <a:t>Energy Services Product Manager, Lighting Commercial HVAC Americas</a:t>
            </a:r>
          </a:p>
          <a:p>
            <a:pPr algn="ctr"/>
            <a:endParaRPr lang="en-US" sz="1700" b="1" dirty="0"/>
          </a:p>
          <a:p>
            <a:pPr algn="ctr"/>
            <a:r>
              <a:rPr lang="en-US" sz="2100" b="1" dirty="0">
                <a:hlinkClick r:id="rId6"/>
              </a:rPr>
              <a:t>Doug.White@tranetechnologies.com</a:t>
            </a:r>
            <a:endParaRPr lang="en-US" sz="2100" b="1" dirty="0"/>
          </a:p>
          <a:p>
            <a:pPr algn="ctr"/>
            <a:endParaRPr lang="en-US" sz="1700" b="1" dirty="0"/>
          </a:p>
          <a:p>
            <a:pPr algn="ctr"/>
            <a:r>
              <a:rPr lang="en-US" sz="2100" b="1" dirty="0"/>
              <a:t>303.253.0496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975DBE3-FC9F-14BE-B824-35250CF3C075}"/>
              </a:ext>
            </a:extLst>
          </p:cNvPr>
          <p:cNvSpPr txBox="1">
            <a:spLocks/>
          </p:cNvSpPr>
          <p:nvPr/>
        </p:nvSpPr>
        <p:spPr>
          <a:xfrm>
            <a:off x="5929112" y="4340159"/>
            <a:ext cx="4835117" cy="12934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/>
              <a:t>Eric Fournier</a:t>
            </a:r>
          </a:p>
          <a:p>
            <a:pPr algn="ctr"/>
            <a:r>
              <a:rPr lang="en-US" sz="1700" b="1" dirty="0"/>
              <a:t>VP Business Development</a:t>
            </a:r>
          </a:p>
          <a:p>
            <a:pPr algn="ctr"/>
            <a:endParaRPr lang="en-US" sz="1700" b="1" dirty="0"/>
          </a:p>
          <a:p>
            <a:pPr algn="ctr"/>
            <a:r>
              <a:rPr lang="en-US" sz="1700" b="1" dirty="0">
                <a:hlinkClick r:id="rId7"/>
              </a:rPr>
              <a:t>Eric.Fournier@avi-on.com</a:t>
            </a:r>
            <a:endParaRPr lang="en-US" sz="1700" b="1" dirty="0"/>
          </a:p>
          <a:p>
            <a:pPr algn="ctr"/>
            <a:endParaRPr lang="en-US" sz="1700" b="1" dirty="0"/>
          </a:p>
          <a:p>
            <a:pPr algn="ctr"/>
            <a:r>
              <a:rPr lang="en-US" sz="1700" b="1" dirty="0"/>
              <a:t>760.889.8151</a:t>
            </a:r>
          </a:p>
        </p:txBody>
      </p:sp>
    </p:spTree>
    <p:extLst>
      <p:ext uri="{BB962C8B-B14F-4D97-AF65-F5344CB8AC3E}">
        <p14:creationId xmlns:p14="http://schemas.microsoft.com/office/powerpoint/2010/main" val="4089127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latin typeface="+mn-lt"/>
              </a:rPr>
              <a:t>Agenda</a:t>
            </a:r>
            <a:br>
              <a:rPr lang="en-US" sz="3700" dirty="0"/>
            </a:br>
            <a:br>
              <a:rPr lang="en-US" sz="3700" dirty="0"/>
            </a:br>
            <a:endParaRPr lang="en-US" sz="37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1800" y="1900401"/>
            <a:ext cx="5546010" cy="3769835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BASIC</a:t>
            </a:r>
            <a:r>
              <a:rPr lang="en-US" sz="2000" dirty="0"/>
              <a:t> Energy Saving Control Strategies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ADVANCED</a:t>
            </a:r>
            <a:r>
              <a:rPr lang="en-US" sz="2000" dirty="0"/>
              <a:t> Energy Saving Control Strategies</a:t>
            </a:r>
          </a:p>
          <a:p>
            <a:endParaRPr lang="en-US" sz="2000" dirty="0"/>
          </a:p>
          <a:p>
            <a:r>
              <a:rPr lang="en-US" sz="2000" b="1" dirty="0"/>
              <a:t>NON-ENERGY Benefits (NEBs) </a:t>
            </a:r>
            <a:r>
              <a:rPr lang="en-US" sz="2000" dirty="0"/>
              <a:t>Control Strategies</a:t>
            </a:r>
          </a:p>
          <a:p>
            <a:endParaRPr lang="en-US" sz="2000" dirty="0"/>
          </a:p>
          <a:p>
            <a:r>
              <a:rPr lang="en-US" sz="2000" dirty="0"/>
              <a:t>Case Studies </a:t>
            </a:r>
          </a:p>
        </p:txBody>
      </p:sp>
      <p:pic>
        <p:nvPicPr>
          <p:cNvPr id="5" name="Picture 4" descr="Person writing on a notepad">
            <a:extLst>
              <a:ext uri="{FF2B5EF4-FFF2-40B4-BE49-F238E27FC236}">
                <a16:creationId xmlns:a16="http://schemas.microsoft.com/office/drawing/2014/main" id="{A33BEAB0-0B84-1A72-852D-FAE917FC2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57" r="14598" b="-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78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75" name="Rectangle 517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Light Switch Reminder&quot; Sticker for Sale by lilaccreations | Redbubble">
            <a:extLst>
              <a:ext uri="{FF2B5EF4-FFF2-40B4-BE49-F238E27FC236}">
                <a16:creationId xmlns:a16="http://schemas.microsoft.com/office/drawing/2014/main" id="{3ABF7684-09CE-B227-3A19-056250E93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7" r="9089" b="11730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7" name="Rectangle 517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C43925-4CF2-058E-2522-9503D824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+mn-lt"/>
              </a:rPr>
              <a:t>BASIC</a:t>
            </a:r>
            <a:r>
              <a:rPr lang="en-US" sz="4800" b="1" dirty="0"/>
              <a:t> </a:t>
            </a:r>
            <a:r>
              <a:rPr lang="en-US" sz="4800" dirty="0"/>
              <a:t>ENERGY SAVINGS CONTROL STRATEGIES</a:t>
            </a:r>
          </a:p>
        </p:txBody>
      </p:sp>
      <p:sp>
        <p:nvSpPr>
          <p:cNvPr id="5179" name="Rectangle 517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81" name="Rectangle 518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375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225" y="272472"/>
            <a:ext cx="8140275" cy="103051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+mn-lt"/>
              </a:rPr>
              <a:t>CONTROLS PROVIDE THE FOLLOWING FIVE </a:t>
            </a:r>
            <a:r>
              <a:rPr lang="en-US" sz="3700" b="1" dirty="0">
                <a:solidFill>
                  <a:srgbClr val="FFFFFF"/>
                </a:solidFill>
                <a:latin typeface="+mn-lt"/>
              </a:rPr>
              <a:t>BASIC </a:t>
            </a:r>
            <a:r>
              <a:rPr lang="en-US" sz="3700" dirty="0">
                <a:solidFill>
                  <a:srgbClr val="FFFFFF"/>
                </a:solidFill>
                <a:latin typeface="+mn-lt"/>
              </a:rPr>
              <a:t>FUNCTIONS</a:t>
            </a:r>
          </a:p>
        </p:txBody>
      </p:sp>
      <p:pic>
        <p:nvPicPr>
          <p:cNvPr id="21" name="Picture 20" descr="A hand touching a button&#10;&#10;Description automatically generated">
            <a:extLst>
              <a:ext uri="{FF2B5EF4-FFF2-40B4-BE49-F238E27FC236}">
                <a16:creationId xmlns:a16="http://schemas.microsoft.com/office/drawing/2014/main" id="{3ED08EF4-051A-3B27-C90B-44A13E597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27" y="2045073"/>
            <a:ext cx="634532" cy="634532"/>
          </a:xfrm>
          <a:prstGeom prst="rect">
            <a:avLst/>
          </a:prstGeom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709E83C8-7519-B005-FC23-A8C19C692CBE}"/>
              </a:ext>
            </a:extLst>
          </p:cNvPr>
          <p:cNvSpPr txBox="1">
            <a:spLocks/>
          </p:cNvSpPr>
          <p:nvPr/>
        </p:nvSpPr>
        <p:spPr>
          <a:xfrm>
            <a:off x="6363578" y="2077899"/>
            <a:ext cx="4347107" cy="634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Manual Controls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give occupants the ability to manually turn lights On/Off/Dim or Recall Scenes</a:t>
            </a:r>
          </a:p>
        </p:txBody>
      </p:sp>
      <p:pic>
        <p:nvPicPr>
          <p:cNvPr id="26" name="Picture 25" descr="A person walking with a wifi signal&#10;&#10;Description automatically generated">
            <a:extLst>
              <a:ext uri="{FF2B5EF4-FFF2-40B4-BE49-F238E27FC236}">
                <a16:creationId xmlns:a16="http://schemas.microsoft.com/office/drawing/2014/main" id="{A380ECD6-9267-30C1-2FC7-CC780A6D8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11" y="4750606"/>
            <a:ext cx="624248" cy="624248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CBC15F99-5291-3D27-14B2-681CDDBB0F4B}"/>
              </a:ext>
            </a:extLst>
          </p:cNvPr>
          <p:cNvSpPr txBox="1">
            <a:spLocks/>
          </p:cNvSpPr>
          <p:nvPr/>
        </p:nvSpPr>
        <p:spPr>
          <a:xfrm>
            <a:off x="6353293" y="4750606"/>
            <a:ext cx="4371616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Occupancy Sensors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turn lights on/off automatically when occupants enter and leave a space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FCB82B9A-1F4A-5BBD-FF0B-DFCE80161385}"/>
              </a:ext>
            </a:extLst>
          </p:cNvPr>
          <p:cNvSpPr txBox="1">
            <a:spLocks/>
          </p:cNvSpPr>
          <p:nvPr/>
        </p:nvSpPr>
        <p:spPr>
          <a:xfrm>
            <a:off x="6110285" y="1855020"/>
            <a:ext cx="5838274" cy="88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4" name="Picture 33" descr="A light bulb in a circle&#10;&#10;Description automatically generated">
            <a:extLst>
              <a:ext uri="{FF2B5EF4-FFF2-40B4-BE49-F238E27FC236}">
                <a16:creationId xmlns:a16="http://schemas.microsoft.com/office/drawing/2014/main" id="{F4820522-F31F-A4EE-B3AC-3FA69393B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38" y="2769485"/>
            <a:ext cx="634393" cy="634393"/>
          </a:xfrm>
          <a:prstGeom prst="rect">
            <a:avLst/>
          </a:prstGeom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FA536128-4052-044B-F937-DDC24D119445}"/>
              </a:ext>
            </a:extLst>
          </p:cNvPr>
          <p:cNvSpPr txBox="1">
            <a:spLocks/>
          </p:cNvSpPr>
          <p:nvPr/>
        </p:nvSpPr>
        <p:spPr>
          <a:xfrm>
            <a:off x="6369127" y="2788698"/>
            <a:ext cx="4112280" cy="607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High-End Trim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sets an artificial maximum light level below 100%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7548A3DD-61ED-1962-7C2B-4409336FE04F}"/>
              </a:ext>
            </a:extLst>
          </p:cNvPr>
          <p:cNvSpPr txBox="1">
            <a:spLocks/>
          </p:cNvSpPr>
          <p:nvPr/>
        </p:nvSpPr>
        <p:spPr>
          <a:xfrm>
            <a:off x="10739135" y="2042934"/>
            <a:ext cx="1237874" cy="634393"/>
          </a:xfrm>
          <a:prstGeom prst="rect">
            <a:avLst/>
          </a:prstGeom>
          <a:ln>
            <a:solidFill>
              <a:srgbClr val="6ACDE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Typ. Energy Savings</a:t>
            </a:r>
          </a:p>
          <a:p>
            <a:pPr algn="ctr"/>
            <a:r>
              <a:rPr lang="en-US" sz="1800" b="1" dirty="0">
                <a:solidFill>
                  <a:srgbClr val="6ACDE1"/>
                </a:solidFill>
              </a:rPr>
              <a:t>10-20%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B2A6BE2-3E8E-BF8C-0408-2B315EAC70E0}"/>
              </a:ext>
            </a:extLst>
          </p:cNvPr>
          <p:cNvGrpSpPr/>
          <p:nvPr/>
        </p:nvGrpSpPr>
        <p:grpSpPr>
          <a:xfrm>
            <a:off x="402884" y="1544923"/>
            <a:ext cx="11136424" cy="887205"/>
            <a:chOff x="1020416" y="1510309"/>
            <a:chExt cx="10614563" cy="887205"/>
          </a:xfrm>
        </p:grpSpPr>
        <p:sp>
          <p:nvSpPr>
            <p:cNvPr id="11" name="Title 2">
              <a:extLst>
                <a:ext uri="{FF2B5EF4-FFF2-40B4-BE49-F238E27FC236}">
                  <a16:creationId xmlns:a16="http://schemas.microsoft.com/office/drawing/2014/main" id="{6441F515-9A04-9778-4C68-AC9C1501CB7C}"/>
                </a:ext>
              </a:extLst>
            </p:cNvPr>
            <p:cNvSpPr txBox="1">
              <a:spLocks/>
            </p:cNvSpPr>
            <p:nvPr/>
          </p:nvSpPr>
          <p:spPr>
            <a:xfrm>
              <a:off x="1020416" y="1510309"/>
              <a:ext cx="3357558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PRODUCE THE RIGHT AMOUNT OF LIGHT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D26236F-EE5B-362C-5BE9-1C095667338A}"/>
                </a:ext>
              </a:extLst>
            </p:cNvPr>
            <p:cNvSpPr txBox="1"/>
            <p:nvPr/>
          </p:nvSpPr>
          <p:spPr>
            <a:xfrm>
              <a:off x="6549169" y="1608466"/>
              <a:ext cx="50858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BY CONTROLLING LIGHT OUTPUT INTENSITY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4168699D-CB57-42FA-A42D-D29410DCA21C}"/>
                </a:ext>
              </a:extLst>
            </p:cNvPr>
            <p:cNvSpPr/>
            <p:nvPr/>
          </p:nvSpPr>
          <p:spPr>
            <a:xfrm>
              <a:off x="4675573" y="1728513"/>
              <a:ext cx="2016418" cy="15679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32BC9B-5589-4D33-C21F-ED02689265CB}"/>
              </a:ext>
            </a:extLst>
          </p:cNvPr>
          <p:cNvGrpSpPr/>
          <p:nvPr/>
        </p:nvGrpSpPr>
        <p:grpSpPr>
          <a:xfrm>
            <a:off x="-186967" y="3260924"/>
            <a:ext cx="11962081" cy="887205"/>
            <a:chOff x="-68214" y="3515632"/>
            <a:chExt cx="11962081" cy="887205"/>
          </a:xfrm>
        </p:grpSpPr>
        <p:sp>
          <p:nvSpPr>
            <p:cNvPr id="13" name="Title 2">
              <a:extLst>
                <a:ext uri="{FF2B5EF4-FFF2-40B4-BE49-F238E27FC236}">
                  <a16:creationId xmlns:a16="http://schemas.microsoft.com/office/drawing/2014/main" id="{EF0C08E1-186F-3964-973C-3F1996A81964}"/>
                </a:ext>
              </a:extLst>
            </p:cNvPr>
            <p:cNvSpPr txBox="1">
              <a:spLocks/>
            </p:cNvSpPr>
            <p:nvPr/>
          </p:nvSpPr>
          <p:spPr>
            <a:xfrm>
              <a:off x="-68214" y="3515632"/>
              <a:ext cx="4702332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WHERE THE LIGHT IS NEEDED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95E5E83-48B0-D3D7-C52E-F71FFBC576BC}"/>
                </a:ext>
              </a:extLst>
            </p:cNvPr>
            <p:cNvSpPr txBox="1"/>
            <p:nvPr/>
          </p:nvSpPr>
          <p:spPr>
            <a:xfrm>
              <a:off x="6808057" y="3775863"/>
              <a:ext cx="50858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BY DECIDING ZONE vs. LUMINAIRE CONTROLS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9E175C2E-175F-6F50-EAC3-32772EB30B41}"/>
                </a:ext>
              </a:extLst>
            </p:cNvPr>
            <p:cNvSpPr/>
            <p:nvPr/>
          </p:nvSpPr>
          <p:spPr>
            <a:xfrm>
              <a:off x="4356492" y="3859183"/>
              <a:ext cx="2115554" cy="186397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Title 2">
            <a:extLst>
              <a:ext uri="{FF2B5EF4-FFF2-40B4-BE49-F238E27FC236}">
                <a16:creationId xmlns:a16="http://schemas.microsoft.com/office/drawing/2014/main" id="{7CE30AD2-8B90-CA97-C647-99F134B4F8B8}"/>
              </a:ext>
            </a:extLst>
          </p:cNvPr>
          <p:cNvSpPr txBox="1">
            <a:spLocks/>
          </p:cNvSpPr>
          <p:nvPr/>
        </p:nvSpPr>
        <p:spPr>
          <a:xfrm>
            <a:off x="10724909" y="2742225"/>
            <a:ext cx="1237874" cy="640571"/>
          </a:xfrm>
          <a:prstGeom prst="rect">
            <a:avLst/>
          </a:prstGeom>
          <a:ln>
            <a:solidFill>
              <a:srgbClr val="6ACDE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Typ. Energy Savings</a:t>
            </a:r>
          </a:p>
          <a:p>
            <a:pPr algn="ctr"/>
            <a:r>
              <a:rPr lang="en-US" sz="1800" b="1" dirty="0">
                <a:solidFill>
                  <a:srgbClr val="6ACDE1"/>
                </a:solidFill>
              </a:rPr>
              <a:t>10-30%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51FCBE2-626A-5D3F-A2E8-6A7D06336C12}"/>
              </a:ext>
            </a:extLst>
          </p:cNvPr>
          <p:cNvGrpSpPr/>
          <p:nvPr/>
        </p:nvGrpSpPr>
        <p:grpSpPr>
          <a:xfrm>
            <a:off x="-171383" y="3910643"/>
            <a:ext cx="11946497" cy="887205"/>
            <a:chOff x="-185609" y="4253043"/>
            <a:chExt cx="11946497" cy="887205"/>
          </a:xfrm>
        </p:grpSpPr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3295B1FE-89E0-6F76-5379-C2DBF6F151A1}"/>
                </a:ext>
              </a:extLst>
            </p:cNvPr>
            <p:cNvSpPr txBox="1">
              <a:spLocks/>
            </p:cNvSpPr>
            <p:nvPr/>
          </p:nvSpPr>
          <p:spPr>
            <a:xfrm>
              <a:off x="-185609" y="4253043"/>
              <a:ext cx="4702332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WHEN THE LIGHT IS NEEDED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CC2ED15A-5F7C-F64C-A833-151586079750}"/>
                </a:ext>
              </a:extLst>
            </p:cNvPr>
            <p:cNvSpPr/>
            <p:nvPr/>
          </p:nvSpPr>
          <p:spPr>
            <a:xfrm>
              <a:off x="4223519" y="4597223"/>
              <a:ext cx="2115548" cy="186397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68BBB9-0558-0801-E81B-BF477B085ACE}"/>
                </a:ext>
              </a:extLst>
            </p:cNvPr>
            <p:cNvSpPr txBox="1"/>
            <p:nvPr/>
          </p:nvSpPr>
          <p:spPr>
            <a:xfrm>
              <a:off x="6646629" y="4299388"/>
              <a:ext cx="51142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AUTOMATICALLY REDUCING ELECTRIC LIGHTS WHEN SPACE IS UNOCCUPIED OR WELL LIT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0" name="Title 2">
            <a:extLst>
              <a:ext uri="{FF2B5EF4-FFF2-40B4-BE49-F238E27FC236}">
                <a16:creationId xmlns:a16="http://schemas.microsoft.com/office/drawing/2014/main" id="{FE73AA1A-FD3A-106A-1B30-68FBD9331406}"/>
              </a:ext>
            </a:extLst>
          </p:cNvPr>
          <p:cNvSpPr txBox="1">
            <a:spLocks/>
          </p:cNvSpPr>
          <p:nvPr/>
        </p:nvSpPr>
        <p:spPr>
          <a:xfrm>
            <a:off x="10710685" y="4731697"/>
            <a:ext cx="1237874" cy="634393"/>
          </a:xfrm>
          <a:prstGeom prst="rect">
            <a:avLst/>
          </a:prstGeom>
          <a:ln>
            <a:solidFill>
              <a:srgbClr val="6ACDE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Typ. Energy Savings</a:t>
            </a:r>
          </a:p>
          <a:p>
            <a:pPr algn="ctr"/>
            <a:r>
              <a:rPr lang="en-US" sz="1800" b="1" dirty="0">
                <a:solidFill>
                  <a:srgbClr val="6ACDE1"/>
                </a:solidFill>
              </a:rPr>
              <a:t>20-60%</a:t>
            </a:r>
          </a:p>
        </p:txBody>
      </p:sp>
      <p:pic>
        <p:nvPicPr>
          <p:cNvPr id="52" name="Picture 51" descr="A yellow and blue sun with rays&#10;&#10;Description automatically generated">
            <a:extLst>
              <a:ext uri="{FF2B5EF4-FFF2-40B4-BE49-F238E27FC236}">
                <a16:creationId xmlns:a16="http://schemas.microsoft.com/office/drawing/2014/main" id="{C7FD6F87-14D5-E2B7-F195-372D77D34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11" y="5411006"/>
            <a:ext cx="634532" cy="634532"/>
          </a:xfrm>
          <a:prstGeom prst="rect">
            <a:avLst/>
          </a:prstGeom>
        </p:spPr>
      </p:pic>
      <p:pic>
        <p:nvPicPr>
          <p:cNvPr id="54" name="Picture 53" descr="A hand pointing at a clock&#10;&#10;Description automatically generated">
            <a:extLst>
              <a:ext uri="{FF2B5EF4-FFF2-40B4-BE49-F238E27FC236}">
                <a16:creationId xmlns:a16="http://schemas.microsoft.com/office/drawing/2014/main" id="{FFBAC04F-9179-BA36-05AD-EC8B45B7A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57" y="6168591"/>
            <a:ext cx="622586" cy="622586"/>
          </a:xfrm>
          <a:prstGeom prst="rect">
            <a:avLst/>
          </a:prstGeom>
        </p:spPr>
      </p:pic>
      <p:sp>
        <p:nvSpPr>
          <p:cNvPr id="58" name="Title 2">
            <a:extLst>
              <a:ext uri="{FF2B5EF4-FFF2-40B4-BE49-F238E27FC236}">
                <a16:creationId xmlns:a16="http://schemas.microsoft.com/office/drawing/2014/main" id="{1F1712DA-24BC-E519-06C0-1B4DC179FF6A}"/>
              </a:ext>
            </a:extLst>
          </p:cNvPr>
          <p:cNvSpPr txBox="1">
            <a:spLocks/>
          </p:cNvSpPr>
          <p:nvPr/>
        </p:nvSpPr>
        <p:spPr>
          <a:xfrm>
            <a:off x="6353293" y="5366090"/>
            <a:ext cx="4371616" cy="850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Daylight Harvesting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dims electric lights when daylight is available to light the space</a:t>
            </a:r>
          </a:p>
        </p:txBody>
      </p:sp>
      <p:sp>
        <p:nvSpPr>
          <p:cNvPr id="59" name="Title 2">
            <a:extLst>
              <a:ext uri="{FF2B5EF4-FFF2-40B4-BE49-F238E27FC236}">
                <a16:creationId xmlns:a16="http://schemas.microsoft.com/office/drawing/2014/main" id="{2C4D1FEE-AEC6-DF88-3103-CE55B08F9742}"/>
              </a:ext>
            </a:extLst>
          </p:cNvPr>
          <p:cNvSpPr txBox="1">
            <a:spLocks/>
          </p:cNvSpPr>
          <p:nvPr/>
        </p:nvSpPr>
        <p:spPr>
          <a:xfrm>
            <a:off x="6363578" y="6100130"/>
            <a:ext cx="4365350" cy="8505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Scheduling/Timeclock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provides changed in light levels based on time of the day/night</a:t>
            </a: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2ACAE1F4-293B-8B0E-7D87-051DF0572C7F}"/>
              </a:ext>
            </a:extLst>
          </p:cNvPr>
          <p:cNvSpPr txBox="1">
            <a:spLocks/>
          </p:cNvSpPr>
          <p:nvPr/>
        </p:nvSpPr>
        <p:spPr>
          <a:xfrm>
            <a:off x="10710685" y="5452335"/>
            <a:ext cx="1237874" cy="634393"/>
          </a:xfrm>
          <a:prstGeom prst="rect">
            <a:avLst/>
          </a:prstGeom>
          <a:ln>
            <a:solidFill>
              <a:srgbClr val="6ACDE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Typ. Energy Savings</a:t>
            </a:r>
          </a:p>
          <a:p>
            <a:pPr algn="ctr"/>
            <a:r>
              <a:rPr lang="en-US" sz="1800" b="1" dirty="0">
                <a:solidFill>
                  <a:srgbClr val="6ACDE1"/>
                </a:solidFill>
              </a:rPr>
              <a:t>25-60%</a:t>
            </a:r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9BE3B480-CA3C-40FA-AFA9-04F867C33605}"/>
              </a:ext>
            </a:extLst>
          </p:cNvPr>
          <p:cNvSpPr txBox="1">
            <a:spLocks/>
          </p:cNvSpPr>
          <p:nvPr/>
        </p:nvSpPr>
        <p:spPr>
          <a:xfrm>
            <a:off x="10710685" y="6156784"/>
            <a:ext cx="1237874" cy="634393"/>
          </a:xfrm>
          <a:prstGeom prst="rect">
            <a:avLst/>
          </a:prstGeom>
          <a:ln>
            <a:solidFill>
              <a:srgbClr val="6ACDE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Typ. Energy Savings</a:t>
            </a:r>
          </a:p>
          <a:p>
            <a:pPr algn="ctr"/>
            <a:r>
              <a:rPr lang="en-US" sz="1800" b="1" dirty="0">
                <a:solidFill>
                  <a:srgbClr val="6ACDE1"/>
                </a:solidFill>
              </a:rPr>
              <a:t>10-20%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EE386195-C961-80F5-473C-13C05860564D}"/>
              </a:ext>
            </a:extLst>
          </p:cNvPr>
          <p:cNvSpPr txBox="1">
            <a:spLocks/>
          </p:cNvSpPr>
          <p:nvPr/>
        </p:nvSpPr>
        <p:spPr>
          <a:xfrm>
            <a:off x="0" y="4537859"/>
            <a:ext cx="4237745" cy="2314575"/>
          </a:xfrm>
          <a:prstGeom prst="rect">
            <a:avLst/>
          </a:prstGeom>
          <a:solidFill>
            <a:srgbClr val="6ACD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Know the Difference…</a:t>
            </a:r>
          </a:p>
          <a:p>
            <a:endParaRPr lang="en-US" sz="1800" b="1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1800" b="1" i="1" dirty="0">
                <a:solidFill>
                  <a:schemeClr val="bg1"/>
                </a:solidFill>
                <a:latin typeface="+mn-lt"/>
              </a:rPr>
              <a:t>Occupancy mode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, fixtures automatically turn lights on and off as occupancy is detected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In </a:t>
            </a:r>
            <a:r>
              <a:rPr lang="en-US" sz="1800" b="1" i="1" dirty="0">
                <a:solidFill>
                  <a:schemeClr val="bg1"/>
                </a:solidFill>
                <a:latin typeface="+mn-lt"/>
              </a:rPr>
              <a:t>Vacancy Mode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, the user must physically turn the lights on using Manual Controls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5" grpId="0"/>
      <p:bldP spid="42" grpId="0" animBg="1"/>
      <p:bldP spid="47" grpId="0" animBg="1"/>
      <p:bldP spid="50" grpId="0" animBg="1"/>
      <p:bldP spid="58" grpId="0"/>
      <p:bldP spid="59" grpId="0"/>
      <p:bldP spid="60" grpId="0" animBg="1"/>
      <p:bldP spid="61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0" name="Rectangle 517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electronic devices&#10;&#10;Description automatically generated">
            <a:extLst>
              <a:ext uri="{FF2B5EF4-FFF2-40B4-BE49-F238E27FC236}">
                <a16:creationId xmlns:a16="http://schemas.microsoft.com/office/drawing/2014/main" id="{528DCEBC-A711-EBAA-3F61-39CC6F759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388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5181" name="Freeform: Shape 517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82" name="Freeform: Shape 517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5C43925-4CF2-058E-2522-9503D824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+mn-lt"/>
              </a:rPr>
              <a:t>ADVANCED</a:t>
            </a:r>
            <a:r>
              <a:rPr lang="en-US" b="1" dirty="0"/>
              <a:t> </a:t>
            </a:r>
            <a:r>
              <a:rPr lang="en-US" dirty="0"/>
              <a:t>ENERGY SAVINGS CONTROL STRATEGIES</a:t>
            </a:r>
          </a:p>
        </p:txBody>
      </p:sp>
      <p:sp>
        <p:nvSpPr>
          <p:cNvPr id="5183" name="Rectangle 518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9" name="Rectangle 51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5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536CD0-3629-A8B8-2082-EA18BD90480C}"/>
              </a:ext>
            </a:extLst>
          </p:cNvPr>
          <p:cNvGrpSpPr/>
          <p:nvPr/>
        </p:nvGrpSpPr>
        <p:grpSpPr>
          <a:xfrm>
            <a:off x="153697" y="1569607"/>
            <a:ext cx="11456818" cy="887205"/>
            <a:chOff x="333637" y="1362486"/>
            <a:chExt cx="11456818" cy="887205"/>
          </a:xfrm>
        </p:grpSpPr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8E293BF4-F2EF-ACBB-6C0D-392B268E6B5F}"/>
                </a:ext>
              </a:extLst>
            </p:cNvPr>
            <p:cNvSpPr txBox="1">
              <a:spLocks/>
            </p:cNvSpPr>
            <p:nvPr/>
          </p:nvSpPr>
          <p:spPr>
            <a:xfrm>
              <a:off x="333637" y="1362486"/>
              <a:ext cx="5000072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TELL YOU HOW YOUR LIGHTS ARE PERFORMING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F5A864-863A-09A2-8E4F-8228E6C18BAA}"/>
                </a:ext>
              </a:extLst>
            </p:cNvPr>
            <p:cNvSpPr txBox="1"/>
            <p:nvPr/>
          </p:nvSpPr>
          <p:spPr>
            <a:xfrm>
              <a:off x="6704645" y="1482439"/>
              <a:ext cx="508581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INTELLIGENT CONTROL SYSTEMS WITH MEASURING AND MONITORING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D161CDC8-1DB9-1A17-3546-3EDECE3F31FC}"/>
                </a:ext>
              </a:extLst>
            </p:cNvPr>
            <p:cNvSpPr/>
            <p:nvPr/>
          </p:nvSpPr>
          <p:spPr>
            <a:xfrm>
              <a:off x="5333710" y="1728514"/>
              <a:ext cx="1237874" cy="15857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2">
            <a:extLst>
              <a:ext uri="{FF2B5EF4-FFF2-40B4-BE49-F238E27FC236}">
                <a16:creationId xmlns:a16="http://schemas.microsoft.com/office/drawing/2014/main" id="{8D3579FF-286B-F2E4-79BB-C4107C02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2" y="248038"/>
            <a:ext cx="7651807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LIGHTING CONTROLS ARE EVOLVING TO PROVIDE </a:t>
            </a:r>
            <a:r>
              <a:rPr lang="en-US" sz="37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ADVANCED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dirty="0">
                <a:solidFill>
                  <a:srgbClr val="FFFFFF"/>
                </a:solidFill>
              </a:rPr>
              <a:t>FUNCTIONS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 descr="A blue circle with a magnifying glass and a computer monitor&#10;&#10;Description automatically generated">
            <a:extLst>
              <a:ext uri="{FF2B5EF4-FFF2-40B4-BE49-F238E27FC236}">
                <a16:creationId xmlns:a16="http://schemas.microsoft.com/office/drawing/2014/main" id="{72E262FD-6414-3A68-819E-7AB188F2B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78" y="2725814"/>
            <a:ext cx="634532" cy="634532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0128B4F1-EC0C-CD2D-7945-9AD70AD65233}"/>
              </a:ext>
            </a:extLst>
          </p:cNvPr>
          <p:cNvSpPr txBox="1">
            <a:spLocks/>
          </p:cNvSpPr>
          <p:nvPr/>
        </p:nvSpPr>
        <p:spPr>
          <a:xfrm>
            <a:off x="7106063" y="2725814"/>
            <a:ext cx="3991705" cy="634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Energy Monitoring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provide real time energy data for each fixture or an entire circuit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E1BE0C3D-2975-C54B-482D-C67216864912}"/>
              </a:ext>
            </a:extLst>
          </p:cNvPr>
          <p:cNvSpPr txBox="1">
            <a:spLocks/>
          </p:cNvSpPr>
          <p:nvPr/>
        </p:nvSpPr>
        <p:spPr>
          <a:xfrm>
            <a:off x="848194" y="2535480"/>
            <a:ext cx="4237745" cy="1072351"/>
          </a:xfrm>
          <a:prstGeom prst="rect">
            <a:avLst/>
          </a:prstGeom>
          <a:solidFill>
            <a:srgbClr val="6ACD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Fun Facts…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Some Utility companies like Consumer Energy in MI offer 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higher rebates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upon providing before/after energy data reports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90DBC0-FCC8-BB2A-7939-0456D28E9D45}"/>
              </a:ext>
            </a:extLst>
          </p:cNvPr>
          <p:cNvGrpSpPr/>
          <p:nvPr/>
        </p:nvGrpSpPr>
        <p:grpSpPr>
          <a:xfrm>
            <a:off x="581485" y="4102396"/>
            <a:ext cx="11029030" cy="887205"/>
            <a:chOff x="947979" y="1089131"/>
            <a:chExt cx="11029030" cy="887205"/>
          </a:xfrm>
        </p:grpSpPr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54938BC3-F2D7-F2CC-ECD0-055E604B41D9}"/>
                </a:ext>
              </a:extLst>
            </p:cNvPr>
            <p:cNvSpPr txBox="1">
              <a:spLocks/>
            </p:cNvSpPr>
            <p:nvPr/>
          </p:nvSpPr>
          <p:spPr>
            <a:xfrm>
              <a:off x="947979" y="1089131"/>
              <a:ext cx="4572284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SIMPLIFY &amp; REDUCE EMERGENCY LIGHTING COST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EC0598-3E69-CDBF-D337-2F1A7CDDC2B8}"/>
                </a:ext>
              </a:extLst>
            </p:cNvPr>
            <p:cNvSpPr txBox="1"/>
            <p:nvPr/>
          </p:nvSpPr>
          <p:spPr>
            <a:xfrm>
              <a:off x="6891199" y="1363783"/>
              <a:ext cx="50858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FOLLOWING NEW UL 924-2022 CODE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6704D9B0-499F-2078-5578-CC70D873A435}"/>
                </a:ext>
              </a:extLst>
            </p:cNvPr>
            <p:cNvSpPr/>
            <p:nvPr/>
          </p:nvSpPr>
          <p:spPr>
            <a:xfrm>
              <a:off x="5520265" y="1453444"/>
              <a:ext cx="1237873" cy="158578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A6851790-696A-94DF-269F-2092CDA961D4}"/>
              </a:ext>
            </a:extLst>
          </p:cNvPr>
          <p:cNvSpPr txBox="1">
            <a:spLocks/>
          </p:cNvSpPr>
          <p:nvPr/>
        </p:nvSpPr>
        <p:spPr>
          <a:xfrm>
            <a:off x="7106063" y="5083928"/>
            <a:ext cx="4543431" cy="634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Emergency Lighting Controls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offer continuous detection of normal power and trigger Emergency mode upon power loss</a:t>
            </a:r>
          </a:p>
        </p:txBody>
      </p:sp>
      <p:pic>
        <p:nvPicPr>
          <p:cNvPr id="2050" name="Picture 2" descr="An illuminated emergency exit sign in a commercial office building.">
            <a:extLst>
              <a:ext uri="{FF2B5EF4-FFF2-40B4-BE49-F238E27FC236}">
                <a16:creationId xmlns:a16="http://schemas.microsoft.com/office/drawing/2014/main" id="{BA8153E2-B5F7-2E38-89CC-358A0F1B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11" y="5083928"/>
            <a:ext cx="2386563" cy="17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Exit Light Co., Inc Blog | What you need to know UL924">
            <a:extLst>
              <a:ext uri="{FF2B5EF4-FFF2-40B4-BE49-F238E27FC236}">
                <a16:creationId xmlns:a16="http://schemas.microsoft.com/office/drawing/2014/main" id="{BEDDF52B-0D25-AB79-B8E0-DD3D46426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278" y="5023764"/>
            <a:ext cx="707886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6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EE2912-F2FA-C6C2-6A32-E7D1FF418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19C25A-0663-3748-FDB5-93F6DAE0F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01BCC-BE35-9E86-5037-8E3388C5C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1222A5-A21B-0C31-EEF9-0C570F43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432C51-DD34-2763-F020-D01793456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B4A3277-9186-3AA4-6436-B0941C09EAAD}"/>
              </a:ext>
            </a:extLst>
          </p:cNvPr>
          <p:cNvSpPr txBox="1">
            <a:spLocks/>
          </p:cNvSpPr>
          <p:nvPr/>
        </p:nvSpPr>
        <p:spPr>
          <a:xfrm>
            <a:off x="-2485012" y="3716541"/>
            <a:ext cx="2665379" cy="1072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BMS/HVAC integration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Load Shedding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power outlet&#10;&#10;Description automatically generated">
            <a:extLst>
              <a:ext uri="{FF2B5EF4-FFF2-40B4-BE49-F238E27FC236}">
                <a16:creationId xmlns:a16="http://schemas.microsoft.com/office/drawing/2014/main" id="{FCC687B1-4BF0-62B8-084F-D186E5F68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44" y="2778454"/>
            <a:ext cx="634533" cy="634533"/>
          </a:xfrm>
          <a:prstGeom prst="rect">
            <a:avLst/>
          </a:prstGeom>
        </p:spPr>
      </p:pic>
      <p:pic>
        <p:nvPicPr>
          <p:cNvPr id="7" name="Picture 6" descr="A blue and white tower&#10;&#10;Description automatically generated">
            <a:extLst>
              <a:ext uri="{FF2B5EF4-FFF2-40B4-BE49-F238E27FC236}">
                <a16:creationId xmlns:a16="http://schemas.microsoft.com/office/drawing/2014/main" id="{C0D696E5-E5DD-82C5-3C3F-B7F168566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77" y="5726560"/>
            <a:ext cx="634533" cy="634533"/>
          </a:xfrm>
          <a:prstGeom prst="rect">
            <a:avLst/>
          </a:prstGeom>
        </p:spPr>
      </p:pic>
      <p:pic>
        <p:nvPicPr>
          <p:cNvPr id="15" name="Picture 14" descr="A thermometer with a plus and a red light&#10;&#10;Description automatically generated">
            <a:extLst>
              <a:ext uri="{FF2B5EF4-FFF2-40B4-BE49-F238E27FC236}">
                <a16:creationId xmlns:a16="http://schemas.microsoft.com/office/drawing/2014/main" id="{6A30861F-E018-EC6D-DA77-AC5D446F9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44" y="3735445"/>
            <a:ext cx="631690" cy="631690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13E09A45-FA72-1D7E-2CCC-5420A29F6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2" y="248038"/>
            <a:ext cx="7651807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LIGHTING CONTROLS ARE EVOLVING TO PROVIDE </a:t>
            </a:r>
            <a:r>
              <a:rPr lang="en-US" sz="37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ADVANCED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dirty="0">
                <a:solidFill>
                  <a:srgbClr val="FFFFFF"/>
                </a:solidFill>
              </a:rPr>
              <a:t>FUNCTIONS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BAD062-7522-702D-B62D-33C1B73211D9}"/>
              </a:ext>
            </a:extLst>
          </p:cNvPr>
          <p:cNvGrpSpPr/>
          <p:nvPr/>
        </p:nvGrpSpPr>
        <p:grpSpPr>
          <a:xfrm>
            <a:off x="390258" y="1967455"/>
            <a:ext cx="11402142" cy="887205"/>
            <a:chOff x="574867" y="1407282"/>
            <a:chExt cx="11402142" cy="887205"/>
          </a:xfrm>
        </p:grpSpPr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AE8D62EB-991B-BCAA-FC03-DBD5C6BB4EE0}"/>
                </a:ext>
              </a:extLst>
            </p:cNvPr>
            <p:cNvSpPr txBox="1">
              <a:spLocks/>
            </p:cNvSpPr>
            <p:nvPr/>
          </p:nvSpPr>
          <p:spPr>
            <a:xfrm>
              <a:off x="574867" y="1407282"/>
              <a:ext cx="5000072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REDUCE PLUG LOADS &amp; HVAC CONSUMPTION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C74F94-B6DB-FB1B-0C12-0D7D6C8C738F}"/>
                </a:ext>
              </a:extLst>
            </p:cNvPr>
            <p:cNvSpPr txBox="1"/>
            <p:nvPr/>
          </p:nvSpPr>
          <p:spPr>
            <a:xfrm>
              <a:off x="6891199" y="1639513"/>
              <a:ext cx="50858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LEVERAGING CONTROLS &amp; SENSORS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9E0C190B-ABEC-6A19-F308-8A0C47949E8B}"/>
                </a:ext>
              </a:extLst>
            </p:cNvPr>
            <p:cNvSpPr/>
            <p:nvPr/>
          </p:nvSpPr>
          <p:spPr>
            <a:xfrm>
              <a:off x="5534927" y="1728513"/>
              <a:ext cx="1237873" cy="22539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itle 2">
            <a:extLst>
              <a:ext uri="{FF2B5EF4-FFF2-40B4-BE49-F238E27FC236}">
                <a16:creationId xmlns:a16="http://schemas.microsoft.com/office/drawing/2014/main" id="{A76D9D6C-9327-0CD0-F3A8-3D33BA2224B5}"/>
              </a:ext>
            </a:extLst>
          </p:cNvPr>
          <p:cNvSpPr txBox="1">
            <a:spLocks/>
          </p:cNvSpPr>
          <p:nvPr/>
        </p:nvSpPr>
        <p:spPr>
          <a:xfrm>
            <a:off x="7248969" y="2778454"/>
            <a:ext cx="4543431" cy="634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Plug Load Controls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automatically turn off controlled receptacles once occupants leave a space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CA4D0F-1B12-5B26-A647-6D81910F48C6}"/>
              </a:ext>
            </a:extLst>
          </p:cNvPr>
          <p:cNvGrpSpPr/>
          <p:nvPr/>
        </p:nvGrpSpPr>
        <p:grpSpPr>
          <a:xfrm>
            <a:off x="180367" y="4960800"/>
            <a:ext cx="11707004" cy="887205"/>
            <a:chOff x="574867" y="1407282"/>
            <a:chExt cx="11707004" cy="887205"/>
          </a:xfrm>
        </p:grpSpPr>
        <p:sp>
          <p:nvSpPr>
            <p:cNvPr id="29" name="Title 2">
              <a:extLst>
                <a:ext uri="{FF2B5EF4-FFF2-40B4-BE49-F238E27FC236}">
                  <a16:creationId xmlns:a16="http://schemas.microsoft.com/office/drawing/2014/main" id="{60F4BA51-8261-9A11-97B6-DFFBB969D2E8}"/>
                </a:ext>
              </a:extLst>
            </p:cNvPr>
            <p:cNvSpPr txBox="1">
              <a:spLocks/>
            </p:cNvSpPr>
            <p:nvPr/>
          </p:nvSpPr>
          <p:spPr>
            <a:xfrm>
              <a:off x="574867" y="1407282"/>
              <a:ext cx="5000072" cy="8872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+mn-lt"/>
                </a:rPr>
                <a:t>COMMUNICATE WITH UTILITY SERVERS</a:t>
              </a:r>
              <a:endParaRPr lang="en-US" sz="20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FF4762-D64E-F518-F600-B180BE9FACC9}"/>
                </a:ext>
              </a:extLst>
            </p:cNvPr>
            <p:cNvSpPr txBox="1"/>
            <p:nvPr/>
          </p:nvSpPr>
          <p:spPr>
            <a:xfrm>
              <a:off x="7196061" y="1657808"/>
              <a:ext cx="50858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</a:rPr>
                <a:t>TO MINIMIZE PRESSURE ON THE GRID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D3027EA9-2EB3-BCD6-F9A2-3A6A97EDC290}"/>
                </a:ext>
              </a:extLst>
            </p:cNvPr>
            <p:cNvSpPr/>
            <p:nvPr/>
          </p:nvSpPr>
          <p:spPr>
            <a:xfrm>
              <a:off x="5534927" y="1728513"/>
              <a:ext cx="1447764" cy="22539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itle 2">
            <a:extLst>
              <a:ext uri="{FF2B5EF4-FFF2-40B4-BE49-F238E27FC236}">
                <a16:creationId xmlns:a16="http://schemas.microsoft.com/office/drawing/2014/main" id="{AE1DA185-12C5-D3AE-B5C6-743AEEF37DA3}"/>
              </a:ext>
            </a:extLst>
          </p:cNvPr>
          <p:cNvSpPr txBox="1">
            <a:spLocks/>
          </p:cNvSpPr>
          <p:nvPr/>
        </p:nvSpPr>
        <p:spPr>
          <a:xfrm>
            <a:off x="7258311" y="3730339"/>
            <a:ext cx="4657464" cy="634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HVAC/BMS Integration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controls heating, ventilation, and air conditioning systems through contact closure,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BACnet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protocol or API integration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E36A58F5-EBFC-5FD0-A3DA-359628D43D09}"/>
              </a:ext>
            </a:extLst>
          </p:cNvPr>
          <p:cNvSpPr txBox="1">
            <a:spLocks/>
          </p:cNvSpPr>
          <p:nvPr/>
        </p:nvSpPr>
        <p:spPr>
          <a:xfrm>
            <a:off x="7258311" y="5707250"/>
            <a:ext cx="4543431" cy="634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6ACDE1"/>
                </a:solidFill>
                <a:latin typeface="+mn-lt"/>
              </a:rPr>
              <a:t>Load Shedding/Demand Response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automatically and temporarily reduces lighting loads during peak electricity usage times</a:t>
            </a:r>
          </a:p>
        </p:txBody>
      </p:sp>
    </p:spTree>
    <p:extLst>
      <p:ext uri="{BB962C8B-B14F-4D97-AF65-F5344CB8AC3E}">
        <p14:creationId xmlns:p14="http://schemas.microsoft.com/office/powerpoint/2010/main" val="3321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B0E8D-AD27-96CB-E133-C38F2F8AA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2CF61A-C91B-2F0F-2937-A45408BF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530E5-7370-13A5-D488-25AF53AD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6805EB-1283-07F2-4742-44AB6F78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F96836-D6CF-85A7-7EDA-E9B2A4846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3B0B246-69B0-91B7-4C74-DD1F3CA64144}"/>
              </a:ext>
            </a:extLst>
          </p:cNvPr>
          <p:cNvSpPr txBox="1">
            <a:spLocks/>
          </p:cNvSpPr>
          <p:nvPr/>
        </p:nvSpPr>
        <p:spPr>
          <a:xfrm>
            <a:off x="-2485012" y="3716541"/>
            <a:ext cx="2665379" cy="1072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BMS/HVAC integration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+mj-lt"/>
                <a:cs typeface="Times New Roman" panose="02020603050405020304" pitchFamily="18" charset="0"/>
              </a:rPr>
              <a:t>Load Shedding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C709B5F7-1566-81E8-B0AF-4B36C465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2" y="248038"/>
            <a:ext cx="7651807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INTEGRATING SYSTEMS</a:t>
            </a:r>
          </a:p>
        </p:txBody>
      </p:sp>
      <p:pic>
        <p:nvPicPr>
          <p:cNvPr id="2" name="Picture Placeholder 6" descr="A picture containing ladder, clothing, blue-collar worker, workwear&#10;&#10;Description automatically generated">
            <a:extLst>
              <a:ext uri="{FF2B5EF4-FFF2-40B4-BE49-F238E27FC236}">
                <a16:creationId xmlns:a16="http://schemas.microsoft.com/office/drawing/2014/main" id="{5070283D-83C5-2918-0E24-C019CDB5B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8" b="458"/>
          <a:stretch>
            <a:fillRect/>
          </a:stretch>
        </p:blipFill>
        <p:spPr>
          <a:xfrm>
            <a:off x="0" y="1571624"/>
            <a:ext cx="4343400" cy="528637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E1AAB-78ED-9EEC-8020-B096FF437065}"/>
              </a:ext>
            </a:extLst>
          </p:cNvPr>
          <p:cNvSpPr txBox="1">
            <a:spLocks/>
          </p:cNvSpPr>
          <p:nvPr/>
        </p:nvSpPr>
        <p:spPr>
          <a:xfrm>
            <a:off x="5346098" y="2106617"/>
            <a:ext cx="6317265" cy="422072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Lighting and HVAC consume more than half of building energy use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The meter is on the building – not on each system, so why are these systems designed and controlled in silos?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Control both HVAC and lighting systems using one platform – more functionality with smoother ease of operations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Integrating systems brings the most value and the deepest energy savings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26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59AD0A02825245923910872F1B3735" ma:contentTypeVersion="19" ma:contentTypeDescription="Create a new document." ma:contentTypeScope="" ma:versionID="84a85e4ff01f6b19f52d08bc426df31e">
  <xsd:schema xmlns:xsd="http://www.w3.org/2001/XMLSchema" xmlns:xs="http://www.w3.org/2001/XMLSchema" xmlns:p="http://schemas.microsoft.com/office/2006/metadata/properties" xmlns:ns2="4af95233-b752-4845-830d-e71f247571d9" xmlns:ns3="23cc7e03-5f29-4e70-b3f9-d6ea0288e258" targetNamespace="http://schemas.microsoft.com/office/2006/metadata/properties" ma:root="true" ma:fieldsID="64c49fe2e49febfab4c80d8ce1e6d98e" ns2:_="" ns3:_="">
    <xsd:import namespace="4af95233-b752-4845-830d-e71f247571d9"/>
    <xsd:import namespace="23cc7e03-5f29-4e70-b3f9-d6ea0288e2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95233-b752-4845-830d-e71f24757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d721c67-81bd-4820-9a91-e2afb959d9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c7e03-5f29-4e70-b3f9-d6ea0288e25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165b03-75c2-4ef8-a65b-998adeca6c33}" ma:internalName="TaxCatchAll" ma:showField="CatchAllData" ma:web="23cc7e03-5f29-4e70-b3f9-d6ea0288e2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af95233-b752-4845-830d-e71f247571d9" xsi:nil="true"/>
    <lcf76f155ced4ddcb4097134ff3c332f xmlns="4af95233-b752-4845-830d-e71f247571d9">
      <Terms xmlns="http://schemas.microsoft.com/office/infopath/2007/PartnerControls"/>
    </lcf76f155ced4ddcb4097134ff3c332f>
    <TaxCatchAll xmlns="23cc7e03-5f29-4e70-b3f9-d6ea0288e258" xsi:nil="true"/>
    <_Flow_SignoffStatus xmlns="4af95233-b752-4845-830d-e71f247571d9" xsi:nil="true"/>
  </documentManagement>
</p:properties>
</file>

<file path=customXml/itemProps1.xml><?xml version="1.0" encoding="utf-8"?>
<ds:datastoreItem xmlns:ds="http://schemas.openxmlformats.org/officeDocument/2006/customXml" ds:itemID="{41BFD1AD-2FBC-442E-89F9-41E426F273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5EDC15-0A32-4754-ACA0-207127664281}"/>
</file>

<file path=customXml/itemProps3.xml><?xml version="1.0" encoding="utf-8"?>
<ds:datastoreItem xmlns:ds="http://schemas.openxmlformats.org/officeDocument/2006/customXml" ds:itemID="{6F8C4913-3A4F-466B-AD99-7196D01EFDD3}">
  <ds:schemaRefs>
    <ds:schemaRef ds:uri="4af95233-b752-4845-830d-e71f247571d9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3cc7e03-5f29-4e70-b3f9-d6ea0288e258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7301</TotalTime>
  <Words>1312</Words>
  <Application>Microsoft Macintosh PowerPoint</Application>
  <PresentationFormat>Widescreen</PresentationFormat>
  <Paragraphs>205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Copperplate Gothic Bold</vt:lpstr>
      <vt:lpstr>Garamond</vt:lpstr>
      <vt:lpstr>MyriadPro</vt:lpstr>
      <vt:lpstr>Raleway</vt:lpstr>
      <vt:lpstr>Office Theme</vt:lpstr>
      <vt:lpstr>PowerPoint Presentation</vt:lpstr>
      <vt:lpstr>PowerPoint Presentation</vt:lpstr>
      <vt:lpstr>Agenda  </vt:lpstr>
      <vt:lpstr>BASIC ENERGY SAVINGS CONTROL STRATEGIES</vt:lpstr>
      <vt:lpstr>CONTROLS PROVIDE THE FOLLOWING FIVE BASIC FUNCTIONS</vt:lpstr>
      <vt:lpstr>ADVANCED ENERGY SAVINGS CONTROL STRATEGIES</vt:lpstr>
      <vt:lpstr>LIGHTING CONTROLS ARE EVOLVING TO PROVIDE ADVANCED FUNCTIONS</vt:lpstr>
      <vt:lpstr>LIGHTING CONTROLS ARE EVOLVING TO PROVIDE ADVANCED FUNCTIONS</vt:lpstr>
      <vt:lpstr>WHY INTEGRATING SYSTEMS</vt:lpstr>
      <vt:lpstr>LIGHTING &amp; HVAC INTEGRATION</vt:lpstr>
      <vt:lpstr>THEY ALLOW FOR REMOTE PROGRAMMING AND REMOTE ACCESS</vt:lpstr>
      <vt:lpstr>NON-ENERGY BENEFTIS (NEBs) CONTROL STRATEGIES</vt:lpstr>
      <vt:lpstr>FOCUS ON THE BIG IMPACT and APPLY THE 3-30-300 RULE</vt:lpstr>
      <vt:lpstr>SMARTER BUILDINGS LEVERAGE DATA &amp; FOCUS ON CUSTOMER EXPERIENCE</vt:lpstr>
      <vt:lpstr>NON-ENERGY BENEFITS (NEB) CONTROL STRATEGIES</vt:lpstr>
      <vt:lpstr>INCREASE IN SAFETY MEASURES</vt:lpstr>
      <vt:lpstr>PowerPoint Presentation</vt:lpstr>
      <vt:lpstr>DOE ILC 2023 Award Winning Project</vt:lpstr>
      <vt:lpstr>PowerPoint Presentation</vt:lpstr>
      <vt:lpstr>PowerPoint Presentation</vt:lpstr>
      <vt:lpstr>DOE ILC 2022 Award Winning Project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Hoffman</dc:creator>
  <cp:lastModifiedBy>eric fournier</cp:lastModifiedBy>
  <cp:revision>343</cp:revision>
  <dcterms:created xsi:type="dcterms:W3CDTF">2016-01-28T02:13:43Z</dcterms:created>
  <dcterms:modified xsi:type="dcterms:W3CDTF">2024-03-06T22:40:40Z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0x010100B759AD0A02825245923910872F1B3735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any">
    <vt:lpwstr>NALMCO</vt:lpwstr>
  </property>
  <property fmtid="{D5CDD505-2E9C-101B-9397-08002B2CF9AE}" pid="8" name="Function">
    <vt:lpwstr>Meetings</vt:lpwstr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