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5" r:id="rId4"/>
    <p:sldMasterId id="2147483648" r:id="rId5"/>
  </p:sldMasterIdLst>
  <p:sldIdLst>
    <p:sldId id="256" r:id="rId6"/>
    <p:sldId id="259" r:id="rId7"/>
    <p:sldId id="257" r:id="rId8"/>
    <p:sldId id="261" r:id="rId9"/>
    <p:sldId id="267" r:id="rId10"/>
    <p:sldId id="262" r:id="rId11"/>
    <p:sldId id="260" r:id="rId12"/>
    <p:sldId id="268" r:id="rId13"/>
    <p:sldId id="264" r:id="rId14"/>
    <p:sldId id="265" r:id="rId15"/>
    <p:sldId id="266" r:id="rId16"/>
    <p:sldId id="269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70" r:id="rId26"/>
    <p:sldId id="271" r:id="rId27"/>
    <p:sldId id="272" r:id="rId28"/>
    <p:sldId id="273" r:id="rId29"/>
    <p:sldId id="274" r:id="rId30"/>
    <p:sldId id="285" r:id="rId31"/>
    <p:sldId id="288" r:id="rId32"/>
    <p:sldId id="275" r:id="rId33"/>
    <p:sldId id="284" r:id="rId34"/>
    <p:sldId id="286" r:id="rId35"/>
    <p:sldId id="287" r:id="rId36"/>
    <p:sldId id="25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9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91562165840387E-2"/>
          <c:y val="0.12103174850545766"/>
          <c:w val="0.90641707980946828"/>
          <c:h val="0.77908943721347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Coll Rate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407407407407406E-2"/>
                  <c:y val="4.742011868081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F7-464F-A91D-28372F4395C8}"/>
                </c:ext>
              </c:extLst>
            </c:dLbl>
            <c:dLbl>
              <c:idx val="1"/>
              <c:layout>
                <c:manualLayout>
                  <c:x val="-7.7160493827160776E-3"/>
                  <c:y val="2.1128367978311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F7-464F-A91D-28372F4395C8}"/>
                </c:ext>
              </c:extLst>
            </c:dLbl>
            <c:dLbl>
              <c:idx val="2"/>
              <c:layout>
                <c:manualLayout>
                  <c:x val="-4.629629629629658E-3"/>
                  <c:y val="-1.6902694382649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F7-464F-A91D-28372F4395C8}"/>
                </c:ext>
              </c:extLst>
            </c:dLbl>
            <c:dLbl>
              <c:idx val="3"/>
              <c:layout>
                <c:manualLayout>
                  <c:x val="-1.0802469135802469E-2"/>
                  <c:y val="-3.5621077256647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F7-464F-A91D-28372F4395C8}"/>
                </c:ext>
              </c:extLst>
            </c:dLbl>
            <c:dLbl>
              <c:idx val="4"/>
              <c:layout>
                <c:manualLayout>
                  <c:x val="-2.6234567901234566E-2"/>
                  <c:y val="3.936739871709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F7-464F-A91D-28372F4395C8}"/>
                </c:ext>
              </c:extLst>
            </c:dLbl>
            <c:dLbl>
              <c:idx val="5"/>
              <c:layout>
                <c:manualLayout>
                  <c:x val="-2.0061728395061727E-2"/>
                  <c:y val="2.5354045418235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F7-464F-A91D-28372F4395C8}"/>
                </c:ext>
              </c:extLst>
            </c:dLbl>
            <c:dLbl>
              <c:idx val="6"/>
              <c:layout>
                <c:manualLayout>
                  <c:x val="-6.1728395061728392E-3"/>
                  <c:y val="2.7772167066073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F7-464F-A91D-28372F4395C8}"/>
                </c:ext>
              </c:extLst>
            </c:dLbl>
            <c:dLbl>
              <c:idx val="7"/>
              <c:layout>
                <c:manualLayout>
                  <c:x val="-1.2345679012345793E-2"/>
                  <c:y val="-2.1662916025109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F7-464F-A91D-28372F4395C8}"/>
                </c:ext>
              </c:extLst>
            </c:dLbl>
            <c:dLbl>
              <c:idx val="8"/>
              <c:layout>
                <c:manualLayout>
                  <c:x val="-6.1728395061728392E-3"/>
                  <c:y val="2.4148978660276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AF7-464F-A91D-28372F4395C8}"/>
                </c:ext>
              </c:extLst>
            </c:dLbl>
            <c:dLbl>
              <c:idx val="9"/>
              <c:layout>
                <c:manualLayout>
                  <c:x val="-4.9382716049382713E-2"/>
                  <c:y val="-3.3202955608809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F7-464F-A91D-28372F4395C8}"/>
                </c:ext>
              </c:extLst>
            </c:dLbl>
            <c:dLbl>
              <c:idx val="10"/>
              <c:layout>
                <c:manualLayout>
                  <c:x val="-2.6234567901234681E-2"/>
                  <c:y val="-4.1654113887937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AF7-464F-A91D-28372F4395C8}"/>
                </c:ext>
              </c:extLst>
            </c:dLbl>
            <c:dLbl>
              <c:idx val="11"/>
              <c:layout>
                <c:manualLayout>
                  <c:x val="-2.1604938271604937E-2"/>
                  <c:y val="-3.7428677393586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AF7-464F-A91D-28372F4395C8}"/>
                </c:ext>
              </c:extLst>
            </c:dLbl>
            <c:dLbl>
              <c:idx val="12"/>
              <c:layout>
                <c:manualLayout>
                  <c:x val="-7.7160493827161626E-3"/>
                  <c:y val="-2.8977233824032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AF7-464F-A91D-28372F4395C8}"/>
                </c:ext>
              </c:extLst>
            </c:dLbl>
            <c:dLbl>
              <c:idx val="14"/>
              <c:layout>
                <c:manualLayout>
                  <c:x val="-2.3148148148148147E-2"/>
                  <c:y val="2.513323062877996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87.8%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AF7-464F-A91D-28372F4395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Sheet1!$A$2:$A$17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Sheet1!$B$2:$B$17</c:f>
              <c:numCache>
                <c:formatCode>0.0%</c:formatCode>
                <c:ptCount val="16"/>
                <c:pt idx="0">
                  <c:v>0.86899999999999999</c:v>
                </c:pt>
                <c:pt idx="1">
                  <c:v>0.88400000000000001</c:v>
                </c:pt>
                <c:pt idx="2">
                  <c:v>0.89600000000000002</c:v>
                </c:pt>
                <c:pt idx="3">
                  <c:v>0.86399999999999999</c:v>
                </c:pt>
                <c:pt idx="4">
                  <c:v>0.83399999999999996</c:v>
                </c:pt>
                <c:pt idx="5">
                  <c:v>0.85799999999999998</c:v>
                </c:pt>
                <c:pt idx="6">
                  <c:v>0.872</c:v>
                </c:pt>
                <c:pt idx="7">
                  <c:v>0.89800000000000002</c:v>
                </c:pt>
                <c:pt idx="8">
                  <c:v>0.89500000000000002</c:v>
                </c:pt>
                <c:pt idx="9">
                  <c:v>0.90400000000000003</c:v>
                </c:pt>
                <c:pt idx="10">
                  <c:v>0.91300000000000003</c:v>
                </c:pt>
                <c:pt idx="11">
                  <c:v>0.91300000000000003</c:v>
                </c:pt>
                <c:pt idx="12">
                  <c:v>0.92</c:v>
                </c:pt>
                <c:pt idx="13">
                  <c:v>0.90200000000000002</c:v>
                </c:pt>
                <c:pt idx="14">
                  <c:v>0.84799999999999998</c:v>
                </c:pt>
                <c:pt idx="15">
                  <c:v>0.79400000000000004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AF7-464F-A91D-28372F439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9459376"/>
        <c:axId val="1319453136"/>
      </c:lineChart>
      <c:catAx>
        <c:axId val="131945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3136"/>
        <c:crosses val="autoZero"/>
        <c:auto val="1"/>
        <c:lblAlgn val="ctr"/>
        <c:lblOffset val="100"/>
        <c:noMultiLvlLbl val="0"/>
      </c:catAx>
      <c:valAx>
        <c:axId val="1319453136"/>
        <c:scaling>
          <c:orientation val="minMax"/>
          <c:max val="0.95000000000000007"/>
          <c:min val="0.750000000000000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937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50000"/>
        </a:schemeClr>
      </a:solidFill>
    </a:ln>
    <a:effectLst/>
  </c:spPr>
  <c:txPr>
    <a:bodyPr/>
    <a:lstStyle/>
    <a:p>
      <a:pPr>
        <a:defRPr b="1" i="0" baseline="0"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30575751913248E-2"/>
          <c:y val="4.4944653657423256E-2"/>
          <c:w val="0.90641707980946828"/>
          <c:h val="0.844306744265662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Collections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407407407407406E-2"/>
                  <c:y val="4.742011868081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6A-459E-AB87-E85778293315}"/>
                </c:ext>
              </c:extLst>
            </c:dLbl>
            <c:dLbl>
              <c:idx val="1"/>
              <c:layout>
                <c:manualLayout>
                  <c:x val="-7.7160493827160776E-3"/>
                  <c:y val="2.1128367978311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6A-459E-AB87-E85778293315}"/>
                </c:ext>
              </c:extLst>
            </c:dLbl>
            <c:dLbl>
              <c:idx val="2"/>
              <c:layout>
                <c:manualLayout>
                  <c:x val="-2.5160998896877021E-2"/>
                  <c:y val="-4.9007684532895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6A-459E-AB87-E85778293315}"/>
                </c:ext>
              </c:extLst>
            </c:dLbl>
            <c:dLbl>
              <c:idx val="3"/>
              <c:layout>
                <c:manualLayout>
                  <c:x val="-1.0802469135802469E-2"/>
                  <c:y val="-2.837470044505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6A-459E-AB87-E85778293315}"/>
                </c:ext>
              </c:extLst>
            </c:dLbl>
            <c:dLbl>
              <c:idx val="4"/>
              <c:layout>
                <c:manualLayout>
                  <c:x val="-2.6234567901234566E-2"/>
                  <c:y val="3.936739871709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6A-459E-AB87-E85778293315}"/>
                </c:ext>
              </c:extLst>
            </c:dLbl>
            <c:dLbl>
              <c:idx val="5"/>
              <c:layout>
                <c:manualLayout>
                  <c:x val="-1.0802469135802469E-2"/>
                  <c:y val="3.26004222298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6A-459E-AB87-E85778293315}"/>
                </c:ext>
              </c:extLst>
            </c:dLbl>
            <c:dLbl>
              <c:idx val="6"/>
              <c:layout>
                <c:manualLayout>
                  <c:x val="-7.7160493827161062E-3"/>
                  <c:y val="1.327941344288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6A-459E-AB87-E85778293315}"/>
                </c:ext>
              </c:extLst>
            </c:dLbl>
            <c:dLbl>
              <c:idx val="7"/>
              <c:layout>
                <c:manualLayout>
                  <c:x val="-3.0864197530864196E-2"/>
                  <c:y val="-2.8909334702727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6A-459E-AB87-E85778293315}"/>
                </c:ext>
              </c:extLst>
            </c:dLbl>
            <c:dLbl>
              <c:idx val="8"/>
              <c:layout>
                <c:manualLayout>
                  <c:x val="-7.7160493827161626E-3"/>
                  <c:y val="3.13953554718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6A-459E-AB87-E85778293315}"/>
                </c:ext>
              </c:extLst>
            </c:dLbl>
            <c:dLbl>
              <c:idx val="9"/>
              <c:layout>
                <c:manualLayout>
                  <c:x val="-3.0864197530864196E-2"/>
                  <c:y val="-4.0449332420404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6A-459E-AB87-E85778293315}"/>
                </c:ext>
              </c:extLst>
            </c:dLbl>
            <c:dLbl>
              <c:idx val="10"/>
              <c:layout>
                <c:manualLayout>
                  <c:x val="-2.6234567901234681E-2"/>
                  <c:y val="-3.4407737076343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6A-459E-AB87-E85778293315}"/>
                </c:ext>
              </c:extLst>
            </c:dLbl>
            <c:dLbl>
              <c:idx val="11"/>
              <c:layout>
                <c:manualLayout>
                  <c:x val="-2.1604938271604937E-2"/>
                  <c:y val="-4.467505420518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6A-459E-AB87-E85778293315}"/>
                </c:ext>
              </c:extLst>
            </c:dLbl>
            <c:dLbl>
              <c:idx val="12"/>
              <c:layout>
                <c:manualLayout>
                  <c:x val="-7.7160493827161626E-3"/>
                  <c:y val="-3.26004222298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6A-459E-AB87-E85778293315}"/>
                </c:ext>
              </c:extLst>
            </c:dLbl>
            <c:dLbl>
              <c:idx val="14"/>
              <c:layout>
                <c:manualLayout>
                  <c:x val="-5.412154157415968E-2"/>
                  <c:y val="2.5133230628780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56A-459E-AB87-E85778293315}"/>
                </c:ext>
              </c:extLst>
            </c:dLbl>
            <c:dLbl>
              <c:idx val="15"/>
              <c:layout>
                <c:manualLayout>
                  <c:x val="-1.47492608239541E-2"/>
                  <c:y val="5.434782608695652E-2"/>
                </c:manualLayout>
              </c:layout>
              <c:tx>
                <c:rich>
                  <a:bodyPr/>
                  <a:lstStyle/>
                  <a:p>
                    <a:fld id="{65C795B8-8315-4A29-941C-ABF4C5CE7DE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56A-459E-AB87-E85778293315}"/>
                </c:ext>
              </c:extLst>
            </c:dLbl>
            <c:dLbl>
              <c:idx val="16"/>
              <c:layout>
                <c:manualLayout>
                  <c:x val="0"/>
                  <c:y val="2.173913043478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56A-459E-AB87-E857782933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Sheet1!$A$2:$A$17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Sheet1!$B$2:$B$17</c:f>
              <c:numCache>
                <c:formatCode>"$"#,##0.0</c:formatCode>
                <c:ptCount val="16"/>
                <c:pt idx="0">
                  <c:v>121.7</c:v>
                </c:pt>
                <c:pt idx="1">
                  <c:v>126.43</c:v>
                </c:pt>
                <c:pt idx="2">
                  <c:v>130.56</c:v>
                </c:pt>
                <c:pt idx="3">
                  <c:v>130.6</c:v>
                </c:pt>
                <c:pt idx="4">
                  <c:v>125.52</c:v>
                </c:pt>
                <c:pt idx="5">
                  <c:v>129.09</c:v>
                </c:pt>
                <c:pt idx="6">
                  <c:v>130.51</c:v>
                </c:pt>
                <c:pt idx="7">
                  <c:v>132.35</c:v>
                </c:pt>
                <c:pt idx="8">
                  <c:v>128.31</c:v>
                </c:pt>
                <c:pt idx="9">
                  <c:v>129.58000000000001</c:v>
                </c:pt>
                <c:pt idx="10">
                  <c:v>130.19999999999999</c:v>
                </c:pt>
                <c:pt idx="11">
                  <c:v>130.77000000000001</c:v>
                </c:pt>
                <c:pt idx="12">
                  <c:v>132.84</c:v>
                </c:pt>
                <c:pt idx="13">
                  <c:v>132.83600000000001</c:v>
                </c:pt>
                <c:pt idx="14">
                  <c:v>122.63</c:v>
                </c:pt>
                <c:pt idx="15">
                  <c:v>114.86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556A-459E-AB87-E85778293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9459376"/>
        <c:axId val="1319453136"/>
      </c:lineChart>
      <c:catAx>
        <c:axId val="131945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3136"/>
        <c:crosses val="autoZero"/>
        <c:auto val="1"/>
        <c:lblAlgn val="ctr"/>
        <c:lblOffset val="100"/>
        <c:noMultiLvlLbl val="0"/>
      </c:catAx>
      <c:valAx>
        <c:axId val="1319453136"/>
        <c:scaling>
          <c:orientation val="minMax"/>
          <c:max val="140"/>
          <c:min val="1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9376"/>
        <c:crosses val="autoZero"/>
        <c:crossBetween val="between"/>
        <c:majorUnit val="5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50000"/>
        </a:schemeClr>
      </a:solidFill>
    </a:ln>
    <a:effectLst/>
  </c:spPr>
  <c:txPr>
    <a:bodyPr/>
    <a:lstStyle/>
    <a:p>
      <a:pPr>
        <a:defRPr b="1" i="0" baseline="0"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80079120544713E-2"/>
          <c:y val="3.0679114029624081E-2"/>
          <c:w val="0.90641707980946828"/>
          <c:h val="0.844306744265662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Collections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407407407407406E-2"/>
                  <c:y val="4.742011868081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6A-459E-AB87-E85778293315}"/>
                </c:ext>
              </c:extLst>
            </c:dLbl>
            <c:dLbl>
              <c:idx val="1"/>
              <c:layout>
                <c:manualLayout>
                  <c:x val="-7.7160493827160776E-3"/>
                  <c:y val="2.1128367978311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6A-459E-AB87-E85778293315}"/>
                </c:ext>
              </c:extLst>
            </c:dLbl>
            <c:dLbl>
              <c:idx val="2"/>
              <c:layout>
                <c:manualLayout>
                  <c:x val="-2.5160998896877021E-2"/>
                  <c:y val="-4.9007684532895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6A-459E-AB87-E85778293315}"/>
                </c:ext>
              </c:extLst>
            </c:dLbl>
            <c:dLbl>
              <c:idx val="3"/>
              <c:layout>
                <c:manualLayout>
                  <c:x val="-1.0802469135802469E-2"/>
                  <c:y val="-2.837470044505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6A-459E-AB87-E85778293315}"/>
                </c:ext>
              </c:extLst>
            </c:dLbl>
            <c:dLbl>
              <c:idx val="4"/>
              <c:layout>
                <c:manualLayout>
                  <c:x val="-2.6234567901234566E-2"/>
                  <c:y val="3.936739871709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6A-459E-AB87-E85778293315}"/>
                </c:ext>
              </c:extLst>
            </c:dLbl>
            <c:dLbl>
              <c:idx val="5"/>
              <c:layout>
                <c:manualLayout>
                  <c:x val="-1.0802469135802469E-2"/>
                  <c:y val="3.26004222298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6A-459E-AB87-E85778293315}"/>
                </c:ext>
              </c:extLst>
            </c:dLbl>
            <c:dLbl>
              <c:idx val="6"/>
              <c:layout>
                <c:manualLayout>
                  <c:x val="-7.7160493827161062E-3"/>
                  <c:y val="1.327941344288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6A-459E-AB87-E85778293315}"/>
                </c:ext>
              </c:extLst>
            </c:dLbl>
            <c:dLbl>
              <c:idx val="7"/>
              <c:layout>
                <c:manualLayout>
                  <c:x val="-3.0864197530864196E-2"/>
                  <c:y val="-2.8909334702727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6A-459E-AB87-E85778293315}"/>
                </c:ext>
              </c:extLst>
            </c:dLbl>
            <c:dLbl>
              <c:idx val="8"/>
              <c:layout>
                <c:manualLayout>
                  <c:x val="-7.7160493827161626E-3"/>
                  <c:y val="3.13953554718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6A-459E-AB87-E85778293315}"/>
                </c:ext>
              </c:extLst>
            </c:dLbl>
            <c:dLbl>
              <c:idx val="9"/>
              <c:layout>
                <c:manualLayout>
                  <c:x val="-3.0864197530864196E-2"/>
                  <c:y val="-4.0449332420404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6A-459E-AB87-E85778293315}"/>
                </c:ext>
              </c:extLst>
            </c:dLbl>
            <c:dLbl>
              <c:idx val="10"/>
              <c:layout>
                <c:manualLayout>
                  <c:x val="-2.2611358362813343E-2"/>
                  <c:y val="5.8318370400407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6A-459E-AB87-E85778293315}"/>
                </c:ext>
              </c:extLst>
            </c:dLbl>
            <c:dLbl>
              <c:idx val="11"/>
              <c:layout>
                <c:manualLayout>
                  <c:x val="-2.1604938271604937E-2"/>
                  <c:y val="-4.467505420518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6A-459E-AB87-E85778293315}"/>
                </c:ext>
              </c:extLst>
            </c:dLbl>
            <c:dLbl>
              <c:idx val="12"/>
              <c:layout>
                <c:manualLayout>
                  <c:x val="-7.7160493827161626E-3"/>
                  <c:y val="-3.26004222298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6A-459E-AB87-E85778293315}"/>
                </c:ext>
              </c:extLst>
            </c:dLbl>
            <c:dLbl>
              <c:idx val="14"/>
              <c:layout>
                <c:manualLayout>
                  <c:x val="-5.412154157415968E-2"/>
                  <c:y val="2.5133230628780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56A-459E-AB87-E85778293315}"/>
                </c:ext>
              </c:extLst>
            </c:dLbl>
            <c:dLbl>
              <c:idx val="15"/>
              <c:layout>
                <c:manualLayout>
                  <c:x val="-2.5647609266233023E-4"/>
                  <c:y val="-2.7679132563629239E-2"/>
                </c:manualLayout>
              </c:layout>
              <c:tx>
                <c:rich>
                  <a:bodyPr/>
                  <a:lstStyle/>
                  <a:p>
                    <a:fld id="{65C795B8-8315-4A29-941C-ABF4C5CE7DE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56A-459E-AB87-E85778293315}"/>
                </c:ext>
              </c:extLst>
            </c:dLbl>
            <c:dLbl>
              <c:idx val="16"/>
              <c:layout>
                <c:manualLayout>
                  <c:x val="3.6231884057971015E-3"/>
                  <c:y val="-4.6022181272679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56A-459E-AB87-E85778293315}"/>
                </c:ext>
              </c:extLst>
            </c:dLbl>
            <c:dLbl>
              <c:idx val="18"/>
              <c:layout>
                <c:manualLayout>
                  <c:x val="0"/>
                  <c:y val="-4.279670274432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40-47D2-9992-4E0BAA840D2A}"/>
                </c:ext>
              </c:extLst>
            </c:dLbl>
            <c:dLbl>
              <c:idx val="20"/>
              <c:layout>
                <c:manualLayout>
                  <c:x val="-1.570048309178744E-2"/>
                  <c:y val="3.9230310848964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40-47D2-9992-4E0BAA840D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Sheet1!$A$2:$A$22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Sheet1!$B$2:$B$22</c:f>
              <c:numCache>
                <c:formatCode>"$"#,##0.0</c:formatCode>
                <c:ptCount val="21"/>
                <c:pt idx="0">
                  <c:v>121.7</c:v>
                </c:pt>
                <c:pt idx="1">
                  <c:v>126.43</c:v>
                </c:pt>
                <c:pt idx="2">
                  <c:v>130.56</c:v>
                </c:pt>
                <c:pt idx="3">
                  <c:v>130.6</c:v>
                </c:pt>
                <c:pt idx="4">
                  <c:v>125.52</c:v>
                </c:pt>
                <c:pt idx="5">
                  <c:v>129.09</c:v>
                </c:pt>
                <c:pt idx="6">
                  <c:v>130.51</c:v>
                </c:pt>
                <c:pt idx="7">
                  <c:v>132.35</c:v>
                </c:pt>
                <c:pt idx="8">
                  <c:v>128.31</c:v>
                </c:pt>
                <c:pt idx="9">
                  <c:v>129.58000000000001</c:v>
                </c:pt>
                <c:pt idx="10">
                  <c:v>130.19999999999999</c:v>
                </c:pt>
                <c:pt idx="11">
                  <c:v>130.77000000000001</c:v>
                </c:pt>
                <c:pt idx="12">
                  <c:v>132.84</c:v>
                </c:pt>
                <c:pt idx="13">
                  <c:v>132.83600000000001</c:v>
                </c:pt>
                <c:pt idx="14">
                  <c:v>122.63</c:v>
                </c:pt>
                <c:pt idx="15">
                  <c:v>114.86</c:v>
                </c:pt>
                <c:pt idx="16">
                  <c:v>100.94</c:v>
                </c:pt>
                <c:pt idx="17">
                  <c:v>95.83</c:v>
                </c:pt>
                <c:pt idx="18">
                  <c:v>87.71</c:v>
                </c:pt>
                <c:pt idx="19">
                  <c:v>85.47</c:v>
                </c:pt>
                <c:pt idx="20">
                  <c:v>80.25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556A-459E-AB87-E85778293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9459376"/>
        <c:axId val="1319453136"/>
      </c:lineChart>
      <c:catAx>
        <c:axId val="131945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3136"/>
        <c:crosses val="autoZero"/>
        <c:auto val="1"/>
        <c:lblAlgn val="ctr"/>
        <c:lblOffset val="100"/>
        <c:noMultiLvlLbl val="0"/>
      </c:catAx>
      <c:valAx>
        <c:axId val="1319453136"/>
        <c:scaling>
          <c:orientation val="minMax"/>
          <c:max val="140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9376"/>
        <c:crosses val="autoZero"/>
        <c:crossBetween val="between"/>
        <c:majorUnit val="10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50000"/>
        </a:schemeClr>
      </a:solidFill>
    </a:ln>
    <a:effectLst/>
  </c:spPr>
  <c:txPr>
    <a:bodyPr/>
    <a:lstStyle/>
    <a:p>
      <a:pPr>
        <a:defRPr b="1" i="0" baseline="0"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80079120544713E-2"/>
          <c:y val="3.0679114029624081E-2"/>
          <c:w val="0.90641707980946828"/>
          <c:h val="0.844306744265662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Collections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407407407407406E-2"/>
                  <c:y val="4.742011868081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6A-459E-AB87-E85778293315}"/>
                </c:ext>
              </c:extLst>
            </c:dLbl>
            <c:dLbl>
              <c:idx val="1"/>
              <c:layout>
                <c:manualLayout>
                  <c:x val="-7.7160493827160776E-3"/>
                  <c:y val="2.1128367978311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6A-459E-AB87-E85778293315}"/>
                </c:ext>
              </c:extLst>
            </c:dLbl>
            <c:dLbl>
              <c:idx val="2"/>
              <c:layout>
                <c:manualLayout>
                  <c:x val="-2.5160998896877021E-2"/>
                  <c:y val="-4.9007684532895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6A-459E-AB87-E85778293315}"/>
                </c:ext>
              </c:extLst>
            </c:dLbl>
            <c:dLbl>
              <c:idx val="3"/>
              <c:layout>
                <c:manualLayout>
                  <c:x val="-1.0802469135802469E-2"/>
                  <c:y val="-2.837470044505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6A-459E-AB87-E85778293315}"/>
                </c:ext>
              </c:extLst>
            </c:dLbl>
            <c:dLbl>
              <c:idx val="4"/>
              <c:layout>
                <c:manualLayout>
                  <c:x val="-2.6234567901234566E-2"/>
                  <c:y val="3.936739871709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6A-459E-AB87-E85778293315}"/>
                </c:ext>
              </c:extLst>
            </c:dLbl>
            <c:dLbl>
              <c:idx val="5"/>
              <c:layout>
                <c:manualLayout>
                  <c:x val="-1.0802469135802469E-2"/>
                  <c:y val="3.26004222298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6A-459E-AB87-E85778293315}"/>
                </c:ext>
              </c:extLst>
            </c:dLbl>
            <c:dLbl>
              <c:idx val="6"/>
              <c:layout>
                <c:manualLayout>
                  <c:x val="-7.7160493827161062E-3"/>
                  <c:y val="1.327941344288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6A-459E-AB87-E85778293315}"/>
                </c:ext>
              </c:extLst>
            </c:dLbl>
            <c:dLbl>
              <c:idx val="7"/>
              <c:layout>
                <c:manualLayout>
                  <c:x val="-3.0864197530864196E-2"/>
                  <c:y val="-2.8909334702727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6A-459E-AB87-E85778293315}"/>
                </c:ext>
              </c:extLst>
            </c:dLbl>
            <c:dLbl>
              <c:idx val="8"/>
              <c:layout>
                <c:manualLayout>
                  <c:x val="-7.7160493827161626E-3"/>
                  <c:y val="3.13953554718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6A-459E-AB87-E85778293315}"/>
                </c:ext>
              </c:extLst>
            </c:dLbl>
            <c:dLbl>
              <c:idx val="9"/>
              <c:layout>
                <c:manualLayout>
                  <c:x val="-3.0864197530864196E-2"/>
                  <c:y val="-4.0449332420404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6A-459E-AB87-E85778293315}"/>
                </c:ext>
              </c:extLst>
            </c:dLbl>
            <c:dLbl>
              <c:idx val="10"/>
              <c:layout>
                <c:manualLayout>
                  <c:x val="-2.2611358362813343E-2"/>
                  <c:y val="5.8318370400407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6A-459E-AB87-E85778293315}"/>
                </c:ext>
              </c:extLst>
            </c:dLbl>
            <c:dLbl>
              <c:idx val="11"/>
              <c:layout>
                <c:manualLayout>
                  <c:x val="-2.1604938271604937E-2"/>
                  <c:y val="-4.467505420518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6A-459E-AB87-E85778293315}"/>
                </c:ext>
              </c:extLst>
            </c:dLbl>
            <c:dLbl>
              <c:idx val="12"/>
              <c:layout>
                <c:manualLayout>
                  <c:x val="-7.7160493827161626E-3"/>
                  <c:y val="-3.26004222298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6A-459E-AB87-E85778293315}"/>
                </c:ext>
              </c:extLst>
            </c:dLbl>
            <c:dLbl>
              <c:idx val="14"/>
              <c:layout>
                <c:manualLayout>
                  <c:x val="-5.412154157415968E-2"/>
                  <c:y val="2.5133230628780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56A-459E-AB87-E85778293315}"/>
                </c:ext>
              </c:extLst>
            </c:dLbl>
            <c:dLbl>
              <c:idx val="15"/>
              <c:layout>
                <c:manualLayout>
                  <c:x val="-2.5647609266233023E-4"/>
                  <c:y val="-2.7679132563629239E-2"/>
                </c:manualLayout>
              </c:layout>
              <c:tx>
                <c:rich>
                  <a:bodyPr/>
                  <a:lstStyle/>
                  <a:p>
                    <a:fld id="{65C795B8-8315-4A29-941C-ABF4C5CE7DE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56A-459E-AB87-E85778293315}"/>
                </c:ext>
              </c:extLst>
            </c:dLbl>
            <c:dLbl>
              <c:idx val="16"/>
              <c:layout>
                <c:manualLayout>
                  <c:x val="3.6231884057971015E-3"/>
                  <c:y val="-4.6022181272679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56A-459E-AB87-E85778293315}"/>
                </c:ext>
              </c:extLst>
            </c:dLbl>
            <c:dLbl>
              <c:idx val="18"/>
              <c:layout>
                <c:manualLayout>
                  <c:x val="0"/>
                  <c:y val="-4.279670274432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40-47D2-9992-4E0BAA840D2A}"/>
                </c:ext>
              </c:extLst>
            </c:dLbl>
            <c:dLbl>
              <c:idx val="20"/>
              <c:layout>
                <c:manualLayout>
                  <c:x val="-1.570048309178744E-2"/>
                  <c:y val="3.9230310848964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40-47D2-9992-4E0BAA840D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Sheet1!$A$2:$A$22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Sheet1!$B$2:$B$22</c:f>
              <c:numCache>
                <c:formatCode>"$"#,##0.0</c:formatCode>
                <c:ptCount val="21"/>
                <c:pt idx="0">
                  <c:v>17.821999999999999</c:v>
                </c:pt>
                <c:pt idx="1">
                  <c:v>18.422999999999998</c:v>
                </c:pt>
                <c:pt idx="2">
                  <c:v>19.318999999999999</c:v>
                </c:pt>
                <c:pt idx="3">
                  <c:v>19.818999999999999</c:v>
                </c:pt>
                <c:pt idx="4">
                  <c:v>19.277000000000001</c:v>
                </c:pt>
                <c:pt idx="5">
                  <c:v>20.802</c:v>
                </c:pt>
                <c:pt idx="6">
                  <c:v>20.564</c:v>
                </c:pt>
                <c:pt idx="7">
                  <c:v>22.385999999999999</c:v>
                </c:pt>
                <c:pt idx="8">
                  <c:v>20.428999999999998</c:v>
                </c:pt>
                <c:pt idx="9">
                  <c:v>20.937000000000001</c:v>
                </c:pt>
                <c:pt idx="10">
                  <c:v>21.286000000000001</c:v>
                </c:pt>
                <c:pt idx="11">
                  <c:v>22.719000000000001</c:v>
                </c:pt>
                <c:pt idx="12">
                  <c:v>21.527999999999999</c:v>
                </c:pt>
                <c:pt idx="13">
                  <c:v>21.491</c:v>
                </c:pt>
                <c:pt idx="14">
                  <c:v>20.225000000000001</c:v>
                </c:pt>
                <c:pt idx="15">
                  <c:v>19.992999999999999</c:v>
                </c:pt>
                <c:pt idx="16">
                  <c:v>21.513000000000002</c:v>
                </c:pt>
                <c:pt idx="17">
                  <c:v>20.423999999999999</c:v>
                </c:pt>
                <c:pt idx="18">
                  <c:v>18.692</c:v>
                </c:pt>
                <c:pt idx="19">
                  <c:v>18.216000000000001</c:v>
                </c:pt>
                <c:pt idx="20">
                  <c:v>17.103000000000002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556A-459E-AB87-E85778293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9459376"/>
        <c:axId val="1319453136"/>
      </c:lineChart>
      <c:catAx>
        <c:axId val="131945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3136"/>
        <c:crosses val="autoZero"/>
        <c:auto val="1"/>
        <c:lblAlgn val="ctr"/>
        <c:lblOffset val="100"/>
        <c:noMultiLvlLbl val="0"/>
      </c:catAx>
      <c:valAx>
        <c:axId val="1319453136"/>
        <c:scaling>
          <c:orientation val="minMax"/>
          <c:max val="25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9376"/>
        <c:crosses val="autoZero"/>
        <c:crossBetween val="between"/>
        <c:majorUnit val="2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50000"/>
        </a:schemeClr>
      </a:solidFill>
    </a:ln>
    <a:effectLst/>
  </c:spPr>
  <c:txPr>
    <a:bodyPr/>
    <a:lstStyle/>
    <a:p>
      <a:pPr>
        <a:defRPr b="1" i="0" baseline="0"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80079120544713E-2"/>
          <c:y val="3.0679114029624081E-2"/>
          <c:w val="0.90641707980946828"/>
          <c:h val="0.844306744265662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Collections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407407407407406E-2"/>
                  <c:y val="4.742011868081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6A-459E-AB87-E85778293315}"/>
                </c:ext>
              </c:extLst>
            </c:dLbl>
            <c:dLbl>
              <c:idx val="1"/>
              <c:layout>
                <c:manualLayout>
                  <c:x val="-7.7160493827160776E-3"/>
                  <c:y val="2.1128367978311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6A-459E-AB87-E85778293315}"/>
                </c:ext>
              </c:extLst>
            </c:dLbl>
            <c:dLbl>
              <c:idx val="2"/>
              <c:layout>
                <c:manualLayout>
                  <c:x val="-2.5160998896877021E-2"/>
                  <c:y val="-4.9007684532895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6A-459E-AB87-E85778293315}"/>
                </c:ext>
              </c:extLst>
            </c:dLbl>
            <c:dLbl>
              <c:idx val="3"/>
              <c:layout>
                <c:manualLayout>
                  <c:x val="-1.0802469135802469E-2"/>
                  <c:y val="-2.837470044505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6A-459E-AB87-E85778293315}"/>
                </c:ext>
              </c:extLst>
            </c:dLbl>
            <c:dLbl>
              <c:idx val="4"/>
              <c:layout>
                <c:manualLayout>
                  <c:x val="-2.6234567901234566E-2"/>
                  <c:y val="3.936739871709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6A-459E-AB87-E85778293315}"/>
                </c:ext>
              </c:extLst>
            </c:dLbl>
            <c:dLbl>
              <c:idx val="5"/>
              <c:layout>
                <c:manualLayout>
                  <c:x val="-1.0802469135802469E-2"/>
                  <c:y val="3.26004222298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6A-459E-AB87-E85778293315}"/>
                </c:ext>
              </c:extLst>
            </c:dLbl>
            <c:dLbl>
              <c:idx val="6"/>
              <c:layout>
                <c:manualLayout>
                  <c:x val="-7.7160493827161062E-3"/>
                  <c:y val="1.327941344288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6A-459E-AB87-E85778293315}"/>
                </c:ext>
              </c:extLst>
            </c:dLbl>
            <c:dLbl>
              <c:idx val="7"/>
              <c:layout>
                <c:manualLayout>
                  <c:x val="-3.0864197530864196E-2"/>
                  <c:y val="-2.8909334702727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6A-459E-AB87-E85778293315}"/>
                </c:ext>
              </c:extLst>
            </c:dLbl>
            <c:dLbl>
              <c:idx val="8"/>
              <c:layout>
                <c:manualLayout>
                  <c:x val="-7.7160493827161626E-3"/>
                  <c:y val="3.13953554718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6A-459E-AB87-E85778293315}"/>
                </c:ext>
              </c:extLst>
            </c:dLbl>
            <c:dLbl>
              <c:idx val="9"/>
              <c:layout>
                <c:manualLayout>
                  <c:x val="-3.0864197530864196E-2"/>
                  <c:y val="-4.0449332420404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6A-459E-AB87-E85778293315}"/>
                </c:ext>
              </c:extLst>
            </c:dLbl>
            <c:dLbl>
              <c:idx val="10"/>
              <c:layout>
                <c:manualLayout>
                  <c:x val="-2.2611358362813343E-2"/>
                  <c:y val="5.8318370400407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6A-459E-AB87-E85778293315}"/>
                </c:ext>
              </c:extLst>
            </c:dLbl>
            <c:dLbl>
              <c:idx val="11"/>
              <c:layout>
                <c:manualLayout>
                  <c:x val="-2.1604938271604937E-2"/>
                  <c:y val="-4.4675054205180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6A-459E-AB87-E85778293315}"/>
                </c:ext>
              </c:extLst>
            </c:dLbl>
            <c:dLbl>
              <c:idx val="12"/>
              <c:layout>
                <c:manualLayout>
                  <c:x val="-7.7160493827161626E-3"/>
                  <c:y val="-3.26004222298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6A-459E-AB87-E85778293315}"/>
                </c:ext>
              </c:extLst>
            </c:dLbl>
            <c:dLbl>
              <c:idx val="14"/>
              <c:layout>
                <c:manualLayout>
                  <c:x val="-5.412154157415968E-2"/>
                  <c:y val="2.5133230628780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56A-459E-AB87-E85778293315}"/>
                </c:ext>
              </c:extLst>
            </c:dLbl>
            <c:dLbl>
              <c:idx val="15"/>
              <c:layout>
                <c:manualLayout>
                  <c:x val="-2.5647609266233023E-4"/>
                  <c:y val="-2.7679132563629239E-2"/>
                </c:manualLayout>
              </c:layout>
              <c:tx>
                <c:rich>
                  <a:bodyPr/>
                  <a:lstStyle/>
                  <a:p>
                    <a:fld id="{65C795B8-8315-4A29-941C-ABF4C5CE7DE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56A-459E-AB87-E85778293315}"/>
                </c:ext>
              </c:extLst>
            </c:dLbl>
            <c:dLbl>
              <c:idx val="16"/>
              <c:layout>
                <c:manualLayout>
                  <c:x val="3.6231884057971015E-3"/>
                  <c:y val="-4.6022181272679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56A-459E-AB87-E85778293315}"/>
                </c:ext>
              </c:extLst>
            </c:dLbl>
            <c:dLbl>
              <c:idx val="18"/>
              <c:layout>
                <c:manualLayout>
                  <c:x val="0"/>
                  <c:y val="-4.279670274432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40-47D2-9992-4E0BAA840D2A}"/>
                </c:ext>
              </c:extLst>
            </c:dLbl>
            <c:dLbl>
              <c:idx val="20"/>
              <c:layout>
                <c:manualLayout>
                  <c:x val="-1.570048309178744E-2"/>
                  <c:y val="3.9230310848964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40-47D2-9992-4E0BAA840D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Sheet1!$A$2:$A$22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Sheet1!$B$2:$B$22</c:f>
              <c:numCache>
                <c:formatCode>"$"#,##0.0</c:formatCode>
                <c:ptCount val="21"/>
                <c:pt idx="0">
                  <c:v>103.88</c:v>
                </c:pt>
                <c:pt idx="1">
                  <c:v>108</c:v>
                </c:pt>
                <c:pt idx="2">
                  <c:v>111.24</c:v>
                </c:pt>
                <c:pt idx="3">
                  <c:v>110.78</c:v>
                </c:pt>
                <c:pt idx="4">
                  <c:v>106.24</c:v>
                </c:pt>
                <c:pt idx="5">
                  <c:v>109.01</c:v>
                </c:pt>
                <c:pt idx="6">
                  <c:v>109.95</c:v>
                </c:pt>
                <c:pt idx="7">
                  <c:v>109.96</c:v>
                </c:pt>
                <c:pt idx="8">
                  <c:v>107.88</c:v>
                </c:pt>
                <c:pt idx="9">
                  <c:v>108.64</c:v>
                </c:pt>
                <c:pt idx="10">
                  <c:v>108.91</c:v>
                </c:pt>
                <c:pt idx="11">
                  <c:v>108.05</c:v>
                </c:pt>
                <c:pt idx="12">
                  <c:v>111.31</c:v>
                </c:pt>
                <c:pt idx="13">
                  <c:v>111.37</c:v>
                </c:pt>
                <c:pt idx="14">
                  <c:v>102.41</c:v>
                </c:pt>
                <c:pt idx="15">
                  <c:v>94.93</c:v>
                </c:pt>
                <c:pt idx="16">
                  <c:v>79.400000000000006</c:v>
                </c:pt>
                <c:pt idx="17">
                  <c:v>75.400000000000006</c:v>
                </c:pt>
                <c:pt idx="18">
                  <c:v>69</c:v>
                </c:pt>
                <c:pt idx="19">
                  <c:v>67.3</c:v>
                </c:pt>
                <c:pt idx="20">
                  <c:v>63.2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556A-459E-AB87-E85778293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9459376"/>
        <c:axId val="1319453136"/>
      </c:lineChart>
      <c:catAx>
        <c:axId val="131945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3136"/>
        <c:crosses val="autoZero"/>
        <c:auto val="1"/>
        <c:lblAlgn val="ctr"/>
        <c:lblOffset val="100"/>
        <c:noMultiLvlLbl val="0"/>
      </c:catAx>
      <c:valAx>
        <c:axId val="1319453136"/>
        <c:scaling>
          <c:orientation val="minMax"/>
          <c:max val="12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459376"/>
        <c:crosses val="autoZero"/>
        <c:crossBetween val="between"/>
        <c:majorUnit val="10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50000"/>
        </a:schemeClr>
      </a:solidFill>
    </a:ln>
    <a:effectLst/>
  </c:spPr>
  <c:txPr>
    <a:bodyPr/>
    <a:lstStyle/>
    <a:p>
      <a:pPr>
        <a:defRPr b="1" i="0" baseline="0">
          <a:solidFill>
            <a:srgbClr val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3">
            <a:extLst>
              <a:ext uri="{FF2B5EF4-FFF2-40B4-BE49-F238E27FC236}">
                <a16:creationId xmlns:a16="http://schemas.microsoft.com/office/drawing/2014/main" id="{8F9170C5-8BB6-4C69-99CA-3D254A6630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529695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1B08F0-0032-4257-BF3E-CCA90FDF1E24}"/>
              </a:ext>
            </a:extLst>
          </p:cNvPr>
          <p:cNvSpPr/>
          <p:nvPr userDrawn="1"/>
        </p:nvSpPr>
        <p:spPr bwMode="auto">
          <a:xfrm>
            <a:off x="-5013" y="-39152"/>
            <a:ext cx="12191999" cy="5336104"/>
          </a:xfrm>
          <a:prstGeom prst="rect">
            <a:avLst/>
          </a:prstGeom>
          <a:gradFill flip="none" rotWithShape="1">
            <a:gsLst>
              <a:gs pos="0">
                <a:srgbClr val="00688B">
                  <a:alpha val="80000"/>
                </a:srgbClr>
              </a:gs>
              <a:gs pos="100000">
                <a:srgbClr val="027FA0">
                  <a:alpha val="80000"/>
                </a:srgb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173456"/>
              </a:solidFill>
              <a:effectLst/>
              <a:uLnTx/>
              <a:uFillTx/>
              <a:latin typeface="Franklin Gothic Book" panose="020B050302010202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9A21C-C0F8-4122-83BA-D73A04281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5F097-BF3F-4796-86A4-49D026C28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15172-DCB9-442B-AD40-EAF6B523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BDDD0-4182-4B12-856F-EAFBCB5E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2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8A6B-BFC1-4A86-89B4-E73E374E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75EA9-7F74-4C94-877F-54FDD6676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ADF22-8430-413A-8292-D8C1ABCB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AADE78-9488-4BB2-B9D1-EBC572565BF5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E2552-9C6B-4938-999A-86EA0A6B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117EA-5C7D-4A08-ADB3-373F087E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8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3BDA1-5C72-4EFD-AC74-1D1257948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87D30-3B78-4FE6-BDB0-F55AF880C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9DEBD-07B2-4E8C-A220-E8748EA8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AADE78-9488-4BB2-B9D1-EBC572565BF5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0C4D0-FA9A-494F-AB95-EDD8A866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E609E-7262-4AC6-892F-8C822C98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95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BAA7D4D0-7B10-8843-8732-AF00173D2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8467"/>
            <a:ext cx="12192000" cy="68410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970559-1A96-5D49-8718-D97871DDAD98}"/>
              </a:ext>
            </a:extLst>
          </p:cNvPr>
          <p:cNvSpPr/>
          <p:nvPr userDrawn="1"/>
        </p:nvSpPr>
        <p:spPr bwMode="auto">
          <a:xfrm>
            <a:off x="0" y="5562600"/>
            <a:ext cx="12192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D3B39-465B-A947-BBD0-72C2884FDD48}"/>
              </a:ext>
            </a:extLst>
          </p:cNvPr>
          <p:cNvSpPr/>
          <p:nvPr userDrawn="1"/>
        </p:nvSpPr>
        <p:spPr bwMode="auto">
          <a:xfrm>
            <a:off x="0" y="8465"/>
            <a:ext cx="12192000" cy="55626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5C4EB-CE8A-2147-8F03-01E1E28271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5782683"/>
            <a:ext cx="2547088" cy="90740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917F034-34D2-9C42-B81D-14870336D0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2108200"/>
            <a:ext cx="10363200" cy="1422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867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4828F55-088E-4A44-A1D1-64D6CF614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3733800"/>
            <a:ext cx="9855200" cy="1016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9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 Title/Author/Presenter</a:t>
            </a:r>
          </a:p>
        </p:txBody>
      </p:sp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9D6739-B881-524F-B8CD-A187881B4CEA}"/>
              </a:ext>
            </a:extLst>
          </p:cNvPr>
          <p:cNvSpPr/>
          <p:nvPr userDrawn="1"/>
        </p:nvSpPr>
        <p:spPr bwMode="auto">
          <a:xfrm>
            <a:off x="6086909" y="0"/>
            <a:ext cx="6105091" cy="68580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5A69A-BFC0-BC43-A865-52F55BC05F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91" y="2006944"/>
            <a:ext cx="5413909" cy="1928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2E649-EAEB-9045-8915-BDB7CC66BD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45" y="5591851"/>
            <a:ext cx="3251200" cy="76200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8E12B962-C6CB-464C-AF3B-80D6F7AB4D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10335" y="3256596"/>
            <a:ext cx="323217" cy="487765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89"/>
              </a:cxn>
              <a:cxn ang="0">
                <a:pos x="38" y="188"/>
              </a:cxn>
              <a:cxn ang="0">
                <a:pos x="76" y="249"/>
              </a:cxn>
              <a:cxn ang="0">
                <a:pos x="89" y="269"/>
              </a:cxn>
              <a:cxn ang="0">
                <a:pos x="102" y="249"/>
              </a:cxn>
              <a:cxn ang="0">
                <a:pos x="139" y="188"/>
              </a:cxn>
              <a:cxn ang="0">
                <a:pos x="178" y="89"/>
              </a:cxn>
              <a:cxn ang="0">
                <a:pos x="89" y="0"/>
              </a:cxn>
              <a:cxn ang="0">
                <a:pos x="89" y="135"/>
              </a:cxn>
              <a:cxn ang="0">
                <a:pos x="43" y="89"/>
              </a:cxn>
              <a:cxn ang="0">
                <a:pos x="89" y="43"/>
              </a:cxn>
              <a:cxn ang="0">
                <a:pos x="135" y="89"/>
              </a:cxn>
              <a:cxn ang="0">
                <a:pos x="89" y="135"/>
              </a:cxn>
              <a:cxn ang="0">
                <a:pos x="89" y="135"/>
              </a:cxn>
              <a:cxn ang="0">
                <a:pos x="89" y="135"/>
              </a:cxn>
            </a:cxnLst>
            <a:rect l="0" t="0" r="r" b="b"/>
            <a:pathLst>
              <a:path w="178" h="269">
                <a:moveTo>
                  <a:pt x="89" y="0"/>
                </a:moveTo>
                <a:cubicBezTo>
                  <a:pt x="40" y="0"/>
                  <a:pt x="0" y="40"/>
                  <a:pt x="0" y="89"/>
                </a:cubicBezTo>
                <a:cubicBezTo>
                  <a:pt x="0" y="109"/>
                  <a:pt x="13" y="141"/>
                  <a:pt x="38" y="188"/>
                </a:cubicBezTo>
                <a:cubicBezTo>
                  <a:pt x="57" y="220"/>
                  <a:pt x="75" y="248"/>
                  <a:pt x="76" y="249"/>
                </a:cubicBezTo>
                <a:cubicBezTo>
                  <a:pt x="89" y="269"/>
                  <a:pt x="89" y="269"/>
                  <a:pt x="89" y="269"/>
                </a:cubicBezTo>
                <a:cubicBezTo>
                  <a:pt x="102" y="249"/>
                  <a:pt x="102" y="249"/>
                  <a:pt x="102" y="249"/>
                </a:cubicBezTo>
                <a:cubicBezTo>
                  <a:pt x="103" y="248"/>
                  <a:pt x="121" y="220"/>
                  <a:pt x="139" y="188"/>
                </a:cubicBezTo>
                <a:cubicBezTo>
                  <a:pt x="165" y="141"/>
                  <a:pt x="178" y="109"/>
                  <a:pt x="178" y="89"/>
                </a:cubicBezTo>
                <a:cubicBezTo>
                  <a:pt x="178" y="40"/>
                  <a:pt x="138" y="0"/>
                  <a:pt x="89" y="0"/>
                </a:cubicBezTo>
                <a:close/>
                <a:moveTo>
                  <a:pt x="89" y="135"/>
                </a:moveTo>
                <a:cubicBezTo>
                  <a:pt x="63" y="135"/>
                  <a:pt x="43" y="114"/>
                  <a:pt x="43" y="89"/>
                </a:cubicBezTo>
                <a:cubicBezTo>
                  <a:pt x="43" y="63"/>
                  <a:pt x="63" y="43"/>
                  <a:pt x="89" y="43"/>
                </a:cubicBezTo>
                <a:cubicBezTo>
                  <a:pt x="114" y="43"/>
                  <a:pt x="135" y="63"/>
                  <a:pt x="135" y="89"/>
                </a:cubicBezTo>
                <a:cubicBezTo>
                  <a:pt x="135" y="114"/>
                  <a:pt x="114" y="135"/>
                  <a:pt x="89" y="135"/>
                </a:cubicBezTo>
                <a:close/>
                <a:moveTo>
                  <a:pt x="89" y="135"/>
                </a:moveTo>
                <a:cubicBezTo>
                  <a:pt x="89" y="135"/>
                  <a:pt x="89" y="135"/>
                  <a:pt x="89" y="13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10" name="Freeform 143">
            <a:extLst>
              <a:ext uri="{FF2B5EF4-FFF2-40B4-BE49-F238E27FC236}">
                <a16:creationId xmlns:a16="http://schemas.microsoft.com/office/drawing/2014/main" id="{5A49E9B1-70FA-C14D-B12B-566DB48E24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545231" y="4866117"/>
            <a:ext cx="453424" cy="298940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5" y="0"/>
              </a:cxn>
              <a:cxn ang="0">
                <a:pos x="0" y="16"/>
              </a:cxn>
              <a:cxn ang="0">
                <a:pos x="0" y="65"/>
              </a:cxn>
              <a:cxn ang="0">
                <a:pos x="15" y="81"/>
              </a:cxn>
              <a:cxn ang="0">
                <a:pos x="107" y="81"/>
              </a:cxn>
              <a:cxn ang="0">
                <a:pos x="123" y="65"/>
              </a:cxn>
              <a:cxn ang="0">
                <a:pos x="123" y="16"/>
              </a:cxn>
              <a:cxn ang="0">
                <a:pos x="107" y="0"/>
              </a:cxn>
              <a:cxn ang="0">
                <a:pos x="8" y="20"/>
              </a:cxn>
              <a:cxn ang="0">
                <a:pos x="34" y="41"/>
              </a:cxn>
              <a:cxn ang="0">
                <a:pos x="8" y="61"/>
              </a:cxn>
              <a:cxn ang="0">
                <a:pos x="8" y="20"/>
              </a:cxn>
              <a:cxn ang="0">
                <a:pos x="115" y="65"/>
              </a:cxn>
              <a:cxn ang="0">
                <a:pos x="107" y="73"/>
              </a:cxn>
              <a:cxn ang="0">
                <a:pos x="15" y="73"/>
              </a:cxn>
              <a:cxn ang="0">
                <a:pos x="8" y="65"/>
              </a:cxn>
              <a:cxn ang="0">
                <a:pos x="38" y="43"/>
              </a:cxn>
              <a:cxn ang="0">
                <a:pos x="54" y="56"/>
              </a:cxn>
              <a:cxn ang="0">
                <a:pos x="61" y="58"/>
              </a:cxn>
              <a:cxn ang="0">
                <a:pos x="68" y="56"/>
              </a:cxn>
              <a:cxn ang="0">
                <a:pos x="85" y="43"/>
              </a:cxn>
              <a:cxn ang="0">
                <a:pos x="115" y="65"/>
              </a:cxn>
              <a:cxn ang="0">
                <a:pos x="115" y="61"/>
              </a:cxn>
              <a:cxn ang="0">
                <a:pos x="88" y="41"/>
              </a:cxn>
              <a:cxn ang="0">
                <a:pos x="115" y="20"/>
              </a:cxn>
              <a:cxn ang="0">
                <a:pos x="115" y="61"/>
              </a:cxn>
              <a:cxn ang="0">
                <a:pos x="66" y="52"/>
              </a:cxn>
              <a:cxn ang="0">
                <a:pos x="61" y="54"/>
              </a:cxn>
              <a:cxn ang="0">
                <a:pos x="57" y="52"/>
              </a:cxn>
              <a:cxn ang="0">
                <a:pos x="41" y="41"/>
              </a:cxn>
              <a:cxn ang="0">
                <a:pos x="38" y="38"/>
              </a:cxn>
              <a:cxn ang="0">
                <a:pos x="8" y="16"/>
              </a:cxn>
              <a:cxn ang="0">
                <a:pos x="15" y="8"/>
              </a:cxn>
              <a:cxn ang="0">
                <a:pos x="107" y="8"/>
              </a:cxn>
              <a:cxn ang="0">
                <a:pos x="115" y="16"/>
              </a:cxn>
              <a:cxn ang="0">
                <a:pos x="66" y="52"/>
              </a:cxn>
              <a:cxn ang="0">
                <a:pos x="66" y="52"/>
              </a:cxn>
              <a:cxn ang="0">
                <a:pos x="66" y="52"/>
              </a:cxn>
            </a:cxnLst>
            <a:rect l="0" t="0" r="r" b="b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098DC-28A5-A746-88BF-E574C14ED03E}"/>
              </a:ext>
            </a:extLst>
          </p:cNvPr>
          <p:cNvGrpSpPr/>
          <p:nvPr userDrawn="1"/>
        </p:nvGrpSpPr>
        <p:grpSpPr>
          <a:xfrm>
            <a:off x="6559398" y="5442309"/>
            <a:ext cx="425092" cy="425092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6DC2B1-44FC-0444-87BA-033C027D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A253D9-9F8C-1842-9202-2EBC3DBD6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8DE89CB-18B3-2247-B754-E18D09C96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 dirty="0"/>
            </a:p>
          </p:txBody>
        </p:sp>
      </p:grpSp>
      <p:sp>
        <p:nvSpPr>
          <p:cNvPr id="15" name="Freeform 14">
            <a:extLst>
              <a:ext uri="{FF2B5EF4-FFF2-40B4-BE49-F238E27FC236}">
                <a16:creationId xmlns:a16="http://schemas.microsoft.com/office/drawing/2014/main" id="{78BFB831-992F-7A4B-B6E7-7D1C48209EF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558748" y="4053858"/>
            <a:ext cx="426391" cy="481156"/>
          </a:xfrm>
          <a:custGeom>
            <a:avLst/>
            <a:gdLst/>
            <a:ahLst/>
            <a:cxnLst>
              <a:cxn ang="0">
                <a:pos x="256" y="248"/>
              </a:cxn>
              <a:cxn ang="0">
                <a:pos x="247" y="253"/>
              </a:cxn>
              <a:cxn ang="0">
                <a:pos x="242" y="244"/>
              </a:cxn>
              <a:cxn ang="0">
                <a:pos x="236" y="204"/>
              </a:cxn>
              <a:cxn ang="0">
                <a:pos x="214" y="199"/>
              </a:cxn>
              <a:cxn ang="0">
                <a:pos x="171" y="236"/>
              </a:cxn>
              <a:cxn ang="0">
                <a:pos x="127" y="281"/>
              </a:cxn>
              <a:cxn ang="0">
                <a:pos x="68" y="299"/>
              </a:cxn>
              <a:cxn ang="0">
                <a:pos x="62" y="298"/>
              </a:cxn>
              <a:cxn ang="0">
                <a:pos x="12" y="274"/>
              </a:cxn>
              <a:cxn ang="0">
                <a:pos x="16" y="225"/>
              </a:cxn>
              <a:cxn ang="0">
                <a:pos x="9" y="215"/>
              </a:cxn>
              <a:cxn ang="0">
                <a:pos x="12" y="191"/>
              </a:cxn>
              <a:cxn ang="0">
                <a:pos x="60" y="154"/>
              </a:cxn>
              <a:cxn ang="0">
                <a:pos x="71" y="151"/>
              </a:cxn>
              <a:cxn ang="0">
                <a:pos x="84" y="158"/>
              </a:cxn>
              <a:cxn ang="0">
                <a:pos x="102" y="181"/>
              </a:cxn>
              <a:cxn ang="0">
                <a:pos x="150" y="146"/>
              </a:cxn>
              <a:cxn ang="0">
                <a:pos x="184" y="98"/>
              </a:cxn>
              <a:cxn ang="0">
                <a:pos x="161" y="79"/>
              </a:cxn>
              <a:cxn ang="0">
                <a:pos x="158" y="56"/>
              </a:cxn>
              <a:cxn ang="0">
                <a:pos x="194" y="7"/>
              </a:cxn>
              <a:cxn ang="0">
                <a:pos x="208" y="0"/>
              </a:cxn>
              <a:cxn ang="0">
                <a:pos x="218" y="3"/>
              </a:cxn>
              <a:cxn ang="0">
                <a:pos x="246" y="25"/>
              </a:cxn>
              <a:cxn ang="0">
                <a:pos x="246" y="25"/>
              </a:cxn>
              <a:cxn ang="0">
                <a:pos x="247" y="25"/>
              </a:cxn>
              <a:cxn ang="0">
                <a:pos x="247" y="26"/>
              </a:cxn>
              <a:cxn ang="0">
                <a:pos x="247" y="26"/>
              </a:cxn>
              <a:cxn ang="0">
                <a:pos x="248" y="27"/>
              </a:cxn>
              <a:cxn ang="0">
                <a:pos x="248" y="27"/>
              </a:cxn>
              <a:cxn ang="0">
                <a:pos x="249" y="29"/>
              </a:cxn>
              <a:cxn ang="0">
                <a:pos x="249" y="29"/>
              </a:cxn>
              <a:cxn ang="0">
                <a:pos x="181" y="178"/>
              </a:cxn>
              <a:cxn ang="0">
                <a:pos x="49" y="248"/>
              </a:cxn>
              <a:cxn ang="0">
                <a:pos x="49" y="248"/>
              </a:cxn>
              <a:cxn ang="0">
                <a:pos x="34" y="246"/>
              </a:cxn>
              <a:cxn ang="0">
                <a:pos x="34" y="246"/>
              </a:cxn>
              <a:cxn ang="0">
                <a:pos x="33" y="246"/>
              </a:cxn>
              <a:cxn ang="0">
                <a:pos x="32" y="246"/>
              </a:cxn>
              <a:cxn ang="0">
                <a:pos x="32" y="245"/>
              </a:cxn>
              <a:cxn ang="0">
                <a:pos x="31" y="245"/>
              </a:cxn>
              <a:cxn ang="0">
                <a:pos x="31" y="244"/>
              </a:cxn>
              <a:cxn ang="0">
                <a:pos x="30" y="244"/>
              </a:cxn>
              <a:cxn ang="0">
                <a:pos x="30" y="244"/>
              </a:cxn>
              <a:cxn ang="0">
                <a:pos x="26" y="238"/>
              </a:cxn>
              <a:cxn ang="0">
                <a:pos x="24" y="266"/>
              </a:cxn>
              <a:cxn ang="0">
                <a:pos x="120" y="269"/>
              </a:cxn>
              <a:cxn ang="0">
                <a:pos x="159" y="228"/>
              </a:cxn>
              <a:cxn ang="0">
                <a:pos x="212" y="184"/>
              </a:cxn>
              <a:cxn ang="0">
                <a:pos x="247" y="194"/>
              </a:cxn>
              <a:cxn ang="0">
                <a:pos x="256" y="248"/>
              </a:cxn>
              <a:cxn ang="0">
                <a:pos x="256" y="248"/>
              </a:cxn>
              <a:cxn ang="0">
                <a:pos x="256" y="248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48045B-B0FB-1F4E-8E68-668995FC4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1" y="584200"/>
            <a:ext cx="5264151" cy="812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609585" indent="0">
              <a:buFontTx/>
              <a:buNone/>
              <a:defRPr>
                <a:latin typeface="+mj-lt"/>
              </a:defRPr>
            </a:lvl2pPr>
            <a:lvl3pPr marL="1219170" indent="0">
              <a:buFontTx/>
              <a:buNone/>
              <a:defRPr>
                <a:latin typeface="+mj-lt"/>
              </a:defRPr>
            </a:lvl3pPr>
            <a:lvl4pPr marL="1828754" indent="0">
              <a:buFontTx/>
              <a:buNone/>
              <a:defRPr>
                <a:latin typeface="+mj-lt"/>
              </a:defRPr>
            </a:lvl4pPr>
            <a:lvl5pPr marL="2438339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/>
              <a:t>THANK YOU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ECAAC-8464-0740-BAB8-5BC8E28BEA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99961" y="3343234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ADDRESS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94DA6EA-7608-5648-A615-5716518B4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9961" y="4031598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PHONE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BE81641-AD44-C14A-B350-4768997F34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9961" y="4719962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EMAIL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5086914E-D905-FE43-95DD-64CD39261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99961" y="5409293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7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B6D6-6BCA-43C5-9E30-0CE61334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C2FBF-3E00-410F-929F-626FE410B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4D9E7-D164-43FA-9605-6856F5FB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38665-9BD8-43CB-9F66-65EF64C5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3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181C-C1EE-4C3C-AB77-2CB0185F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F5782-0E07-4AAB-9A58-CE9BAC76E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F757A-6528-4AA0-8073-1A425A97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410CF-5561-490B-9F1E-A61BFD17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B5CA52-3262-41A4-9F21-6498574641FE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812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4D3B-120B-4CD6-8676-732933698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2991-6DF0-496F-BBF8-ED485FF59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32E2E-DA97-4421-9219-2033D393B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48D2A-9C56-406A-AF00-01AAB8C1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51240-12D2-47A5-88AD-D5C38C42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4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8CB8-04E6-4E69-99E5-888ADB67E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BB6A4-DE00-4C38-9085-6C6639693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E4CC9-8880-4403-869D-ADD1C1AD0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AB0D8-CEB9-402C-893C-60E2F05B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EBF50C-8753-4355-91C7-4C99B9CC7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62984-6CD9-46A9-A10C-48AFC55C6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30FA4-81B2-435D-8702-63E6837D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5C7D6-4AA7-4E5E-9139-CD1DCDE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600E9-0226-4DF2-A055-6D67D693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BA434-C628-4DC7-A305-68D113D8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1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3FE0D-EEC2-464B-B464-C5E559D6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31959-8CF2-41B5-AE4B-BF57213C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90E0A-B036-4CAF-AAE0-D7FD352B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233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94E4-B965-4E48-9D22-AE4C995ED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E55F4-0AEE-45D7-B73C-6B1EE0108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865CE-9022-4ED3-866D-E2F98E85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8ED50-116D-4445-B7B9-926F7304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90612-B9D6-47F3-BF76-161D931C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4971-0691-4226-8A67-65CD5625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D60E8-FACB-4A5E-AFFD-87EF4BBEB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9E2A-8D68-4E6F-9E03-909CCD54F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C3EC8-E099-4769-B64A-16D632A4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B7A1C-67B9-4794-ACFF-20E95B2D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5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C4F8BCD3-AF71-46BC-9201-6909870C5E32}"/>
              </a:ext>
            </a:extLst>
          </p:cNvPr>
          <p:cNvGrpSpPr/>
          <p:nvPr userDrawn="1"/>
        </p:nvGrpSpPr>
        <p:grpSpPr>
          <a:xfrm>
            <a:off x="838200" y="365125"/>
            <a:ext cx="10515600" cy="1332538"/>
            <a:chOff x="262757" y="1329109"/>
            <a:chExt cx="8153400" cy="685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3547563-ECB9-4280-AA48-933B8AABF5A3}"/>
                </a:ext>
              </a:extLst>
            </p:cNvPr>
            <p:cNvSpPr/>
            <p:nvPr userDrawn="1"/>
          </p:nvSpPr>
          <p:spPr bwMode="auto">
            <a:xfrm>
              <a:off x="262757" y="1329109"/>
              <a:ext cx="7696200" cy="685800"/>
            </a:xfrm>
            <a:prstGeom prst="rect">
              <a:avLst/>
            </a:prstGeom>
            <a:solidFill>
              <a:srgbClr val="0068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73456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16" name="Triangle 10">
              <a:extLst>
                <a:ext uri="{FF2B5EF4-FFF2-40B4-BE49-F238E27FC236}">
                  <a16:creationId xmlns:a16="http://schemas.microsoft.com/office/drawing/2014/main" id="{A7261D6D-9F09-4F0D-9432-6D45C2B56099}"/>
                </a:ext>
              </a:extLst>
            </p:cNvPr>
            <p:cNvSpPr/>
            <p:nvPr userDrawn="1"/>
          </p:nvSpPr>
          <p:spPr bwMode="auto">
            <a:xfrm rot="5400000">
              <a:off x="7844657" y="1443409"/>
              <a:ext cx="685800" cy="457200"/>
            </a:xfrm>
            <a:prstGeom prst="triangle">
              <a:avLst/>
            </a:prstGeom>
            <a:solidFill>
              <a:srgbClr val="0068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73456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B80D8-8CEB-4517-AE37-912F17AE9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A33E6-39A6-4B45-9817-AA04257CE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65426-0204-403B-8B45-FBA0DC9D9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C6736-FB9C-4BA5-A5C0-DDD9A8F35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9AC23-F5FC-43F9-ADE8-C6A4338B1B8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B8C3D7-F0C8-46CE-B8CF-AF6C3C06702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6304925"/>
            <a:ext cx="904875" cy="3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9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4204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17FEB-8D9A-484A-BB8E-99C10D4F5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8985" y="4667813"/>
            <a:ext cx="3934027" cy="597681"/>
          </a:xfrm>
        </p:spPr>
        <p:txBody>
          <a:bodyPr>
            <a:normAutofit/>
          </a:bodyPr>
          <a:lstStyle/>
          <a:p>
            <a:r>
              <a:rPr lang="en-US" sz="3600" dirty="0"/>
              <a:t>Sponsored by GCFA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321DE-54DB-4375-AE1C-8026CEA93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1879" y="5385215"/>
            <a:ext cx="4468241" cy="111403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Virtual Training Event</a:t>
            </a:r>
          </a:p>
          <a:p>
            <a:r>
              <a:rPr lang="en-US" sz="3600" dirty="0"/>
              <a:t>January 26-28, 2021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AA724DF9-6595-44DB-93EA-EF25E2BB381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78" y="199681"/>
            <a:ext cx="8308439" cy="462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3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Effect of Discount on Apportionments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41893"/>
            <a:ext cx="10992007" cy="451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7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Effect of Discounted Apportionments vs. ADCA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9265"/>
            <a:ext cx="10480634" cy="163352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4024242"/>
            <a:ext cx="10264833" cy="216874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This 5.5% decline will mean the overall decline of apportionments from 2017-2020 will be 23.8%.</a:t>
            </a:r>
          </a:p>
          <a:p>
            <a:pPr lvl="1"/>
            <a:r>
              <a:rPr lang="en-US" sz="2000" dirty="0"/>
              <a:t>GCFA made a pro-rata allocation to the General Administration Fund and Episcopal Fund</a:t>
            </a:r>
          </a:p>
          <a:p>
            <a:pPr lvl="1"/>
            <a:r>
              <a:rPr lang="en-US" sz="2000" dirty="0"/>
              <a:t>GCFA is waiting on the allocation recommendation from the Connectional Table for the other 5 funds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The economic projections will be evaluated one more time before General Conference and these figures could change again.</a:t>
            </a:r>
          </a:p>
        </p:txBody>
      </p:sp>
    </p:spTree>
    <p:extLst>
      <p:ext uri="{BB962C8B-B14F-4D97-AF65-F5344CB8AC3E}">
        <p14:creationId xmlns:p14="http://schemas.microsoft.com/office/powerpoint/2010/main" val="2325109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1127" y="1293553"/>
            <a:ext cx="10363200" cy="1422400"/>
          </a:xfrm>
        </p:spPr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Current Status of Apportionments Collections &amp; Potential Impact on 2021-2024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25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Jurisdictional Apportionments – </a:t>
            </a:r>
            <a:r>
              <a:rPr lang="en-US" sz="4000" dirty="0">
                <a:solidFill>
                  <a:srgbClr val="FFFF00"/>
                </a:solidFill>
              </a:rPr>
              <a:t>Preliminary 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1725" y="4967201"/>
            <a:ext cx="10183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Overall Collection Rate = 79.3% vs. 84.8% in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Episcopal Fund Collection Rate = 86.5% vs. 87.8% in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World Service Collection Rate = 77.2% vs. 83.9% in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General Administration Collection Rate = 76.0% vs. 83.9 % in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95480"/>
            <a:ext cx="10308008" cy="30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333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Central Conference Apportionments – </a:t>
            </a:r>
            <a:r>
              <a:rPr lang="en-US" sz="3600" dirty="0">
                <a:solidFill>
                  <a:srgbClr val="FFFF00"/>
                </a:solidFill>
              </a:rPr>
              <a:t>Preliminary 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1725" y="4967201"/>
            <a:ext cx="10183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Overall Collection Rate = 47.9% vs. 58.3% in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8 Episcopal Areas paid equal or more than 100% of their apportionments (4 in Europe, 3 in Africa &amp; 1 in Philippines)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3 Episcopal Areas did not pay any apportionments (2 in Africa &amp; 1 in Philippines)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7 Episcopal Areas paid less than 32% of their apportionments (All in Africa)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87" y="3300152"/>
            <a:ext cx="9982987" cy="1583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562" y="1741886"/>
            <a:ext cx="9869638" cy="147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22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6" y="327520"/>
            <a:ext cx="10515600" cy="1325563"/>
          </a:xfrm>
        </p:spPr>
        <p:txBody>
          <a:bodyPr/>
          <a:lstStyle/>
          <a:p>
            <a:r>
              <a:rPr lang="en-US" dirty="0"/>
              <a:t>Collection Rate Trends – All Funds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37309" y="1834861"/>
          <a:ext cx="11296071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2463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Trends - All Funds (in Millions)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285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Inflation Adjusted Data Points – 2006 = Base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  <a:p>
            <a:r>
              <a:rPr lang="en-US" sz="4000" dirty="0"/>
              <a:t>2019 Local Church Net Exp.		= 	 - 8.9%</a:t>
            </a:r>
          </a:p>
          <a:p>
            <a:endParaRPr lang="en-US" sz="4000" dirty="0"/>
          </a:p>
          <a:p>
            <a:r>
              <a:rPr lang="en-US" sz="4000" dirty="0"/>
              <a:t>2020 Actual Apportionments 		= 	-20.3% </a:t>
            </a:r>
          </a:p>
          <a:p>
            <a:endParaRPr lang="en-US" sz="4000" dirty="0"/>
          </a:p>
          <a:p>
            <a:r>
              <a:rPr lang="en-US" sz="4000" dirty="0">
                <a:solidFill>
                  <a:srgbClr val="FF0000"/>
                </a:solidFill>
              </a:rPr>
              <a:t>2020 Apportionment Collections 	= 	-28.6%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273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Projections All Funds (in Millions)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40602"/>
              </p:ext>
            </p:extLst>
          </p:nvPr>
        </p:nvGraphicFramePr>
        <p:xfrm>
          <a:off x="838200" y="1825625"/>
          <a:ext cx="10515600" cy="356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3359" y="5386647"/>
            <a:ext cx="10183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Assumes: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General Conference Approves current GCFA proposed Base Percentage and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Collection rates in projected years are the same as 2020 (79.3%)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Result:   Collections in 2024 and 2025 are 36% and 40% less than 2017 &amp; 2018.</a:t>
            </a:r>
          </a:p>
        </p:txBody>
      </p:sp>
    </p:spTree>
    <p:extLst>
      <p:ext uri="{BB962C8B-B14F-4D97-AF65-F5344CB8AC3E}">
        <p14:creationId xmlns:p14="http://schemas.microsoft.com/office/powerpoint/2010/main" val="3986595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Collection Projections Episcopal Fund (in Millions)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341923"/>
              </p:ext>
            </p:extLst>
          </p:nvPr>
        </p:nvGraphicFramePr>
        <p:xfrm>
          <a:off x="838200" y="1825625"/>
          <a:ext cx="10515600" cy="356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3359" y="5386647"/>
            <a:ext cx="10183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Assumes: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General Conference Approves current GCFA proposed Base Percentage and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Collection rates in projected years are the same as 2020 (86.5%)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Result:   Collections in 2024 and 2025 are 13% and 18% less than the avg. of 2017-2020.</a:t>
            </a:r>
          </a:p>
        </p:txBody>
      </p:sp>
    </p:spTree>
    <p:extLst>
      <p:ext uri="{BB962C8B-B14F-4D97-AF65-F5344CB8AC3E}">
        <p14:creationId xmlns:p14="http://schemas.microsoft.com/office/powerpoint/2010/main" val="342732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2021-2024 Quadrennial 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Rick King, CFO  GCFA</a:t>
            </a:r>
          </a:p>
        </p:txBody>
      </p:sp>
    </p:spTree>
    <p:extLst>
      <p:ext uri="{BB962C8B-B14F-4D97-AF65-F5344CB8AC3E}">
        <p14:creationId xmlns:p14="http://schemas.microsoft.com/office/powerpoint/2010/main" val="2933623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Collection Projections Other 6 Funds (in Millions)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282236"/>
              </p:ext>
            </p:extLst>
          </p:nvPr>
        </p:nvGraphicFramePr>
        <p:xfrm>
          <a:off x="838200" y="1825625"/>
          <a:ext cx="10515600" cy="3561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3359" y="5386647"/>
            <a:ext cx="10183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Assumes: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General Conference Approves current GCFA proposed Base Percentage and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Collection rates in projected years are the same as 2020 (78.1%)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Result:   Collections in 2024 and 2025 are 36% and 40% less than the avg. of 2017-2020.</a:t>
            </a:r>
          </a:p>
        </p:txBody>
      </p:sp>
    </p:spTree>
    <p:extLst>
      <p:ext uri="{BB962C8B-B14F-4D97-AF65-F5344CB8AC3E}">
        <p14:creationId xmlns:p14="http://schemas.microsoft.com/office/powerpoint/2010/main" val="1744429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Current Status of the Episcopal Fund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22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Episcopal Fund Report– </a:t>
            </a:r>
            <a:r>
              <a:rPr lang="en-US" dirty="0">
                <a:solidFill>
                  <a:srgbClr val="FFFF00"/>
                </a:solidFill>
              </a:rPr>
              <a:t>Prelim.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735" y="1768533"/>
            <a:ext cx="5353610" cy="4457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79523" y="2074372"/>
            <a:ext cx="455953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Key Variances to Budget:</a:t>
            </a:r>
          </a:p>
          <a:p>
            <a:endParaRPr lang="en-US" sz="1600" dirty="0"/>
          </a:p>
          <a:p>
            <a:r>
              <a:rPr lang="en-US" sz="1600" b="1" dirty="0"/>
              <a:t>Revenue up $2.6 million: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7030A0"/>
                </a:solidFill>
              </a:rPr>
              <a:t>Jurisdictional Collection rate = 86.5% vs. Budget of 75%</a:t>
            </a:r>
          </a:p>
          <a:p>
            <a:endParaRPr lang="en-US" sz="1600" dirty="0"/>
          </a:p>
          <a:p>
            <a:r>
              <a:rPr lang="en-US" sz="1600" b="1" dirty="0"/>
              <a:t>Expenses down $3.6 million: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7030A0"/>
                </a:solidFill>
              </a:rPr>
              <a:t>Travel &amp; Meetings </a:t>
            </a:r>
            <a:r>
              <a:rPr lang="en-US" sz="1600" b="1" dirty="0"/>
              <a:t>= $1.8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7030A0"/>
                </a:solidFill>
              </a:rPr>
              <a:t>Moving Expenses </a:t>
            </a:r>
            <a:r>
              <a:rPr lang="en-US" sz="1600" b="1" dirty="0"/>
              <a:t>= $1.0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7030A0"/>
                </a:solidFill>
              </a:rPr>
              <a:t>COB Office &amp; Ecum</a:t>
            </a:r>
            <a:r>
              <a:rPr lang="en-US" sz="1600" dirty="0"/>
              <a:t>. </a:t>
            </a:r>
            <a:r>
              <a:rPr lang="en-US" sz="1600" b="1" dirty="0"/>
              <a:t>= $.4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7030A0"/>
                </a:solidFill>
              </a:rPr>
              <a:t>Lower Salaries &amp; Benefits (no 6 week overlap due to elections) </a:t>
            </a:r>
            <a:r>
              <a:rPr lang="en-US" sz="1600" b="1" dirty="0"/>
              <a:t>= $.3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8146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Episcopal Fund Trends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3536" y="4734445"/>
            <a:ext cx="10183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>
              <a:buClr>
                <a:srgbClr val="7030A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Income:</a:t>
            </a:r>
          </a:p>
          <a:p>
            <a:pPr marL="685800" lvl="2" indent="-228600">
              <a:buClr>
                <a:srgbClr val="7030A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Income for the 2017-2020 Quadrennium is $3.5 million less than 2013-2016</a:t>
            </a:r>
          </a:p>
          <a:p>
            <a:pPr marL="685800" lvl="2" indent="-228600">
              <a:buClr>
                <a:srgbClr val="7030A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2020 income is $.4 million lower than 2019 and $1.8 million less than the avg. of 2013-2016</a:t>
            </a:r>
          </a:p>
          <a:p>
            <a:pPr marL="228600" lvl="1" indent="-228600">
              <a:buClr>
                <a:srgbClr val="7030A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Expenses:</a:t>
            </a:r>
          </a:p>
          <a:p>
            <a:pPr marL="685800" lvl="2" indent="-228600">
              <a:buClr>
                <a:srgbClr val="7030A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Total expenses for the 2017-2020 Quadrennium is $3.1 million more than 2013-2016</a:t>
            </a:r>
            <a:endParaRPr lang="en-US" sz="1600" dirty="0"/>
          </a:p>
          <a:p>
            <a:pPr marL="685800" lvl="2" indent="-228600">
              <a:buClr>
                <a:srgbClr val="7030A0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2020 expenses are $3.2 million lower than the average of 2017-2019.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536" y="1761536"/>
            <a:ext cx="9553065" cy="276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5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Episcopal Fund Balance Trend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443" y="1830463"/>
            <a:ext cx="9693113" cy="450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451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– Looking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653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7030A0"/>
                </a:solidFill>
              </a:rPr>
              <a:t>2021 Assumptions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000" b="1" dirty="0">
                <a:solidFill>
                  <a:prstClr val="black"/>
                </a:solidFill>
              </a:rPr>
              <a:t>Cost Structure remains the same as 2020 except: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dirty="0">
                <a:solidFill>
                  <a:prstClr val="black"/>
                </a:solidFill>
              </a:rPr>
              <a:t>1 in person COB meeting at General Conference </a:t>
            </a:r>
            <a:r>
              <a:rPr lang="en-US" b="1" dirty="0">
                <a:solidFill>
                  <a:prstClr val="black"/>
                </a:solidFill>
              </a:rPr>
              <a:t>= $500,000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dirty="0">
                <a:solidFill>
                  <a:prstClr val="black"/>
                </a:solidFill>
              </a:rPr>
              <a:t>Estimated moving costs for retiring and newly elected Bishops </a:t>
            </a:r>
            <a:r>
              <a:rPr lang="en-US" b="1" dirty="0">
                <a:solidFill>
                  <a:prstClr val="black"/>
                </a:solidFill>
              </a:rPr>
              <a:t>= $975,000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dirty="0">
                <a:solidFill>
                  <a:prstClr val="black"/>
                </a:solidFill>
              </a:rPr>
              <a:t>6 week overlap of salary for retiring and newly elected Bishops + 5 new Bishops </a:t>
            </a:r>
            <a:r>
              <a:rPr lang="en-US" b="1" dirty="0">
                <a:solidFill>
                  <a:prstClr val="black"/>
                </a:solidFill>
              </a:rPr>
              <a:t>= $550,000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b="1" dirty="0">
                <a:solidFill>
                  <a:prstClr val="black"/>
                </a:solidFill>
              </a:rPr>
              <a:t>Virtual meetings </a:t>
            </a:r>
            <a:r>
              <a:rPr lang="en-US" dirty="0">
                <a:solidFill>
                  <a:prstClr val="black"/>
                </a:solidFill>
              </a:rPr>
              <a:t>and</a:t>
            </a:r>
            <a:r>
              <a:rPr lang="en-US" b="1" dirty="0">
                <a:solidFill>
                  <a:prstClr val="black"/>
                </a:solidFill>
              </a:rPr>
              <a:t> restricted travel </a:t>
            </a:r>
            <a:r>
              <a:rPr lang="en-US" dirty="0">
                <a:solidFill>
                  <a:prstClr val="black"/>
                </a:solidFill>
              </a:rPr>
              <a:t>remain in place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b="1" dirty="0">
                <a:solidFill>
                  <a:prstClr val="black"/>
                </a:solidFill>
              </a:rPr>
              <a:t>Total increased costs from 2020 in this scenario = $2,025,000 </a:t>
            </a:r>
            <a:endParaRPr lang="en-US" dirty="0">
              <a:solidFill>
                <a:prstClr val="black"/>
              </a:solidFill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000" b="1" dirty="0">
                <a:solidFill>
                  <a:prstClr val="black"/>
                </a:solidFill>
              </a:rPr>
              <a:t>Collection rate required to achieve a break-even </a:t>
            </a:r>
            <a:r>
              <a:rPr lang="en-US" sz="2000" dirty="0">
                <a:solidFill>
                  <a:prstClr val="black"/>
                </a:solidFill>
              </a:rPr>
              <a:t>spending for this scenario = </a:t>
            </a:r>
            <a:r>
              <a:rPr lang="en-US" sz="2000" b="1" dirty="0">
                <a:solidFill>
                  <a:prstClr val="black"/>
                </a:solidFill>
              </a:rPr>
              <a:t>85%</a:t>
            </a:r>
          </a:p>
          <a:p>
            <a:pPr marL="685800" lvl="2">
              <a:buClr>
                <a:srgbClr val="7030A0"/>
              </a:buClr>
              <a:buSzPct val="110000"/>
              <a:defRPr/>
            </a:pPr>
            <a:r>
              <a:rPr lang="en-US" b="1" dirty="0">
                <a:solidFill>
                  <a:prstClr val="black"/>
                </a:solidFill>
              </a:rPr>
              <a:t>85% if General Conference approves GCFA’s recommendation of increased EF apportionments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b="1" dirty="0">
                <a:solidFill>
                  <a:prstClr val="black"/>
                </a:solidFill>
              </a:rPr>
              <a:t>Every 1% change in the collection rate = $230,000</a:t>
            </a:r>
          </a:p>
        </p:txBody>
      </p:sp>
    </p:spTree>
    <p:extLst>
      <p:ext uri="{BB962C8B-B14F-4D97-AF65-F5344CB8AC3E}">
        <p14:creationId xmlns:p14="http://schemas.microsoft.com/office/powerpoint/2010/main" val="3030659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– Who Controls the Budget?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687"/>
            <a:ext cx="10515600" cy="4284230"/>
          </a:xfrm>
        </p:spPr>
        <p:txBody>
          <a:bodyPr>
            <a:noAutofit/>
          </a:bodyPr>
          <a:lstStyle/>
          <a:p>
            <a:pPr marL="228600" lvl="1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800" b="1" dirty="0">
                <a:solidFill>
                  <a:prstClr val="black"/>
                </a:solidFill>
              </a:rPr>
              <a:t>Number of Episcopal Areas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dirty="0">
                <a:solidFill>
                  <a:prstClr val="black"/>
                </a:solidFill>
              </a:rPr>
              <a:t>Determined and approved by General Conference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dirty="0">
                <a:solidFill>
                  <a:prstClr val="black"/>
                </a:solidFill>
              </a:rPr>
              <a:t>Jurisdictions and Central Conferences can elect fewer than allowed by General Conference, but not more.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800" b="1" dirty="0">
                <a:solidFill>
                  <a:prstClr val="black"/>
                </a:solidFill>
              </a:rPr>
              <a:t>GCFA Approved Expenses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dirty="0">
                <a:solidFill>
                  <a:prstClr val="black"/>
                </a:solidFill>
              </a:rPr>
              <a:t>Annually GCFA approves the following: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dirty="0">
                <a:solidFill>
                  <a:prstClr val="black"/>
                </a:solidFill>
              </a:rPr>
              <a:t>Episcopal </a:t>
            </a:r>
            <a:r>
              <a:rPr lang="en-US" sz="2400" b="1" dirty="0">
                <a:solidFill>
                  <a:prstClr val="black"/>
                </a:solidFill>
              </a:rPr>
              <a:t>salaries &amp; benefits - $12.0 million in 2020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dirty="0">
                <a:solidFill>
                  <a:prstClr val="black"/>
                </a:solidFill>
              </a:rPr>
              <a:t>The amount of </a:t>
            </a:r>
            <a:r>
              <a:rPr lang="en-US" sz="2400" b="1" dirty="0">
                <a:solidFill>
                  <a:prstClr val="black"/>
                </a:solidFill>
              </a:rPr>
              <a:t>office allowance </a:t>
            </a:r>
            <a:r>
              <a:rPr lang="en-US" sz="2400" dirty="0">
                <a:solidFill>
                  <a:prstClr val="black"/>
                </a:solidFill>
              </a:rPr>
              <a:t>provided to Episcopal Areas - </a:t>
            </a:r>
            <a:r>
              <a:rPr lang="en-US" sz="2400" b="1" dirty="0">
                <a:solidFill>
                  <a:prstClr val="black"/>
                </a:solidFill>
              </a:rPr>
              <a:t>$5.0 million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dirty="0">
                <a:solidFill>
                  <a:prstClr val="black"/>
                </a:solidFill>
              </a:rPr>
              <a:t>The amount of </a:t>
            </a:r>
            <a:r>
              <a:rPr lang="en-US" sz="2400" b="1" dirty="0">
                <a:solidFill>
                  <a:prstClr val="black"/>
                </a:solidFill>
              </a:rPr>
              <a:t>housing allowance </a:t>
            </a:r>
            <a:r>
              <a:rPr lang="en-US" sz="2400" dirty="0">
                <a:solidFill>
                  <a:prstClr val="black"/>
                </a:solidFill>
              </a:rPr>
              <a:t>provided to Episcopal Areas - </a:t>
            </a:r>
            <a:r>
              <a:rPr lang="en-US" sz="2400" b="1" dirty="0">
                <a:solidFill>
                  <a:prstClr val="black"/>
                </a:solidFill>
              </a:rPr>
              <a:t>$.8 million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dirty="0">
                <a:solidFill>
                  <a:prstClr val="black"/>
                </a:solidFill>
              </a:rPr>
              <a:t>Other expenses such as travel &amp; meetings are planned by the COB and approved as part of an overall spending plan by GCFA. </a:t>
            </a:r>
          </a:p>
        </p:txBody>
      </p:sp>
    </p:spTree>
    <p:extLst>
      <p:ext uri="{BB962C8B-B14F-4D97-AF65-F5344CB8AC3E}">
        <p14:creationId xmlns:p14="http://schemas.microsoft.com/office/powerpoint/2010/main" val="33565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Episcopal Fund Reserve Projections – Status Quo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6538" y="1780856"/>
            <a:ext cx="82921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chart on the next slide makes certain assumptions around the Episcopal fund in the areas of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Apportionments &amp; Collection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Expenses remaining at the same levels as 2020 except where noted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r>
              <a:rPr lang="en-US" sz="2000" b="1" dirty="0"/>
              <a:t>The chart then provides analysis at the number of episcopal areas that are sustainable for this revenue and expense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This is not a recommendation, but rather one revenue &amp; cost scenario</a:t>
            </a:r>
          </a:p>
          <a:p>
            <a:endParaRPr lang="en-US" sz="2000" b="1" dirty="0"/>
          </a:p>
          <a:p>
            <a:r>
              <a:rPr lang="en-US" sz="2000" b="1" dirty="0"/>
              <a:t>Other factors that might change the analysis: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share of General Church Apportionments towards the Episcopal 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level of Episcopal Funding for Office &amp; 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level of Episcopal compensation and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level of travel &amp; continued use of virtual meetings</a:t>
            </a:r>
          </a:p>
        </p:txBody>
      </p:sp>
    </p:spTree>
    <p:extLst>
      <p:ext uri="{BB962C8B-B14F-4D97-AF65-F5344CB8AC3E}">
        <p14:creationId xmlns:p14="http://schemas.microsoft.com/office/powerpoint/2010/main" val="3249647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Episcopal Fund Reserve Projections – Status Quo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3164" y="4706936"/>
            <a:ext cx="82921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Assumptions: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Number of Episcopal Areas </a:t>
            </a:r>
            <a:r>
              <a:rPr lang="en-US" sz="1400" dirty="0"/>
              <a:t>– No change from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Apportionments</a:t>
            </a:r>
            <a:r>
              <a:rPr lang="en-US" sz="14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2021 apportionments at the 2020 level of $23.054 million.  2022-2024 changes to the current GCFA proposal approved in Nov. 2020.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Expenses -  </a:t>
            </a:r>
            <a:r>
              <a:rPr lang="en-US" sz="1400" dirty="0"/>
              <a:t>are at the same level as 2020 except for the following increases: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Moving expenses increase by $935,000 in 2021 for election of new Bishops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1 in person COB meeting - $500,000 /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6 week overlap of salaries for new and retiring Bishops (U.S. 2021 and CC 2022)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933" y="1690688"/>
            <a:ext cx="87630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236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Possible Scenarios Depending upon General Conference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61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Apportionment Sustainability Taskforce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Formed  by  GCFA - 15 Members - 1 Bishop, 1 Clergy and 1 Layperson from each Jurisdiction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/>
              <a:t>The Taskforce focused its work on the following questions:</a:t>
            </a:r>
          </a:p>
          <a:p>
            <a:pPr marL="0" indent="0">
              <a:buNone/>
            </a:pPr>
            <a:endParaRPr lang="en-US" sz="1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Are the annual conferences sustainable?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How are general Church apportionments currently being paid by annual conferences?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Is the current general Church apportionment model sustainable?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What adjustments should be made to the model, if any?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3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Conference meets and approves a quadrennial budget.  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687"/>
            <a:ext cx="10515600" cy="4284230"/>
          </a:xfrm>
        </p:spPr>
        <p:txBody>
          <a:bodyPr>
            <a:noAutofit/>
          </a:bodyPr>
          <a:lstStyle/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b="1" dirty="0">
                <a:solidFill>
                  <a:prstClr val="black"/>
                </a:solidFill>
              </a:rPr>
              <a:t>A Quadrennium is defined in para 721.2 of the BOD as:</a:t>
            </a:r>
          </a:p>
          <a:p>
            <a:pPr marL="914400" lvl="3" indent="0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buNone/>
              <a:defRPr/>
            </a:pPr>
            <a:r>
              <a:rPr lang="en-US" sz="2200" i="1" dirty="0">
                <a:solidFill>
                  <a:prstClr val="black"/>
                </a:solidFill>
              </a:rPr>
              <a:t>“the term quadrennium shall be deemed to be the four-year period beginning </a:t>
            </a:r>
            <a:r>
              <a:rPr lang="en-US" sz="2200" b="1" i="1" dirty="0">
                <a:solidFill>
                  <a:prstClr val="black"/>
                </a:solidFill>
              </a:rPr>
              <a:t>January 1 following the adjournment</a:t>
            </a:r>
            <a:r>
              <a:rPr lang="en-US" sz="2200" i="1" dirty="0">
                <a:solidFill>
                  <a:prstClr val="black"/>
                </a:solidFill>
              </a:rPr>
              <a:t> of the regular session of the General Conference”.  </a:t>
            </a:r>
            <a:r>
              <a:rPr lang="en-US" sz="2200" dirty="0">
                <a:solidFill>
                  <a:prstClr val="black"/>
                </a:solidFill>
              </a:rPr>
              <a:t>Does this mean a new quadrennium begins 1/1/2022?</a:t>
            </a:r>
            <a:endParaRPr lang="en-US" sz="2200" i="1" dirty="0">
              <a:solidFill>
                <a:prstClr val="black"/>
              </a:solidFill>
            </a:endParaRP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dirty="0">
                <a:solidFill>
                  <a:prstClr val="black"/>
                </a:solidFill>
              </a:rPr>
              <a:t>Potential options: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200" dirty="0">
                <a:solidFill>
                  <a:prstClr val="black"/>
                </a:solidFill>
              </a:rPr>
              <a:t>General Conference approves a 4 year budget for the years 2021-2024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200" dirty="0">
                <a:solidFill>
                  <a:prstClr val="black"/>
                </a:solidFill>
              </a:rPr>
              <a:t>General Conference approves a 5 year budget for the years 2021-2025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200" dirty="0">
                <a:solidFill>
                  <a:prstClr val="black"/>
                </a:solidFill>
              </a:rPr>
              <a:t>General Conference approves a 4 year budget for the years 2022-2025 and 2021 will remain at the same apportionment levels as 2020.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dirty="0">
                <a:solidFill>
                  <a:prstClr val="black"/>
                </a:solidFill>
              </a:rPr>
              <a:t>GCFA has requested a decision by the Judicial Council and this case will be heard at the Spring meeting.</a:t>
            </a:r>
          </a:p>
        </p:txBody>
      </p:sp>
    </p:spTree>
    <p:extLst>
      <p:ext uri="{BB962C8B-B14F-4D97-AF65-F5344CB8AC3E}">
        <p14:creationId xmlns:p14="http://schemas.microsoft.com/office/powerpoint/2010/main" val="21741551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Conference Doesn’t meet and approve a quadrennial budget.  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687"/>
            <a:ext cx="10515600" cy="4284230"/>
          </a:xfrm>
        </p:spPr>
        <p:txBody>
          <a:bodyPr>
            <a:noAutofit/>
          </a:bodyPr>
          <a:lstStyle/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b="1" dirty="0">
                <a:solidFill>
                  <a:prstClr val="black"/>
                </a:solidFill>
              </a:rPr>
              <a:t>2021 what happens?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200" dirty="0">
                <a:solidFill>
                  <a:prstClr val="black"/>
                </a:solidFill>
              </a:rPr>
              <a:t>Given that General Conference would not meet until after the year ended, it would be unlikely that GC would approve a budget afterwards and the budget that was distributed last spring would be in effect instead of the lower proposal from GCFA.  </a:t>
            </a:r>
            <a:r>
              <a:rPr lang="en-US" sz="2200" b="1" dirty="0">
                <a:solidFill>
                  <a:prstClr val="black"/>
                </a:solidFill>
              </a:rPr>
              <a:t>The magnitude of difference = 18% or $28 million.</a:t>
            </a:r>
          </a:p>
          <a:p>
            <a:pPr marL="685800" lvl="2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400" b="1" dirty="0">
                <a:solidFill>
                  <a:prstClr val="black"/>
                </a:solidFill>
              </a:rPr>
              <a:t>Potential options for after 2021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200" dirty="0">
                <a:solidFill>
                  <a:prstClr val="black"/>
                </a:solidFill>
              </a:rPr>
              <a:t>General Conference approves a 4 year budget for the years 2022-2025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200" dirty="0">
                <a:solidFill>
                  <a:prstClr val="black"/>
                </a:solidFill>
              </a:rPr>
              <a:t>General Conference approves a 5 year budget for the years 2022-2026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200" dirty="0">
                <a:solidFill>
                  <a:prstClr val="black"/>
                </a:solidFill>
              </a:rPr>
              <a:t>General Conference approves a 4 year budget for the years 2023-2026 and 2022 will remain at the same apportionment levels as 2020 and 2021 (depending upon Judicial Council ruling).</a:t>
            </a:r>
          </a:p>
          <a:p>
            <a:pPr marL="1143000" lvl="3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SzPct val="110000"/>
              <a:defRPr/>
            </a:pPr>
            <a:r>
              <a:rPr lang="en-US" sz="2200" dirty="0">
                <a:solidFill>
                  <a:prstClr val="black"/>
                </a:solidFill>
              </a:rPr>
              <a:t>Something Else?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53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A38-DA05-2444-A6EE-30ACE7A5EB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961" y="3040912"/>
            <a:ext cx="3454400" cy="808206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1 Music Circle North </a:t>
            </a:r>
          </a:p>
          <a:p>
            <a:r>
              <a:rPr lang="en-US" dirty="0">
                <a:solidFill>
                  <a:schemeClr val="bg1"/>
                </a:solidFill>
              </a:rPr>
              <a:t>Nashville, TN 37203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F1072-4C6D-6748-96C6-CF7331BE4F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615-329-2393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8FB26-173D-A442-8859-A00FAF4F1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9961" y="4719962"/>
            <a:ext cx="4608504" cy="505884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ConnectionalRelations@gcfa.org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273E36-CEE4-DA44-915F-DE31007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99961" y="5409293"/>
            <a:ext cx="3726002" cy="715060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www.gcfa.org</a:t>
            </a:r>
          </a:p>
        </p:txBody>
      </p:sp>
      <p:pic>
        <p:nvPicPr>
          <p:cNvPr id="1030" name="Picture 6" descr="Thank you PNG">
            <a:extLst>
              <a:ext uri="{FF2B5EF4-FFF2-40B4-BE49-F238E27FC236}">
                <a16:creationId xmlns:a16="http://schemas.microsoft.com/office/drawing/2014/main" id="{7081900C-EB0F-41C6-9322-3B54E0116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93" y="79889"/>
            <a:ext cx="3079898" cy="307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03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Apportionment Sustainability Taskforce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/>
              <a:t>Recommendations:</a:t>
            </a:r>
          </a:p>
          <a:p>
            <a:pPr marL="0" indent="0">
              <a:buNone/>
            </a:pPr>
            <a:endParaRPr lang="en-US" sz="3600" dirty="0"/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Reduce the Base Percentage by 25%</a:t>
            </a:r>
          </a:p>
          <a:p>
            <a:pPr marL="971550" lvl="1" indent="-514350">
              <a:buFont typeface="+mj-lt"/>
              <a:buAutoNum type="arabicPeriod"/>
            </a:pPr>
            <a:endParaRPr lang="en-US" sz="1500" dirty="0"/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Recalibrate the ministries supported by general Church apportioned funds.  The percentage reduction should not necessarily be spread evenly across the 7 General Funds or General Agencies</a:t>
            </a:r>
          </a:p>
          <a:p>
            <a:pPr marL="971550" lvl="1" indent="-514350">
              <a:buFont typeface="+mj-lt"/>
              <a:buAutoNum type="arabicPeriod"/>
            </a:pPr>
            <a:endParaRPr lang="en-US" sz="1500" dirty="0"/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The Economic Advisory Committee and GCFA review the effectiveness of the i-factor in the apportionment formula.  The Taskforces believes it does not represent the United Methodists in the pews but rather economic conditions in the area.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6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GCFA Base Percentage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546C-E063-493E-AC57-679832AA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4400" b="1" dirty="0"/>
              <a:t>Reduction of the Base Percentage by 18%.</a:t>
            </a:r>
          </a:p>
          <a:p>
            <a:pPr marL="457200" lvl="1" indent="0">
              <a:buNone/>
            </a:pPr>
            <a:endParaRPr lang="en-US" sz="1100" dirty="0"/>
          </a:p>
          <a:p>
            <a:pPr marL="457200" lvl="1" indent="0">
              <a:buNone/>
            </a:pPr>
            <a:endParaRPr lang="en-US" sz="1500" dirty="0"/>
          </a:p>
          <a:p>
            <a:pPr marL="457200" lvl="1" indent="0">
              <a:buNone/>
            </a:pPr>
            <a:r>
              <a:rPr lang="en-US" sz="3200" dirty="0"/>
              <a:t>The reduction was less than the recommendation of the Apportionment Sustainability Taskforce due to:</a:t>
            </a:r>
          </a:p>
          <a:p>
            <a:pPr lvl="1"/>
            <a:r>
              <a:rPr lang="en-US" dirty="0"/>
              <a:t>Economic Status of the Episcopal Fund:   Due to financial realities the Episcopal Fund required additional funding, not less, compared to 2017-2020.</a:t>
            </a:r>
          </a:p>
          <a:p>
            <a:pPr lvl="1"/>
            <a:r>
              <a:rPr lang="en-US" dirty="0"/>
              <a:t>In order to have an overall reduction of 25% this would have led to a reduction of 33%+ for many funds and agencies.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4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Percentage Trends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730" y="1828763"/>
            <a:ext cx="8611985" cy="451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15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F2BD-BBAB-44CA-9864-F81E1FCF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2021-2024 Allocation Shifts from 2017-2020 – ADCA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BC8F9-BEB5-46F4-96B8-41388E294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11470"/>
            <a:ext cx="5157787" cy="460144"/>
          </a:xfrm>
        </p:spPr>
        <p:txBody>
          <a:bodyPr/>
          <a:lstStyle/>
          <a:p>
            <a:pPr algn="ctr"/>
            <a:r>
              <a:rPr lang="en-US" dirty="0"/>
              <a:t>Allocations Across the 7 Funds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0768" y="2283836"/>
            <a:ext cx="4710493" cy="405321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83B33-6066-49F3-890C-E0CF61FD3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7588" y="1690688"/>
            <a:ext cx="5183188" cy="501708"/>
          </a:xfrm>
        </p:spPr>
        <p:txBody>
          <a:bodyPr/>
          <a:lstStyle/>
          <a:p>
            <a:pPr algn="ctr"/>
            <a:r>
              <a:rPr lang="en-US" dirty="0"/>
              <a:t>General Agency Allocations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793" y="2283836"/>
            <a:ext cx="3316778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4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Jurisdictional Survey Results – Overall impact 2021-2024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965" y="4696692"/>
            <a:ext cx="10264833" cy="167917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46 of 54 Annual Conferences responded to the survey</a:t>
            </a:r>
          </a:p>
          <a:p>
            <a:pPr lvl="1"/>
            <a:r>
              <a:rPr lang="en-US" sz="2000" dirty="0"/>
              <a:t>4 of the 46 were unable to provide an estimate of the impact</a:t>
            </a:r>
          </a:p>
          <a:p>
            <a:pPr lvl="1"/>
            <a:r>
              <a:rPr lang="en-US" sz="2000" dirty="0"/>
              <a:t>43 conferences represented in the sample</a:t>
            </a:r>
          </a:p>
          <a:p>
            <a:r>
              <a:rPr lang="en-US" sz="2400" dirty="0"/>
              <a:t>Where there were responses from the Bishop and Treasurer of a conference, the responses of the two were averaged.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09" y="1690687"/>
            <a:ext cx="9828563" cy="29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7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Jurisdictional Survey Results – Summary of Discount by Year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475" y="1866137"/>
            <a:ext cx="8717557" cy="47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6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Custom 1">
      <a:dk1>
        <a:srgbClr val="173456"/>
      </a:dk1>
      <a:lt1>
        <a:srgbClr val="FFFFFF"/>
      </a:lt1>
      <a:dk2>
        <a:srgbClr val="173456"/>
      </a:dk2>
      <a:lt2>
        <a:srgbClr val="FFFFFF"/>
      </a:lt2>
      <a:accent1>
        <a:srgbClr val="00688B"/>
      </a:accent1>
      <a:accent2>
        <a:srgbClr val="027FA0"/>
      </a:accent2>
      <a:accent3>
        <a:srgbClr val="029BC3"/>
      </a:accent3>
      <a:accent4>
        <a:srgbClr val="A3D3D8"/>
      </a:accent4>
      <a:accent5>
        <a:srgbClr val="C3E8EA"/>
      </a:accent5>
      <a:accent6>
        <a:srgbClr val="B7B7B7"/>
      </a:accent6>
      <a:hlink>
        <a:srgbClr val="08986D"/>
      </a:hlink>
      <a:folHlink>
        <a:srgbClr val="2DC7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72D8E426220345B89B7B6839A37875" ma:contentTypeVersion="8" ma:contentTypeDescription="Create a new document." ma:contentTypeScope="" ma:versionID="d1b673c6f36e52c11073f749e7e5fbda">
  <xsd:schema xmlns:xsd="http://www.w3.org/2001/XMLSchema" xmlns:xs="http://www.w3.org/2001/XMLSchema" xmlns:p="http://schemas.microsoft.com/office/2006/metadata/properties" xmlns:ns2="e917e7b4-4346-449a-9cfb-cf92bf2e1087" targetNamespace="http://schemas.microsoft.com/office/2006/metadata/properties" ma:root="true" ma:fieldsID="e64c4b8f205753182e709be463a12eeb" ns2:_="">
    <xsd:import namespace="e917e7b4-4346-449a-9cfb-cf92bf2e10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7e7b4-4346-449a-9cfb-cf92bf2e10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0A9C3A-50C8-42CF-841B-BABF0E07736D}">
  <ds:schemaRefs>
    <ds:schemaRef ds:uri="http://purl.org/dc/dcmitype/"/>
    <ds:schemaRef ds:uri="http://schemas.microsoft.com/office/infopath/2007/PartnerControls"/>
    <ds:schemaRef ds:uri="http://purl.org/dc/terms/"/>
    <ds:schemaRef ds:uri="e917e7b4-4346-449a-9cfb-cf92bf2e1087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29845C3-FC71-4E2B-B7F2-0114FD33B198}"/>
</file>

<file path=customXml/itemProps3.xml><?xml version="1.0" encoding="utf-8"?>
<ds:datastoreItem xmlns:ds="http://schemas.openxmlformats.org/officeDocument/2006/customXml" ds:itemID="{8435A67E-73CE-403B-8309-7059A1437D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11080</TotalTime>
  <Words>1641</Words>
  <Application>Microsoft Office PowerPoint</Application>
  <PresentationFormat>Widescreen</PresentationFormat>
  <Paragraphs>175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Default Theme</vt:lpstr>
      <vt:lpstr>Sponsored by GCFA</vt:lpstr>
      <vt:lpstr>PowerPoint Presentation</vt:lpstr>
      <vt:lpstr>Apportionment Sustainability Taskforce</vt:lpstr>
      <vt:lpstr>Apportionment Sustainability Taskforce</vt:lpstr>
      <vt:lpstr>GCFA Base Percentage Recommendation</vt:lpstr>
      <vt:lpstr>Base Percentage Trends</vt:lpstr>
      <vt:lpstr>2021-2024 Allocation Shifts from 2017-2020 – ADCA</vt:lpstr>
      <vt:lpstr>Jurisdictional Survey Results – Overall impact 2021-2024</vt:lpstr>
      <vt:lpstr>Jurisdictional Survey Results – Summary of Discount by Year</vt:lpstr>
      <vt:lpstr>Effect of Discount on Apportionments</vt:lpstr>
      <vt:lpstr>Effect of Discounted Apportionments vs. ADCA</vt:lpstr>
      <vt:lpstr>PowerPoint Presentation</vt:lpstr>
      <vt:lpstr>Jurisdictional Apportionments – Preliminary  2020</vt:lpstr>
      <vt:lpstr>Central Conference Apportionments – Preliminary  2020</vt:lpstr>
      <vt:lpstr>Collection Rate Trends – All Funds</vt:lpstr>
      <vt:lpstr>Collection Trends - All Funds (in Millions)</vt:lpstr>
      <vt:lpstr>Inflation Adjusted Data Points – 2006 = Base Year</vt:lpstr>
      <vt:lpstr>Collection Projections All Funds (in Millions)</vt:lpstr>
      <vt:lpstr>Collection Projections Episcopal Fund (in Millions)</vt:lpstr>
      <vt:lpstr>Collection Projections Other 6 Funds (in Millions)</vt:lpstr>
      <vt:lpstr>PowerPoint Presentation</vt:lpstr>
      <vt:lpstr>Episcopal Fund Report– Prelim. 2020</vt:lpstr>
      <vt:lpstr>Episcopal Fund Trends</vt:lpstr>
      <vt:lpstr>Episcopal Fund Balance Trend</vt:lpstr>
      <vt:lpstr>Episcopal Fund – Looking forward</vt:lpstr>
      <vt:lpstr>Episcopal Fund – Who Controls the Budget?</vt:lpstr>
      <vt:lpstr>Episcopal Fund Reserve Projections – Status Quo</vt:lpstr>
      <vt:lpstr>Episcopal Fund Reserve Projections – Status Quo</vt:lpstr>
      <vt:lpstr>PowerPoint Presentation</vt:lpstr>
      <vt:lpstr>General Conference meets and approves a quadrennial budget.  What Happens?</vt:lpstr>
      <vt:lpstr>General Conference Doesn’t meet and approve a quadrennial budget.  What Happens?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Sponsored by GCFA</dc:title>
  <dc:creator>Sharon Dean</dc:creator>
  <cp:lastModifiedBy>Kellie Schmeal</cp:lastModifiedBy>
  <cp:revision>41</cp:revision>
  <dcterms:created xsi:type="dcterms:W3CDTF">2020-11-10T14:16:28Z</dcterms:created>
  <dcterms:modified xsi:type="dcterms:W3CDTF">2021-01-25T19:37:49Z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0x0101006472D8E426220345B89B7B6839A37875</vt:lpwstr>
  </property>
</Properties>
</file>