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7765"/>
    <p:restoredTop sz="92163"/>
  </p:normalViewPr>
  <p:slideViewPr>
    <p:cSldViewPr snapToGrid="0">
      <p:cViewPr varScale="1">
        <p:scale>
          <a:sx n="135" d="100"/>
          <a:sy n="135" d="100"/>
        </p:scale>
        <p:origin x="82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786463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c6f980f91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c6f980f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Good afternoon, we are the team from Indonesia Customs. It’s been an honour for us to be here, presenting our paper about </a:t>
            </a:r>
            <a:r>
              <a:rPr lang="en">
                <a:solidFill>
                  <a:schemeClr val="dk1"/>
                </a:solidFill>
              </a:rPr>
              <a:t>Customs fostering Sustainability for People, Prosperity and the Planet (Environmental sustainability)</a:t>
            </a:r>
            <a:r>
              <a:rPr lang="en"/>
              <a:t>.  The title of our paper is WCO Role in Illegal Transboundary Movements of Waste: Indonesia Experience.</a:t>
            </a:r>
            <a:endParaRPr/>
          </a:p>
        </p:txBody>
      </p:sp>
    </p:spTree>
    <p:extLst>
      <p:ext uri="{BB962C8B-B14F-4D97-AF65-F5344CB8AC3E}">
        <p14:creationId xmlns:p14="http://schemas.microsoft.com/office/powerpoint/2010/main" val="53190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6f980f91_0_3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6f980f9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1000"/>
              </a:spcAft>
              <a:buNone/>
            </a:pPr>
            <a:r>
              <a:rPr lang="en">
                <a:solidFill>
                  <a:srgbClr val="333333"/>
                </a:solidFill>
              </a:rPr>
              <a:t>Four ports are becoming destinations of waste: Banten, Tanjung Perak, Tanjung Priok Jakarta, and Batam Riau island, as illustrated in Figure 5. Until September 17, 2019, Customs handled the import of 2,041 containers of plastic waste, spread between Tanjung Perak Surabaya, Batam's Batu Ampar Port, Jakarta's Tanjung Priok Port, and Tangerang Banten. From that number, only 455 containers were eligible for the permit and test results (Indonesia Customs, 2019)</a:t>
            </a:r>
            <a:endParaRPr/>
          </a:p>
        </p:txBody>
      </p:sp>
    </p:spTree>
    <p:extLst>
      <p:ext uri="{BB962C8B-B14F-4D97-AF65-F5344CB8AC3E}">
        <p14:creationId xmlns:p14="http://schemas.microsoft.com/office/powerpoint/2010/main" val="38513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6f980f91_0_10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6f980f9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on UN COMTRADE data for the AHTN code paper and plastic scrap that was imported to Indonesia in 2018 came from mostly America and Europe countries. </a:t>
            </a:r>
            <a:r>
              <a:rPr lang="en">
                <a:solidFill>
                  <a:srgbClr val="262626"/>
                </a:solidFill>
              </a:rPr>
              <a:t>According to the Basel Convention, ‘</a:t>
            </a:r>
            <a:r>
              <a:rPr lang="en" i="1">
                <a:solidFill>
                  <a:srgbClr val="262626"/>
                </a:solidFill>
              </a:rPr>
              <a:t>Parties to the Basel Convention have the overall obligation to ensure that such transboundary movements (TBM) are minimised and that any TBM is conducted in a manner which will protect human health and the environment</a:t>
            </a:r>
            <a:r>
              <a:rPr lang="en">
                <a:solidFill>
                  <a:srgbClr val="262626"/>
                </a:solidFill>
              </a:rPr>
              <a:t>’. So it become every parties interest to ensure the obligation is met.</a:t>
            </a:r>
            <a:endParaRPr/>
          </a:p>
        </p:txBody>
      </p:sp>
    </p:spTree>
    <p:extLst>
      <p:ext uri="{BB962C8B-B14F-4D97-AF65-F5344CB8AC3E}">
        <p14:creationId xmlns:p14="http://schemas.microsoft.com/office/powerpoint/2010/main" val="43456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6f980f91_0_4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6f980f9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three remaining problems that we summarized are :</a:t>
            </a:r>
            <a:endParaRPr/>
          </a:p>
          <a:p>
            <a:pPr marL="457200" lvl="0" indent="-317500" algn="l" rtl="0">
              <a:spcBef>
                <a:spcPts val="0"/>
              </a:spcBef>
              <a:spcAft>
                <a:spcPts val="0"/>
              </a:spcAft>
              <a:buSzPts val="1400"/>
              <a:buChar char="-"/>
            </a:pPr>
            <a:r>
              <a:rPr lang="en"/>
              <a:t>detection of illegal waste (how to effectively detect such shipment ?)</a:t>
            </a:r>
            <a:endParaRPr/>
          </a:p>
          <a:p>
            <a:pPr marL="457200" lvl="0" indent="-317500" algn="l" rtl="0">
              <a:spcBef>
                <a:spcPts val="0"/>
              </a:spcBef>
              <a:spcAft>
                <a:spcPts val="0"/>
              </a:spcAft>
              <a:buSzPts val="1400"/>
              <a:buChar char="-"/>
            </a:pPr>
            <a:r>
              <a:rPr lang="en"/>
              <a:t>re-export procedure (who should be responsible ?)</a:t>
            </a:r>
            <a:endParaRPr/>
          </a:p>
          <a:p>
            <a:pPr marL="457200" lvl="0" indent="-317500" algn="l" rtl="0">
              <a:spcBef>
                <a:spcPts val="0"/>
              </a:spcBef>
              <a:spcAft>
                <a:spcPts val="0"/>
              </a:spcAft>
              <a:buSzPts val="1400"/>
              <a:buChar char="-"/>
            </a:pPr>
            <a:r>
              <a:rPr lang="en"/>
              <a:t>lack of data on prohibited waste (how to improve information and data exchange related to waste ?)</a:t>
            </a:r>
            <a:endParaRPr/>
          </a:p>
        </p:txBody>
      </p:sp>
    </p:spTree>
    <p:extLst>
      <p:ext uri="{BB962C8B-B14F-4D97-AF65-F5344CB8AC3E}">
        <p14:creationId xmlns:p14="http://schemas.microsoft.com/office/powerpoint/2010/main" val="20679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d8b4c4277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d8b4c42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effect of DEMETER operation are, firstly it gives a long term result to raise global awareness. Secondly it also raises global commitment in combating waste crime. And last but not least, being involved in a global community like what the WCO initiated, will give psychological pressure to waste smuggler. </a:t>
            </a:r>
            <a:endParaRPr/>
          </a:p>
        </p:txBody>
      </p:sp>
    </p:spTree>
    <p:extLst>
      <p:ext uri="{BB962C8B-B14F-4D97-AF65-F5344CB8AC3E}">
        <p14:creationId xmlns:p14="http://schemas.microsoft.com/office/powerpoint/2010/main" val="98023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6f980f91_0_12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c6f980f91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just" rtl="0">
              <a:lnSpc>
                <a:spcPct val="150000"/>
              </a:lnSpc>
              <a:spcBef>
                <a:spcPts val="0"/>
              </a:spcBef>
              <a:spcAft>
                <a:spcPts val="0"/>
              </a:spcAft>
              <a:buClr>
                <a:schemeClr val="dk1"/>
              </a:buClr>
              <a:buSzPts val="1100"/>
              <a:buFont typeface="Arial"/>
              <a:buNone/>
            </a:pPr>
            <a:r>
              <a:rPr lang="en"/>
              <a:t>In the end, global waste is not just Indonesia’s problem, developing countries’ problems, or developed countries’ problems. Global waste is our problem, we have to find a solution to solve this global issue. Yuafanda Kholfi, Setiyono Nugroho, Tagara Primadista, and Tri Pambudiwidagdo from Indonesia Customs.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5122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c6f980f91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c6f980f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t>Our paper discusses the WCO Role in the Global Waste movement, one of the global problems that happened around the world.  This topic is related to Customs Authority since waste is prohibited to be imported without permission of the destination country, based on Basel Convention. As one of the destination places for global waste movement, Indonesia’s perspective is interesting to be discussed.</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4419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6f980f91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6f980f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high production of global waste and the inability to process this waste has triggered illegal transboundary movements of waste, especially to developing countries. After China stopped the importation of plastic waste in July 2017, Southeast Asia, including Indonesia received more imported waste. Since Indonesia cannot handle the recycling process completely, the waste also ends up in the ocean and goes back to developed countries</a:t>
            </a:r>
            <a:endParaRPr/>
          </a:p>
        </p:txBody>
      </p:sp>
    </p:spTree>
    <p:extLst>
      <p:ext uri="{BB962C8B-B14F-4D97-AF65-F5344CB8AC3E}">
        <p14:creationId xmlns:p14="http://schemas.microsoft.com/office/powerpoint/2010/main" val="72998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a3a439b1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a3a439b1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it started to affect local food industries, </a:t>
            </a:r>
            <a:r>
              <a:rPr lang="en" sz="1200">
                <a:solidFill>
                  <a:schemeClr val="dk1"/>
                </a:solidFill>
                <a:latin typeface="Calibri"/>
                <a:ea typeface="Calibri"/>
                <a:cs typeface="Calibri"/>
                <a:sym typeface="Calibri"/>
              </a:rPr>
              <a:t>in Sidoarjo, East Java, more than 10 tofu (‘tahu’) industries used plastic waste as a fuel substitution. While it is a cheap alternative, it created acute air pollution.</a:t>
            </a:r>
            <a:r>
              <a:rPr lang="en"/>
              <a:t> A study from International Pollutants Elimination Network (IPEN) reported that the eggs from some places in Sidoarjo are contaminated by dioxin and some identical element from plastics. </a:t>
            </a:r>
            <a:endParaRPr/>
          </a:p>
        </p:txBody>
      </p:sp>
    </p:spTree>
    <p:extLst>
      <p:ext uri="{BB962C8B-B14F-4D97-AF65-F5344CB8AC3E}">
        <p14:creationId xmlns:p14="http://schemas.microsoft.com/office/powerpoint/2010/main" val="33919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f980f91_0_3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f980f9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general we got the data from three resources: Indonesia Customs, Indonesia </a:t>
            </a:r>
            <a:r>
              <a:rPr lang="en">
                <a:solidFill>
                  <a:schemeClr val="dk1"/>
                </a:solidFill>
              </a:rPr>
              <a:t>Statistics</a:t>
            </a:r>
            <a:r>
              <a:rPr lang="en"/>
              <a:t> and UN COMTRADE.  </a:t>
            </a:r>
            <a:r>
              <a:rPr lang="en" sz="1200">
                <a:solidFill>
                  <a:schemeClr val="dk1"/>
                </a:solidFill>
                <a:latin typeface="Calibri"/>
                <a:ea typeface="Calibri"/>
                <a:cs typeface="Calibri"/>
                <a:sym typeface="Calibri"/>
              </a:rPr>
              <a:t>Data from Indonesia Customs shows the number of seizure cases reported monthly, while data from Indonesia Statistics shows detailed information of paper and plastic scrap importation, divided by country of origin. UN COMTRADE data shows the yearly import value of paper and plastic waste and where that waste originated. For inflation and exchange rates, monthly data from Central Bank of Indonesia was used</a:t>
            </a:r>
            <a:endParaRPr/>
          </a:p>
        </p:txBody>
      </p:sp>
    </p:spTree>
    <p:extLst>
      <p:ext uri="{BB962C8B-B14F-4D97-AF65-F5344CB8AC3E}">
        <p14:creationId xmlns:p14="http://schemas.microsoft.com/office/powerpoint/2010/main" val="149185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6f980f91_0_4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6f980f9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Basel Convention regulates that a country can export waste after obtaining approval from the destination country. We also have three regulation of related ministry. </a:t>
            </a:r>
            <a:r>
              <a:rPr lang="en" sz="1200">
                <a:solidFill>
                  <a:schemeClr val="dk1"/>
                </a:solidFill>
                <a:latin typeface="Calibri"/>
                <a:ea typeface="Calibri"/>
                <a:cs typeface="Calibri"/>
                <a:sym typeface="Calibri"/>
              </a:rPr>
              <a:t>Based on regulations above the authors concluded that import of waste in Indonesia is not prohibited as long as the waste is not contaminated by B3 and B3 waste and is homogenous. </a:t>
            </a:r>
            <a:endParaRPr/>
          </a:p>
        </p:txBody>
      </p:sp>
    </p:spTree>
    <p:extLst>
      <p:ext uri="{BB962C8B-B14F-4D97-AF65-F5344CB8AC3E}">
        <p14:creationId xmlns:p14="http://schemas.microsoft.com/office/powerpoint/2010/main" val="180834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6f980f9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6f980f9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control transboundary movements of hazardous wastes and their disposal, The WCO has several enforcement tools. </a:t>
            </a:r>
            <a:r>
              <a:rPr lang="en">
                <a:solidFill>
                  <a:srgbClr val="262626"/>
                </a:solidFill>
              </a:rPr>
              <a:t>Regional Intelligence Liaison Offices (RILO’s), is a global network tasked with collecting, analysing, and supplementing supporting data, as well as trends, modus operandi, routes, and significant cases of fraud. The Customs Enforcement Network (CEN) is a global network for gathering data and information for intelligence purposes. </a:t>
            </a:r>
            <a:r>
              <a:rPr lang="en">
                <a:solidFill>
                  <a:schemeClr val="dk1"/>
                </a:solidFill>
                <a:highlight>
                  <a:srgbClr val="FFFFFF"/>
                </a:highlight>
              </a:rPr>
              <a:t>ENVIRONET is an internet-based real-time communication tool to exchange information between Customs services, national agencies, international organisations, and other enforcement authorities with similar responsibilities in the area of environmental border protection.</a:t>
            </a:r>
            <a:endParaRPr/>
          </a:p>
        </p:txBody>
      </p:sp>
    </p:spTree>
    <p:extLst>
      <p:ext uri="{BB962C8B-B14F-4D97-AF65-F5344CB8AC3E}">
        <p14:creationId xmlns:p14="http://schemas.microsoft.com/office/powerpoint/2010/main" val="1727272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bf09e0ad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bf09e0ad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research presented in this paper used ‘</a:t>
            </a:r>
            <a:r>
              <a:rPr lang="en" i="1">
                <a:solidFill>
                  <a:schemeClr val="dk1"/>
                </a:solidFill>
              </a:rPr>
              <a:t>difference in differences’ </a:t>
            </a:r>
            <a:r>
              <a:rPr lang="en">
                <a:solidFill>
                  <a:schemeClr val="dk1"/>
                </a:solidFill>
              </a:rPr>
              <a:t>(DD</a:t>
            </a:r>
            <a:r>
              <a:rPr lang="en" i="1">
                <a:solidFill>
                  <a:schemeClr val="dk1"/>
                </a:solidFill>
              </a:rPr>
              <a:t>)</a:t>
            </a:r>
            <a:r>
              <a:rPr lang="en">
                <a:solidFill>
                  <a:schemeClr val="dk1"/>
                </a:solidFill>
              </a:rPr>
              <a:t>, a quasi-experimental design that compares two groups before and after treatment is implemented.It relies on Operation Demeter IV from 5 June 2018 to 4 July 2018 as the treatment studied to identify the changes before and after that period. We also compare imported waste and other commodities to conclude whether participation in WCO enforcement tools like Demeter IV affect the number of enforcement cases in transboundary movement of waste</a:t>
            </a:r>
            <a:endParaRPr/>
          </a:p>
        </p:txBody>
      </p:sp>
    </p:spTree>
    <p:extLst>
      <p:ext uri="{BB962C8B-B14F-4D97-AF65-F5344CB8AC3E}">
        <p14:creationId xmlns:p14="http://schemas.microsoft.com/office/powerpoint/2010/main" val="580614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bf09e0adc_0_5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bf09e0ad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result can be seen in the picture, we put variable Dummy_Demeter to represent the involvement of Indonesia in Demeter operation. In general, the total number of seizures in waste and scrap increases each year, as shown in Figure 3. Being involved in the global enforcement community enables Indonesia Customs to know more about the illegal transboundary waste movement, resulting in increased enforcement and seizures. The result show that DEMETER has had a positive impact on increasing the rate of imported waste enforcement, with coefficient 1.032 in standard error 0.01. The effect is consistently positive, despite control variables on the regression</a:t>
            </a:r>
            <a:endParaRPr/>
          </a:p>
        </p:txBody>
      </p:sp>
    </p:spTree>
    <p:extLst>
      <p:ext uri="{BB962C8B-B14F-4D97-AF65-F5344CB8AC3E}">
        <p14:creationId xmlns:p14="http://schemas.microsoft.com/office/powerpoint/2010/main" val="21953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2977875" y="0"/>
            <a:ext cx="6166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48450" y="1081400"/>
            <a:ext cx="28581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0" y="2791700"/>
            <a:ext cx="29550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g"/><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671250" y="319725"/>
            <a:ext cx="7801500" cy="240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WCO Role in Illegal Transboundary Movements of Waste: Indonesia Experience</a:t>
            </a:r>
            <a:endParaRPr sz="4000"/>
          </a:p>
        </p:txBody>
      </p:sp>
      <p:sp>
        <p:nvSpPr>
          <p:cNvPr id="59" name="Google Shape;59;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November 23,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0" y="1523150"/>
            <a:ext cx="2858100" cy="171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Current Situation</a:t>
            </a:r>
            <a:endParaRPr/>
          </a:p>
        </p:txBody>
      </p:sp>
      <p:pic>
        <p:nvPicPr>
          <p:cNvPr id="153" name="Google Shape;153;p22"/>
          <p:cNvPicPr preferRelativeResize="0"/>
          <p:nvPr/>
        </p:nvPicPr>
        <p:blipFill>
          <a:blip r:embed="rId3">
            <a:alphaModFix/>
          </a:blip>
          <a:stretch>
            <a:fillRect/>
          </a:stretch>
        </p:blipFill>
        <p:spPr>
          <a:xfrm>
            <a:off x="3108125" y="866925"/>
            <a:ext cx="5934001" cy="3712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Discussion</a:t>
            </a:r>
            <a:endParaRPr>
              <a:solidFill>
                <a:srgbClr val="434343"/>
              </a:solidFill>
            </a:endParaRPr>
          </a:p>
        </p:txBody>
      </p:sp>
      <p:pic>
        <p:nvPicPr>
          <p:cNvPr id="159" name="Google Shape;159;p23"/>
          <p:cNvPicPr preferRelativeResize="0"/>
          <p:nvPr/>
        </p:nvPicPr>
        <p:blipFill>
          <a:blip r:embed="rId3">
            <a:alphaModFix/>
          </a:blip>
          <a:stretch>
            <a:fillRect/>
          </a:stretch>
        </p:blipFill>
        <p:spPr>
          <a:xfrm>
            <a:off x="2749575" y="880812"/>
            <a:ext cx="6138509" cy="3820976"/>
          </a:xfrm>
          <a:prstGeom prst="rect">
            <a:avLst/>
          </a:prstGeom>
          <a:noFill/>
          <a:ln>
            <a:noFill/>
          </a:ln>
        </p:spPr>
      </p:pic>
      <p:sp>
        <p:nvSpPr>
          <p:cNvPr id="160" name="Google Shape;160;p23"/>
          <p:cNvSpPr txBox="1"/>
          <p:nvPr/>
        </p:nvSpPr>
        <p:spPr>
          <a:xfrm>
            <a:off x="274700" y="2165275"/>
            <a:ext cx="2220000" cy="136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rgbClr val="262626"/>
                </a:solidFill>
              </a:rPr>
              <a:t>Where Plastic and Paper Scrap came from? </a:t>
            </a:r>
            <a:endParaRPr sz="1800" i="1">
              <a:solidFill>
                <a:srgbClr val="262626"/>
              </a:solidFill>
            </a:endParaRPr>
          </a:p>
          <a:p>
            <a:pPr marL="0" lvl="0" indent="0" algn="ctr" rtl="0">
              <a:spcBef>
                <a:spcPts val="0"/>
              </a:spcBef>
              <a:spcAft>
                <a:spcPts val="0"/>
              </a:spcAft>
              <a:buNone/>
            </a:pPr>
            <a:r>
              <a:rPr lang="en" sz="1800" i="1">
                <a:solidFill>
                  <a:srgbClr val="262626"/>
                </a:solidFill>
              </a:rPr>
              <a:t>(UN COMTRADE)</a:t>
            </a:r>
            <a:endParaRPr sz="1800" i="1">
              <a:solidFill>
                <a:srgbClr val="26262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Remaining Problems</a:t>
            </a:r>
            <a:endParaRPr/>
          </a:p>
        </p:txBody>
      </p:sp>
      <p:sp>
        <p:nvSpPr>
          <p:cNvPr id="166" name="Google Shape;166;p24"/>
          <p:cNvSpPr txBox="1">
            <a:spLocks noGrp="1"/>
          </p:cNvSpPr>
          <p:nvPr>
            <p:ph type="body" idx="4294967295"/>
          </p:nvPr>
        </p:nvSpPr>
        <p:spPr>
          <a:xfrm>
            <a:off x="5689050" y="3814038"/>
            <a:ext cx="6894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chemeClr val="lt1"/>
                </a:solidFill>
              </a:rPr>
              <a:t>15</a:t>
            </a:r>
            <a:endParaRPr sz="1400">
              <a:solidFill>
                <a:schemeClr val="lt1"/>
              </a:solidFill>
            </a:endParaRPr>
          </a:p>
        </p:txBody>
      </p:sp>
      <p:sp>
        <p:nvSpPr>
          <p:cNvPr id="167" name="Google Shape;167;p24"/>
          <p:cNvSpPr txBox="1">
            <a:spLocks noGrp="1"/>
          </p:cNvSpPr>
          <p:nvPr>
            <p:ph type="body" idx="4294967295"/>
          </p:nvPr>
        </p:nvSpPr>
        <p:spPr>
          <a:xfrm>
            <a:off x="6534850" y="3383350"/>
            <a:ext cx="6894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chemeClr val="lt1"/>
                </a:solidFill>
              </a:rPr>
              <a:t>25</a:t>
            </a:r>
            <a:endParaRPr sz="1400">
              <a:solidFill>
                <a:schemeClr val="lt1"/>
              </a:solidFill>
            </a:endParaRPr>
          </a:p>
        </p:txBody>
      </p:sp>
      <p:sp>
        <p:nvSpPr>
          <p:cNvPr id="168" name="Google Shape;168;p24"/>
          <p:cNvSpPr txBox="1">
            <a:spLocks noGrp="1"/>
          </p:cNvSpPr>
          <p:nvPr>
            <p:ph type="body" idx="4294967295"/>
          </p:nvPr>
        </p:nvSpPr>
        <p:spPr>
          <a:xfrm>
            <a:off x="7374913" y="2935800"/>
            <a:ext cx="6894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chemeClr val="lt1"/>
                </a:solidFill>
              </a:rPr>
              <a:t>35</a:t>
            </a:r>
            <a:endParaRPr sz="1400">
              <a:solidFill>
                <a:schemeClr val="lt1"/>
              </a:solidFill>
            </a:endParaRPr>
          </a:p>
        </p:txBody>
      </p:sp>
      <p:sp>
        <p:nvSpPr>
          <p:cNvPr id="169" name="Google Shape;169;p24"/>
          <p:cNvSpPr txBox="1">
            <a:spLocks noGrp="1"/>
          </p:cNvSpPr>
          <p:nvPr>
            <p:ph type="body" idx="4294967295"/>
          </p:nvPr>
        </p:nvSpPr>
        <p:spPr>
          <a:xfrm>
            <a:off x="8226525" y="3383000"/>
            <a:ext cx="6894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chemeClr val="lt1"/>
                </a:solidFill>
              </a:rPr>
              <a:t>22</a:t>
            </a:r>
            <a:endParaRPr sz="1400">
              <a:solidFill>
                <a:schemeClr val="lt1"/>
              </a:solidFill>
            </a:endParaRPr>
          </a:p>
        </p:txBody>
      </p:sp>
      <p:sp>
        <p:nvSpPr>
          <p:cNvPr id="170" name="Google Shape;170;p24"/>
          <p:cNvSpPr txBox="1">
            <a:spLocks noGrp="1"/>
          </p:cNvSpPr>
          <p:nvPr>
            <p:ph type="body" idx="4294967295"/>
          </p:nvPr>
        </p:nvSpPr>
        <p:spPr>
          <a:xfrm>
            <a:off x="566375" y="1650150"/>
            <a:ext cx="7260300" cy="1790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sz="2400"/>
              <a:t>Identifying procedure or detection of illegal waste</a:t>
            </a:r>
            <a:endParaRPr sz="2400"/>
          </a:p>
          <a:p>
            <a:pPr marL="457200" lvl="0" indent="-381000" algn="l" rtl="0">
              <a:spcBef>
                <a:spcPts val="0"/>
              </a:spcBef>
              <a:spcAft>
                <a:spcPts val="0"/>
              </a:spcAft>
              <a:buSzPts val="2400"/>
              <a:buAutoNum type="arabicPeriod"/>
            </a:pPr>
            <a:r>
              <a:rPr lang="en" sz="2400"/>
              <a:t>Re-Export Procedure</a:t>
            </a:r>
            <a:endParaRPr sz="2400"/>
          </a:p>
          <a:p>
            <a:pPr marL="457200" lvl="0" indent="-381000" algn="l" rtl="0">
              <a:spcBef>
                <a:spcPts val="0"/>
              </a:spcBef>
              <a:spcAft>
                <a:spcPts val="0"/>
              </a:spcAft>
              <a:buSzPts val="2400"/>
              <a:buAutoNum type="arabicPeriod"/>
            </a:pPr>
            <a:r>
              <a:rPr lang="en" sz="2400"/>
              <a:t>Lack of data on prohibited waste</a:t>
            </a:r>
            <a:endParaRPr sz="2400"/>
          </a:p>
          <a:p>
            <a:pPr marL="457200" lvl="0" indent="0" algn="l" rtl="0">
              <a:spcBef>
                <a:spcPts val="1600"/>
              </a:spcBef>
              <a:spcAft>
                <a:spcPts val="1600"/>
              </a:spcAft>
              <a:buNone/>
            </a:pP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 and Recommendations</a:t>
            </a:r>
            <a:endParaRPr/>
          </a:p>
        </p:txBody>
      </p:sp>
      <p:sp>
        <p:nvSpPr>
          <p:cNvPr id="176" name="Google Shape;176;p25"/>
          <p:cNvSpPr txBox="1">
            <a:spLocks noGrp="1"/>
          </p:cNvSpPr>
          <p:nvPr>
            <p:ph type="body" idx="4294967295"/>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rPr>
              <a:t>Findings</a:t>
            </a:r>
            <a:endParaRPr sz="2100" b="1">
              <a:solidFill>
                <a:schemeClr val="dk1"/>
              </a:solidFill>
            </a:endParaRPr>
          </a:p>
          <a:p>
            <a:pPr marL="0" lvl="0" indent="0" algn="l" rtl="0">
              <a:spcBef>
                <a:spcPts val="1600"/>
              </a:spcBef>
              <a:spcAft>
                <a:spcPts val="0"/>
              </a:spcAft>
              <a:buNone/>
            </a:pPr>
            <a:r>
              <a:rPr lang="en" sz="1600"/>
              <a:t>WCO tools give some impacts in controlling transboundary movement of waste. </a:t>
            </a:r>
            <a:endParaRPr sz="1600"/>
          </a:p>
          <a:p>
            <a:pPr marL="0" lvl="0" indent="0" algn="l" rtl="0">
              <a:spcBef>
                <a:spcPts val="1600"/>
              </a:spcBef>
              <a:spcAft>
                <a:spcPts val="0"/>
              </a:spcAft>
              <a:buNone/>
            </a:pPr>
            <a:r>
              <a:rPr lang="en" sz="1600" b="1"/>
              <a:t>The effect of DEMETER:</a:t>
            </a:r>
            <a:endParaRPr sz="1600" b="1"/>
          </a:p>
          <a:p>
            <a:pPr marL="457200" lvl="0" indent="-330200" algn="l" rtl="0">
              <a:spcBef>
                <a:spcPts val="0"/>
              </a:spcBef>
              <a:spcAft>
                <a:spcPts val="0"/>
              </a:spcAft>
              <a:buSzPts val="1600"/>
              <a:buChar char="●"/>
            </a:pPr>
            <a:r>
              <a:rPr lang="en" sz="1600"/>
              <a:t>Long term result to raise global awareness on the problem.</a:t>
            </a:r>
            <a:endParaRPr sz="1600"/>
          </a:p>
          <a:p>
            <a:pPr marL="457200" lvl="0" indent="-330200" algn="l" rtl="0">
              <a:spcBef>
                <a:spcPts val="0"/>
              </a:spcBef>
              <a:spcAft>
                <a:spcPts val="0"/>
              </a:spcAft>
              <a:buSzPts val="1600"/>
              <a:buChar char="●"/>
            </a:pPr>
            <a:r>
              <a:rPr lang="en" sz="1600"/>
              <a:t>Raise commitment combating waste crime  </a:t>
            </a:r>
            <a:endParaRPr sz="1600"/>
          </a:p>
          <a:p>
            <a:pPr marL="457200" lvl="0" indent="-330200" algn="l" rtl="0">
              <a:spcBef>
                <a:spcPts val="0"/>
              </a:spcBef>
              <a:spcAft>
                <a:spcPts val="0"/>
              </a:spcAft>
              <a:buSzPts val="1600"/>
              <a:buChar char="●"/>
            </a:pPr>
            <a:r>
              <a:rPr lang="en" sz="1600"/>
              <a:t>Give psychological pressure to smuggler</a:t>
            </a:r>
            <a:endParaRPr sz="1600"/>
          </a:p>
        </p:txBody>
      </p:sp>
      <p:sp>
        <p:nvSpPr>
          <p:cNvPr id="177" name="Google Shape;177;p25"/>
          <p:cNvSpPr txBox="1">
            <a:spLocks noGrp="1"/>
          </p:cNvSpPr>
          <p:nvPr>
            <p:ph type="body" idx="4294967295"/>
          </p:nvPr>
        </p:nvSpPr>
        <p:spPr>
          <a:xfrm>
            <a:off x="5689050" y="3814038"/>
            <a:ext cx="6894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chemeClr val="lt1"/>
                </a:solidFill>
              </a:rPr>
              <a:t>15</a:t>
            </a:r>
            <a:endParaRPr sz="1400">
              <a:solidFill>
                <a:schemeClr val="lt1"/>
              </a:solidFill>
            </a:endParaRPr>
          </a:p>
        </p:txBody>
      </p:sp>
      <p:sp>
        <p:nvSpPr>
          <p:cNvPr id="178" name="Google Shape;178;p25"/>
          <p:cNvSpPr txBox="1">
            <a:spLocks noGrp="1"/>
          </p:cNvSpPr>
          <p:nvPr>
            <p:ph type="body" idx="4294967295"/>
          </p:nvPr>
        </p:nvSpPr>
        <p:spPr>
          <a:xfrm>
            <a:off x="6534850" y="3383350"/>
            <a:ext cx="6894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chemeClr val="lt1"/>
                </a:solidFill>
              </a:rPr>
              <a:t>25</a:t>
            </a:r>
            <a:endParaRPr sz="1400">
              <a:solidFill>
                <a:schemeClr val="lt1"/>
              </a:solidFill>
            </a:endParaRPr>
          </a:p>
        </p:txBody>
      </p:sp>
      <p:sp>
        <p:nvSpPr>
          <p:cNvPr id="179" name="Google Shape;179;p25"/>
          <p:cNvSpPr txBox="1">
            <a:spLocks noGrp="1"/>
          </p:cNvSpPr>
          <p:nvPr>
            <p:ph type="body" idx="4294967295"/>
          </p:nvPr>
        </p:nvSpPr>
        <p:spPr>
          <a:xfrm>
            <a:off x="7374913" y="2935800"/>
            <a:ext cx="6894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chemeClr val="lt1"/>
                </a:solidFill>
              </a:rPr>
              <a:t>35</a:t>
            </a:r>
            <a:endParaRPr sz="1400">
              <a:solidFill>
                <a:schemeClr val="lt1"/>
              </a:solidFill>
            </a:endParaRPr>
          </a:p>
        </p:txBody>
      </p:sp>
      <p:sp>
        <p:nvSpPr>
          <p:cNvPr id="180" name="Google Shape;180;p25"/>
          <p:cNvSpPr txBox="1">
            <a:spLocks noGrp="1"/>
          </p:cNvSpPr>
          <p:nvPr>
            <p:ph type="body" idx="4294967295"/>
          </p:nvPr>
        </p:nvSpPr>
        <p:spPr>
          <a:xfrm>
            <a:off x="8226525" y="3383000"/>
            <a:ext cx="689400" cy="314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b="1">
                <a:solidFill>
                  <a:schemeClr val="lt1"/>
                </a:solidFill>
              </a:rPr>
              <a:t>22</a:t>
            </a:r>
            <a:endParaRPr sz="1400">
              <a:solidFill>
                <a:schemeClr val="lt1"/>
              </a:solidFill>
            </a:endParaRPr>
          </a:p>
        </p:txBody>
      </p:sp>
      <p:sp>
        <p:nvSpPr>
          <p:cNvPr id="181" name="Google Shape;181;p25"/>
          <p:cNvSpPr txBox="1">
            <a:spLocks noGrp="1"/>
          </p:cNvSpPr>
          <p:nvPr>
            <p:ph type="body" idx="4294967295"/>
          </p:nvPr>
        </p:nvSpPr>
        <p:spPr>
          <a:xfrm>
            <a:off x="4646025" y="1266500"/>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rPr>
              <a:t>Future Contributions</a:t>
            </a:r>
            <a:endParaRPr sz="2100" b="1">
              <a:solidFill>
                <a:schemeClr val="dk1"/>
              </a:solidFill>
            </a:endParaRPr>
          </a:p>
          <a:p>
            <a:pPr marL="457200" lvl="0" indent="-330200" algn="l" rtl="0">
              <a:spcBef>
                <a:spcPts val="1600"/>
              </a:spcBef>
              <a:spcAft>
                <a:spcPts val="0"/>
              </a:spcAft>
              <a:buSzPts val="1600"/>
              <a:buAutoNum type="arabicPeriod"/>
            </a:pPr>
            <a:r>
              <a:rPr lang="en" sz="1600"/>
              <a:t>Data exchange to detect the route of containers that transport waste</a:t>
            </a:r>
            <a:endParaRPr sz="1600"/>
          </a:p>
          <a:p>
            <a:pPr marL="457200" lvl="0" indent="-330200" algn="l" rtl="0">
              <a:spcBef>
                <a:spcPts val="0"/>
              </a:spcBef>
              <a:spcAft>
                <a:spcPts val="0"/>
              </a:spcAft>
              <a:buSzPts val="1600"/>
              <a:buAutoNum type="arabicPeriod"/>
            </a:pPr>
            <a:r>
              <a:rPr lang="en" sz="1600"/>
              <a:t>Optimizing current WCO tools</a:t>
            </a:r>
            <a:endParaRPr sz="1600"/>
          </a:p>
          <a:p>
            <a:pPr marL="457200" lvl="0" indent="-330200" algn="l" rtl="0">
              <a:spcBef>
                <a:spcPts val="0"/>
              </a:spcBef>
              <a:spcAft>
                <a:spcPts val="0"/>
              </a:spcAft>
              <a:buSzPts val="1600"/>
              <a:buAutoNum type="arabicPeriod"/>
            </a:pPr>
            <a:r>
              <a:rPr lang="en" sz="1600"/>
              <a:t>Data standardization by WCO Data Model</a:t>
            </a:r>
            <a:endParaRPr sz="1600"/>
          </a:p>
          <a:p>
            <a:pPr marL="457200" lvl="0" indent="-330200" algn="l" rtl="0">
              <a:spcBef>
                <a:spcPts val="0"/>
              </a:spcBef>
              <a:spcAft>
                <a:spcPts val="0"/>
              </a:spcAft>
              <a:buSzPts val="1600"/>
              <a:buAutoNum type="arabicPeriod"/>
            </a:pPr>
            <a:r>
              <a:rPr lang="en" sz="1600"/>
              <a:t>More specific communication group of specialist who can focus more on transboundary waste movement</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p:nvPr/>
        </p:nvSpPr>
        <p:spPr>
          <a:xfrm>
            <a:off x="0" y="0"/>
            <a:ext cx="9161100" cy="248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The Team</a:t>
            </a:r>
            <a:endParaRPr>
              <a:solidFill>
                <a:schemeClr val="lt1"/>
              </a:solidFill>
            </a:endParaRPr>
          </a:p>
        </p:txBody>
      </p:sp>
      <p:sp>
        <p:nvSpPr>
          <p:cNvPr id="188" name="Google Shape;188;p26"/>
          <p:cNvSpPr txBox="1">
            <a:spLocks noGrp="1"/>
          </p:cNvSpPr>
          <p:nvPr>
            <p:ph type="body" idx="4294967295"/>
          </p:nvPr>
        </p:nvSpPr>
        <p:spPr>
          <a:xfrm>
            <a:off x="164925" y="3027675"/>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700">
                <a:solidFill>
                  <a:schemeClr val="dk1"/>
                </a:solidFill>
              </a:rPr>
              <a:t>Yuafanda Kholfi</a:t>
            </a:r>
            <a:endParaRPr sz="1700">
              <a:solidFill>
                <a:schemeClr val="dk1"/>
              </a:solidFill>
            </a:endParaRPr>
          </a:p>
        </p:txBody>
      </p:sp>
      <p:cxnSp>
        <p:nvCxnSpPr>
          <p:cNvPr id="189" name="Google Shape;189;p26"/>
          <p:cNvCxnSpPr/>
          <p:nvPr/>
        </p:nvCxnSpPr>
        <p:spPr>
          <a:xfrm>
            <a:off x="1118175" y="3561938"/>
            <a:ext cx="270900" cy="0"/>
          </a:xfrm>
          <a:prstGeom prst="straightConnector1">
            <a:avLst/>
          </a:prstGeom>
          <a:noFill/>
          <a:ln w="9525" cap="flat" cmpd="sng">
            <a:solidFill>
              <a:schemeClr val="dk2"/>
            </a:solidFill>
            <a:prstDash val="solid"/>
            <a:round/>
            <a:headEnd type="none" w="sm" len="sm"/>
            <a:tailEnd type="none" w="sm" len="sm"/>
          </a:ln>
        </p:spPr>
      </p:cxnSp>
      <p:sp>
        <p:nvSpPr>
          <p:cNvPr id="190" name="Google Shape;190;p26"/>
          <p:cNvSpPr txBox="1">
            <a:spLocks noGrp="1"/>
          </p:cNvSpPr>
          <p:nvPr>
            <p:ph type="body" idx="4294967295"/>
          </p:nvPr>
        </p:nvSpPr>
        <p:spPr>
          <a:xfrm>
            <a:off x="164925" y="3561961"/>
            <a:ext cx="21774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300"/>
              <a:t>Currently working as a Senior Data Analyst as Directorate of Customs and Excise Information and Technology</a:t>
            </a:r>
            <a:endParaRPr sz="1300"/>
          </a:p>
        </p:txBody>
      </p:sp>
      <p:sp>
        <p:nvSpPr>
          <p:cNvPr id="191" name="Google Shape;191;p26"/>
          <p:cNvSpPr txBox="1">
            <a:spLocks noGrp="1"/>
          </p:cNvSpPr>
          <p:nvPr>
            <p:ph type="body" idx="4294967295"/>
          </p:nvPr>
        </p:nvSpPr>
        <p:spPr>
          <a:xfrm>
            <a:off x="2374559" y="3027675"/>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700">
                <a:solidFill>
                  <a:schemeClr val="dk1"/>
                </a:solidFill>
              </a:rPr>
              <a:t>Setiyono Nugroho</a:t>
            </a:r>
            <a:endParaRPr sz="1700">
              <a:solidFill>
                <a:schemeClr val="dk1"/>
              </a:solidFill>
            </a:endParaRPr>
          </a:p>
        </p:txBody>
      </p:sp>
      <p:cxnSp>
        <p:nvCxnSpPr>
          <p:cNvPr id="192" name="Google Shape;192;p26"/>
          <p:cNvCxnSpPr/>
          <p:nvPr/>
        </p:nvCxnSpPr>
        <p:spPr>
          <a:xfrm>
            <a:off x="3286575" y="3561938"/>
            <a:ext cx="270900" cy="0"/>
          </a:xfrm>
          <a:prstGeom prst="straightConnector1">
            <a:avLst/>
          </a:prstGeom>
          <a:noFill/>
          <a:ln w="9525" cap="flat" cmpd="sng">
            <a:solidFill>
              <a:schemeClr val="dk2"/>
            </a:solidFill>
            <a:prstDash val="solid"/>
            <a:round/>
            <a:headEnd type="none" w="sm" len="sm"/>
            <a:tailEnd type="none" w="sm" len="sm"/>
          </a:ln>
        </p:spPr>
      </p:cxnSp>
      <p:sp>
        <p:nvSpPr>
          <p:cNvPr id="193" name="Google Shape;193;p26"/>
          <p:cNvSpPr txBox="1">
            <a:spLocks noGrp="1"/>
          </p:cNvSpPr>
          <p:nvPr>
            <p:ph type="body" idx="4294967295"/>
          </p:nvPr>
        </p:nvSpPr>
        <p:spPr>
          <a:xfrm>
            <a:off x="2374545" y="3561961"/>
            <a:ext cx="21774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300"/>
              <a:t>Senior analyst at Directorate of Revenue and Strategic Planning Directorate General of Customs and Excise </a:t>
            </a:r>
            <a:endParaRPr sz="1300"/>
          </a:p>
        </p:txBody>
      </p:sp>
      <p:sp>
        <p:nvSpPr>
          <p:cNvPr id="194" name="Google Shape;194;p26"/>
          <p:cNvSpPr txBox="1">
            <a:spLocks noGrp="1"/>
          </p:cNvSpPr>
          <p:nvPr>
            <p:ph type="body" idx="4294967295"/>
          </p:nvPr>
        </p:nvSpPr>
        <p:spPr>
          <a:xfrm>
            <a:off x="4584180" y="3036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700">
                <a:solidFill>
                  <a:schemeClr val="dk1"/>
                </a:solidFill>
              </a:rPr>
              <a:t>Tagara Primadista</a:t>
            </a:r>
            <a:endParaRPr sz="1700">
              <a:solidFill>
                <a:schemeClr val="dk1"/>
              </a:solidFill>
            </a:endParaRPr>
          </a:p>
        </p:txBody>
      </p:sp>
      <p:cxnSp>
        <p:nvCxnSpPr>
          <p:cNvPr id="195" name="Google Shape;195;p26"/>
          <p:cNvCxnSpPr/>
          <p:nvPr/>
        </p:nvCxnSpPr>
        <p:spPr>
          <a:xfrm>
            <a:off x="5554075" y="3561938"/>
            <a:ext cx="270900" cy="0"/>
          </a:xfrm>
          <a:prstGeom prst="straightConnector1">
            <a:avLst/>
          </a:prstGeom>
          <a:noFill/>
          <a:ln w="9525" cap="flat" cmpd="sng">
            <a:solidFill>
              <a:schemeClr val="dk2"/>
            </a:solidFill>
            <a:prstDash val="solid"/>
            <a:round/>
            <a:headEnd type="none" w="sm" len="sm"/>
            <a:tailEnd type="none" w="sm" len="sm"/>
          </a:ln>
        </p:spPr>
      </p:cxnSp>
      <p:sp>
        <p:nvSpPr>
          <p:cNvPr id="196" name="Google Shape;196;p26"/>
          <p:cNvSpPr txBox="1">
            <a:spLocks noGrp="1"/>
          </p:cNvSpPr>
          <p:nvPr>
            <p:ph type="body" idx="4294967295"/>
          </p:nvPr>
        </p:nvSpPr>
        <p:spPr>
          <a:xfrm>
            <a:off x="4584169" y="3561961"/>
            <a:ext cx="21774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300"/>
              <a:t>WCO expert on National Single Window Environment, served as a Business Analyst at Directorate General of Customs and Excise </a:t>
            </a:r>
            <a:endParaRPr sz="1300"/>
          </a:p>
        </p:txBody>
      </p:sp>
      <p:sp>
        <p:nvSpPr>
          <p:cNvPr id="197" name="Google Shape;197;p26"/>
          <p:cNvSpPr txBox="1">
            <a:spLocks noGrp="1"/>
          </p:cNvSpPr>
          <p:nvPr>
            <p:ph type="body" idx="4294967295"/>
          </p:nvPr>
        </p:nvSpPr>
        <p:spPr>
          <a:xfrm>
            <a:off x="6793801" y="3027675"/>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700">
                <a:solidFill>
                  <a:schemeClr val="dk1"/>
                </a:solidFill>
              </a:rPr>
              <a:t>Tri Pambudiwidagdo</a:t>
            </a:r>
            <a:endParaRPr sz="1700">
              <a:solidFill>
                <a:schemeClr val="dk1"/>
              </a:solidFill>
            </a:endParaRPr>
          </a:p>
        </p:txBody>
      </p:sp>
      <p:cxnSp>
        <p:nvCxnSpPr>
          <p:cNvPr id="198" name="Google Shape;198;p26"/>
          <p:cNvCxnSpPr/>
          <p:nvPr/>
        </p:nvCxnSpPr>
        <p:spPr>
          <a:xfrm>
            <a:off x="7747050" y="3561938"/>
            <a:ext cx="270900" cy="0"/>
          </a:xfrm>
          <a:prstGeom prst="straightConnector1">
            <a:avLst/>
          </a:prstGeom>
          <a:noFill/>
          <a:ln w="9525" cap="flat" cmpd="sng">
            <a:solidFill>
              <a:schemeClr val="dk2"/>
            </a:solidFill>
            <a:prstDash val="solid"/>
            <a:round/>
            <a:headEnd type="none" w="sm" len="sm"/>
            <a:tailEnd type="none" w="sm" len="sm"/>
          </a:ln>
        </p:spPr>
      </p:cxnSp>
      <p:sp>
        <p:nvSpPr>
          <p:cNvPr id="199" name="Google Shape;199;p26"/>
          <p:cNvSpPr txBox="1">
            <a:spLocks noGrp="1"/>
          </p:cNvSpPr>
          <p:nvPr>
            <p:ph type="body" idx="4294967295"/>
          </p:nvPr>
        </p:nvSpPr>
        <p:spPr>
          <a:xfrm>
            <a:off x="6673950" y="3561950"/>
            <a:ext cx="24171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300"/>
              <a:t>Head of Intelligence Subsection at Customs and Excise Branch Office Cilacap. Previously served as Senior Intelligence Analyst at DGCE Head Office </a:t>
            </a:r>
            <a:endParaRPr sz="1300"/>
          </a:p>
        </p:txBody>
      </p:sp>
      <p:pic>
        <p:nvPicPr>
          <p:cNvPr id="200" name="Google Shape;200;p26"/>
          <p:cNvPicPr preferRelativeResize="0"/>
          <p:nvPr/>
        </p:nvPicPr>
        <p:blipFill>
          <a:blip r:embed="rId3">
            <a:alphaModFix/>
          </a:blip>
          <a:stretch>
            <a:fillRect/>
          </a:stretch>
        </p:blipFill>
        <p:spPr>
          <a:xfrm>
            <a:off x="607675" y="1285300"/>
            <a:ext cx="1291950" cy="1644300"/>
          </a:xfrm>
          <a:prstGeom prst="rect">
            <a:avLst/>
          </a:prstGeom>
          <a:noFill/>
          <a:ln>
            <a:noFill/>
          </a:ln>
        </p:spPr>
      </p:pic>
      <p:pic>
        <p:nvPicPr>
          <p:cNvPr id="201" name="Google Shape;201;p26"/>
          <p:cNvPicPr preferRelativeResize="0"/>
          <p:nvPr/>
        </p:nvPicPr>
        <p:blipFill>
          <a:blip r:embed="rId4">
            <a:alphaModFix/>
          </a:blip>
          <a:stretch>
            <a:fillRect/>
          </a:stretch>
        </p:blipFill>
        <p:spPr>
          <a:xfrm>
            <a:off x="2765100" y="1285300"/>
            <a:ext cx="1313844" cy="1644300"/>
          </a:xfrm>
          <a:prstGeom prst="rect">
            <a:avLst/>
          </a:prstGeom>
          <a:noFill/>
          <a:ln>
            <a:noFill/>
          </a:ln>
        </p:spPr>
      </p:pic>
      <p:pic>
        <p:nvPicPr>
          <p:cNvPr id="202" name="Google Shape;202;p26"/>
          <p:cNvPicPr preferRelativeResize="0"/>
          <p:nvPr/>
        </p:nvPicPr>
        <p:blipFill>
          <a:blip r:embed="rId5">
            <a:alphaModFix/>
          </a:blip>
          <a:stretch>
            <a:fillRect/>
          </a:stretch>
        </p:blipFill>
        <p:spPr>
          <a:xfrm>
            <a:off x="4908000" y="1266838"/>
            <a:ext cx="1348289" cy="1681225"/>
          </a:xfrm>
          <a:prstGeom prst="rect">
            <a:avLst/>
          </a:prstGeom>
          <a:noFill/>
          <a:ln>
            <a:noFill/>
          </a:ln>
        </p:spPr>
      </p:pic>
      <p:pic>
        <p:nvPicPr>
          <p:cNvPr id="203" name="Google Shape;203;p26"/>
          <p:cNvPicPr preferRelativeResize="0"/>
          <p:nvPr/>
        </p:nvPicPr>
        <p:blipFill rotWithShape="1">
          <a:blip r:embed="rId6">
            <a:alphaModFix/>
          </a:blip>
          <a:srcRect l="23418" t="11286" r="27090" b="27004"/>
          <a:stretch/>
        </p:blipFill>
        <p:spPr>
          <a:xfrm>
            <a:off x="7085350" y="1285288"/>
            <a:ext cx="1348300" cy="168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65" name="Google Shape;65;p14"/>
          <p:cNvSpPr txBox="1">
            <a:spLocks noGrp="1"/>
          </p:cNvSpPr>
          <p:nvPr>
            <p:ph type="body" idx="1"/>
          </p:nvPr>
        </p:nvSpPr>
        <p:spPr>
          <a:xfrm>
            <a:off x="148025" y="1214925"/>
            <a:ext cx="3426600" cy="36252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
              <a:t>This paper depicts a current global issue related to Customs authority from the perspective of  Southeast Asian countries. It’s an attempt to give recommendations for WCO to contribute more to the global waste transboundary movements. Related to the function of Customs as the community protector</a:t>
            </a:r>
            <a:endParaRPr/>
          </a:p>
        </p:txBody>
      </p:sp>
      <p:pic>
        <p:nvPicPr>
          <p:cNvPr id="66" name="Google Shape;66;p14"/>
          <p:cNvPicPr preferRelativeResize="0"/>
          <p:nvPr/>
        </p:nvPicPr>
        <p:blipFill>
          <a:blip r:embed="rId3">
            <a:alphaModFix/>
          </a:blip>
          <a:stretch>
            <a:fillRect/>
          </a:stretch>
        </p:blipFill>
        <p:spPr>
          <a:xfrm>
            <a:off x="3682100" y="1400700"/>
            <a:ext cx="5145701" cy="2895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Understanding the problem</a:t>
            </a:r>
            <a:endParaRPr/>
          </a:p>
        </p:txBody>
      </p:sp>
      <p:grpSp>
        <p:nvGrpSpPr>
          <p:cNvPr id="72" name="Google Shape;72;p15"/>
          <p:cNvGrpSpPr/>
          <p:nvPr/>
        </p:nvGrpSpPr>
        <p:grpSpPr>
          <a:xfrm>
            <a:off x="431925" y="1304872"/>
            <a:ext cx="2628925" cy="3724218"/>
            <a:chOff x="431925" y="1304875"/>
            <a:chExt cx="2628925" cy="3416400"/>
          </a:xfrm>
        </p:grpSpPr>
        <p:sp>
          <p:nvSpPr>
            <p:cNvPr id="73" name="Google Shape;73;p15"/>
            <p:cNvSpPr txBox="1"/>
            <p:nvPr/>
          </p:nvSpPr>
          <p:spPr>
            <a:xfrm>
              <a:off x="431925" y="1304875"/>
              <a:ext cx="26289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3195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15"/>
          <p:cNvSpPr txBox="1">
            <a:spLocks noGrp="1"/>
          </p:cNvSpPr>
          <p:nvPr>
            <p:ph type="body" idx="4294967295"/>
          </p:nvPr>
        </p:nvSpPr>
        <p:spPr>
          <a:xfrm>
            <a:off x="500375" y="1304875"/>
            <a:ext cx="2494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Global Waste Destination</a:t>
            </a:r>
            <a:endParaRPr sz="1600">
              <a:solidFill>
                <a:schemeClr val="lt1"/>
              </a:solidFill>
            </a:endParaRPr>
          </a:p>
          <a:p>
            <a:pPr marL="0" lvl="0" indent="0" algn="l" rtl="0">
              <a:spcBef>
                <a:spcPts val="0"/>
              </a:spcBef>
              <a:spcAft>
                <a:spcPts val="0"/>
              </a:spcAft>
              <a:buNone/>
            </a:pPr>
            <a:endParaRPr>
              <a:solidFill>
                <a:schemeClr val="lt1"/>
              </a:solidFill>
            </a:endParaRPr>
          </a:p>
        </p:txBody>
      </p:sp>
      <p:sp>
        <p:nvSpPr>
          <p:cNvPr id="76" name="Google Shape;76;p15"/>
          <p:cNvSpPr txBox="1">
            <a:spLocks noGrp="1"/>
          </p:cNvSpPr>
          <p:nvPr>
            <p:ph type="body" idx="4294967295"/>
          </p:nvPr>
        </p:nvSpPr>
        <p:spPr>
          <a:xfrm>
            <a:off x="508325" y="1850300"/>
            <a:ext cx="2478600" cy="3178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Southeast Asia, including Indonesia, is one of the destinations for global waste from Europe and America, especially after China prohibited the importation of plastic waste in July 2017, Greenpeace reported (Greenpeace Southeast Asia, 2019). </a:t>
            </a:r>
            <a:endParaRPr sz="1600"/>
          </a:p>
        </p:txBody>
      </p:sp>
      <p:pic>
        <p:nvPicPr>
          <p:cNvPr id="77" name="Google Shape;77;p15"/>
          <p:cNvPicPr preferRelativeResize="0"/>
          <p:nvPr/>
        </p:nvPicPr>
        <p:blipFill>
          <a:blip r:embed="rId3">
            <a:alphaModFix/>
          </a:blip>
          <a:stretch>
            <a:fillRect/>
          </a:stretch>
        </p:blipFill>
        <p:spPr>
          <a:xfrm>
            <a:off x="3639275" y="1176175"/>
            <a:ext cx="4805135" cy="2741201"/>
          </a:xfrm>
          <a:prstGeom prst="rect">
            <a:avLst/>
          </a:prstGeom>
          <a:noFill/>
          <a:ln>
            <a:noFill/>
          </a:ln>
        </p:spPr>
      </p:pic>
      <p:sp>
        <p:nvSpPr>
          <p:cNvPr id="78" name="Google Shape;78;p15"/>
          <p:cNvSpPr txBox="1"/>
          <p:nvPr/>
        </p:nvSpPr>
        <p:spPr>
          <a:xfrm>
            <a:off x="4249875" y="4121900"/>
            <a:ext cx="3803100" cy="2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i="1">
                <a:solidFill>
                  <a:srgbClr val="FFFFFF"/>
                </a:solidFill>
              </a:rPr>
              <a:t>Import volume of plastic and paper scrap per year (UN COMTRADE)</a:t>
            </a:r>
            <a:endParaRPr>
              <a:solidFill>
                <a:srgbClr val="FFFFFF"/>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Understanding the Problem: Effect to Local Environment</a:t>
            </a:r>
            <a:endParaRPr/>
          </a:p>
        </p:txBody>
      </p:sp>
      <p:grpSp>
        <p:nvGrpSpPr>
          <p:cNvPr id="84" name="Google Shape;84;p16"/>
          <p:cNvGrpSpPr/>
          <p:nvPr/>
        </p:nvGrpSpPr>
        <p:grpSpPr>
          <a:xfrm>
            <a:off x="572700" y="1368800"/>
            <a:ext cx="2632500" cy="3416400"/>
            <a:chOff x="6212550" y="1304875"/>
            <a:chExt cx="2632500" cy="3416400"/>
          </a:xfrm>
        </p:grpSpPr>
        <p:sp>
          <p:nvSpPr>
            <p:cNvPr id="85" name="Google Shape;85;p16"/>
            <p:cNvSpPr/>
            <p:nvPr/>
          </p:nvSpPr>
          <p:spPr>
            <a:xfrm>
              <a:off x="6215400" y="1304875"/>
              <a:ext cx="2628900" cy="341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txBox="1"/>
            <p:nvPr/>
          </p:nvSpPr>
          <p:spPr>
            <a:xfrm>
              <a:off x="6212550" y="1304875"/>
              <a:ext cx="2632500" cy="46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body" idx="4294967295"/>
          </p:nvPr>
        </p:nvSpPr>
        <p:spPr>
          <a:xfrm>
            <a:off x="572700" y="1368800"/>
            <a:ext cx="2632500" cy="4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rPr>
              <a:t>Effect to Local Environment</a:t>
            </a:r>
            <a:endParaRPr sz="1600">
              <a:solidFill>
                <a:schemeClr val="lt1"/>
              </a:solidFill>
            </a:endParaRPr>
          </a:p>
        </p:txBody>
      </p:sp>
      <p:sp>
        <p:nvSpPr>
          <p:cNvPr id="88" name="Google Shape;88;p16"/>
          <p:cNvSpPr txBox="1">
            <a:spLocks noGrp="1"/>
          </p:cNvSpPr>
          <p:nvPr>
            <p:ph type="body" idx="4294967295"/>
          </p:nvPr>
        </p:nvSpPr>
        <p:spPr>
          <a:xfrm>
            <a:off x="646550" y="1914225"/>
            <a:ext cx="2478600" cy="279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A study from International Pollutants Elimination Network (IPEN) founded that eggs from some places in Sidoarjo are contaminated by dioxin, polybrominated diphenyl ethers (PBDEs), and short-chain chlorinated paraffins (SCCPs).</a:t>
            </a:r>
            <a:endParaRPr sz="1600"/>
          </a:p>
        </p:txBody>
      </p:sp>
      <p:pic>
        <p:nvPicPr>
          <p:cNvPr id="89" name="Google Shape;89;p16"/>
          <p:cNvPicPr preferRelativeResize="0"/>
          <p:nvPr/>
        </p:nvPicPr>
        <p:blipFill>
          <a:blip r:embed="rId3">
            <a:alphaModFix/>
          </a:blip>
          <a:stretch>
            <a:fillRect/>
          </a:stretch>
        </p:blipFill>
        <p:spPr>
          <a:xfrm>
            <a:off x="5634025" y="1419975"/>
            <a:ext cx="2705400" cy="1803600"/>
          </a:xfrm>
          <a:prstGeom prst="rect">
            <a:avLst/>
          </a:prstGeom>
          <a:noFill/>
          <a:ln>
            <a:noFill/>
          </a:ln>
        </p:spPr>
      </p:pic>
      <p:pic>
        <p:nvPicPr>
          <p:cNvPr id="90" name="Google Shape;90;p16"/>
          <p:cNvPicPr preferRelativeResize="0"/>
          <p:nvPr/>
        </p:nvPicPr>
        <p:blipFill>
          <a:blip r:embed="rId4">
            <a:alphaModFix/>
          </a:blip>
          <a:stretch>
            <a:fillRect/>
          </a:stretch>
        </p:blipFill>
        <p:spPr>
          <a:xfrm>
            <a:off x="3828200" y="2984877"/>
            <a:ext cx="2705400" cy="1800323"/>
          </a:xfrm>
          <a:prstGeom prst="rect">
            <a:avLst/>
          </a:prstGeom>
          <a:noFill/>
          <a:ln>
            <a:noFill/>
          </a:ln>
        </p:spPr>
      </p:pic>
      <p:sp>
        <p:nvSpPr>
          <p:cNvPr id="91" name="Google Shape;91;p16"/>
          <p:cNvSpPr txBox="1"/>
          <p:nvPr/>
        </p:nvSpPr>
        <p:spPr>
          <a:xfrm>
            <a:off x="6732000" y="3422700"/>
            <a:ext cx="2100300" cy="12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EFEFEF"/>
                </a:solidFill>
                <a:latin typeface="Average"/>
                <a:ea typeface="Average"/>
                <a:cs typeface="Average"/>
                <a:sym typeface="Average"/>
              </a:rPr>
              <a:t>more than 10 tofu (‘tahu’) industries used plastic waste as a fuel substitution</a:t>
            </a:r>
            <a:endParaRPr sz="1600">
              <a:solidFill>
                <a:srgbClr val="EFEFEF"/>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2967000" y="2141250"/>
            <a:ext cx="25959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Data</a:t>
            </a:r>
            <a:endParaRPr/>
          </a:p>
        </p:txBody>
      </p:sp>
      <p:sp>
        <p:nvSpPr>
          <p:cNvPr id="97" name="Google Shape;97;p17"/>
          <p:cNvSpPr txBox="1">
            <a:spLocks noGrp="1"/>
          </p:cNvSpPr>
          <p:nvPr>
            <p:ph type="body" idx="4294967295"/>
          </p:nvPr>
        </p:nvSpPr>
        <p:spPr>
          <a:xfrm>
            <a:off x="311700" y="860475"/>
            <a:ext cx="3371400" cy="157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rPr>
              <a:t>Indonesia Customs</a:t>
            </a:r>
            <a:endParaRPr sz="2100" b="1">
              <a:solidFill>
                <a:schemeClr val="dk1"/>
              </a:solidFill>
            </a:endParaRPr>
          </a:p>
          <a:p>
            <a:pPr marL="0" lvl="0" indent="0" algn="l" rtl="0">
              <a:spcBef>
                <a:spcPts val="1600"/>
              </a:spcBef>
              <a:spcAft>
                <a:spcPts val="0"/>
              </a:spcAft>
              <a:buNone/>
            </a:pPr>
            <a:r>
              <a:rPr lang="en" sz="1600"/>
              <a:t>To show the number of seizure cases reported monthly by the enforcement unit.</a:t>
            </a:r>
            <a:endParaRPr sz="1600"/>
          </a:p>
          <a:p>
            <a:pPr marL="457200" lvl="0" indent="0" algn="l" rtl="0">
              <a:spcBef>
                <a:spcPts val="1600"/>
              </a:spcBef>
              <a:spcAft>
                <a:spcPts val="1600"/>
              </a:spcAft>
              <a:buNone/>
            </a:pPr>
            <a:endParaRPr sz="1600"/>
          </a:p>
        </p:txBody>
      </p:sp>
      <p:sp>
        <p:nvSpPr>
          <p:cNvPr id="98" name="Google Shape;98;p17"/>
          <p:cNvSpPr txBox="1">
            <a:spLocks noGrp="1"/>
          </p:cNvSpPr>
          <p:nvPr>
            <p:ph type="body" idx="4294967295"/>
          </p:nvPr>
        </p:nvSpPr>
        <p:spPr>
          <a:xfrm>
            <a:off x="5294575" y="1919800"/>
            <a:ext cx="3512100" cy="14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rPr>
              <a:t>UN COMTRADE</a:t>
            </a:r>
            <a:endParaRPr sz="2100" b="1">
              <a:solidFill>
                <a:schemeClr val="dk1"/>
              </a:solidFill>
            </a:endParaRPr>
          </a:p>
          <a:p>
            <a:pPr marL="0" lvl="0" indent="0" algn="l" rtl="0">
              <a:spcBef>
                <a:spcPts val="1600"/>
              </a:spcBef>
              <a:spcAft>
                <a:spcPts val="1600"/>
              </a:spcAft>
              <a:buNone/>
            </a:pPr>
            <a:r>
              <a:rPr lang="en" sz="1600"/>
              <a:t>Yearly import value of paper and plastic waste and where that waste came from.</a:t>
            </a:r>
            <a:endParaRPr sz="1600"/>
          </a:p>
        </p:txBody>
      </p:sp>
      <p:sp>
        <p:nvSpPr>
          <p:cNvPr id="99" name="Google Shape;99;p17"/>
          <p:cNvSpPr txBox="1">
            <a:spLocks noGrp="1"/>
          </p:cNvSpPr>
          <p:nvPr>
            <p:ph type="body" idx="4294967295"/>
          </p:nvPr>
        </p:nvSpPr>
        <p:spPr>
          <a:xfrm>
            <a:off x="311700" y="2812875"/>
            <a:ext cx="3371400" cy="157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1"/>
                </a:solidFill>
              </a:rPr>
              <a:t>Indonesia Statistics </a:t>
            </a:r>
            <a:endParaRPr sz="2100" b="1">
              <a:solidFill>
                <a:schemeClr val="dk1"/>
              </a:solidFill>
            </a:endParaRPr>
          </a:p>
          <a:p>
            <a:pPr marL="0" lvl="0" indent="0" algn="l" rtl="0">
              <a:spcBef>
                <a:spcPts val="1600"/>
              </a:spcBef>
              <a:spcAft>
                <a:spcPts val="0"/>
              </a:spcAft>
              <a:buNone/>
            </a:pPr>
            <a:r>
              <a:rPr lang="en" sz="1600"/>
              <a:t>Detail information on paper and plastic scrap importation divided by country of origin.</a:t>
            </a:r>
            <a:endParaRPr sz="1600"/>
          </a:p>
          <a:p>
            <a:pPr marL="457200" lvl="0" indent="0" algn="l" rtl="0">
              <a:spcBef>
                <a:spcPts val="1600"/>
              </a:spcBef>
              <a:spcAft>
                <a:spcPts val="1600"/>
              </a:spcAft>
              <a:buNone/>
            </a:pP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Legal Framework</a:t>
            </a:r>
            <a:endParaRPr/>
          </a:p>
        </p:txBody>
      </p:sp>
      <p:sp>
        <p:nvSpPr>
          <p:cNvPr id="105" name="Google Shape;105;p18"/>
          <p:cNvSpPr txBox="1">
            <a:spLocks noGrp="1"/>
          </p:cNvSpPr>
          <p:nvPr>
            <p:ph type="body" idx="1"/>
          </p:nvPr>
        </p:nvSpPr>
        <p:spPr>
          <a:xfrm>
            <a:off x="311700" y="1152475"/>
            <a:ext cx="7950000" cy="2816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Basel Convention.</a:t>
            </a:r>
            <a:endParaRPr sz="1600"/>
          </a:p>
          <a:p>
            <a:pPr marL="457200" lvl="0" indent="-330200" algn="l" rtl="0">
              <a:spcBef>
                <a:spcPts val="0"/>
              </a:spcBef>
              <a:spcAft>
                <a:spcPts val="0"/>
              </a:spcAft>
              <a:buSzPts val="1600"/>
              <a:buChar char="❏"/>
            </a:pPr>
            <a:r>
              <a:rPr lang="en" sz="1600"/>
              <a:t>Law Number 18 of 2008 concerning Waste Management.</a:t>
            </a:r>
            <a:endParaRPr sz="1600"/>
          </a:p>
          <a:p>
            <a:pPr marL="457200" lvl="0" indent="-330200" algn="l" rtl="0">
              <a:spcBef>
                <a:spcPts val="0"/>
              </a:spcBef>
              <a:spcAft>
                <a:spcPts val="0"/>
              </a:spcAft>
              <a:buSzPts val="1600"/>
              <a:buChar char="❏"/>
            </a:pPr>
            <a:r>
              <a:rPr lang="en" sz="1600"/>
              <a:t>Regulation of the Minister of Trade (Permendag) Number 31/M-DAG/PER/5/2016 concerning Imports of Non-Hazardous and Toxic Waste to Control Waste Import.</a:t>
            </a:r>
            <a:endParaRPr sz="1600"/>
          </a:p>
          <a:p>
            <a:pPr marL="457200" lvl="0" indent="-330200" algn="l" rtl="0">
              <a:spcBef>
                <a:spcPts val="0"/>
              </a:spcBef>
              <a:spcAft>
                <a:spcPts val="0"/>
              </a:spcAft>
              <a:buSzPts val="1600"/>
              <a:buChar char="❏"/>
            </a:pPr>
            <a:r>
              <a:rPr lang="en" sz="1600"/>
              <a:t>Regulation of the Minister of Trade (Permendag) Number 84/2019 concerning Provisions on the Import of Non-Hazardous and Toxic Waste as Industrial Materials.</a:t>
            </a:r>
            <a:endParaRPr sz="1600"/>
          </a:p>
          <a:p>
            <a:pPr marL="457200" lvl="0" indent="-330200" algn="l" rtl="0">
              <a:spcBef>
                <a:spcPts val="0"/>
              </a:spcBef>
              <a:spcAft>
                <a:spcPts val="0"/>
              </a:spcAft>
              <a:buSzPts val="1600"/>
              <a:buChar char="❏"/>
            </a:pPr>
            <a:r>
              <a:rPr lang="en" sz="1600"/>
              <a:t>Regulation of the Minister of Trade (Permendag) Number 92/2019 concerning Amendment of Provisions on the Import of Non-Hazardous and Toxic Waste as Industrial Raw Materials.</a:t>
            </a:r>
            <a:endParaRPr sz="1600"/>
          </a:p>
          <a:p>
            <a:pPr marL="457200" lvl="0" indent="0" algn="l" rtl="0">
              <a:spcBef>
                <a:spcPts val="1600"/>
              </a:spcBef>
              <a:spcAft>
                <a:spcPts val="1600"/>
              </a:spcAft>
              <a:buNone/>
            </a:pPr>
            <a:endParaRPr sz="1600"/>
          </a:p>
        </p:txBody>
      </p:sp>
      <p:sp>
        <p:nvSpPr>
          <p:cNvPr id="106" name="Google Shape;106;p18"/>
          <p:cNvSpPr txBox="1">
            <a:spLocks noGrp="1"/>
          </p:cNvSpPr>
          <p:nvPr>
            <p:ph type="body" idx="1"/>
          </p:nvPr>
        </p:nvSpPr>
        <p:spPr>
          <a:xfrm>
            <a:off x="384475" y="4053150"/>
            <a:ext cx="7866900" cy="830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Import of waste in Indonesia is not prohibited as long as the waste is not contaminated by B3 and B3 waste, and homogeneous in nature.</a:t>
            </a:r>
            <a:endParaRPr sz="1600"/>
          </a:p>
        </p:txBody>
      </p:sp>
      <p:sp>
        <p:nvSpPr>
          <p:cNvPr id="107" name="Google Shape;107;p18"/>
          <p:cNvSpPr/>
          <p:nvPr/>
        </p:nvSpPr>
        <p:spPr>
          <a:xfrm>
            <a:off x="394850" y="4042075"/>
            <a:ext cx="7866900" cy="831300"/>
          </a:xfrm>
          <a:prstGeom prst="rect">
            <a:avLst/>
          </a:prstGeom>
          <a:no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WCO Tools for Transboundary Waste Movement</a:t>
            </a:r>
            <a:endParaRPr/>
          </a:p>
        </p:txBody>
      </p:sp>
      <p:grpSp>
        <p:nvGrpSpPr>
          <p:cNvPr id="113" name="Google Shape;113;p19"/>
          <p:cNvGrpSpPr/>
          <p:nvPr/>
        </p:nvGrpSpPr>
        <p:grpSpPr>
          <a:xfrm>
            <a:off x="424825" y="1253973"/>
            <a:ext cx="8294372" cy="799416"/>
            <a:chOff x="424813" y="1177875"/>
            <a:chExt cx="8294372" cy="849900"/>
          </a:xfrm>
        </p:grpSpPr>
        <p:sp>
          <p:nvSpPr>
            <p:cNvPr id="114" name="Google Shape;114;p19"/>
            <p:cNvSpPr/>
            <p:nvPr/>
          </p:nvSpPr>
          <p:spPr>
            <a:xfrm>
              <a:off x="2927684" y="1177875"/>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p:nvPr/>
          </p:nvSpPr>
          <p:spPr>
            <a:xfrm>
              <a:off x="424813" y="1177875"/>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9"/>
          <p:cNvSpPr txBox="1">
            <a:spLocks noGrp="1"/>
          </p:cNvSpPr>
          <p:nvPr>
            <p:ph type="body" idx="4294967295"/>
          </p:nvPr>
        </p:nvSpPr>
        <p:spPr>
          <a:xfrm>
            <a:off x="539675" y="1254200"/>
            <a:ext cx="2422500" cy="799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RILO</a:t>
            </a:r>
            <a:endParaRPr>
              <a:solidFill>
                <a:schemeClr val="lt1"/>
              </a:solidFill>
            </a:endParaRPr>
          </a:p>
        </p:txBody>
      </p:sp>
      <p:sp>
        <p:nvSpPr>
          <p:cNvPr id="117" name="Google Shape;117;p19"/>
          <p:cNvSpPr txBox="1">
            <a:spLocks noGrp="1"/>
          </p:cNvSpPr>
          <p:nvPr>
            <p:ph type="body" idx="4294967295"/>
          </p:nvPr>
        </p:nvSpPr>
        <p:spPr>
          <a:xfrm>
            <a:off x="3480453" y="1254158"/>
            <a:ext cx="5111700" cy="7992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chemeClr val="lt1"/>
              </a:buClr>
              <a:buSzPts val="1800"/>
              <a:buChar char="●"/>
            </a:pPr>
            <a:r>
              <a:rPr lang="en">
                <a:solidFill>
                  <a:schemeClr val="lt1"/>
                </a:solidFill>
              </a:rPr>
              <a:t>Global Network Task Force</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Eleven RILOs throughout six regions</a:t>
            </a:r>
            <a:endParaRPr>
              <a:solidFill>
                <a:schemeClr val="lt1"/>
              </a:solidFill>
            </a:endParaRPr>
          </a:p>
        </p:txBody>
      </p:sp>
      <p:grpSp>
        <p:nvGrpSpPr>
          <p:cNvPr id="118" name="Google Shape;118;p19"/>
          <p:cNvGrpSpPr/>
          <p:nvPr/>
        </p:nvGrpSpPr>
        <p:grpSpPr>
          <a:xfrm>
            <a:off x="424825" y="2127339"/>
            <a:ext cx="8294360" cy="799416"/>
            <a:chOff x="424813" y="2075689"/>
            <a:chExt cx="8294360" cy="849900"/>
          </a:xfrm>
        </p:grpSpPr>
        <p:sp>
          <p:nvSpPr>
            <p:cNvPr id="119" name="Google Shape;119;p19"/>
            <p:cNvSpPr/>
            <p:nvPr/>
          </p:nvSpPr>
          <p:spPr>
            <a:xfrm>
              <a:off x="2927672" y="2075689"/>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424813" y="2075689"/>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9"/>
          <p:cNvSpPr txBox="1">
            <a:spLocks noGrp="1"/>
          </p:cNvSpPr>
          <p:nvPr>
            <p:ph type="body" idx="4294967295"/>
          </p:nvPr>
        </p:nvSpPr>
        <p:spPr>
          <a:xfrm>
            <a:off x="539675" y="2127450"/>
            <a:ext cx="2422500" cy="799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CEN</a:t>
            </a:r>
            <a:endParaRPr>
              <a:solidFill>
                <a:schemeClr val="lt1"/>
              </a:solidFill>
            </a:endParaRPr>
          </a:p>
        </p:txBody>
      </p:sp>
      <p:sp>
        <p:nvSpPr>
          <p:cNvPr id="122" name="Google Shape;122;p19"/>
          <p:cNvSpPr txBox="1">
            <a:spLocks noGrp="1"/>
          </p:cNvSpPr>
          <p:nvPr>
            <p:ph type="body" idx="4294967295"/>
          </p:nvPr>
        </p:nvSpPr>
        <p:spPr>
          <a:xfrm>
            <a:off x="3480453" y="2127465"/>
            <a:ext cx="5111700" cy="7992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chemeClr val="lt1"/>
              </a:buClr>
              <a:buSzPts val="1800"/>
              <a:buChar char="●"/>
            </a:pPr>
            <a:r>
              <a:rPr lang="en" dirty="0">
                <a:solidFill>
                  <a:schemeClr val="lt1"/>
                </a:solidFill>
              </a:rPr>
              <a:t>Global network of data gathering  </a:t>
            </a:r>
            <a:r>
              <a:rPr lang="en" dirty="0" smtClean="0">
                <a:solidFill>
                  <a:schemeClr val="lt1"/>
                </a:solidFill>
              </a:rPr>
              <a:t>For </a:t>
            </a:r>
            <a:r>
              <a:rPr lang="en" dirty="0">
                <a:solidFill>
                  <a:schemeClr val="lt1"/>
                </a:solidFill>
              </a:rPr>
              <a:t>Intelligence purpose</a:t>
            </a:r>
            <a:endParaRPr dirty="0">
              <a:solidFill>
                <a:schemeClr val="lt1"/>
              </a:solidFill>
            </a:endParaRPr>
          </a:p>
        </p:txBody>
      </p:sp>
      <p:grpSp>
        <p:nvGrpSpPr>
          <p:cNvPr id="123" name="Google Shape;123;p19"/>
          <p:cNvGrpSpPr/>
          <p:nvPr/>
        </p:nvGrpSpPr>
        <p:grpSpPr>
          <a:xfrm>
            <a:off x="424825" y="3000705"/>
            <a:ext cx="8294360" cy="799447"/>
            <a:chOff x="424813" y="2974405"/>
            <a:chExt cx="8294360" cy="849933"/>
          </a:xfrm>
        </p:grpSpPr>
        <p:sp>
          <p:nvSpPr>
            <p:cNvPr id="124" name="Google Shape;124;p19"/>
            <p:cNvSpPr/>
            <p:nvPr/>
          </p:nvSpPr>
          <p:spPr>
            <a:xfrm>
              <a:off x="2927672" y="2974438"/>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424813" y="2974405"/>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9"/>
          <p:cNvSpPr txBox="1">
            <a:spLocks noGrp="1"/>
          </p:cNvSpPr>
          <p:nvPr>
            <p:ph type="body" idx="4294967295"/>
          </p:nvPr>
        </p:nvSpPr>
        <p:spPr>
          <a:xfrm>
            <a:off x="539675" y="3000775"/>
            <a:ext cx="2422500" cy="799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DEMETER</a:t>
            </a:r>
            <a:endParaRPr>
              <a:solidFill>
                <a:schemeClr val="lt1"/>
              </a:solidFill>
            </a:endParaRPr>
          </a:p>
        </p:txBody>
      </p:sp>
      <p:sp>
        <p:nvSpPr>
          <p:cNvPr id="127" name="Google Shape;127;p19"/>
          <p:cNvSpPr txBox="1">
            <a:spLocks noGrp="1"/>
          </p:cNvSpPr>
          <p:nvPr>
            <p:ph type="body" idx="4294967295"/>
          </p:nvPr>
        </p:nvSpPr>
        <p:spPr>
          <a:xfrm>
            <a:off x="3480453" y="3004317"/>
            <a:ext cx="5111700" cy="7992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chemeClr val="lt1"/>
              </a:buClr>
              <a:buSzPts val="1800"/>
              <a:buChar char="●"/>
            </a:pPr>
            <a:r>
              <a:rPr lang="en">
                <a:solidFill>
                  <a:schemeClr val="lt1"/>
                </a:solidFill>
              </a:rPr>
              <a:t>DEMETER IV (75 Customs administrations)</a:t>
            </a:r>
            <a:endParaRPr>
              <a:solidFill>
                <a:schemeClr val="lt1"/>
              </a:solidFill>
            </a:endParaRPr>
          </a:p>
          <a:p>
            <a:pPr marL="457200" lvl="0" indent="0" algn="l" rtl="0">
              <a:spcBef>
                <a:spcPts val="0"/>
              </a:spcBef>
              <a:spcAft>
                <a:spcPts val="0"/>
              </a:spcAft>
              <a:buNone/>
            </a:pPr>
            <a:r>
              <a:rPr lang="en">
                <a:solidFill>
                  <a:schemeClr val="lt1"/>
                </a:solidFill>
              </a:rPr>
              <a:t>Initiated by China Customs</a:t>
            </a:r>
            <a:endParaRPr>
              <a:solidFill>
                <a:schemeClr val="lt1"/>
              </a:solidFill>
            </a:endParaRPr>
          </a:p>
        </p:txBody>
      </p:sp>
      <p:grpSp>
        <p:nvGrpSpPr>
          <p:cNvPr id="128" name="Google Shape;128;p19"/>
          <p:cNvGrpSpPr/>
          <p:nvPr/>
        </p:nvGrpSpPr>
        <p:grpSpPr>
          <a:xfrm>
            <a:off x="424825" y="3874103"/>
            <a:ext cx="8294360" cy="799447"/>
            <a:chOff x="424813" y="3871259"/>
            <a:chExt cx="8294360" cy="849933"/>
          </a:xfrm>
        </p:grpSpPr>
        <p:sp>
          <p:nvSpPr>
            <p:cNvPr id="129" name="Google Shape;129;p19"/>
            <p:cNvSpPr/>
            <p:nvPr/>
          </p:nvSpPr>
          <p:spPr>
            <a:xfrm>
              <a:off x="2927672" y="3871292"/>
              <a:ext cx="5791500" cy="84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424813" y="3871259"/>
              <a:ext cx="3055800" cy="849900"/>
            </a:xfrm>
            <a:prstGeom prst="homePlate">
              <a:avLst>
                <a:gd name="adj" fmla="val 26719"/>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9"/>
          <p:cNvSpPr txBox="1">
            <a:spLocks noGrp="1"/>
          </p:cNvSpPr>
          <p:nvPr>
            <p:ph type="body" idx="4294967295"/>
          </p:nvPr>
        </p:nvSpPr>
        <p:spPr>
          <a:xfrm>
            <a:off x="539675" y="3874100"/>
            <a:ext cx="2422500" cy="799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rPr>
              <a:t>ENVIRONET</a:t>
            </a:r>
            <a:endParaRPr>
              <a:solidFill>
                <a:schemeClr val="lt1"/>
              </a:solidFill>
            </a:endParaRPr>
          </a:p>
        </p:txBody>
      </p:sp>
      <p:sp>
        <p:nvSpPr>
          <p:cNvPr id="132" name="Google Shape;132;p19"/>
          <p:cNvSpPr txBox="1">
            <a:spLocks noGrp="1"/>
          </p:cNvSpPr>
          <p:nvPr>
            <p:ph type="body" idx="4294967295"/>
          </p:nvPr>
        </p:nvSpPr>
        <p:spPr>
          <a:xfrm>
            <a:off x="3480450" y="3876300"/>
            <a:ext cx="5238600" cy="7992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Clr>
                <a:schemeClr val="lt1"/>
              </a:buClr>
              <a:buSzPts val="1800"/>
              <a:buChar char="●"/>
            </a:pPr>
            <a:r>
              <a:rPr lang="en">
                <a:solidFill>
                  <a:schemeClr val="lt1"/>
                </a:solidFill>
              </a:rPr>
              <a:t>Internet-based real time communication tool</a:t>
            </a:r>
            <a:endParaRPr>
              <a:solidFill>
                <a:schemeClr val="lt1"/>
              </a:solidFill>
            </a:endParaRPr>
          </a:p>
          <a:p>
            <a:pPr marL="457200" lvl="0" indent="-342900" algn="l" rtl="0">
              <a:spcBef>
                <a:spcPts val="0"/>
              </a:spcBef>
              <a:spcAft>
                <a:spcPts val="0"/>
              </a:spcAft>
              <a:buClr>
                <a:schemeClr val="lt1"/>
              </a:buClr>
              <a:buSzPts val="1800"/>
              <a:buChar char="●"/>
            </a:pPr>
            <a:r>
              <a:rPr lang="en">
                <a:solidFill>
                  <a:schemeClr val="lt1"/>
                </a:solidFill>
              </a:rPr>
              <a:t>Transmitted via encrypted and secured network</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311700" y="445025"/>
            <a:ext cx="638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 : Difference in difference (DD) </a:t>
            </a:r>
            <a:endParaRPr/>
          </a:p>
        </p:txBody>
      </p:sp>
      <p:pic>
        <p:nvPicPr>
          <p:cNvPr id="138" name="Google Shape;138;p20"/>
          <p:cNvPicPr preferRelativeResize="0"/>
          <p:nvPr/>
        </p:nvPicPr>
        <p:blipFill>
          <a:blip r:embed="rId3">
            <a:alphaModFix/>
          </a:blip>
          <a:stretch>
            <a:fillRect/>
          </a:stretch>
        </p:blipFill>
        <p:spPr>
          <a:xfrm>
            <a:off x="4817725" y="1457725"/>
            <a:ext cx="3998575" cy="3193055"/>
          </a:xfrm>
          <a:prstGeom prst="rect">
            <a:avLst/>
          </a:prstGeom>
          <a:noFill/>
          <a:ln>
            <a:noFill/>
          </a:ln>
        </p:spPr>
      </p:pic>
      <p:pic>
        <p:nvPicPr>
          <p:cNvPr id="139" name="Google Shape;139;p20"/>
          <p:cNvPicPr preferRelativeResize="0"/>
          <p:nvPr/>
        </p:nvPicPr>
        <p:blipFill>
          <a:blip r:embed="rId4">
            <a:alphaModFix/>
          </a:blip>
          <a:stretch>
            <a:fillRect/>
          </a:stretch>
        </p:blipFill>
        <p:spPr>
          <a:xfrm>
            <a:off x="162225" y="1305325"/>
            <a:ext cx="3291370" cy="572700"/>
          </a:xfrm>
          <a:prstGeom prst="rect">
            <a:avLst/>
          </a:prstGeom>
          <a:noFill/>
          <a:ln>
            <a:noFill/>
          </a:ln>
        </p:spPr>
      </p:pic>
      <p:pic>
        <p:nvPicPr>
          <p:cNvPr id="140" name="Google Shape;140;p20"/>
          <p:cNvPicPr preferRelativeResize="0"/>
          <p:nvPr/>
        </p:nvPicPr>
        <p:blipFill>
          <a:blip r:embed="rId5">
            <a:alphaModFix/>
          </a:blip>
          <a:stretch>
            <a:fillRect/>
          </a:stretch>
        </p:blipFill>
        <p:spPr>
          <a:xfrm>
            <a:off x="162225" y="2030425"/>
            <a:ext cx="5525001" cy="286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Result</a:t>
            </a:r>
            <a:endParaRPr>
              <a:solidFill>
                <a:srgbClr val="434343"/>
              </a:solidFill>
            </a:endParaRPr>
          </a:p>
        </p:txBody>
      </p:sp>
      <p:pic>
        <p:nvPicPr>
          <p:cNvPr id="146" name="Google Shape;146;p21"/>
          <p:cNvPicPr preferRelativeResize="0"/>
          <p:nvPr/>
        </p:nvPicPr>
        <p:blipFill>
          <a:blip r:embed="rId3">
            <a:alphaModFix/>
          </a:blip>
          <a:stretch>
            <a:fillRect/>
          </a:stretch>
        </p:blipFill>
        <p:spPr>
          <a:xfrm>
            <a:off x="4208201" y="445025"/>
            <a:ext cx="4819050" cy="4305275"/>
          </a:xfrm>
          <a:prstGeom prst="rect">
            <a:avLst/>
          </a:prstGeom>
          <a:noFill/>
          <a:ln>
            <a:noFill/>
          </a:ln>
        </p:spPr>
      </p:pic>
      <p:sp>
        <p:nvSpPr>
          <p:cNvPr id="147" name="Google Shape;147;p21"/>
          <p:cNvSpPr txBox="1"/>
          <p:nvPr/>
        </p:nvSpPr>
        <p:spPr>
          <a:xfrm>
            <a:off x="509200" y="1745700"/>
            <a:ext cx="3699000" cy="22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t>T</a:t>
            </a:r>
            <a:r>
              <a:rPr lang="en" sz="1100" i="1" baseline="-25000"/>
              <a:t>i</a:t>
            </a:r>
            <a:r>
              <a:rPr lang="en" sz="1100"/>
              <a:t>    = </a:t>
            </a:r>
            <a:r>
              <a:rPr lang="en" sz="1100" i="1"/>
              <a:t>Dummy_Demeter </a:t>
            </a:r>
            <a:r>
              <a:rPr lang="en" sz="1100"/>
              <a:t>variable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t</a:t>
            </a:r>
            <a:r>
              <a:rPr lang="en" sz="1100" i="1" baseline="-25000"/>
              <a:t>i</a:t>
            </a:r>
            <a:r>
              <a:rPr lang="en" sz="1100"/>
              <a:t>     = </a:t>
            </a:r>
            <a:r>
              <a:rPr lang="en" sz="1100" i="1"/>
              <a:t>Dummy_Waste </a:t>
            </a:r>
            <a:r>
              <a:rPr lang="en" sz="1100"/>
              <a:t>variable</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the true effect of treatment :=  </a:t>
            </a:r>
            <a:r>
              <a:rPr lang="en" sz="1100" i="1"/>
              <a:t>Demeterwaste </a:t>
            </a:r>
            <a:r>
              <a:rPr lang="en" sz="1100"/>
              <a:t>variable</a:t>
            </a:r>
            <a:endParaRPr sz="1100"/>
          </a:p>
          <a:p>
            <a:pPr marL="0" lvl="0" indent="0" algn="l" rtl="0">
              <a:spcBef>
                <a:spcPts val="0"/>
              </a:spcBef>
              <a:spcAft>
                <a:spcPts val="0"/>
              </a:spcAft>
              <a:buNone/>
            </a:pPr>
            <a:r>
              <a:rPr lang="en" sz="1100"/>
              <a:t> </a:t>
            </a:r>
            <a:endParaRPr sz="1100"/>
          </a:p>
          <a:p>
            <a:pPr marL="0" lvl="0" indent="0" algn="l" rtl="0">
              <a:spcBef>
                <a:spcPts val="0"/>
              </a:spcBef>
              <a:spcAft>
                <a:spcPts val="0"/>
              </a:spcAft>
              <a:buNone/>
            </a:pPr>
            <a:r>
              <a:rPr lang="en" sz="1100"/>
              <a:t>(ln) inflation rate  =  </a:t>
            </a:r>
            <a:r>
              <a:rPr lang="en" sz="1100" i="1"/>
              <a:t>lnInf</a:t>
            </a:r>
            <a:r>
              <a:rPr lang="en" sz="1100"/>
              <a:t>is variable</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(ln) exchange rate =  l</a:t>
            </a:r>
            <a:r>
              <a:rPr lang="en" sz="1100" i="1"/>
              <a:t>nkurs </a:t>
            </a:r>
            <a:r>
              <a:rPr lang="en" sz="1100"/>
              <a:t> (control variables)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the outcome variable  = l</a:t>
            </a:r>
            <a:r>
              <a:rPr lang="en" sz="1100" i="1"/>
              <a:t>nTangkapan</a:t>
            </a:r>
            <a:endParaRPr>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1710</Words>
  <Application>Microsoft Macintosh PowerPoint</Application>
  <PresentationFormat>On-screen Show (16:9)</PresentationFormat>
  <Paragraphs>105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Average</vt:lpstr>
      <vt:lpstr>Oswald</vt:lpstr>
      <vt:lpstr>Slate</vt:lpstr>
      <vt:lpstr>WCO Role in Illegal Transboundary Movements of Waste: Indonesia Experience</vt:lpstr>
      <vt:lpstr>Overview</vt:lpstr>
      <vt:lpstr>Understanding the problem</vt:lpstr>
      <vt:lpstr>Understanding the Problem: Effect to Local Environment</vt:lpstr>
      <vt:lpstr>Data</vt:lpstr>
      <vt:lpstr>Legal Framework</vt:lpstr>
      <vt:lpstr>WCO Tools for Transboundary Waste Movement</vt:lpstr>
      <vt:lpstr>Model : Difference in difference (DD) </vt:lpstr>
      <vt:lpstr>Result</vt:lpstr>
      <vt:lpstr>Current Situation</vt:lpstr>
      <vt:lpstr>Discussion</vt:lpstr>
      <vt:lpstr>Remaining Problems</vt:lpstr>
      <vt:lpstr>Conclusion and Recommendations</vt:lpstr>
      <vt:lpstr>The Team</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WCO Role in Illegal Transboundary Movements of Waste: Indonesia Experience</dc:title>
  <cp:lastModifiedBy>Yuafanda Kholfi Hartono</cp:lastModifiedBy>
  <cp:revision>1</cp:revision>
  <dcterms:modified xsi:type="dcterms:W3CDTF">2020-11-02T16:44:06Z</dcterms:modified>
</cp:coreProperties>
</file>