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notesMasterIdLst>
    <p:notesMasterId r:id="rId38"/>
  </p:notesMasterIdLst>
  <p:sldIdLst>
    <p:sldId id="256" r:id="rId6"/>
    <p:sldId id="259" r:id="rId7"/>
    <p:sldId id="257" r:id="rId8"/>
    <p:sldId id="260" r:id="rId9"/>
    <p:sldId id="262" r:id="rId10"/>
    <p:sldId id="261" r:id="rId11"/>
    <p:sldId id="263" r:id="rId12"/>
    <p:sldId id="264" r:id="rId13"/>
    <p:sldId id="265" r:id="rId14"/>
    <p:sldId id="288" r:id="rId15"/>
    <p:sldId id="290" r:id="rId16"/>
    <p:sldId id="266" r:id="rId17"/>
    <p:sldId id="268" r:id="rId18"/>
    <p:sldId id="269" r:id="rId19"/>
    <p:sldId id="270" r:id="rId20"/>
    <p:sldId id="271" r:id="rId21"/>
    <p:sldId id="267" r:id="rId22"/>
    <p:sldId id="284" r:id="rId23"/>
    <p:sldId id="272" r:id="rId24"/>
    <p:sldId id="273" r:id="rId25"/>
    <p:sldId id="289" r:id="rId26"/>
    <p:sldId id="274" r:id="rId27"/>
    <p:sldId id="275" r:id="rId28"/>
    <p:sldId id="276" r:id="rId29"/>
    <p:sldId id="283" r:id="rId30"/>
    <p:sldId id="278" r:id="rId31"/>
    <p:sldId id="279" r:id="rId32"/>
    <p:sldId id="280" r:id="rId33"/>
    <p:sldId id="281" r:id="rId34"/>
    <p:sldId id="287" r:id="rId35"/>
    <p:sldId id="286" r:id="rId36"/>
    <p:sldId id="25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6B6"/>
    <a:srgbClr val="173456"/>
    <a:srgbClr val="95200D"/>
    <a:srgbClr val="000000"/>
    <a:srgbClr val="8A7A06"/>
    <a:srgbClr val="9544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302" autoAdjust="0"/>
  </p:normalViewPr>
  <p:slideViewPr>
    <p:cSldViewPr snapToGrid="0">
      <p:cViewPr varScale="1">
        <p:scale>
          <a:sx n="80" d="100"/>
          <a:sy n="80" d="100"/>
        </p:scale>
        <p:origin x="782"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4CF48-E853-4531-BFA4-650320B4ADEE}" type="doc">
      <dgm:prSet loTypeId="urn:microsoft.com/office/officeart/2005/8/layout/cycle3" loCatId="cycle" qsTypeId="urn:microsoft.com/office/officeart/2005/8/quickstyle/simple1" qsCatId="simple" csTypeId="urn:microsoft.com/office/officeart/2005/8/colors/accent2_2" csCatId="accent2" phldr="1"/>
      <dgm:spPr/>
      <dgm:t>
        <a:bodyPr/>
        <a:lstStyle/>
        <a:p>
          <a:endParaRPr lang="en-US"/>
        </a:p>
      </dgm:t>
    </dgm:pt>
    <dgm:pt modelId="{B6702C4C-D396-4252-99BD-1CDBFAB96498}">
      <dgm:prSet phldrT="[Text]"/>
      <dgm:spPr>
        <a:solidFill>
          <a:srgbClr val="173456"/>
        </a:solidFill>
      </dgm:spPr>
      <dgm:t>
        <a:bodyPr/>
        <a:lstStyle/>
        <a:p>
          <a:r>
            <a:rPr lang="en-US" b="1" dirty="0"/>
            <a:t>Fall: </a:t>
          </a:r>
        </a:p>
        <a:p>
          <a:r>
            <a:rPr lang="en-US" b="1" dirty="0"/>
            <a:t>Set Up</a:t>
          </a:r>
        </a:p>
      </dgm:t>
    </dgm:pt>
    <dgm:pt modelId="{519AC38D-4A42-4016-B084-59A22082F1C8}" type="parTrans" cxnId="{6EAF3018-D744-4147-8C55-5F330F247C26}">
      <dgm:prSet/>
      <dgm:spPr/>
      <dgm:t>
        <a:bodyPr/>
        <a:lstStyle/>
        <a:p>
          <a:endParaRPr lang="en-US"/>
        </a:p>
      </dgm:t>
    </dgm:pt>
    <dgm:pt modelId="{A75DFF7D-ED3D-471C-B390-77750BC045B7}" type="sibTrans" cxnId="{6EAF3018-D744-4147-8C55-5F330F247C26}">
      <dgm:prSet/>
      <dgm:spPr>
        <a:solidFill>
          <a:srgbClr val="B6B6B6"/>
        </a:solidFill>
      </dgm:spPr>
      <dgm:t>
        <a:bodyPr/>
        <a:lstStyle/>
        <a:p>
          <a:endParaRPr lang="en-US"/>
        </a:p>
      </dgm:t>
    </dgm:pt>
    <dgm:pt modelId="{B438139B-8ECB-4B50-BC70-707466970C84}">
      <dgm:prSet phldrT="[Text]"/>
      <dgm:spPr>
        <a:solidFill>
          <a:srgbClr val="173456"/>
        </a:solidFill>
      </dgm:spPr>
      <dgm:t>
        <a:bodyPr/>
        <a:lstStyle/>
        <a:p>
          <a:r>
            <a:rPr lang="en-US" b="1" dirty="0"/>
            <a:t>January: </a:t>
          </a:r>
        </a:p>
        <a:p>
          <a:r>
            <a:rPr lang="en-US" b="1" dirty="0"/>
            <a:t>Church Entry</a:t>
          </a:r>
        </a:p>
      </dgm:t>
    </dgm:pt>
    <dgm:pt modelId="{7EB886D1-EDA2-4A11-9C97-37A65E7BF85B}" type="parTrans" cxnId="{10182D1A-80ED-49C6-83A6-84A942F18ECD}">
      <dgm:prSet/>
      <dgm:spPr/>
      <dgm:t>
        <a:bodyPr/>
        <a:lstStyle/>
        <a:p>
          <a:endParaRPr lang="en-US"/>
        </a:p>
      </dgm:t>
    </dgm:pt>
    <dgm:pt modelId="{DAA45DA4-B5BD-49EF-9D81-CC977F15617C}" type="sibTrans" cxnId="{10182D1A-80ED-49C6-83A6-84A942F18ECD}">
      <dgm:prSet/>
      <dgm:spPr/>
      <dgm:t>
        <a:bodyPr/>
        <a:lstStyle/>
        <a:p>
          <a:endParaRPr lang="en-US"/>
        </a:p>
      </dgm:t>
    </dgm:pt>
    <dgm:pt modelId="{BA854779-BBF5-4A0C-8970-D62AB312419D}">
      <dgm:prSet phldrT="[Text]"/>
      <dgm:spPr>
        <a:solidFill>
          <a:srgbClr val="173456"/>
        </a:solidFill>
      </dgm:spPr>
      <dgm:t>
        <a:bodyPr/>
        <a:lstStyle/>
        <a:p>
          <a:r>
            <a:rPr lang="en-US" b="1" dirty="0"/>
            <a:t>Early Spring:</a:t>
          </a:r>
        </a:p>
        <a:p>
          <a:r>
            <a:rPr lang="en-US" b="1" dirty="0"/>
            <a:t> Conf Audit</a:t>
          </a:r>
        </a:p>
      </dgm:t>
    </dgm:pt>
    <dgm:pt modelId="{DBBB30F7-8530-42FC-BF93-38403F1FE3F4}" type="parTrans" cxnId="{AEAEA347-670E-4BC7-8039-C5672FD34FB6}">
      <dgm:prSet/>
      <dgm:spPr/>
      <dgm:t>
        <a:bodyPr/>
        <a:lstStyle/>
        <a:p>
          <a:endParaRPr lang="en-US"/>
        </a:p>
      </dgm:t>
    </dgm:pt>
    <dgm:pt modelId="{D1FE9970-2F4E-42D1-9875-C36E915519A3}" type="sibTrans" cxnId="{AEAEA347-670E-4BC7-8039-C5672FD34FB6}">
      <dgm:prSet/>
      <dgm:spPr/>
      <dgm:t>
        <a:bodyPr/>
        <a:lstStyle/>
        <a:p>
          <a:endParaRPr lang="en-US"/>
        </a:p>
      </dgm:t>
    </dgm:pt>
    <dgm:pt modelId="{03B78DFC-2024-4976-BA10-640CAD1DE7BF}">
      <dgm:prSet phldrT="[Text]"/>
      <dgm:spPr>
        <a:solidFill>
          <a:srgbClr val="173456"/>
        </a:solidFill>
      </dgm:spPr>
      <dgm:t>
        <a:bodyPr/>
        <a:lstStyle/>
        <a:p>
          <a:r>
            <a:rPr lang="en-US" b="1" dirty="0"/>
            <a:t>Spring/Summer:</a:t>
          </a:r>
        </a:p>
        <a:p>
          <a:r>
            <a:rPr lang="en-US" b="1" dirty="0"/>
            <a:t> Submit to GCFA</a:t>
          </a:r>
        </a:p>
      </dgm:t>
    </dgm:pt>
    <dgm:pt modelId="{63DA9EE6-5A64-4833-B9D6-69B15AFBE87A}" type="parTrans" cxnId="{84D547F0-AB98-4A99-AFBF-8AE59C47E35E}">
      <dgm:prSet/>
      <dgm:spPr/>
      <dgm:t>
        <a:bodyPr/>
        <a:lstStyle/>
        <a:p>
          <a:endParaRPr lang="en-US"/>
        </a:p>
      </dgm:t>
    </dgm:pt>
    <dgm:pt modelId="{24EEBC20-471F-464F-AA73-19BABDC0EE9A}" type="sibTrans" cxnId="{84D547F0-AB98-4A99-AFBF-8AE59C47E35E}">
      <dgm:prSet/>
      <dgm:spPr/>
      <dgm:t>
        <a:bodyPr/>
        <a:lstStyle/>
        <a:p>
          <a:endParaRPr lang="en-US"/>
        </a:p>
      </dgm:t>
    </dgm:pt>
    <dgm:pt modelId="{75EC872B-C6D9-458B-9F0B-67F43DAA2EC6}">
      <dgm:prSet phldrT="[Text]"/>
      <dgm:spPr>
        <a:solidFill>
          <a:srgbClr val="173456"/>
        </a:solidFill>
      </dgm:spPr>
      <dgm:t>
        <a:bodyPr/>
        <a:lstStyle/>
        <a:p>
          <a:r>
            <a:rPr lang="en-US" b="1" dirty="0"/>
            <a:t>Fall: </a:t>
          </a:r>
        </a:p>
        <a:p>
          <a:r>
            <a:rPr lang="en-US" b="1" dirty="0"/>
            <a:t>Finalize</a:t>
          </a:r>
        </a:p>
      </dgm:t>
    </dgm:pt>
    <dgm:pt modelId="{069C813A-7304-4ECB-B43A-43B0AB7F2431}" type="parTrans" cxnId="{5FC86A5A-2FB0-4270-A21A-E66898200595}">
      <dgm:prSet/>
      <dgm:spPr/>
      <dgm:t>
        <a:bodyPr/>
        <a:lstStyle/>
        <a:p>
          <a:endParaRPr lang="en-US"/>
        </a:p>
      </dgm:t>
    </dgm:pt>
    <dgm:pt modelId="{D3BD45E9-E138-43AA-AB2C-17E1ABA42AD7}" type="sibTrans" cxnId="{5FC86A5A-2FB0-4270-A21A-E66898200595}">
      <dgm:prSet/>
      <dgm:spPr/>
      <dgm:t>
        <a:bodyPr/>
        <a:lstStyle/>
        <a:p>
          <a:endParaRPr lang="en-US"/>
        </a:p>
      </dgm:t>
    </dgm:pt>
    <dgm:pt modelId="{7F39EBDD-5829-4592-B1D4-161D3D8D7863}" type="pres">
      <dgm:prSet presAssocID="{4DA4CF48-E853-4531-BFA4-650320B4ADEE}" presName="Name0" presStyleCnt="0">
        <dgm:presLayoutVars>
          <dgm:dir/>
          <dgm:resizeHandles val="exact"/>
        </dgm:presLayoutVars>
      </dgm:prSet>
      <dgm:spPr/>
    </dgm:pt>
    <dgm:pt modelId="{9348082C-9153-48F5-B33C-ED8C992195F3}" type="pres">
      <dgm:prSet presAssocID="{4DA4CF48-E853-4531-BFA4-650320B4ADEE}" presName="cycle" presStyleCnt="0"/>
      <dgm:spPr/>
    </dgm:pt>
    <dgm:pt modelId="{DE9953C2-693B-4F19-8249-AABB1F1FA295}" type="pres">
      <dgm:prSet presAssocID="{B6702C4C-D396-4252-99BD-1CDBFAB96498}" presName="nodeFirstNode" presStyleLbl="node1" presStyleIdx="0" presStyleCnt="5" custRadScaleRad="100712" custRadScaleInc="-590">
        <dgm:presLayoutVars>
          <dgm:bulletEnabled val="1"/>
        </dgm:presLayoutVars>
      </dgm:prSet>
      <dgm:spPr/>
    </dgm:pt>
    <dgm:pt modelId="{1AD2F807-C628-4F25-851A-2509CA413538}" type="pres">
      <dgm:prSet presAssocID="{A75DFF7D-ED3D-471C-B390-77750BC045B7}" presName="sibTransFirstNode" presStyleLbl="bgShp" presStyleIdx="0" presStyleCnt="1"/>
      <dgm:spPr/>
    </dgm:pt>
    <dgm:pt modelId="{2D343F25-330C-4970-9DAE-16AB37C165B1}" type="pres">
      <dgm:prSet presAssocID="{B438139B-8ECB-4B50-BC70-707466970C84}" presName="nodeFollowingNodes" presStyleLbl="node1" presStyleIdx="1" presStyleCnt="5" custRadScaleRad="107961" custRadScaleInc="12918">
        <dgm:presLayoutVars>
          <dgm:bulletEnabled val="1"/>
        </dgm:presLayoutVars>
      </dgm:prSet>
      <dgm:spPr/>
    </dgm:pt>
    <dgm:pt modelId="{B70EFE08-4F19-47B5-9F1F-2167074BA605}" type="pres">
      <dgm:prSet presAssocID="{BA854779-BBF5-4A0C-8970-D62AB312419D}" presName="nodeFollowingNodes" presStyleLbl="node1" presStyleIdx="2" presStyleCnt="5" custRadScaleRad="86744" custRadScaleInc="-24573">
        <dgm:presLayoutVars>
          <dgm:bulletEnabled val="1"/>
        </dgm:presLayoutVars>
      </dgm:prSet>
      <dgm:spPr/>
    </dgm:pt>
    <dgm:pt modelId="{94995042-8543-42F9-A887-271AAB575306}" type="pres">
      <dgm:prSet presAssocID="{03B78DFC-2024-4976-BA10-640CAD1DE7BF}" presName="nodeFollowingNodes" presStyleLbl="node1" presStyleIdx="3" presStyleCnt="5" custRadScaleRad="90066" custRadScaleInc="26580">
        <dgm:presLayoutVars>
          <dgm:bulletEnabled val="1"/>
        </dgm:presLayoutVars>
      </dgm:prSet>
      <dgm:spPr/>
    </dgm:pt>
    <dgm:pt modelId="{1EF6421F-FC4D-445E-AC27-FE6223C41E78}" type="pres">
      <dgm:prSet presAssocID="{75EC872B-C6D9-458B-9F0B-67F43DAA2EC6}" presName="nodeFollowingNodes" presStyleLbl="node1" presStyleIdx="4" presStyleCnt="5" custRadScaleRad="109560" custRadScaleInc="-12086">
        <dgm:presLayoutVars>
          <dgm:bulletEnabled val="1"/>
        </dgm:presLayoutVars>
      </dgm:prSet>
      <dgm:spPr/>
    </dgm:pt>
  </dgm:ptLst>
  <dgm:cxnLst>
    <dgm:cxn modelId="{84776015-19D7-4232-B0CC-71462D5987FB}" type="presOf" srcId="{03B78DFC-2024-4976-BA10-640CAD1DE7BF}" destId="{94995042-8543-42F9-A887-271AAB575306}" srcOrd="0" destOrd="0" presId="urn:microsoft.com/office/officeart/2005/8/layout/cycle3"/>
    <dgm:cxn modelId="{6EAF3018-D744-4147-8C55-5F330F247C26}" srcId="{4DA4CF48-E853-4531-BFA4-650320B4ADEE}" destId="{B6702C4C-D396-4252-99BD-1CDBFAB96498}" srcOrd="0" destOrd="0" parTransId="{519AC38D-4A42-4016-B084-59A22082F1C8}" sibTransId="{A75DFF7D-ED3D-471C-B390-77750BC045B7}"/>
    <dgm:cxn modelId="{10182D1A-80ED-49C6-83A6-84A942F18ECD}" srcId="{4DA4CF48-E853-4531-BFA4-650320B4ADEE}" destId="{B438139B-8ECB-4B50-BC70-707466970C84}" srcOrd="1" destOrd="0" parTransId="{7EB886D1-EDA2-4A11-9C97-37A65E7BF85B}" sibTransId="{DAA45DA4-B5BD-49EF-9D81-CC977F15617C}"/>
    <dgm:cxn modelId="{2F2E9947-5DC9-4D02-B22F-749874921283}" type="presOf" srcId="{B6702C4C-D396-4252-99BD-1CDBFAB96498}" destId="{DE9953C2-693B-4F19-8249-AABB1F1FA295}" srcOrd="0" destOrd="0" presId="urn:microsoft.com/office/officeart/2005/8/layout/cycle3"/>
    <dgm:cxn modelId="{AEAEA347-670E-4BC7-8039-C5672FD34FB6}" srcId="{4DA4CF48-E853-4531-BFA4-650320B4ADEE}" destId="{BA854779-BBF5-4A0C-8970-D62AB312419D}" srcOrd="2" destOrd="0" parTransId="{DBBB30F7-8530-42FC-BF93-38403F1FE3F4}" sibTransId="{D1FE9970-2F4E-42D1-9875-C36E915519A3}"/>
    <dgm:cxn modelId="{FF957576-7AC0-4958-9AAD-9E19CE6F7CE4}" type="presOf" srcId="{75EC872B-C6D9-458B-9F0B-67F43DAA2EC6}" destId="{1EF6421F-FC4D-445E-AC27-FE6223C41E78}" srcOrd="0" destOrd="0" presId="urn:microsoft.com/office/officeart/2005/8/layout/cycle3"/>
    <dgm:cxn modelId="{5FC86A5A-2FB0-4270-A21A-E66898200595}" srcId="{4DA4CF48-E853-4531-BFA4-650320B4ADEE}" destId="{75EC872B-C6D9-458B-9F0B-67F43DAA2EC6}" srcOrd="4" destOrd="0" parTransId="{069C813A-7304-4ECB-B43A-43B0AB7F2431}" sibTransId="{D3BD45E9-E138-43AA-AB2C-17E1ABA42AD7}"/>
    <dgm:cxn modelId="{DED0CA8E-FAE7-4A50-93CF-F6516E2CE6B1}" type="presOf" srcId="{B438139B-8ECB-4B50-BC70-707466970C84}" destId="{2D343F25-330C-4970-9DAE-16AB37C165B1}" srcOrd="0" destOrd="0" presId="urn:microsoft.com/office/officeart/2005/8/layout/cycle3"/>
    <dgm:cxn modelId="{8FEFAD91-2D62-4575-979B-6778E390A83F}" type="presOf" srcId="{4DA4CF48-E853-4531-BFA4-650320B4ADEE}" destId="{7F39EBDD-5829-4592-B1D4-161D3D8D7863}" srcOrd="0" destOrd="0" presId="urn:microsoft.com/office/officeart/2005/8/layout/cycle3"/>
    <dgm:cxn modelId="{63ED0DCD-C496-4A06-BD38-FAD3C547A749}" type="presOf" srcId="{BA854779-BBF5-4A0C-8970-D62AB312419D}" destId="{B70EFE08-4F19-47B5-9F1F-2167074BA605}" srcOrd="0" destOrd="0" presId="urn:microsoft.com/office/officeart/2005/8/layout/cycle3"/>
    <dgm:cxn modelId="{2388F4D3-F56A-48AA-9339-3557403F3852}" type="presOf" srcId="{A75DFF7D-ED3D-471C-B390-77750BC045B7}" destId="{1AD2F807-C628-4F25-851A-2509CA413538}" srcOrd="0" destOrd="0" presId="urn:microsoft.com/office/officeart/2005/8/layout/cycle3"/>
    <dgm:cxn modelId="{84D547F0-AB98-4A99-AFBF-8AE59C47E35E}" srcId="{4DA4CF48-E853-4531-BFA4-650320B4ADEE}" destId="{03B78DFC-2024-4976-BA10-640CAD1DE7BF}" srcOrd="3" destOrd="0" parTransId="{63DA9EE6-5A64-4833-B9D6-69B15AFBE87A}" sibTransId="{24EEBC20-471F-464F-AA73-19BABDC0EE9A}"/>
    <dgm:cxn modelId="{31927FC2-341C-40CF-8FB6-17C1B23B64E9}" type="presParOf" srcId="{7F39EBDD-5829-4592-B1D4-161D3D8D7863}" destId="{9348082C-9153-48F5-B33C-ED8C992195F3}" srcOrd="0" destOrd="0" presId="urn:microsoft.com/office/officeart/2005/8/layout/cycle3"/>
    <dgm:cxn modelId="{FC50E8A0-DF69-4794-82C9-4812DF95A6C8}" type="presParOf" srcId="{9348082C-9153-48F5-B33C-ED8C992195F3}" destId="{DE9953C2-693B-4F19-8249-AABB1F1FA295}" srcOrd="0" destOrd="0" presId="urn:microsoft.com/office/officeart/2005/8/layout/cycle3"/>
    <dgm:cxn modelId="{2D797F24-C6F2-4EE2-AB22-436FB41180B0}" type="presParOf" srcId="{9348082C-9153-48F5-B33C-ED8C992195F3}" destId="{1AD2F807-C628-4F25-851A-2509CA413538}" srcOrd="1" destOrd="0" presId="urn:microsoft.com/office/officeart/2005/8/layout/cycle3"/>
    <dgm:cxn modelId="{42D4AAD8-2F02-43FD-9A2C-B637BCA9ED4C}" type="presParOf" srcId="{9348082C-9153-48F5-B33C-ED8C992195F3}" destId="{2D343F25-330C-4970-9DAE-16AB37C165B1}" srcOrd="2" destOrd="0" presId="urn:microsoft.com/office/officeart/2005/8/layout/cycle3"/>
    <dgm:cxn modelId="{160DB64A-262C-44C9-8F7C-B8817AF7837B}" type="presParOf" srcId="{9348082C-9153-48F5-B33C-ED8C992195F3}" destId="{B70EFE08-4F19-47B5-9F1F-2167074BA605}" srcOrd="3" destOrd="0" presId="urn:microsoft.com/office/officeart/2005/8/layout/cycle3"/>
    <dgm:cxn modelId="{3DF33F29-7A32-47F1-8AC9-72CC0117F3C8}" type="presParOf" srcId="{9348082C-9153-48F5-B33C-ED8C992195F3}" destId="{94995042-8543-42F9-A887-271AAB575306}" srcOrd="4" destOrd="0" presId="urn:microsoft.com/office/officeart/2005/8/layout/cycle3"/>
    <dgm:cxn modelId="{ECC92B15-9640-4ECD-8208-BD0AAAC7C959}" type="presParOf" srcId="{9348082C-9153-48F5-B33C-ED8C992195F3}" destId="{1EF6421F-FC4D-445E-AC27-FE6223C41E78}" srcOrd="5" destOrd="0" presId="urn:microsoft.com/office/officeart/2005/8/layout/cycle3"/>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B24EB7E-F762-43A3-AA87-F95304CDE61A}"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en-US"/>
        </a:p>
      </dgm:t>
    </dgm:pt>
    <dgm:pt modelId="{C893A498-D155-4D35-A259-B82B367F1E00}">
      <dgm:prSet phldrT="[Text]"/>
      <dgm:spPr>
        <a:solidFill>
          <a:srgbClr val="173456"/>
        </a:solidFill>
      </dgm:spPr>
      <dgm:t>
        <a:bodyPr/>
        <a:lstStyle/>
        <a:p>
          <a:r>
            <a:rPr lang="en-US" dirty="0"/>
            <a:t>Clergy / Staff</a:t>
          </a:r>
        </a:p>
      </dgm:t>
    </dgm:pt>
    <dgm:pt modelId="{86F18B4B-ADED-4D91-8484-05291EBB4CC2}" type="parTrans" cxnId="{FF85A9B6-5F74-4BDB-9DB2-6ECC130A88B9}">
      <dgm:prSet/>
      <dgm:spPr/>
      <dgm:t>
        <a:bodyPr/>
        <a:lstStyle/>
        <a:p>
          <a:endParaRPr lang="en-US"/>
        </a:p>
      </dgm:t>
    </dgm:pt>
    <dgm:pt modelId="{061743FE-998C-448F-8827-0661806A91D7}" type="sibTrans" cxnId="{FF85A9B6-5F74-4BDB-9DB2-6ECC130A88B9}">
      <dgm:prSet/>
      <dgm:spPr/>
      <dgm:t>
        <a:bodyPr/>
        <a:lstStyle/>
        <a:p>
          <a:endParaRPr lang="en-US"/>
        </a:p>
      </dgm:t>
    </dgm:pt>
    <dgm:pt modelId="{CF97AC27-D5E4-4E78-B518-BF7789A2F5C0}">
      <dgm:prSet phldrT="[Text]"/>
      <dgm:spPr>
        <a:ln>
          <a:solidFill>
            <a:srgbClr val="173456"/>
          </a:solidFill>
        </a:ln>
      </dgm:spPr>
      <dgm:t>
        <a:bodyPr/>
        <a:lstStyle/>
        <a:p>
          <a:r>
            <a:rPr lang="en-US" dirty="0"/>
            <a:t>Clergy (not counted)</a:t>
          </a:r>
        </a:p>
      </dgm:t>
    </dgm:pt>
    <dgm:pt modelId="{4467FA5E-7941-4610-BB4A-32DB3362F266}" type="parTrans" cxnId="{15D283F7-36F1-4AE0-9648-851090B12933}">
      <dgm:prSet/>
      <dgm:spPr/>
      <dgm:t>
        <a:bodyPr/>
        <a:lstStyle/>
        <a:p>
          <a:endParaRPr lang="en-US"/>
        </a:p>
      </dgm:t>
    </dgm:pt>
    <dgm:pt modelId="{1AFE9398-CABB-45DB-AC49-3637BDEBC49E}" type="sibTrans" cxnId="{15D283F7-36F1-4AE0-9648-851090B12933}">
      <dgm:prSet/>
      <dgm:spPr/>
      <dgm:t>
        <a:bodyPr/>
        <a:lstStyle/>
        <a:p>
          <a:endParaRPr lang="en-US"/>
        </a:p>
      </dgm:t>
    </dgm:pt>
    <dgm:pt modelId="{CF2E4BC2-B05E-445C-9E2C-FFFC6CBCB212}">
      <dgm:prSet phldrT="[Text]"/>
      <dgm:spPr>
        <a:ln>
          <a:solidFill>
            <a:srgbClr val="173456"/>
          </a:solidFill>
        </a:ln>
      </dgm:spPr>
      <dgm:t>
        <a:bodyPr/>
        <a:lstStyle/>
        <a:p>
          <a:r>
            <a:rPr lang="en-US" dirty="0"/>
            <a:t>Staff (only counted if members)</a:t>
          </a:r>
        </a:p>
      </dgm:t>
    </dgm:pt>
    <dgm:pt modelId="{9576A4A4-2BFD-4485-B0CA-C2E6E11F4A97}" type="parTrans" cxnId="{029E9BCC-173B-4D55-95B1-0876D3313BCE}">
      <dgm:prSet/>
      <dgm:spPr/>
      <dgm:t>
        <a:bodyPr/>
        <a:lstStyle/>
        <a:p>
          <a:endParaRPr lang="en-US"/>
        </a:p>
      </dgm:t>
    </dgm:pt>
    <dgm:pt modelId="{3557DC33-FACD-41FB-B770-33BF7500643F}" type="sibTrans" cxnId="{029E9BCC-173B-4D55-95B1-0876D3313BCE}">
      <dgm:prSet/>
      <dgm:spPr/>
      <dgm:t>
        <a:bodyPr/>
        <a:lstStyle/>
        <a:p>
          <a:endParaRPr lang="en-US"/>
        </a:p>
      </dgm:t>
    </dgm:pt>
    <dgm:pt modelId="{C7DF4A00-DF56-4912-BDDC-BAA7851C7B69}">
      <dgm:prSet phldrT="[Text]"/>
      <dgm:spPr>
        <a:solidFill>
          <a:schemeClr val="bg2">
            <a:lumMod val="50000"/>
          </a:schemeClr>
        </a:solidFill>
      </dgm:spPr>
      <dgm:t>
        <a:bodyPr/>
        <a:lstStyle/>
        <a:p>
          <a:r>
            <a:rPr lang="en-US" dirty="0"/>
            <a:t>Lay People</a:t>
          </a:r>
        </a:p>
      </dgm:t>
    </dgm:pt>
    <dgm:pt modelId="{FD0BFACB-6794-4E49-ACCD-208DC4499DFF}" type="parTrans" cxnId="{07A27DEE-6D67-4A29-B215-E8E8530781BE}">
      <dgm:prSet/>
      <dgm:spPr/>
      <dgm:t>
        <a:bodyPr/>
        <a:lstStyle/>
        <a:p>
          <a:endParaRPr lang="en-US"/>
        </a:p>
      </dgm:t>
    </dgm:pt>
    <dgm:pt modelId="{5EE6959A-EB70-406F-92DD-A83F0EAAF110}" type="sibTrans" cxnId="{07A27DEE-6D67-4A29-B215-E8E8530781BE}">
      <dgm:prSet/>
      <dgm:spPr/>
      <dgm:t>
        <a:bodyPr/>
        <a:lstStyle/>
        <a:p>
          <a:endParaRPr lang="en-US"/>
        </a:p>
      </dgm:t>
    </dgm:pt>
    <dgm:pt modelId="{13722939-25F4-43B3-9976-729BA4063BA7}">
      <dgm:prSet phldrT="[Text]"/>
      <dgm:spPr>
        <a:ln>
          <a:solidFill>
            <a:schemeClr val="bg2">
              <a:lumMod val="75000"/>
            </a:schemeClr>
          </a:solidFill>
        </a:ln>
      </dgm:spPr>
      <dgm:t>
        <a:bodyPr/>
        <a:lstStyle/>
        <a:p>
          <a:r>
            <a:rPr lang="en-US" dirty="0"/>
            <a:t>Professing Members</a:t>
          </a:r>
        </a:p>
      </dgm:t>
    </dgm:pt>
    <dgm:pt modelId="{71F9811E-8C97-4D4F-B91E-C8B9BF9B884E}" type="parTrans" cxnId="{FB93BB83-56EB-4022-A8ED-580D22382830}">
      <dgm:prSet/>
      <dgm:spPr/>
      <dgm:t>
        <a:bodyPr/>
        <a:lstStyle/>
        <a:p>
          <a:endParaRPr lang="en-US"/>
        </a:p>
      </dgm:t>
    </dgm:pt>
    <dgm:pt modelId="{4EFD3518-7EB3-444C-96F9-23A1FED2B19C}" type="sibTrans" cxnId="{FB93BB83-56EB-4022-A8ED-580D22382830}">
      <dgm:prSet/>
      <dgm:spPr/>
      <dgm:t>
        <a:bodyPr/>
        <a:lstStyle/>
        <a:p>
          <a:endParaRPr lang="en-US"/>
        </a:p>
      </dgm:t>
    </dgm:pt>
    <dgm:pt modelId="{66F3A763-4D90-41DF-871A-1139C4ECDC12}">
      <dgm:prSet phldrT="[Text]"/>
      <dgm:spPr>
        <a:ln>
          <a:solidFill>
            <a:schemeClr val="bg2">
              <a:lumMod val="75000"/>
            </a:schemeClr>
          </a:solidFill>
        </a:ln>
      </dgm:spPr>
      <dgm:t>
        <a:bodyPr/>
        <a:lstStyle/>
        <a:p>
          <a:r>
            <a:rPr lang="en-US" dirty="0"/>
            <a:t>Baptized Members</a:t>
          </a:r>
        </a:p>
      </dgm:t>
    </dgm:pt>
    <dgm:pt modelId="{4E1DCDB1-8CEB-44B1-BFBC-C357207A317B}" type="parTrans" cxnId="{650836A6-3EBE-44A0-A9CA-E9609EFB4263}">
      <dgm:prSet/>
      <dgm:spPr/>
      <dgm:t>
        <a:bodyPr/>
        <a:lstStyle/>
        <a:p>
          <a:endParaRPr lang="en-US"/>
        </a:p>
      </dgm:t>
    </dgm:pt>
    <dgm:pt modelId="{2F8714F8-E405-49D7-A588-10330A82885A}" type="sibTrans" cxnId="{650836A6-3EBE-44A0-A9CA-E9609EFB4263}">
      <dgm:prSet/>
      <dgm:spPr/>
      <dgm:t>
        <a:bodyPr/>
        <a:lstStyle/>
        <a:p>
          <a:endParaRPr lang="en-US"/>
        </a:p>
      </dgm:t>
    </dgm:pt>
    <dgm:pt modelId="{DAA95F00-08D9-42E3-95D8-8D799E8B0157}">
      <dgm:prSet phldrT="[Text]"/>
      <dgm:spPr>
        <a:ln>
          <a:solidFill>
            <a:schemeClr val="bg2">
              <a:lumMod val="75000"/>
            </a:schemeClr>
          </a:solidFill>
        </a:ln>
      </dgm:spPr>
      <dgm:t>
        <a:bodyPr/>
        <a:lstStyle/>
        <a:p>
          <a:r>
            <a:rPr lang="en-US" dirty="0"/>
            <a:t>Constituents</a:t>
          </a:r>
        </a:p>
      </dgm:t>
    </dgm:pt>
    <dgm:pt modelId="{09CC2CDF-F322-4ECA-9356-C3A19DA1FEAF}" type="parTrans" cxnId="{33FD3B80-3CFD-4498-B84C-794B9DDA4885}">
      <dgm:prSet/>
      <dgm:spPr/>
      <dgm:t>
        <a:bodyPr/>
        <a:lstStyle/>
        <a:p>
          <a:endParaRPr lang="en-US"/>
        </a:p>
      </dgm:t>
    </dgm:pt>
    <dgm:pt modelId="{655DF38A-C21E-423C-9D72-ADAD82FDBC7B}" type="sibTrans" cxnId="{33FD3B80-3CFD-4498-B84C-794B9DDA4885}">
      <dgm:prSet/>
      <dgm:spPr/>
      <dgm:t>
        <a:bodyPr/>
        <a:lstStyle/>
        <a:p>
          <a:endParaRPr lang="en-US"/>
        </a:p>
      </dgm:t>
    </dgm:pt>
    <dgm:pt modelId="{CD023150-5559-4B52-BE0B-DFF36EB6BF11}" type="pres">
      <dgm:prSet presAssocID="{BB24EB7E-F762-43A3-AA87-F95304CDE61A}" presName="diagram" presStyleCnt="0">
        <dgm:presLayoutVars>
          <dgm:chPref val="1"/>
          <dgm:dir/>
          <dgm:animOne val="branch"/>
          <dgm:animLvl val="lvl"/>
          <dgm:resizeHandles/>
        </dgm:presLayoutVars>
      </dgm:prSet>
      <dgm:spPr/>
    </dgm:pt>
    <dgm:pt modelId="{3668298F-E14A-4CA5-B624-C9FC96A4CBBF}" type="pres">
      <dgm:prSet presAssocID="{C893A498-D155-4D35-A259-B82B367F1E00}" presName="root" presStyleCnt="0"/>
      <dgm:spPr/>
    </dgm:pt>
    <dgm:pt modelId="{6282CA9E-E3E4-4A72-81FD-86A2656928F0}" type="pres">
      <dgm:prSet presAssocID="{C893A498-D155-4D35-A259-B82B367F1E00}" presName="rootComposite" presStyleCnt="0"/>
      <dgm:spPr/>
    </dgm:pt>
    <dgm:pt modelId="{008AC33C-734B-4F74-950F-A98A441B4C71}" type="pres">
      <dgm:prSet presAssocID="{C893A498-D155-4D35-A259-B82B367F1E00}" presName="rootText" presStyleLbl="node1" presStyleIdx="0" presStyleCnt="2"/>
      <dgm:spPr/>
    </dgm:pt>
    <dgm:pt modelId="{FBD646AD-138C-4E07-BF65-99558056908C}" type="pres">
      <dgm:prSet presAssocID="{C893A498-D155-4D35-A259-B82B367F1E00}" presName="rootConnector" presStyleLbl="node1" presStyleIdx="0" presStyleCnt="2"/>
      <dgm:spPr/>
    </dgm:pt>
    <dgm:pt modelId="{D504D855-3D34-44CE-B789-CDA81BBAE01E}" type="pres">
      <dgm:prSet presAssocID="{C893A498-D155-4D35-A259-B82B367F1E00}" presName="childShape" presStyleCnt="0"/>
      <dgm:spPr/>
    </dgm:pt>
    <dgm:pt modelId="{B13A1674-AC65-4901-B3FE-ABF22EE6DEEB}" type="pres">
      <dgm:prSet presAssocID="{4467FA5E-7941-4610-BB4A-32DB3362F266}" presName="Name13" presStyleLbl="parChTrans1D2" presStyleIdx="0" presStyleCnt="5"/>
      <dgm:spPr/>
    </dgm:pt>
    <dgm:pt modelId="{5EB63984-AAF3-4BEE-9C63-DD7788B6B194}" type="pres">
      <dgm:prSet presAssocID="{CF97AC27-D5E4-4E78-B518-BF7789A2F5C0}" presName="childText" presStyleLbl="bgAcc1" presStyleIdx="0" presStyleCnt="5">
        <dgm:presLayoutVars>
          <dgm:bulletEnabled val="1"/>
        </dgm:presLayoutVars>
      </dgm:prSet>
      <dgm:spPr/>
    </dgm:pt>
    <dgm:pt modelId="{985C20B0-E581-443A-9443-A67491AC0B33}" type="pres">
      <dgm:prSet presAssocID="{9576A4A4-2BFD-4485-B0CA-C2E6E11F4A97}" presName="Name13" presStyleLbl="parChTrans1D2" presStyleIdx="1" presStyleCnt="5"/>
      <dgm:spPr/>
    </dgm:pt>
    <dgm:pt modelId="{2FC54AAC-A7B0-4116-8302-A05781D78638}" type="pres">
      <dgm:prSet presAssocID="{CF2E4BC2-B05E-445C-9E2C-FFFC6CBCB212}" presName="childText" presStyleLbl="bgAcc1" presStyleIdx="1" presStyleCnt="5">
        <dgm:presLayoutVars>
          <dgm:bulletEnabled val="1"/>
        </dgm:presLayoutVars>
      </dgm:prSet>
      <dgm:spPr/>
    </dgm:pt>
    <dgm:pt modelId="{93060577-F295-4104-A248-47C20B595D36}" type="pres">
      <dgm:prSet presAssocID="{C7DF4A00-DF56-4912-BDDC-BAA7851C7B69}" presName="root" presStyleCnt="0"/>
      <dgm:spPr/>
    </dgm:pt>
    <dgm:pt modelId="{9108C93E-A910-4FDC-AD2C-F8450DB3BE53}" type="pres">
      <dgm:prSet presAssocID="{C7DF4A00-DF56-4912-BDDC-BAA7851C7B69}" presName="rootComposite" presStyleCnt="0"/>
      <dgm:spPr/>
    </dgm:pt>
    <dgm:pt modelId="{46CA78E7-AD53-4820-84F2-64A6F7600492}" type="pres">
      <dgm:prSet presAssocID="{C7DF4A00-DF56-4912-BDDC-BAA7851C7B69}" presName="rootText" presStyleLbl="node1" presStyleIdx="1" presStyleCnt="2"/>
      <dgm:spPr/>
    </dgm:pt>
    <dgm:pt modelId="{83AE6F01-9C64-4216-85B0-E482E4C45241}" type="pres">
      <dgm:prSet presAssocID="{C7DF4A00-DF56-4912-BDDC-BAA7851C7B69}" presName="rootConnector" presStyleLbl="node1" presStyleIdx="1" presStyleCnt="2"/>
      <dgm:spPr/>
    </dgm:pt>
    <dgm:pt modelId="{06D3EDF8-1C69-4DC3-896D-D5E7A49D7BC5}" type="pres">
      <dgm:prSet presAssocID="{C7DF4A00-DF56-4912-BDDC-BAA7851C7B69}" presName="childShape" presStyleCnt="0"/>
      <dgm:spPr/>
    </dgm:pt>
    <dgm:pt modelId="{A0AC997A-4FC4-434D-A294-71EB68D19654}" type="pres">
      <dgm:prSet presAssocID="{71F9811E-8C97-4D4F-B91E-C8B9BF9B884E}" presName="Name13" presStyleLbl="parChTrans1D2" presStyleIdx="2" presStyleCnt="5"/>
      <dgm:spPr/>
    </dgm:pt>
    <dgm:pt modelId="{635F3251-D642-4D02-97AD-EAB3E17562BD}" type="pres">
      <dgm:prSet presAssocID="{13722939-25F4-43B3-9976-729BA4063BA7}" presName="childText" presStyleLbl="bgAcc1" presStyleIdx="2" presStyleCnt="5">
        <dgm:presLayoutVars>
          <dgm:bulletEnabled val="1"/>
        </dgm:presLayoutVars>
      </dgm:prSet>
      <dgm:spPr/>
    </dgm:pt>
    <dgm:pt modelId="{E5FAB580-0586-4F0D-9B9B-7C228F6D54F8}" type="pres">
      <dgm:prSet presAssocID="{4E1DCDB1-8CEB-44B1-BFBC-C357207A317B}" presName="Name13" presStyleLbl="parChTrans1D2" presStyleIdx="3" presStyleCnt="5"/>
      <dgm:spPr/>
    </dgm:pt>
    <dgm:pt modelId="{513C5F50-C763-45FA-AD9F-1F3B97C3A19B}" type="pres">
      <dgm:prSet presAssocID="{66F3A763-4D90-41DF-871A-1139C4ECDC12}" presName="childText" presStyleLbl="bgAcc1" presStyleIdx="3" presStyleCnt="5">
        <dgm:presLayoutVars>
          <dgm:bulletEnabled val="1"/>
        </dgm:presLayoutVars>
      </dgm:prSet>
      <dgm:spPr/>
    </dgm:pt>
    <dgm:pt modelId="{D957EC29-5146-4207-BCDB-806810268FA6}" type="pres">
      <dgm:prSet presAssocID="{09CC2CDF-F322-4ECA-9356-C3A19DA1FEAF}" presName="Name13" presStyleLbl="parChTrans1D2" presStyleIdx="4" presStyleCnt="5"/>
      <dgm:spPr/>
    </dgm:pt>
    <dgm:pt modelId="{60E82062-AC71-4F72-BE1F-F6F39835CC44}" type="pres">
      <dgm:prSet presAssocID="{DAA95F00-08D9-42E3-95D8-8D799E8B0157}" presName="childText" presStyleLbl="bgAcc1" presStyleIdx="4" presStyleCnt="5">
        <dgm:presLayoutVars>
          <dgm:bulletEnabled val="1"/>
        </dgm:presLayoutVars>
      </dgm:prSet>
      <dgm:spPr/>
    </dgm:pt>
  </dgm:ptLst>
  <dgm:cxnLst>
    <dgm:cxn modelId="{91FEAF02-33C4-41A1-9143-3A3781848CBD}" type="presOf" srcId="{13722939-25F4-43B3-9976-729BA4063BA7}" destId="{635F3251-D642-4D02-97AD-EAB3E17562BD}" srcOrd="0" destOrd="0" presId="urn:microsoft.com/office/officeart/2005/8/layout/hierarchy3"/>
    <dgm:cxn modelId="{C7249208-C041-4F11-9C0D-BE7ECECD719E}" type="presOf" srcId="{66F3A763-4D90-41DF-871A-1139C4ECDC12}" destId="{513C5F50-C763-45FA-AD9F-1F3B97C3A19B}" srcOrd="0" destOrd="0" presId="urn:microsoft.com/office/officeart/2005/8/layout/hierarchy3"/>
    <dgm:cxn modelId="{68267F09-5F30-4524-9764-C315AB2E9CFC}" type="presOf" srcId="{BB24EB7E-F762-43A3-AA87-F95304CDE61A}" destId="{CD023150-5559-4B52-BE0B-DFF36EB6BF11}" srcOrd="0" destOrd="0" presId="urn:microsoft.com/office/officeart/2005/8/layout/hierarchy3"/>
    <dgm:cxn modelId="{17453E29-004A-4E8E-BAA6-D7394948F884}" type="presOf" srcId="{C893A498-D155-4D35-A259-B82B367F1E00}" destId="{FBD646AD-138C-4E07-BF65-99558056908C}" srcOrd="1" destOrd="0" presId="urn:microsoft.com/office/officeart/2005/8/layout/hierarchy3"/>
    <dgm:cxn modelId="{A0DFF229-5114-417D-9742-E768E5853902}" type="presOf" srcId="{71F9811E-8C97-4D4F-B91E-C8B9BF9B884E}" destId="{A0AC997A-4FC4-434D-A294-71EB68D19654}" srcOrd="0" destOrd="0" presId="urn:microsoft.com/office/officeart/2005/8/layout/hierarchy3"/>
    <dgm:cxn modelId="{6C478D2C-94CB-4069-B570-2D84619F57DD}" type="presOf" srcId="{9576A4A4-2BFD-4485-B0CA-C2E6E11F4A97}" destId="{985C20B0-E581-443A-9443-A67491AC0B33}" srcOrd="0" destOrd="0" presId="urn:microsoft.com/office/officeart/2005/8/layout/hierarchy3"/>
    <dgm:cxn modelId="{BB451135-87B3-4724-9A3E-DC09F3F76629}" type="presOf" srcId="{4467FA5E-7941-4610-BB4A-32DB3362F266}" destId="{B13A1674-AC65-4901-B3FE-ABF22EE6DEEB}" srcOrd="0" destOrd="0" presId="urn:microsoft.com/office/officeart/2005/8/layout/hierarchy3"/>
    <dgm:cxn modelId="{C7875638-8D2D-4E69-9C7C-DCE68A32C94D}" type="presOf" srcId="{CF2E4BC2-B05E-445C-9E2C-FFFC6CBCB212}" destId="{2FC54AAC-A7B0-4116-8302-A05781D78638}" srcOrd="0" destOrd="0" presId="urn:microsoft.com/office/officeart/2005/8/layout/hierarchy3"/>
    <dgm:cxn modelId="{2E54AD5E-D929-4AD9-860D-A6290F4C98F1}" type="presOf" srcId="{4E1DCDB1-8CEB-44B1-BFBC-C357207A317B}" destId="{E5FAB580-0586-4F0D-9B9B-7C228F6D54F8}" srcOrd="0" destOrd="0" presId="urn:microsoft.com/office/officeart/2005/8/layout/hierarchy3"/>
    <dgm:cxn modelId="{A0C6147F-869C-4755-B354-F945EAD91CAF}" type="presOf" srcId="{C7DF4A00-DF56-4912-BDDC-BAA7851C7B69}" destId="{83AE6F01-9C64-4216-85B0-E482E4C45241}" srcOrd="1" destOrd="0" presId="urn:microsoft.com/office/officeart/2005/8/layout/hierarchy3"/>
    <dgm:cxn modelId="{33FD3B80-3CFD-4498-B84C-794B9DDA4885}" srcId="{C7DF4A00-DF56-4912-BDDC-BAA7851C7B69}" destId="{DAA95F00-08D9-42E3-95D8-8D799E8B0157}" srcOrd="2" destOrd="0" parTransId="{09CC2CDF-F322-4ECA-9356-C3A19DA1FEAF}" sibTransId="{655DF38A-C21E-423C-9D72-ADAD82FDBC7B}"/>
    <dgm:cxn modelId="{FB93BB83-56EB-4022-A8ED-580D22382830}" srcId="{C7DF4A00-DF56-4912-BDDC-BAA7851C7B69}" destId="{13722939-25F4-43B3-9976-729BA4063BA7}" srcOrd="0" destOrd="0" parTransId="{71F9811E-8C97-4D4F-B91E-C8B9BF9B884E}" sibTransId="{4EFD3518-7EB3-444C-96F9-23A1FED2B19C}"/>
    <dgm:cxn modelId="{477BF89E-21DD-4EDD-8092-20273F0102B4}" type="presOf" srcId="{DAA95F00-08D9-42E3-95D8-8D799E8B0157}" destId="{60E82062-AC71-4F72-BE1F-F6F39835CC44}" srcOrd="0" destOrd="0" presId="urn:microsoft.com/office/officeart/2005/8/layout/hierarchy3"/>
    <dgm:cxn modelId="{650836A6-3EBE-44A0-A9CA-E9609EFB4263}" srcId="{C7DF4A00-DF56-4912-BDDC-BAA7851C7B69}" destId="{66F3A763-4D90-41DF-871A-1139C4ECDC12}" srcOrd="1" destOrd="0" parTransId="{4E1DCDB1-8CEB-44B1-BFBC-C357207A317B}" sibTransId="{2F8714F8-E405-49D7-A588-10330A82885A}"/>
    <dgm:cxn modelId="{0EB42CB6-94CF-4A70-AFDE-AC6D093586EF}" type="presOf" srcId="{CF97AC27-D5E4-4E78-B518-BF7789A2F5C0}" destId="{5EB63984-AAF3-4BEE-9C63-DD7788B6B194}" srcOrd="0" destOrd="0" presId="urn:microsoft.com/office/officeart/2005/8/layout/hierarchy3"/>
    <dgm:cxn modelId="{FF85A9B6-5F74-4BDB-9DB2-6ECC130A88B9}" srcId="{BB24EB7E-F762-43A3-AA87-F95304CDE61A}" destId="{C893A498-D155-4D35-A259-B82B367F1E00}" srcOrd="0" destOrd="0" parTransId="{86F18B4B-ADED-4D91-8484-05291EBB4CC2}" sibTransId="{061743FE-998C-448F-8827-0661806A91D7}"/>
    <dgm:cxn modelId="{2DA495CC-0DEB-407E-B918-0C1AC5D569B1}" type="presOf" srcId="{C7DF4A00-DF56-4912-BDDC-BAA7851C7B69}" destId="{46CA78E7-AD53-4820-84F2-64A6F7600492}" srcOrd="0" destOrd="0" presId="urn:microsoft.com/office/officeart/2005/8/layout/hierarchy3"/>
    <dgm:cxn modelId="{029E9BCC-173B-4D55-95B1-0876D3313BCE}" srcId="{C893A498-D155-4D35-A259-B82B367F1E00}" destId="{CF2E4BC2-B05E-445C-9E2C-FFFC6CBCB212}" srcOrd="1" destOrd="0" parTransId="{9576A4A4-2BFD-4485-B0CA-C2E6E11F4A97}" sibTransId="{3557DC33-FACD-41FB-B770-33BF7500643F}"/>
    <dgm:cxn modelId="{DE2148E0-2B1A-4F1D-954B-F948471A5A8C}" type="presOf" srcId="{C893A498-D155-4D35-A259-B82B367F1E00}" destId="{008AC33C-734B-4F74-950F-A98A441B4C71}" srcOrd="0" destOrd="0" presId="urn:microsoft.com/office/officeart/2005/8/layout/hierarchy3"/>
    <dgm:cxn modelId="{396CCFE0-6EB5-44B8-BF56-22B93CC2AA6F}" type="presOf" srcId="{09CC2CDF-F322-4ECA-9356-C3A19DA1FEAF}" destId="{D957EC29-5146-4207-BCDB-806810268FA6}" srcOrd="0" destOrd="0" presId="urn:microsoft.com/office/officeart/2005/8/layout/hierarchy3"/>
    <dgm:cxn modelId="{07A27DEE-6D67-4A29-B215-E8E8530781BE}" srcId="{BB24EB7E-F762-43A3-AA87-F95304CDE61A}" destId="{C7DF4A00-DF56-4912-BDDC-BAA7851C7B69}" srcOrd="1" destOrd="0" parTransId="{FD0BFACB-6794-4E49-ACCD-208DC4499DFF}" sibTransId="{5EE6959A-EB70-406F-92DD-A83F0EAAF110}"/>
    <dgm:cxn modelId="{15D283F7-36F1-4AE0-9648-851090B12933}" srcId="{C893A498-D155-4D35-A259-B82B367F1E00}" destId="{CF97AC27-D5E4-4E78-B518-BF7789A2F5C0}" srcOrd="0" destOrd="0" parTransId="{4467FA5E-7941-4610-BB4A-32DB3362F266}" sibTransId="{1AFE9398-CABB-45DB-AC49-3637BDEBC49E}"/>
    <dgm:cxn modelId="{410A378C-7B22-442F-B237-2E88E813024C}" type="presParOf" srcId="{CD023150-5559-4B52-BE0B-DFF36EB6BF11}" destId="{3668298F-E14A-4CA5-B624-C9FC96A4CBBF}" srcOrd="0" destOrd="0" presId="urn:microsoft.com/office/officeart/2005/8/layout/hierarchy3"/>
    <dgm:cxn modelId="{7D295787-FB31-454D-85EB-E05935E77BF4}" type="presParOf" srcId="{3668298F-E14A-4CA5-B624-C9FC96A4CBBF}" destId="{6282CA9E-E3E4-4A72-81FD-86A2656928F0}" srcOrd="0" destOrd="0" presId="urn:microsoft.com/office/officeart/2005/8/layout/hierarchy3"/>
    <dgm:cxn modelId="{F12B6479-0B30-4ECA-B916-E8A7FAB70F5E}" type="presParOf" srcId="{6282CA9E-E3E4-4A72-81FD-86A2656928F0}" destId="{008AC33C-734B-4F74-950F-A98A441B4C71}" srcOrd="0" destOrd="0" presId="urn:microsoft.com/office/officeart/2005/8/layout/hierarchy3"/>
    <dgm:cxn modelId="{D3B02DFC-5916-47AC-A433-FE0A8A6B3B78}" type="presParOf" srcId="{6282CA9E-E3E4-4A72-81FD-86A2656928F0}" destId="{FBD646AD-138C-4E07-BF65-99558056908C}" srcOrd="1" destOrd="0" presId="urn:microsoft.com/office/officeart/2005/8/layout/hierarchy3"/>
    <dgm:cxn modelId="{64740E52-B57F-4577-A3FE-3537B29A6DBA}" type="presParOf" srcId="{3668298F-E14A-4CA5-B624-C9FC96A4CBBF}" destId="{D504D855-3D34-44CE-B789-CDA81BBAE01E}" srcOrd="1" destOrd="0" presId="urn:microsoft.com/office/officeart/2005/8/layout/hierarchy3"/>
    <dgm:cxn modelId="{31A59E1C-796C-4348-89D8-8AFF641475A8}" type="presParOf" srcId="{D504D855-3D34-44CE-B789-CDA81BBAE01E}" destId="{B13A1674-AC65-4901-B3FE-ABF22EE6DEEB}" srcOrd="0" destOrd="0" presId="urn:microsoft.com/office/officeart/2005/8/layout/hierarchy3"/>
    <dgm:cxn modelId="{73C7842F-D4AD-42C8-A3A0-3EC756FEFF6D}" type="presParOf" srcId="{D504D855-3D34-44CE-B789-CDA81BBAE01E}" destId="{5EB63984-AAF3-4BEE-9C63-DD7788B6B194}" srcOrd="1" destOrd="0" presId="urn:microsoft.com/office/officeart/2005/8/layout/hierarchy3"/>
    <dgm:cxn modelId="{7A836A2B-ACAB-4FF1-B7E8-90EB7EFC68B2}" type="presParOf" srcId="{D504D855-3D34-44CE-B789-CDA81BBAE01E}" destId="{985C20B0-E581-443A-9443-A67491AC0B33}" srcOrd="2" destOrd="0" presId="urn:microsoft.com/office/officeart/2005/8/layout/hierarchy3"/>
    <dgm:cxn modelId="{ECA3F389-4DB9-4A24-9C70-2253B5E88F2B}" type="presParOf" srcId="{D504D855-3D34-44CE-B789-CDA81BBAE01E}" destId="{2FC54AAC-A7B0-4116-8302-A05781D78638}" srcOrd="3" destOrd="0" presId="urn:microsoft.com/office/officeart/2005/8/layout/hierarchy3"/>
    <dgm:cxn modelId="{6F85D1D5-0CA1-437D-9656-0CC927786E73}" type="presParOf" srcId="{CD023150-5559-4B52-BE0B-DFF36EB6BF11}" destId="{93060577-F295-4104-A248-47C20B595D36}" srcOrd="1" destOrd="0" presId="urn:microsoft.com/office/officeart/2005/8/layout/hierarchy3"/>
    <dgm:cxn modelId="{3922439B-F17C-42B0-A6A2-47E14C837ADB}" type="presParOf" srcId="{93060577-F295-4104-A248-47C20B595D36}" destId="{9108C93E-A910-4FDC-AD2C-F8450DB3BE53}" srcOrd="0" destOrd="0" presId="urn:microsoft.com/office/officeart/2005/8/layout/hierarchy3"/>
    <dgm:cxn modelId="{F3F6FAB2-CA08-4292-85E0-C61B3CA19B2A}" type="presParOf" srcId="{9108C93E-A910-4FDC-AD2C-F8450DB3BE53}" destId="{46CA78E7-AD53-4820-84F2-64A6F7600492}" srcOrd="0" destOrd="0" presId="urn:microsoft.com/office/officeart/2005/8/layout/hierarchy3"/>
    <dgm:cxn modelId="{87D9C20D-434E-4EAD-B394-A084C21D1FD6}" type="presParOf" srcId="{9108C93E-A910-4FDC-AD2C-F8450DB3BE53}" destId="{83AE6F01-9C64-4216-85B0-E482E4C45241}" srcOrd="1" destOrd="0" presId="urn:microsoft.com/office/officeart/2005/8/layout/hierarchy3"/>
    <dgm:cxn modelId="{EB0D6B6F-CE4D-4E81-ADDB-147AC0EB14C4}" type="presParOf" srcId="{93060577-F295-4104-A248-47C20B595D36}" destId="{06D3EDF8-1C69-4DC3-896D-D5E7A49D7BC5}" srcOrd="1" destOrd="0" presId="urn:microsoft.com/office/officeart/2005/8/layout/hierarchy3"/>
    <dgm:cxn modelId="{EFBC3AD9-6DC2-4E90-A0FC-53AFC72EB7DC}" type="presParOf" srcId="{06D3EDF8-1C69-4DC3-896D-D5E7A49D7BC5}" destId="{A0AC997A-4FC4-434D-A294-71EB68D19654}" srcOrd="0" destOrd="0" presId="urn:microsoft.com/office/officeart/2005/8/layout/hierarchy3"/>
    <dgm:cxn modelId="{3D332EDD-3891-4218-9E5B-1784C5DE6A3A}" type="presParOf" srcId="{06D3EDF8-1C69-4DC3-896D-D5E7A49D7BC5}" destId="{635F3251-D642-4D02-97AD-EAB3E17562BD}" srcOrd="1" destOrd="0" presId="urn:microsoft.com/office/officeart/2005/8/layout/hierarchy3"/>
    <dgm:cxn modelId="{81CE6575-F8B1-459D-BCF0-A72EAEBDA7B5}" type="presParOf" srcId="{06D3EDF8-1C69-4DC3-896D-D5E7A49D7BC5}" destId="{E5FAB580-0586-4F0D-9B9B-7C228F6D54F8}" srcOrd="2" destOrd="0" presId="urn:microsoft.com/office/officeart/2005/8/layout/hierarchy3"/>
    <dgm:cxn modelId="{6D79DCFB-1AE8-48B5-814C-608A5E3713E4}" type="presParOf" srcId="{06D3EDF8-1C69-4DC3-896D-D5E7A49D7BC5}" destId="{513C5F50-C763-45FA-AD9F-1F3B97C3A19B}" srcOrd="3" destOrd="0" presId="urn:microsoft.com/office/officeart/2005/8/layout/hierarchy3"/>
    <dgm:cxn modelId="{A525B521-777D-4EE4-B611-5285A33FE6E1}" type="presParOf" srcId="{06D3EDF8-1C69-4DC3-896D-D5E7A49D7BC5}" destId="{D957EC29-5146-4207-BCDB-806810268FA6}" srcOrd="4" destOrd="0" presId="urn:microsoft.com/office/officeart/2005/8/layout/hierarchy3"/>
    <dgm:cxn modelId="{755C5A70-EAE4-45D9-B704-96ED0A5C36D2}" type="presParOf" srcId="{06D3EDF8-1C69-4DC3-896D-D5E7A49D7BC5}" destId="{60E82062-AC71-4F72-BE1F-F6F39835CC4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529CF7-CFE8-4126-A933-6B507DED3406}" type="doc">
      <dgm:prSet loTypeId="urn:microsoft.com/office/officeart/2008/layout/RadialCluster" loCatId="relationship" qsTypeId="urn:microsoft.com/office/officeart/2005/8/quickstyle/simple1" qsCatId="simple" csTypeId="urn:microsoft.com/office/officeart/2005/8/colors/accent2_2" csCatId="accent2" phldr="1"/>
      <dgm:spPr/>
      <dgm:t>
        <a:bodyPr/>
        <a:lstStyle/>
        <a:p>
          <a:endParaRPr lang="en-US"/>
        </a:p>
      </dgm:t>
    </dgm:pt>
    <dgm:pt modelId="{7B358EAE-3CB0-439C-98C7-B315C5ECCD11}">
      <dgm:prSet phldrT="[Text]"/>
      <dgm:spPr>
        <a:solidFill>
          <a:srgbClr val="173456"/>
        </a:solidFill>
      </dgm:spPr>
      <dgm:t>
        <a:bodyPr/>
        <a:lstStyle/>
        <a:p>
          <a:r>
            <a:rPr lang="en-US" dirty="0"/>
            <a:t>New GCNO?</a:t>
          </a:r>
        </a:p>
      </dgm:t>
    </dgm:pt>
    <dgm:pt modelId="{36806804-B634-4103-BC99-23CE0CB8533A}" type="parTrans" cxnId="{A3C43AB7-7242-45A3-A04A-897E0C98D5F4}">
      <dgm:prSet/>
      <dgm:spPr/>
      <dgm:t>
        <a:bodyPr/>
        <a:lstStyle/>
        <a:p>
          <a:endParaRPr lang="en-US"/>
        </a:p>
      </dgm:t>
    </dgm:pt>
    <dgm:pt modelId="{22F792E2-51C0-4623-9501-3346EC039B01}" type="sibTrans" cxnId="{A3C43AB7-7242-45A3-A04A-897E0C98D5F4}">
      <dgm:prSet/>
      <dgm:spPr/>
      <dgm:t>
        <a:bodyPr/>
        <a:lstStyle/>
        <a:p>
          <a:endParaRPr lang="en-US"/>
        </a:p>
      </dgm:t>
    </dgm:pt>
    <dgm:pt modelId="{865CD20A-96DF-443B-BAC3-E6696F0C586D}">
      <dgm:prSet phldrT="[Text]"/>
      <dgm:spPr>
        <a:solidFill>
          <a:srgbClr val="173456"/>
        </a:solidFill>
      </dgm:spPr>
      <dgm:t>
        <a:bodyPr/>
        <a:lstStyle/>
        <a:p>
          <a:r>
            <a:rPr lang="en-US" dirty="0"/>
            <a:t>??</a:t>
          </a:r>
        </a:p>
      </dgm:t>
    </dgm:pt>
    <dgm:pt modelId="{6932D778-44D0-4855-8CF9-0D16EC12E316}" type="parTrans" cxnId="{8F5B1DD7-4F16-4EE6-93D5-960C8D54FBD7}">
      <dgm:prSet/>
      <dgm:spPr>
        <a:solidFill>
          <a:srgbClr val="95200D"/>
        </a:solidFill>
        <a:ln>
          <a:solidFill>
            <a:srgbClr val="B6B6B6"/>
          </a:solidFill>
        </a:ln>
      </dgm:spPr>
      <dgm:t>
        <a:bodyPr/>
        <a:lstStyle/>
        <a:p>
          <a:endParaRPr lang="en-US"/>
        </a:p>
      </dgm:t>
    </dgm:pt>
    <dgm:pt modelId="{864FF9F9-B5A4-47F4-B749-B98AA6035B4E}" type="sibTrans" cxnId="{8F5B1DD7-4F16-4EE6-93D5-960C8D54FBD7}">
      <dgm:prSet/>
      <dgm:spPr/>
      <dgm:t>
        <a:bodyPr/>
        <a:lstStyle/>
        <a:p>
          <a:endParaRPr lang="en-US"/>
        </a:p>
      </dgm:t>
    </dgm:pt>
    <dgm:pt modelId="{4BF3B690-BD74-4785-8156-C7D6ACD39301}">
      <dgm:prSet phldrT="[Text]"/>
      <dgm:spPr>
        <a:solidFill>
          <a:srgbClr val="173456"/>
        </a:solidFill>
      </dgm:spPr>
      <dgm:t>
        <a:bodyPr/>
        <a:lstStyle/>
        <a:p>
          <a:r>
            <a:rPr lang="en-US" dirty="0"/>
            <a:t>Yes! It’s a brand new church!</a:t>
          </a:r>
        </a:p>
      </dgm:t>
    </dgm:pt>
    <dgm:pt modelId="{84B99D02-3084-473A-B68A-CE819843E7CB}" type="parTrans" cxnId="{A5BDA51E-255A-43E9-BDA8-42F03B2A55B6}">
      <dgm:prSet/>
      <dgm:spPr>
        <a:solidFill>
          <a:srgbClr val="95200D"/>
        </a:solidFill>
        <a:ln>
          <a:solidFill>
            <a:srgbClr val="B6B6B6"/>
          </a:solidFill>
        </a:ln>
      </dgm:spPr>
      <dgm:t>
        <a:bodyPr/>
        <a:lstStyle/>
        <a:p>
          <a:endParaRPr lang="en-US"/>
        </a:p>
      </dgm:t>
    </dgm:pt>
    <dgm:pt modelId="{F62162B0-7E56-4DE5-A8AB-D47EE9427606}" type="sibTrans" cxnId="{A5BDA51E-255A-43E9-BDA8-42F03B2A55B6}">
      <dgm:prSet/>
      <dgm:spPr/>
      <dgm:t>
        <a:bodyPr/>
        <a:lstStyle/>
        <a:p>
          <a:endParaRPr lang="en-US"/>
        </a:p>
      </dgm:t>
    </dgm:pt>
    <dgm:pt modelId="{50544DC4-A833-4B71-8BA0-A30C5E4B1127}">
      <dgm:prSet phldrT="[Text]"/>
      <dgm:spPr>
        <a:solidFill>
          <a:srgbClr val="173456"/>
        </a:solidFill>
      </dgm:spPr>
      <dgm:t>
        <a:bodyPr/>
        <a:lstStyle/>
        <a:p>
          <a:r>
            <a:rPr lang="en-US" dirty="0"/>
            <a:t>No. </a:t>
          </a:r>
        </a:p>
      </dgm:t>
    </dgm:pt>
    <dgm:pt modelId="{4F565BEC-A0DF-4D64-8821-3D0FBFAAED5F}" type="parTrans" cxnId="{06BD5880-FB12-4ECB-9946-66B9AD97C3E3}">
      <dgm:prSet/>
      <dgm:spPr>
        <a:solidFill>
          <a:srgbClr val="95200D"/>
        </a:solidFill>
        <a:ln>
          <a:solidFill>
            <a:srgbClr val="B6B6B6"/>
          </a:solidFill>
        </a:ln>
      </dgm:spPr>
      <dgm:t>
        <a:bodyPr/>
        <a:lstStyle/>
        <a:p>
          <a:endParaRPr lang="en-US"/>
        </a:p>
      </dgm:t>
    </dgm:pt>
    <dgm:pt modelId="{4E3FCA9E-36BA-44CE-A48F-C66126091B7D}" type="sibTrans" cxnId="{06BD5880-FB12-4ECB-9946-66B9AD97C3E3}">
      <dgm:prSet/>
      <dgm:spPr/>
      <dgm:t>
        <a:bodyPr/>
        <a:lstStyle/>
        <a:p>
          <a:endParaRPr lang="en-US"/>
        </a:p>
      </dgm:t>
    </dgm:pt>
    <dgm:pt modelId="{B73B0C97-9182-4600-8082-634615A31D38}" type="pres">
      <dgm:prSet presAssocID="{32529CF7-CFE8-4126-A933-6B507DED3406}" presName="Name0" presStyleCnt="0">
        <dgm:presLayoutVars>
          <dgm:chMax val="1"/>
          <dgm:chPref val="1"/>
          <dgm:dir/>
          <dgm:animOne val="branch"/>
          <dgm:animLvl val="lvl"/>
        </dgm:presLayoutVars>
      </dgm:prSet>
      <dgm:spPr/>
    </dgm:pt>
    <dgm:pt modelId="{CABF521B-590A-49C6-92C9-0AC7E1CBA10D}" type="pres">
      <dgm:prSet presAssocID="{7B358EAE-3CB0-439C-98C7-B315C5ECCD11}" presName="singleCycle" presStyleCnt="0"/>
      <dgm:spPr/>
    </dgm:pt>
    <dgm:pt modelId="{0EE3906F-4A2D-4E87-AB2B-F1D3DB1A62BA}" type="pres">
      <dgm:prSet presAssocID="{7B358EAE-3CB0-439C-98C7-B315C5ECCD11}" presName="singleCenter" presStyleLbl="node1" presStyleIdx="0" presStyleCnt="4" custLinFactX="-17061" custLinFactNeighborX="-100000" custLinFactNeighborY="-48761">
        <dgm:presLayoutVars>
          <dgm:chMax val="7"/>
          <dgm:chPref val="7"/>
        </dgm:presLayoutVars>
      </dgm:prSet>
      <dgm:spPr/>
    </dgm:pt>
    <dgm:pt modelId="{07186D3A-1453-4CFC-AD64-801413CD2718}" type="pres">
      <dgm:prSet presAssocID="{6932D778-44D0-4855-8CF9-0D16EC12E316}" presName="Name56" presStyleLbl="parChTrans1D2" presStyleIdx="0" presStyleCnt="3"/>
      <dgm:spPr/>
    </dgm:pt>
    <dgm:pt modelId="{1ADFA7AC-6A63-4A07-AF5F-9201F62C01EC}" type="pres">
      <dgm:prSet presAssocID="{865CD20A-96DF-443B-BAC3-E6696F0C586D}" presName="text0" presStyleLbl="node1" presStyleIdx="1" presStyleCnt="4" custScaleX="154216" custScaleY="125337" custRadScaleRad="123667" custRadScaleInc="-136907">
        <dgm:presLayoutVars>
          <dgm:bulletEnabled val="1"/>
        </dgm:presLayoutVars>
      </dgm:prSet>
      <dgm:spPr/>
    </dgm:pt>
    <dgm:pt modelId="{0E9084E9-78AF-4117-8AEC-FFFFC31FBBAB}" type="pres">
      <dgm:prSet presAssocID="{84B99D02-3084-473A-B68A-CE819843E7CB}" presName="Name56" presStyleLbl="parChTrans1D2" presStyleIdx="1" presStyleCnt="3"/>
      <dgm:spPr/>
    </dgm:pt>
    <dgm:pt modelId="{A5487173-1AC7-41B9-B266-758851946B32}" type="pres">
      <dgm:prSet presAssocID="{4BF3B690-BD74-4785-8156-C7D6ACD39301}" presName="text0" presStyleLbl="node1" presStyleIdx="2" presStyleCnt="4" custScaleX="173794" custScaleY="169849" custRadScaleRad="132214" custRadScaleInc="-275467">
        <dgm:presLayoutVars>
          <dgm:bulletEnabled val="1"/>
        </dgm:presLayoutVars>
      </dgm:prSet>
      <dgm:spPr/>
    </dgm:pt>
    <dgm:pt modelId="{58E39C8F-A93B-4CB2-9EA6-5E56C12EA5B9}" type="pres">
      <dgm:prSet presAssocID="{4F565BEC-A0DF-4D64-8821-3D0FBFAAED5F}" presName="Name56" presStyleLbl="parChTrans1D2" presStyleIdx="2" presStyleCnt="3"/>
      <dgm:spPr/>
    </dgm:pt>
    <dgm:pt modelId="{5F1AC3F3-D062-4AD5-B1FD-EE67E0E56146}" type="pres">
      <dgm:prSet presAssocID="{50544DC4-A833-4B71-8BA0-A30C5E4B1127}" presName="text0" presStyleLbl="node1" presStyleIdx="3" presStyleCnt="4" custScaleX="149398" custScaleY="144847" custRadScaleRad="200160" custRadScaleInc="29326">
        <dgm:presLayoutVars>
          <dgm:bulletEnabled val="1"/>
        </dgm:presLayoutVars>
      </dgm:prSet>
      <dgm:spPr/>
    </dgm:pt>
  </dgm:ptLst>
  <dgm:cxnLst>
    <dgm:cxn modelId="{A5BDA51E-255A-43E9-BDA8-42F03B2A55B6}" srcId="{7B358EAE-3CB0-439C-98C7-B315C5ECCD11}" destId="{4BF3B690-BD74-4785-8156-C7D6ACD39301}" srcOrd="1" destOrd="0" parTransId="{84B99D02-3084-473A-B68A-CE819843E7CB}" sibTransId="{F62162B0-7E56-4DE5-A8AB-D47EE9427606}"/>
    <dgm:cxn modelId="{CEB4C337-A475-4FEE-883A-5AC49F2CCEB6}" type="presOf" srcId="{50544DC4-A833-4B71-8BA0-A30C5E4B1127}" destId="{5F1AC3F3-D062-4AD5-B1FD-EE67E0E56146}" srcOrd="0" destOrd="0" presId="urn:microsoft.com/office/officeart/2008/layout/RadialCluster"/>
    <dgm:cxn modelId="{8FBCAD3C-48E8-4DA6-85CB-4FF2D653325C}" type="presOf" srcId="{6932D778-44D0-4855-8CF9-0D16EC12E316}" destId="{07186D3A-1453-4CFC-AD64-801413CD2718}" srcOrd="0" destOrd="0" presId="urn:microsoft.com/office/officeart/2008/layout/RadialCluster"/>
    <dgm:cxn modelId="{06BD5880-FB12-4ECB-9946-66B9AD97C3E3}" srcId="{7B358EAE-3CB0-439C-98C7-B315C5ECCD11}" destId="{50544DC4-A833-4B71-8BA0-A30C5E4B1127}" srcOrd="2" destOrd="0" parTransId="{4F565BEC-A0DF-4D64-8821-3D0FBFAAED5F}" sibTransId="{4E3FCA9E-36BA-44CE-A48F-C66126091B7D}"/>
    <dgm:cxn modelId="{A6EB1698-C41E-4D76-8697-8C275A62E8EA}" type="presOf" srcId="{7B358EAE-3CB0-439C-98C7-B315C5ECCD11}" destId="{0EE3906F-4A2D-4E87-AB2B-F1D3DB1A62BA}" srcOrd="0" destOrd="0" presId="urn:microsoft.com/office/officeart/2008/layout/RadialCluster"/>
    <dgm:cxn modelId="{CB2ECE9C-4D2C-4D72-8EEE-FC9FA90480E8}" type="presOf" srcId="{32529CF7-CFE8-4126-A933-6B507DED3406}" destId="{B73B0C97-9182-4600-8082-634615A31D38}" srcOrd="0" destOrd="0" presId="urn:microsoft.com/office/officeart/2008/layout/RadialCluster"/>
    <dgm:cxn modelId="{A3C43AB7-7242-45A3-A04A-897E0C98D5F4}" srcId="{32529CF7-CFE8-4126-A933-6B507DED3406}" destId="{7B358EAE-3CB0-439C-98C7-B315C5ECCD11}" srcOrd="0" destOrd="0" parTransId="{36806804-B634-4103-BC99-23CE0CB8533A}" sibTransId="{22F792E2-51C0-4623-9501-3346EC039B01}"/>
    <dgm:cxn modelId="{21DA72C8-9A6C-4A7A-A036-C6F56B7A24E8}" type="presOf" srcId="{84B99D02-3084-473A-B68A-CE819843E7CB}" destId="{0E9084E9-78AF-4117-8AEC-FFFFC31FBBAB}" srcOrd="0" destOrd="0" presId="urn:microsoft.com/office/officeart/2008/layout/RadialCluster"/>
    <dgm:cxn modelId="{1DD0AAC9-A8F1-4849-B7FD-91A863A82B77}" type="presOf" srcId="{4F565BEC-A0DF-4D64-8821-3D0FBFAAED5F}" destId="{58E39C8F-A93B-4CB2-9EA6-5E56C12EA5B9}" srcOrd="0" destOrd="0" presId="urn:microsoft.com/office/officeart/2008/layout/RadialCluster"/>
    <dgm:cxn modelId="{E3712FCC-9899-4EDB-8C62-B5DDFE8E75A9}" type="presOf" srcId="{865CD20A-96DF-443B-BAC3-E6696F0C586D}" destId="{1ADFA7AC-6A63-4A07-AF5F-9201F62C01EC}" srcOrd="0" destOrd="0" presId="urn:microsoft.com/office/officeart/2008/layout/RadialCluster"/>
    <dgm:cxn modelId="{8F5B1DD7-4F16-4EE6-93D5-960C8D54FBD7}" srcId="{7B358EAE-3CB0-439C-98C7-B315C5ECCD11}" destId="{865CD20A-96DF-443B-BAC3-E6696F0C586D}" srcOrd="0" destOrd="0" parTransId="{6932D778-44D0-4855-8CF9-0D16EC12E316}" sibTransId="{864FF9F9-B5A4-47F4-B749-B98AA6035B4E}"/>
    <dgm:cxn modelId="{137EE4D7-1F94-4567-B21A-C770AEFBAC6B}" type="presOf" srcId="{4BF3B690-BD74-4785-8156-C7D6ACD39301}" destId="{A5487173-1AC7-41B9-B266-758851946B32}" srcOrd="0" destOrd="0" presId="urn:microsoft.com/office/officeart/2008/layout/RadialCluster"/>
    <dgm:cxn modelId="{8B6F3045-CEB0-4CA5-9B0D-E311E2EA8E40}" type="presParOf" srcId="{B73B0C97-9182-4600-8082-634615A31D38}" destId="{CABF521B-590A-49C6-92C9-0AC7E1CBA10D}" srcOrd="0" destOrd="0" presId="urn:microsoft.com/office/officeart/2008/layout/RadialCluster"/>
    <dgm:cxn modelId="{B6F9C9BA-4E34-47B0-9DC5-3FED89F32254}" type="presParOf" srcId="{CABF521B-590A-49C6-92C9-0AC7E1CBA10D}" destId="{0EE3906F-4A2D-4E87-AB2B-F1D3DB1A62BA}" srcOrd="0" destOrd="0" presId="urn:microsoft.com/office/officeart/2008/layout/RadialCluster"/>
    <dgm:cxn modelId="{EDFA59EA-CC91-4A3E-91B3-328BCF7DAFA5}" type="presParOf" srcId="{CABF521B-590A-49C6-92C9-0AC7E1CBA10D}" destId="{07186D3A-1453-4CFC-AD64-801413CD2718}" srcOrd="1" destOrd="0" presId="urn:microsoft.com/office/officeart/2008/layout/RadialCluster"/>
    <dgm:cxn modelId="{4CC3EA26-D7A4-4382-B3AD-78A52FA5E67E}" type="presParOf" srcId="{CABF521B-590A-49C6-92C9-0AC7E1CBA10D}" destId="{1ADFA7AC-6A63-4A07-AF5F-9201F62C01EC}" srcOrd="2" destOrd="0" presId="urn:microsoft.com/office/officeart/2008/layout/RadialCluster"/>
    <dgm:cxn modelId="{5BF57811-B9C4-4F55-9419-AEF0581B317E}" type="presParOf" srcId="{CABF521B-590A-49C6-92C9-0AC7E1CBA10D}" destId="{0E9084E9-78AF-4117-8AEC-FFFFC31FBBAB}" srcOrd="3" destOrd="0" presId="urn:microsoft.com/office/officeart/2008/layout/RadialCluster"/>
    <dgm:cxn modelId="{A601C580-87B7-42F7-9084-743AD1EA67B8}" type="presParOf" srcId="{CABF521B-590A-49C6-92C9-0AC7E1CBA10D}" destId="{A5487173-1AC7-41B9-B266-758851946B32}" srcOrd="4" destOrd="0" presId="urn:microsoft.com/office/officeart/2008/layout/RadialCluster"/>
    <dgm:cxn modelId="{1928878B-6106-4BFA-A79B-AA1FC4809A0C}" type="presParOf" srcId="{CABF521B-590A-49C6-92C9-0AC7E1CBA10D}" destId="{58E39C8F-A93B-4CB2-9EA6-5E56C12EA5B9}" srcOrd="5" destOrd="0" presId="urn:microsoft.com/office/officeart/2008/layout/RadialCluster"/>
    <dgm:cxn modelId="{82020DC2-AC41-4580-B9A1-A027259F5AC8}" type="presParOf" srcId="{CABF521B-590A-49C6-92C9-0AC7E1CBA10D}" destId="{5F1AC3F3-D062-4AD5-B1FD-EE67E0E5614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6C359AC1-F073-4582-A58D-F6DC88170F35}"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A2B7E40B-60EC-4E29-9339-08D39D918CBB}">
      <dgm:prSet phldrT="[Text]" custT="1"/>
      <dgm:spPr/>
      <dgm:t>
        <a:bodyPr/>
        <a:lstStyle/>
        <a:p>
          <a:r>
            <a:rPr lang="en-US" sz="2800" dirty="0"/>
            <a:t>Lead Pastor</a:t>
          </a:r>
        </a:p>
      </dgm:t>
    </dgm:pt>
    <dgm:pt modelId="{D516EA6E-7E05-411C-9FDD-8A8152555C1C}" type="parTrans" cxnId="{EE55DC3C-8194-41C3-B6EE-FCCE1F844598}">
      <dgm:prSet/>
      <dgm:spPr/>
      <dgm:t>
        <a:bodyPr/>
        <a:lstStyle/>
        <a:p>
          <a:endParaRPr lang="en-US"/>
        </a:p>
      </dgm:t>
    </dgm:pt>
    <dgm:pt modelId="{1C736CB2-18BA-41C3-A032-0B62B5075BB0}" type="sibTrans" cxnId="{EE55DC3C-8194-41C3-B6EE-FCCE1F844598}">
      <dgm:prSet/>
      <dgm:spPr/>
      <dgm:t>
        <a:bodyPr/>
        <a:lstStyle/>
        <a:p>
          <a:endParaRPr lang="en-US"/>
        </a:p>
      </dgm:t>
    </dgm:pt>
    <dgm:pt modelId="{F7364AEE-87ED-4BF3-9070-B1B4F5121153}">
      <dgm:prSet phldrT="[Text]" custT="1"/>
      <dgm:spPr/>
      <dgm:t>
        <a:bodyPr/>
        <a:lstStyle/>
        <a:p>
          <a:r>
            <a:rPr lang="en-US" sz="2400" dirty="0"/>
            <a:t>Compensation</a:t>
          </a:r>
        </a:p>
      </dgm:t>
    </dgm:pt>
    <dgm:pt modelId="{56FFC8A0-87EE-45FA-B954-B95135331EE2}" type="parTrans" cxnId="{B93BE638-B8B6-4E62-B3F1-56667046E841}">
      <dgm:prSet/>
      <dgm:spPr/>
      <dgm:t>
        <a:bodyPr/>
        <a:lstStyle/>
        <a:p>
          <a:endParaRPr lang="en-US"/>
        </a:p>
      </dgm:t>
    </dgm:pt>
    <dgm:pt modelId="{91D39CEB-9047-4585-96D7-CE414471E6B6}" type="sibTrans" cxnId="{B93BE638-B8B6-4E62-B3F1-56667046E841}">
      <dgm:prSet/>
      <dgm:spPr/>
      <dgm:t>
        <a:bodyPr/>
        <a:lstStyle/>
        <a:p>
          <a:endParaRPr lang="en-US"/>
        </a:p>
      </dgm:t>
    </dgm:pt>
    <dgm:pt modelId="{4D2A4C94-B332-4530-8D94-EB828AD0E9A8}">
      <dgm:prSet phldrT="[Text]" custT="1"/>
      <dgm:spPr/>
      <dgm:t>
        <a:bodyPr/>
        <a:lstStyle/>
        <a:p>
          <a:r>
            <a:rPr lang="en-US" sz="2400" dirty="0"/>
            <a:t>Housing Benefits</a:t>
          </a:r>
        </a:p>
      </dgm:t>
    </dgm:pt>
    <dgm:pt modelId="{C09E2DA2-BCDC-4232-B534-E7A8EF182D53}" type="parTrans" cxnId="{D44045AB-BBA7-4A9B-8C25-39CADB1D17B5}">
      <dgm:prSet/>
      <dgm:spPr/>
      <dgm:t>
        <a:bodyPr/>
        <a:lstStyle/>
        <a:p>
          <a:endParaRPr lang="en-US"/>
        </a:p>
      </dgm:t>
    </dgm:pt>
    <dgm:pt modelId="{0389ED90-DC43-4821-AF15-3B4652657E0C}" type="sibTrans" cxnId="{D44045AB-BBA7-4A9B-8C25-39CADB1D17B5}">
      <dgm:prSet/>
      <dgm:spPr/>
      <dgm:t>
        <a:bodyPr/>
        <a:lstStyle/>
        <a:p>
          <a:endParaRPr lang="en-US"/>
        </a:p>
      </dgm:t>
    </dgm:pt>
    <dgm:pt modelId="{0AE93584-612A-483F-A5DE-EC396726E434}">
      <dgm:prSet phldrT="[Text]" custT="1"/>
      <dgm:spPr/>
      <dgm:t>
        <a:bodyPr/>
        <a:lstStyle/>
        <a:p>
          <a:r>
            <a:rPr lang="en-US" sz="2400" dirty="0"/>
            <a:t>Associate Pastor and other Clergy</a:t>
          </a:r>
        </a:p>
      </dgm:t>
    </dgm:pt>
    <dgm:pt modelId="{8B1FB563-199B-42BE-BEA6-66A43E88DFFB}" type="parTrans" cxnId="{2A06877F-3027-4A77-AF88-5BDD44AA20CF}">
      <dgm:prSet/>
      <dgm:spPr/>
      <dgm:t>
        <a:bodyPr/>
        <a:lstStyle/>
        <a:p>
          <a:endParaRPr lang="en-US"/>
        </a:p>
      </dgm:t>
    </dgm:pt>
    <dgm:pt modelId="{4BEDFAEF-C780-4E59-B6B6-9A72B1968B08}" type="sibTrans" cxnId="{2A06877F-3027-4A77-AF88-5BDD44AA20CF}">
      <dgm:prSet/>
      <dgm:spPr/>
      <dgm:t>
        <a:bodyPr/>
        <a:lstStyle/>
        <a:p>
          <a:endParaRPr lang="en-US"/>
        </a:p>
      </dgm:t>
    </dgm:pt>
    <dgm:pt modelId="{7CF0749A-307F-4C9C-A177-85F2799E5678}">
      <dgm:prSet phldrT="[Text]" custT="1"/>
      <dgm:spPr/>
      <dgm:t>
        <a:bodyPr/>
        <a:lstStyle/>
        <a:p>
          <a:r>
            <a:rPr lang="en-US" sz="2400" dirty="0"/>
            <a:t>Compensation</a:t>
          </a:r>
        </a:p>
      </dgm:t>
    </dgm:pt>
    <dgm:pt modelId="{650DA432-E2A7-4DC0-830D-2F45F6DEBECD}" type="parTrans" cxnId="{69799822-6344-49D0-A4C2-A1F8FF7BFA7A}">
      <dgm:prSet/>
      <dgm:spPr/>
      <dgm:t>
        <a:bodyPr/>
        <a:lstStyle/>
        <a:p>
          <a:endParaRPr lang="en-US"/>
        </a:p>
      </dgm:t>
    </dgm:pt>
    <dgm:pt modelId="{C28267D3-DC93-4447-AE79-975D1CBE7314}" type="sibTrans" cxnId="{69799822-6344-49D0-A4C2-A1F8FF7BFA7A}">
      <dgm:prSet/>
      <dgm:spPr/>
      <dgm:t>
        <a:bodyPr/>
        <a:lstStyle/>
        <a:p>
          <a:endParaRPr lang="en-US"/>
        </a:p>
      </dgm:t>
    </dgm:pt>
    <dgm:pt modelId="{EFB57AF4-FDD3-4A00-AD40-82ADC9FF934F}">
      <dgm:prSet phldrT="[Text]" custT="1"/>
      <dgm:spPr/>
      <dgm:t>
        <a:bodyPr/>
        <a:lstStyle/>
        <a:p>
          <a:r>
            <a:rPr lang="en-US" sz="2400" dirty="0"/>
            <a:t>Housing Benefits</a:t>
          </a:r>
        </a:p>
      </dgm:t>
    </dgm:pt>
    <dgm:pt modelId="{B13CBE83-6E87-4F81-9CDA-9CFA75068F3B}" type="parTrans" cxnId="{F2F977D0-A645-4513-AFC2-B4788A87EB46}">
      <dgm:prSet/>
      <dgm:spPr/>
      <dgm:t>
        <a:bodyPr/>
        <a:lstStyle/>
        <a:p>
          <a:endParaRPr lang="en-US"/>
        </a:p>
      </dgm:t>
    </dgm:pt>
    <dgm:pt modelId="{3DF67261-352A-4B12-A86B-9783ACBC857F}" type="sibTrans" cxnId="{F2F977D0-A645-4513-AFC2-B4788A87EB46}">
      <dgm:prSet/>
      <dgm:spPr/>
      <dgm:t>
        <a:bodyPr/>
        <a:lstStyle/>
        <a:p>
          <a:endParaRPr lang="en-US"/>
        </a:p>
      </dgm:t>
    </dgm:pt>
    <dgm:pt modelId="{4F925803-8B61-4046-9DF1-54A2F5F746F8}">
      <dgm:prSet phldrT="[Text]" custT="1"/>
      <dgm:spPr/>
      <dgm:t>
        <a:bodyPr/>
        <a:lstStyle/>
        <a:p>
          <a:r>
            <a:rPr lang="en-US" sz="2800" dirty="0"/>
            <a:t>Other Staff</a:t>
          </a:r>
        </a:p>
      </dgm:t>
    </dgm:pt>
    <dgm:pt modelId="{602E27B4-F31C-4A1A-9961-5E800A4DF876}" type="parTrans" cxnId="{62223CB3-E950-412B-9CC5-E17A18D458E4}">
      <dgm:prSet/>
      <dgm:spPr/>
      <dgm:t>
        <a:bodyPr/>
        <a:lstStyle/>
        <a:p>
          <a:endParaRPr lang="en-US"/>
        </a:p>
      </dgm:t>
    </dgm:pt>
    <dgm:pt modelId="{E4605577-FD9C-4552-A3D7-9190AD6C105D}" type="sibTrans" cxnId="{62223CB3-E950-412B-9CC5-E17A18D458E4}">
      <dgm:prSet/>
      <dgm:spPr/>
      <dgm:t>
        <a:bodyPr/>
        <a:lstStyle/>
        <a:p>
          <a:endParaRPr lang="en-US"/>
        </a:p>
      </dgm:t>
    </dgm:pt>
    <dgm:pt modelId="{85235E83-8E0C-4395-99E7-E3A8C6F5695C}">
      <dgm:prSet phldrT="[Text]" custT="1"/>
      <dgm:spPr/>
      <dgm:t>
        <a:bodyPr/>
        <a:lstStyle/>
        <a:p>
          <a:r>
            <a:rPr lang="en-US" sz="2400" dirty="0"/>
            <a:t>Combined Compensation and Benefits</a:t>
          </a:r>
        </a:p>
      </dgm:t>
    </dgm:pt>
    <dgm:pt modelId="{A721541F-696A-4F55-A75B-FC4A227FCF9D}" type="parTrans" cxnId="{B112382D-A394-45FA-B06B-2A28369A4DC8}">
      <dgm:prSet/>
      <dgm:spPr/>
      <dgm:t>
        <a:bodyPr/>
        <a:lstStyle/>
        <a:p>
          <a:endParaRPr lang="en-US"/>
        </a:p>
      </dgm:t>
    </dgm:pt>
    <dgm:pt modelId="{AABD2371-521F-4097-A4CA-D9A6A8CEDEE3}" type="sibTrans" cxnId="{B112382D-A394-45FA-B06B-2A28369A4DC8}">
      <dgm:prSet/>
      <dgm:spPr/>
      <dgm:t>
        <a:bodyPr/>
        <a:lstStyle/>
        <a:p>
          <a:endParaRPr lang="en-US"/>
        </a:p>
      </dgm:t>
    </dgm:pt>
    <dgm:pt modelId="{5C123B03-673D-4A2A-A760-EBC4E5C4AE05}">
      <dgm:prSet phldrT="[Text]" custT="1"/>
      <dgm:spPr/>
      <dgm:t>
        <a:bodyPr/>
        <a:lstStyle/>
        <a:p>
          <a:r>
            <a:rPr lang="en-US" sz="2000" i="1" dirty="0"/>
            <a:t>Includes Diaconal Ministers</a:t>
          </a:r>
        </a:p>
      </dgm:t>
    </dgm:pt>
    <dgm:pt modelId="{5CBD849D-121C-4497-8F15-978B59D85FC5}" type="parTrans" cxnId="{FAE822D7-380A-464E-B776-C84C33032C78}">
      <dgm:prSet/>
      <dgm:spPr/>
      <dgm:t>
        <a:bodyPr/>
        <a:lstStyle/>
        <a:p>
          <a:endParaRPr lang="en-US"/>
        </a:p>
      </dgm:t>
    </dgm:pt>
    <dgm:pt modelId="{541156FC-1471-47AF-AAE6-70E31DEC0E5B}" type="sibTrans" cxnId="{FAE822D7-380A-464E-B776-C84C33032C78}">
      <dgm:prSet/>
      <dgm:spPr/>
      <dgm:t>
        <a:bodyPr/>
        <a:lstStyle/>
        <a:p>
          <a:endParaRPr lang="en-US"/>
        </a:p>
      </dgm:t>
    </dgm:pt>
    <dgm:pt modelId="{FD4F36EE-34E7-4972-9928-962572E43AB7}">
      <dgm:prSet phldrT="[Text]" custT="1"/>
      <dgm:spPr/>
      <dgm:t>
        <a:bodyPr/>
        <a:lstStyle/>
        <a:p>
          <a:r>
            <a:rPr lang="en-US" sz="2000" i="1" dirty="0"/>
            <a:t>Includes Deacons</a:t>
          </a:r>
        </a:p>
      </dgm:t>
    </dgm:pt>
    <dgm:pt modelId="{E0E24D83-0B3C-486A-89CA-329F9E58E100}" type="parTrans" cxnId="{F1DFD97C-0AC4-48C9-9664-3E595AD99094}">
      <dgm:prSet/>
      <dgm:spPr/>
      <dgm:t>
        <a:bodyPr/>
        <a:lstStyle/>
        <a:p>
          <a:endParaRPr lang="en-US"/>
        </a:p>
      </dgm:t>
    </dgm:pt>
    <dgm:pt modelId="{9DD834C6-1C80-4DE3-B4BE-39C2930DE9F5}" type="sibTrans" cxnId="{F1DFD97C-0AC4-48C9-9664-3E595AD99094}">
      <dgm:prSet/>
      <dgm:spPr/>
      <dgm:t>
        <a:bodyPr/>
        <a:lstStyle/>
        <a:p>
          <a:endParaRPr lang="en-US"/>
        </a:p>
      </dgm:t>
    </dgm:pt>
    <dgm:pt modelId="{7ED7B7CA-0FBA-4B0A-A46A-E6646DF97991}" type="pres">
      <dgm:prSet presAssocID="{6C359AC1-F073-4582-A58D-F6DC88170F35}" presName="Name0" presStyleCnt="0">
        <dgm:presLayoutVars>
          <dgm:dir/>
          <dgm:animLvl val="lvl"/>
          <dgm:resizeHandles val="exact"/>
        </dgm:presLayoutVars>
      </dgm:prSet>
      <dgm:spPr/>
    </dgm:pt>
    <dgm:pt modelId="{BBFFD17E-75D2-4EFA-BD19-2299B12ED160}" type="pres">
      <dgm:prSet presAssocID="{A2B7E40B-60EC-4E29-9339-08D39D918CBB}" presName="composite" presStyleCnt="0"/>
      <dgm:spPr/>
    </dgm:pt>
    <dgm:pt modelId="{A72BF2FD-633D-4DC0-8525-B27AA5C09317}" type="pres">
      <dgm:prSet presAssocID="{A2B7E40B-60EC-4E29-9339-08D39D918CBB}" presName="parTx" presStyleLbl="alignNode1" presStyleIdx="0" presStyleCnt="3">
        <dgm:presLayoutVars>
          <dgm:chMax val="0"/>
          <dgm:chPref val="0"/>
          <dgm:bulletEnabled val="1"/>
        </dgm:presLayoutVars>
      </dgm:prSet>
      <dgm:spPr/>
    </dgm:pt>
    <dgm:pt modelId="{BF3B1BEE-90F0-45EF-B18F-5F1733839971}" type="pres">
      <dgm:prSet presAssocID="{A2B7E40B-60EC-4E29-9339-08D39D918CBB}" presName="desTx" presStyleLbl="alignAccFollowNode1" presStyleIdx="0" presStyleCnt="3">
        <dgm:presLayoutVars>
          <dgm:bulletEnabled val="1"/>
        </dgm:presLayoutVars>
      </dgm:prSet>
      <dgm:spPr/>
    </dgm:pt>
    <dgm:pt modelId="{9FFA9B70-A37C-41A9-BF86-8613DE1FB3AD}" type="pres">
      <dgm:prSet presAssocID="{1C736CB2-18BA-41C3-A032-0B62B5075BB0}" presName="space" presStyleCnt="0"/>
      <dgm:spPr/>
    </dgm:pt>
    <dgm:pt modelId="{0A8B5117-D63F-4933-A9D0-64A2EC569339}" type="pres">
      <dgm:prSet presAssocID="{0AE93584-612A-483F-A5DE-EC396726E434}" presName="composite" presStyleCnt="0"/>
      <dgm:spPr/>
    </dgm:pt>
    <dgm:pt modelId="{447F1C17-FF76-43BD-8C5D-DAF83927EACB}" type="pres">
      <dgm:prSet presAssocID="{0AE93584-612A-483F-A5DE-EC396726E434}" presName="parTx" presStyleLbl="alignNode1" presStyleIdx="1" presStyleCnt="3">
        <dgm:presLayoutVars>
          <dgm:chMax val="0"/>
          <dgm:chPref val="0"/>
          <dgm:bulletEnabled val="1"/>
        </dgm:presLayoutVars>
      </dgm:prSet>
      <dgm:spPr/>
    </dgm:pt>
    <dgm:pt modelId="{EA3D422A-0D2D-48C0-A963-8EE564191960}" type="pres">
      <dgm:prSet presAssocID="{0AE93584-612A-483F-A5DE-EC396726E434}" presName="desTx" presStyleLbl="alignAccFollowNode1" presStyleIdx="1" presStyleCnt="3">
        <dgm:presLayoutVars>
          <dgm:bulletEnabled val="1"/>
        </dgm:presLayoutVars>
      </dgm:prSet>
      <dgm:spPr/>
    </dgm:pt>
    <dgm:pt modelId="{C0C98EB6-CE25-45AA-B8A5-AAC2ED24D4EA}" type="pres">
      <dgm:prSet presAssocID="{4BEDFAEF-C780-4E59-B6B6-9A72B1968B08}" presName="space" presStyleCnt="0"/>
      <dgm:spPr/>
    </dgm:pt>
    <dgm:pt modelId="{A90D1A00-718E-40AA-8FD4-341C81AACE3B}" type="pres">
      <dgm:prSet presAssocID="{4F925803-8B61-4046-9DF1-54A2F5F746F8}" presName="composite" presStyleCnt="0"/>
      <dgm:spPr/>
    </dgm:pt>
    <dgm:pt modelId="{003BBA5D-29D7-46EA-9D18-E607CC3D9967}" type="pres">
      <dgm:prSet presAssocID="{4F925803-8B61-4046-9DF1-54A2F5F746F8}" presName="parTx" presStyleLbl="alignNode1" presStyleIdx="2" presStyleCnt="3">
        <dgm:presLayoutVars>
          <dgm:chMax val="0"/>
          <dgm:chPref val="0"/>
          <dgm:bulletEnabled val="1"/>
        </dgm:presLayoutVars>
      </dgm:prSet>
      <dgm:spPr/>
    </dgm:pt>
    <dgm:pt modelId="{F5A7C6D6-4EE2-4698-A08F-537250399218}" type="pres">
      <dgm:prSet presAssocID="{4F925803-8B61-4046-9DF1-54A2F5F746F8}" presName="desTx" presStyleLbl="alignAccFollowNode1" presStyleIdx="2" presStyleCnt="3">
        <dgm:presLayoutVars>
          <dgm:bulletEnabled val="1"/>
        </dgm:presLayoutVars>
      </dgm:prSet>
      <dgm:spPr/>
    </dgm:pt>
  </dgm:ptLst>
  <dgm:cxnLst>
    <dgm:cxn modelId="{C2481807-83C0-4E13-B2D9-D02B7AF3090F}" type="presOf" srcId="{4F925803-8B61-4046-9DF1-54A2F5F746F8}" destId="{003BBA5D-29D7-46EA-9D18-E607CC3D9967}" srcOrd="0" destOrd="0" presId="urn:microsoft.com/office/officeart/2005/8/layout/hList1"/>
    <dgm:cxn modelId="{69799822-6344-49D0-A4C2-A1F8FF7BFA7A}" srcId="{0AE93584-612A-483F-A5DE-EC396726E434}" destId="{7CF0749A-307F-4C9C-A177-85F2799E5678}" srcOrd="0" destOrd="0" parTransId="{650DA432-E2A7-4DC0-830D-2F45F6DEBECD}" sibTransId="{C28267D3-DC93-4447-AE79-975D1CBE7314}"/>
    <dgm:cxn modelId="{B112382D-A394-45FA-B06B-2A28369A4DC8}" srcId="{4F925803-8B61-4046-9DF1-54A2F5F746F8}" destId="{85235E83-8E0C-4395-99E7-E3A8C6F5695C}" srcOrd="0" destOrd="0" parTransId="{A721541F-696A-4F55-A75B-FC4A227FCF9D}" sibTransId="{AABD2371-521F-4097-A4CA-D9A6A8CEDEE3}"/>
    <dgm:cxn modelId="{2DF64231-B048-4F84-93EE-01B2F1EA2F8A}" type="presOf" srcId="{7CF0749A-307F-4C9C-A177-85F2799E5678}" destId="{EA3D422A-0D2D-48C0-A963-8EE564191960}" srcOrd="0" destOrd="0" presId="urn:microsoft.com/office/officeart/2005/8/layout/hList1"/>
    <dgm:cxn modelId="{B93BE638-B8B6-4E62-B3F1-56667046E841}" srcId="{A2B7E40B-60EC-4E29-9339-08D39D918CBB}" destId="{F7364AEE-87ED-4BF3-9070-B1B4F5121153}" srcOrd="0" destOrd="0" parTransId="{56FFC8A0-87EE-45FA-B954-B95135331EE2}" sibTransId="{91D39CEB-9047-4585-96D7-CE414471E6B6}"/>
    <dgm:cxn modelId="{EE55DC3C-8194-41C3-B6EE-FCCE1F844598}" srcId="{6C359AC1-F073-4582-A58D-F6DC88170F35}" destId="{A2B7E40B-60EC-4E29-9339-08D39D918CBB}" srcOrd="0" destOrd="0" parTransId="{D516EA6E-7E05-411C-9FDD-8A8152555C1C}" sibTransId="{1C736CB2-18BA-41C3-A032-0B62B5075BB0}"/>
    <dgm:cxn modelId="{857DAE63-0540-4560-AC65-85562DF64E1D}" type="presOf" srcId="{EFB57AF4-FDD3-4A00-AD40-82ADC9FF934F}" destId="{EA3D422A-0D2D-48C0-A963-8EE564191960}" srcOrd="0" destOrd="1" presId="urn:microsoft.com/office/officeart/2005/8/layout/hList1"/>
    <dgm:cxn modelId="{8C0DA573-222D-4E88-9F46-C092B5313BD9}" type="presOf" srcId="{6C359AC1-F073-4582-A58D-F6DC88170F35}" destId="{7ED7B7CA-0FBA-4B0A-A46A-E6646DF97991}" srcOrd="0" destOrd="0" presId="urn:microsoft.com/office/officeart/2005/8/layout/hList1"/>
    <dgm:cxn modelId="{F1DFD97C-0AC4-48C9-9664-3E595AD99094}" srcId="{EFB57AF4-FDD3-4A00-AD40-82ADC9FF934F}" destId="{FD4F36EE-34E7-4972-9928-962572E43AB7}" srcOrd="0" destOrd="0" parTransId="{E0E24D83-0B3C-486A-89CA-329F9E58E100}" sibTransId="{9DD834C6-1C80-4DE3-B4BE-39C2930DE9F5}"/>
    <dgm:cxn modelId="{2A06877F-3027-4A77-AF88-5BDD44AA20CF}" srcId="{6C359AC1-F073-4582-A58D-F6DC88170F35}" destId="{0AE93584-612A-483F-A5DE-EC396726E434}" srcOrd="1" destOrd="0" parTransId="{8B1FB563-199B-42BE-BEA6-66A43E88DFFB}" sibTransId="{4BEDFAEF-C780-4E59-B6B6-9A72B1968B08}"/>
    <dgm:cxn modelId="{E0FC2595-BBC6-4A83-B9E1-55863EB1F9A5}" type="presOf" srcId="{F7364AEE-87ED-4BF3-9070-B1B4F5121153}" destId="{BF3B1BEE-90F0-45EF-B18F-5F1733839971}" srcOrd="0" destOrd="0" presId="urn:microsoft.com/office/officeart/2005/8/layout/hList1"/>
    <dgm:cxn modelId="{A99FB396-7E11-4EB3-8E21-96D4081A74D1}" type="presOf" srcId="{5C123B03-673D-4A2A-A760-EBC4E5C4AE05}" destId="{F5A7C6D6-4EE2-4698-A08F-537250399218}" srcOrd="0" destOrd="1" presId="urn:microsoft.com/office/officeart/2005/8/layout/hList1"/>
    <dgm:cxn modelId="{6D1C8799-300B-430E-AACD-F6EBC5CAE3A0}" type="presOf" srcId="{4D2A4C94-B332-4530-8D94-EB828AD0E9A8}" destId="{BF3B1BEE-90F0-45EF-B18F-5F1733839971}" srcOrd="0" destOrd="1" presId="urn:microsoft.com/office/officeart/2005/8/layout/hList1"/>
    <dgm:cxn modelId="{D44045AB-BBA7-4A9B-8C25-39CADB1D17B5}" srcId="{A2B7E40B-60EC-4E29-9339-08D39D918CBB}" destId="{4D2A4C94-B332-4530-8D94-EB828AD0E9A8}" srcOrd="1" destOrd="0" parTransId="{C09E2DA2-BCDC-4232-B534-E7A8EF182D53}" sibTransId="{0389ED90-DC43-4821-AF15-3B4652657E0C}"/>
    <dgm:cxn modelId="{62223CB3-E950-412B-9CC5-E17A18D458E4}" srcId="{6C359AC1-F073-4582-A58D-F6DC88170F35}" destId="{4F925803-8B61-4046-9DF1-54A2F5F746F8}" srcOrd="2" destOrd="0" parTransId="{602E27B4-F31C-4A1A-9961-5E800A4DF876}" sibTransId="{E4605577-FD9C-4552-A3D7-9190AD6C105D}"/>
    <dgm:cxn modelId="{73EF20B8-AA40-49DA-A92F-8E9FC0ACEF14}" type="presOf" srcId="{FD4F36EE-34E7-4972-9928-962572E43AB7}" destId="{EA3D422A-0D2D-48C0-A963-8EE564191960}" srcOrd="0" destOrd="2" presId="urn:microsoft.com/office/officeart/2005/8/layout/hList1"/>
    <dgm:cxn modelId="{E74BADBA-C9F1-443A-82B2-605A02B57E0C}" type="presOf" srcId="{A2B7E40B-60EC-4E29-9339-08D39D918CBB}" destId="{A72BF2FD-633D-4DC0-8525-B27AA5C09317}" srcOrd="0" destOrd="0" presId="urn:microsoft.com/office/officeart/2005/8/layout/hList1"/>
    <dgm:cxn modelId="{F2F977D0-A645-4513-AFC2-B4788A87EB46}" srcId="{0AE93584-612A-483F-A5DE-EC396726E434}" destId="{EFB57AF4-FDD3-4A00-AD40-82ADC9FF934F}" srcOrd="1" destOrd="0" parTransId="{B13CBE83-6E87-4F81-9CDA-9CFA75068F3B}" sibTransId="{3DF67261-352A-4B12-A86B-9783ACBC857F}"/>
    <dgm:cxn modelId="{40BD99D4-98A6-4824-ACD7-7238EE252679}" type="presOf" srcId="{0AE93584-612A-483F-A5DE-EC396726E434}" destId="{447F1C17-FF76-43BD-8C5D-DAF83927EACB}" srcOrd="0" destOrd="0" presId="urn:microsoft.com/office/officeart/2005/8/layout/hList1"/>
    <dgm:cxn modelId="{FAE822D7-380A-464E-B776-C84C33032C78}" srcId="{85235E83-8E0C-4395-99E7-E3A8C6F5695C}" destId="{5C123B03-673D-4A2A-A760-EBC4E5C4AE05}" srcOrd="0" destOrd="0" parTransId="{5CBD849D-121C-4497-8F15-978B59D85FC5}" sibTransId="{541156FC-1471-47AF-AAE6-70E31DEC0E5B}"/>
    <dgm:cxn modelId="{C4FF27DB-323F-42FD-BA16-2FB54F061F04}" type="presOf" srcId="{85235E83-8E0C-4395-99E7-E3A8C6F5695C}" destId="{F5A7C6D6-4EE2-4698-A08F-537250399218}" srcOrd="0" destOrd="0" presId="urn:microsoft.com/office/officeart/2005/8/layout/hList1"/>
    <dgm:cxn modelId="{F04707A0-928D-40EB-B2D4-39A951795389}" type="presParOf" srcId="{7ED7B7CA-0FBA-4B0A-A46A-E6646DF97991}" destId="{BBFFD17E-75D2-4EFA-BD19-2299B12ED160}" srcOrd="0" destOrd="0" presId="urn:microsoft.com/office/officeart/2005/8/layout/hList1"/>
    <dgm:cxn modelId="{7D801B00-9868-4030-8C53-3D852B5BD985}" type="presParOf" srcId="{BBFFD17E-75D2-4EFA-BD19-2299B12ED160}" destId="{A72BF2FD-633D-4DC0-8525-B27AA5C09317}" srcOrd="0" destOrd="0" presId="urn:microsoft.com/office/officeart/2005/8/layout/hList1"/>
    <dgm:cxn modelId="{40FB5D32-A428-4A4C-B2A0-91EA2903387A}" type="presParOf" srcId="{BBFFD17E-75D2-4EFA-BD19-2299B12ED160}" destId="{BF3B1BEE-90F0-45EF-B18F-5F1733839971}" srcOrd="1" destOrd="0" presId="urn:microsoft.com/office/officeart/2005/8/layout/hList1"/>
    <dgm:cxn modelId="{90B934FC-297F-49A6-A559-AF82804F395B}" type="presParOf" srcId="{7ED7B7CA-0FBA-4B0A-A46A-E6646DF97991}" destId="{9FFA9B70-A37C-41A9-BF86-8613DE1FB3AD}" srcOrd="1" destOrd="0" presId="urn:microsoft.com/office/officeart/2005/8/layout/hList1"/>
    <dgm:cxn modelId="{89F32BC4-DB25-4EA3-B65E-3557303ACDA6}" type="presParOf" srcId="{7ED7B7CA-0FBA-4B0A-A46A-E6646DF97991}" destId="{0A8B5117-D63F-4933-A9D0-64A2EC569339}" srcOrd="2" destOrd="0" presId="urn:microsoft.com/office/officeart/2005/8/layout/hList1"/>
    <dgm:cxn modelId="{1603802F-037B-471E-B575-2C542474DC0A}" type="presParOf" srcId="{0A8B5117-D63F-4933-A9D0-64A2EC569339}" destId="{447F1C17-FF76-43BD-8C5D-DAF83927EACB}" srcOrd="0" destOrd="0" presId="urn:microsoft.com/office/officeart/2005/8/layout/hList1"/>
    <dgm:cxn modelId="{C6064947-9CC0-42FF-AEF4-D765B709E39B}" type="presParOf" srcId="{0A8B5117-D63F-4933-A9D0-64A2EC569339}" destId="{EA3D422A-0D2D-48C0-A963-8EE564191960}" srcOrd="1" destOrd="0" presId="urn:microsoft.com/office/officeart/2005/8/layout/hList1"/>
    <dgm:cxn modelId="{8F5922B1-9793-4761-AF21-33C83EC7514C}" type="presParOf" srcId="{7ED7B7CA-0FBA-4B0A-A46A-E6646DF97991}" destId="{C0C98EB6-CE25-45AA-B8A5-AAC2ED24D4EA}" srcOrd="3" destOrd="0" presId="urn:microsoft.com/office/officeart/2005/8/layout/hList1"/>
    <dgm:cxn modelId="{0F9229C9-356D-4A65-AE3F-8D97DBD65E72}" type="presParOf" srcId="{7ED7B7CA-0FBA-4B0A-A46A-E6646DF97991}" destId="{A90D1A00-718E-40AA-8FD4-341C81AACE3B}" srcOrd="4" destOrd="0" presId="urn:microsoft.com/office/officeart/2005/8/layout/hList1"/>
    <dgm:cxn modelId="{4548A8A4-92F6-4A45-A6A8-A633153A9913}" type="presParOf" srcId="{A90D1A00-718E-40AA-8FD4-341C81AACE3B}" destId="{003BBA5D-29D7-46EA-9D18-E607CC3D9967}" srcOrd="0" destOrd="0" presId="urn:microsoft.com/office/officeart/2005/8/layout/hList1"/>
    <dgm:cxn modelId="{96DF8802-5F83-45FD-B537-E1D38C4E082B}" type="presParOf" srcId="{A90D1A00-718E-40AA-8FD4-341C81AACE3B}" destId="{F5A7C6D6-4EE2-4698-A08F-53725039921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2F807-C628-4F25-851A-2509CA413538}">
      <dsp:nvSpPr>
        <dsp:cNvPr id="0" name=""/>
        <dsp:cNvSpPr/>
      </dsp:nvSpPr>
      <dsp:spPr>
        <a:xfrm>
          <a:off x="1033172" y="-17690"/>
          <a:ext cx="3205429" cy="3205429"/>
        </a:xfrm>
        <a:prstGeom prst="circularArrow">
          <a:avLst>
            <a:gd name="adj1" fmla="val 5544"/>
            <a:gd name="adj2" fmla="val 330680"/>
            <a:gd name="adj3" fmla="val 13844308"/>
            <a:gd name="adj4" fmla="val 17344486"/>
            <a:gd name="adj5" fmla="val 5757"/>
          </a:avLst>
        </a:prstGeom>
        <a:solidFill>
          <a:srgbClr val="B6B6B6"/>
        </a:solidFill>
        <a:ln>
          <a:noFill/>
        </a:ln>
        <a:effectLst/>
      </dsp:spPr>
      <dsp:style>
        <a:lnRef idx="0">
          <a:scrgbClr r="0" g="0" b="0"/>
        </a:lnRef>
        <a:fillRef idx="1">
          <a:scrgbClr r="0" g="0" b="0"/>
        </a:fillRef>
        <a:effectRef idx="0">
          <a:scrgbClr r="0" g="0" b="0"/>
        </a:effectRef>
        <a:fontRef idx="minor"/>
      </dsp:style>
    </dsp:sp>
    <dsp:sp modelId="{DE9953C2-693B-4F19-8249-AABB1F1FA295}">
      <dsp:nvSpPr>
        <dsp:cNvPr id="0" name=""/>
        <dsp:cNvSpPr/>
      </dsp:nvSpPr>
      <dsp:spPr>
        <a:xfrm>
          <a:off x="1907646" y="0"/>
          <a:ext cx="1456482" cy="728241"/>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Fall: </a:t>
          </a:r>
        </a:p>
        <a:p>
          <a:pPr marL="0" lvl="0" indent="0" algn="ctr" defTabSz="622300">
            <a:lnSpc>
              <a:spcPct val="90000"/>
            </a:lnSpc>
            <a:spcBef>
              <a:spcPct val="0"/>
            </a:spcBef>
            <a:spcAft>
              <a:spcPct val="35000"/>
            </a:spcAft>
            <a:buNone/>
          </a:pPr>
          <a:r>
            <a:rPr lang="en-US" sz="1400" b="1" kern="1200" dirty="0"/>
            <a:t>Set Up</a:t>
          </a:r>
        </a:p>
      </dsp:txBody>
      <dsp:txXfrm>
        <a:off x="1943196" y="35550"/>
        <a:ext cx="1385382" cy="657141"/>
      </dsp:txXfrm>
    </dsp:sp>
    <dsp:sp modelId="{2D343F25-330C-4970-9DAE-16AB37C165B1}">
      <dsp:nvSpPr>
        <dsp:cNvPr id="0" name=""/>
        <dsp:cNvSpPr/>
      </dsp:nvSpPr>
      <dsp:spPr>
        <a:xfrm>
          <a:off x="3368345" y="1104467"/>
          <a:ext cx="1456482" cy="728241"/>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January: </a:t>
          </a:r>
        </a:p>
        <a:p>
          <a:pPr marL="0" lvl="0" indent="0" algn="ctr" defTabSz="622300">
            <a:lnSpc>
              <a:spcPct val="90000"/>
            </a:lnSpc>
            <a:spcBef>
              <a:spcPct val="0"/>
            </a:spcBef>
            <a:spcAft>
              <a:spcPct val="35000"/>
            </a:spcAft>
            <a:buNone/>
          </a:pPr>
          <a:r>
            <a:rPr lang="en-US" sz="1400" b="1" kern="1200" dirty="0"/>
            <a:t>Church Entry</a:t>
          </a:r>
        </a:p>
      </dsp:txBody>
      <dsp:txXfrm>
        <a:off x="3403895" y="1140017"/>
        <a:ext cx="1385382" cy="657141"/>
      </dsp:txXfrm>
    </dsp:sp>
    <dsp:sp modelId="{B70EFE08-4F19-47B5-9F1F-2167074BA605}">
      <dsp:nvSpPr>
        <dsp:cNvPr id="0" name=""/>
        <dsp:cNvSpPr/>
      </dsp:nvSpPr>
      <dsp:spPr>
        <a:xfrm>
          <a:off x="2834285" y="2117357"/>
          <a:ext cx="1456482" cy="728241"/>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Early Spring:</a:t>
          </a:r>
        </a:p>
        <a:p>
          <a:pPr marL="0" lvl="0" indent="0" algn="ctr" defTabSz="622300">
            <a:lnSpc>
              <a:spcPct val="90000"/>
            </a:lnSpc>
            <a:spcBef>
              <a:spcPct val="0"/>
            </a:spcBef>
            <a:spcAft>
              <a:spcPct val="35000"/>
            </a:spcAft>
            <a:buNone/>
          </a:pPr>
          <a:r>
            <a:rPr lang="en-US" sz="1400" b="1" kern="1200" dirty="0"/>
            <a:t> Conf Audit</a:t>
          </a:r>
        </a:p>
      </dsp:txBody>
      <dsp:txXfrm>
        <a:off x="2869835" y="2152907"/>
        <a:ext cx="1385382" cy="657141"/>
      </dsp:txXfrm>
    </dsp:sp>
    <dsp:sp modelId="{94995042-8543-42F9-A887-271AAB575306}">
      <dsp:nvSpPr>
        <dsp:cNvPr id="0" name=""/>
        <dsp:cNvSpPr/>
      </dsp:nvSpPr>
      <dsp:spPr>
        <a:xfrm>
          <a:off x="946695" y="2125885"/>
          <a:ext cx="1456482" cy="728241"/>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Spring/Summer:</a:t>
          </a:r>
        </a:p>
        <a:p>
          <a:pPr marL="0" lvl="0" indent="0" algn="ctr" defTabSz="622300">
            <a:lnSpc>
              <a:spcPct val="90000"/>
            </a:lnSpc>
            <a:spcBef>
              <a:spcPct val="0"/>
            </a:spcBef>
            <a:spcAft>
              <a:spcPct val="35000"/>
            </a:spcAft>
            <a:buNone/>
          </a:pPr>
          <a:r>
            <a:rPr lang="en-US" sz="1400" b="1" kern="1200" dirty="0"/>
            <a:t> Submit to GCFA</a:t>
          </a:r>
        </a:p>
      </dsp:txBody>
      <dsp:txXfrm>
        <a:off x="982245" y="2161435"/>
        <a:ext cx="1385382" cy="657141"/>
      </dsp:txXfrm>
    </dsp:sp>
    <dsp:sp modelId="{1EF6421F-FC4D-445E-AC27-FE6223C41E78}">
      <dsp:nvSpPr>
        <dsp:cNvPr id="0" name=""/>
        <dsp:cNvSpPr/>
      </dsp:nvSpPr>
      <dsp:spPr>
        <a:xfrm>
          <a:off x="444827" y="1087748"/>
          <a:ext cx="1456482" cy="728241"/>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Fall: </a:t>
          </a:r>
        </a:p>
        <a:p>
          <a:pPr marL="0" lvl="0" indent="0" algn="ctr" defTabSz="622300">
            <a:lnSpc>
              <a:spcPct val="90000"/>
            </a:lnSpc>
            <a:spcBef>
              <a:spcPct val="0"/>
            </a:spcBef>
            <a:spcAft>
              <a:spcPct val="35000"/>
            </a:spcAft>
            <a:buNone/>
          </a:pPr>
          <a:r>
            <a:rPr lang="en-US" sz="1400" b="1" kern="1200" dirty="0"/>
            <a:t>Finalize</a:t>
          </a:r>
        </a:p>
      </dsp:txBody>
      <dsp:txXfrm>
        <a:off x="480377" y="1123298"/>
        <a:ext cx="1385382" cy="657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AC33C-734B-4F74-950F-A98A441B4C71}">
      <dsp:nvSpPr>
        <dsp:cNvPr id="0" name=""/>
        <dsp:cNvSpPr/>
      </dsp:nvSpPr>
      <dsp:spPr>
        <a:xfrm>
          <a:off x="1125884" y="3100"/>
          <a:ext cx="1708546" cy="854273"/>
        </a:xfrm>
        <a:prstGeom prst="roundRect">
          <a:avLst>
            <a:gd name="adj" fmla="val 10000"/>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Clergy / Staff</a:t>
          </a:r>
        </a:p>
      </dsp:txBody>
      <dsp:txXfrm>
        <a:off x="1150905" y="28121"/>
        <a:ext cx="1658504" cy="804231"/>
      </dsp:txXfrm>
    </dsp:sp>
    <dsp:sp modelId="{B13A1674-AC65-4901-B3FE-ABF22EE6DEEB}">
      <dsp:nvSpPr>
        <dsp:cNvPr id="0" name=""/>
        <dsp:cNvSpPr/>
      </dsp:nvSpPr>
      <dsp:spPr>
        <a:xfrm>
          <a:off x="1296739" y="857374"/>
          <a:ext cx="170854" cy="640705"/>
        </a:xfrm>
        <a:custGeom>
          <a:avLst/>
          <a:gdLst/>
          <a:ahLst/>
          <a:cxnLst/>
          <a:rect l="0" t="0" r="0" b="0"/>
          <a:pathLst>
            <a:path>
              <a:moveTo>
                <a:pt x="0" y="0"/>
              </a:moveTo>
              <a:lnTo>
                <a:pt x="0" y="640705"/>
              </a:lnTo>
              <a:lnTo>
                <a:pt x="170854" y="6407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B63984-AAF3-4BEE-9C63-DD7788B6B194}">
      <dsp:nvSpPr>
        <dsp:cNvPr id="0" name=""/>
        <dsp:cNvSpPr/>
      </dsp:nvSpPr>
      <dsp:spPr>
        <a:xfrm>
          <a:off x="1467594" y="1070942"/>
          <a:ext cx="1366837" cy="854273"/>
        </a:xfrm>
        <a:prstGeom prst="roundRect">
          <a:avLst>
            <a:gd name="adj" fmla="val 10000"/>
          </a:avLst>
        </a:prstGeom>
        <a:solidFill>
          <a:schemeClr val="lt1">
            <a:alpha val="90000"/>
            <a:hueOff val="0"/>
            <a:satOff val="0"/>
            <a:lumOff val="0"/>
            <a:alphaOff val="0"/>
          </a:schemeClr>
        </a:solidFill>
        <a:ln w="12700" cap="flat" cmpd="sng" algn="ctr">
          <a:solidFill>
            <a:srgbClr val="17345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Clergy (not counted)</a:t>
          </a:r>
        </a:p>
      </dsp:txBody>
      <dsp:txXfrm>
        <a:off x="1492615" y="1095963"/>
        <a:ext cx="1316795" cy="804231"/>
      </dsp:txXfrm>
    </dsp:sp>
    <dsp:sp modelId="{985C20B0-E581-443A-9443-A67491AC0B33}">
      <dsp:nvSpPr>
        <dsp:cNvPr id="0" name=""/>
        <dsp:cNvSpPr/>
      </dsp:nvSpPr>
      <dsp:spPr>
        <a:xfrm>
          <a:off x="1296739" y="857374"/>
          <a:ext cx="170854" cy="1708546"/>
        </a:xfrm>
        <a:custGeom>
          <a:avLst/>
          <a:gdLst/>
          <a:ahLst/>
          <a:cxnLst/>
          <a:rect l="0" t="0" r="0" b="0"/>
          <a:pathLst>
            <a:path>
              <a:moveTo>
                <a:pt x="0" y="0"/>
              </a:moveTo>
              <a:lnTo>
                <a:pt x="0" y="1708546"/>
              </a:lnTo>
              <a:lnTo>
                <a:pt x="170854" y="17085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C54AAC-A7B0-4116-8302-A05781D78638}">
      <dsp:nvSpPr>
        <dsp:cNvPr id="0" name=""/>
        <dsp:cNvSpPr/>
      </dsp:nvSpPr>
      <dsp:spPr>
        <a:xfrm>
          <a:off x="1467594" y="2138784"/>
          <a:ext cx="1366837" cy="854273"/>
        </a:xfrm>
        <a:prstGeom prst="roundRect">
          <a:avLst>
            <a:gd name="adj" fmla="val 10000"/>
          </a:avLst>
        </a:prstGeom>
        <a:solidFill>
          <a:schemeClr val="lt1">
            <a:alpha val="90000"/>
            <a:hueOff val="0"/>
            <a:satOff val="0"/>
            <a:lumOff val="0"/>
            <a:alphaOff val="0"/>
          </a:schemeClr>
        </a:solidFill>
        <a:ln w="12700" cap="flat" cmpd="sng" algn="ctr">
          <a:solidFill>
            <a:srgbClr val="17345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Staff (only counted if members)</a:t>
          </a:r>
        </a:p>
      </dsp:txBody>
      <dsp:txXfrm>
        <a:off x="1492615" y="2163805"/>
        <a:ext cx="1316795" cy="804231"/>
      </dsp:txXfrm>
    </dsp:sp>
    <dsp:sp modelId="{46CA78E7-AD53-4820-84F2-64A6F7600492}">
      <dsp:nvSpPr>
        <dsp:cNvPr id="0" name=""/>
        <dsp:cNvSpPr/>
      </dsp:nvSpPr>
      <dsp:spPr>
        <a:xfrm>
          <a:off x="3261568" y="3100"/>
          <a:ext cx="1708546" cy="854273"/>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Lay People</a:t>
          </a:r>
        </a:p>
      </dsp:txBody>
      <dsp:txXfrm>
        <a:off x="3286589" y="28121"/>
        <a:ext cx="1658504" cy="804231"/>
      </dsp:txXfrm>
    </dsp:sp>
    <dsp:sp modelId="{A0AC997A-4FC4-434D-A294-71EB68D19654}">
      <dsp:nvSpPr>
        <dsp:cNvPr id="0" name=""/>
        <dsp:cNvSpPr/>
      </dsp:nvSpPr>
      <dsp:spPr>
        <a:xfrm>
          <a:off x="3432423" y="857374"/>
          <a:ext cx="170854" cy="640705"/>
        </a:xfrm>
        <a:custGeom>
          <a:avLst/>
          <a:gdLst/>
          <a:ahLst/>
          <a:cxnLst/>
          <a:rect l="0" t="0" r="0" b="0"/>
          <a:pathLst>
            <a:path>
              <a:moveTo>
                <a:pt x="0" y="0"/>
              </a:moveTo>
              <a:lnTo>
                <a:pt x="0" y="640705"/>
              </a:lnTo>
              <a:lnTo>
                <a:pt x="170854" y="6407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5F3251-D642-4D02-97AD-EAB3E17562BD}">
      <dsp:nvSpPr>
        <dsp:cNvPr id="0" name=""/>
        <dsp:cNvSpPr/>
      </dsp:nvSpPr>
      <dsp:spPr>
        <a:xfrm>
          <a:off x="3603277" y="1070942"/>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bg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Professing Members</a:t>
          </a:r>
        </a:p>
      </dsp:txBody>
      <dsp:txXfrm>
        <a:off x="3628298" y="1095963"/>
        <a:ext cx="1316795" cy="804231"/>
      </dsp:txXfrm>
    </dsp:sp>
    <dsp:sp modelId="{E5FAB580-0586-4F0D-9B9B-7C228F6D54F8}">
      <dsp:nvSpPr>
        <dsp:cNvPr id="0" name=""/>
        <dsp:cNvSpPr/>
      </dsp:nvSpPr>
      <dsp:spPr>
        <a:xfrm>
          <a:off x="3432423" y="857374"/>
          <a:ext cx="170854" cy="1708546"/>
        </a:xfrm>
        <a:custGeom>
          <a:avLst/>
          <a:gdLst/>
          <a:ahLst/>
          <a:cxnLst/>
          <a:rect l="0" t="0" r="0" b="0"/>
          <a:pathLst>
            <a:path>
              <a:moveTo>
                <a:pt x="0" y="0"/>
              </a:moveTo>
              <a:lnTo>
                <a:pt x="0" y="1708546"/>
              </a:lnTo>
              <a:lnTo>
                <a:pt x="170854" y="17085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3C5F50-C763-45FA-AD9F-1F3B97C3A19B}">
      <dsp:nvSpPr>
        <dsp:cNvPr id="0" name=""/>
        <dsp:cNvSpPr/>
      </dsp:nvSpPr>
      <dsp:spPr>
        <a:xfrm>
          <a:off x="3603277" y="2138784"/>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bg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Baptized Members</a:t>
          </a:r>
        </a:p>
      </dsp:txBody>
      <dsp:txXfrm>
        <a:off x="3628298" y="2163805"/>
        <a:ext cx="1316795" cy="804231"/>
      </dsp:txXfrm>
    </dsp:sp>
    <dsp:sp modelId="{D957EC29-5146-4207-BCDB-806810268FA6}">
      <dsp:nvSpPr>
        <dsp:cNvPr id="0" name=""/>
        <dsp:cNvSpPr/>
      </dsp:nvSpPr>
      <dsp:spPr>
        <a:xfrm>
          <a:off x="3432423" y="857374"/>
          <a:ext cx="170854" cy="2776388"/>
        </a:xfrm>
        <a:custGeom>
          <a:avLst/>
          <a:gdLst/>
          <a:ahLst/>
          <a:cxnLst/>
          <a:rect l="0" t="0" r="0" b="0"/>
          <a:pathLst>
            <a:path>
              <a:moveTo>
                <a:pt x="0" y="0"/>
              </a:moveTo>
              <a:lnTo>
                <a:pt x="0" y="2776388"/>
              </a:lnTo>
              <a:lnTo>
                <a:pt x="170854" y="277638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E82062-AC71-4F72-BE1F-F6F39835CC44}">
      <dsp:nvSpPr>
        <dsp:cNvPr id="0" name=""/>
        <dsp:cNvSpPr/>
      </dsp:nvSpPr>
      <dsp:spPr>
        <a:xfrm>
          <a:off x="3603277" y="3206625"/>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bg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Constituents</a:t>
          </a:r>
        </a:p>
      </dsp:txBody>
      <dsp:txXfrm>
        <a:off x="3628298" y="3231646"/>
        <a:ext cx="1316795" cy="80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3906F-4A2D-4E87-AB2B-F1D3DB1A62BA}">
      <dsp:nvSpPr>
        <dsp:cNvPr id="0" name=""/>
        <dsp:cNvSpPr/>
      </dsp:nvSpPr>
      <dsp:spPr>
        <a:xfrm>
          <a:off x="0" y="0"/>
          <a:ext cx="1215390" cy="1215390"/>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New GCNO?</a:t>
          </a:r>
        </a:p>
      </dsp:txBody>
      <dsp:txXfrm>
        <a:off x="59330" y="59330"/>
        <a:ext cx="1096730" cy="1096730"/>
      </dsp:txXfrm>
    </dsp:sp>
    <dsp:sp modelId="{07186D3A-1453-4CFC-AD64-801413CD2718}">
      <dsp:nvSpPr>
        <dsp:cNvPr id="0" name=""/>
        <dsp:cNvSpPr/>
      </dsp:nvSpPr>
      <dsp:spPr>
        <a:xfrm rot="2121158">
          <a:off x="1119467" y="1339800"/>
          <a:ext cx="1040411" cy="0"/>
        </a:xfrm>
        <a:custGeom>
          <a:avLst/>
          <a:gdLst/>
          <a:ahLst/>
          <a:cxnLst/>
          <a:rect l="0" t="0" r="0" b="0"/>
          <a:pathLst>
            <a:path>
              <a:moveTo>
                <a:pt x="0" y="0"/>
              </a:moveTo>
              <a:lnTo>
                <a:pt x="1040411" y="0"/>
              </a:lnTo>
            </a:path>
          </a:pathLst>
        </a:custGeom>
        <a:noFill/>
        <a:ln w="12700" cap="flat" cmpd="sng" algn="ctr">
          <a:solidFill>
            <a:srgbClr val="B6B6B6"/>
          </a:solidFill>
          <a:prstDash val="solid"/>
          <a:miter lim="800000"/>
        </a:ln>
        <a:effectLst/>
      </dsp:spPr>
      <dsp:style>
        <a:lnRef idx="2">
          <a:scrgbClr r="0" g="0" b="0"/>
        </a:lnRef>
        <a:fillRef idx="0">
          <a:scrgbClr r="0" g="0" b="0"/>
        </a:fillRef>
        <a:effectRef idx="0">
          <a:scrgbClr r="0" g="0" b="0"/>
        </a:effectRef>
        <a:fontRef idx="minor"/>
      </dsp:style>
    </dsp:sp>
    <dsp:sp modelId="{1ADFA7AC-6A63-4A07-AF5F-9201F62C01EC}">
      <dsp:nvSpPr>
        <dsp:cNvPr id="0" name=""/>
        <dsp:cNvSpPr/>
      </dsp:nvSpPr>
      <dsp:spPr>
        <a:xfrm>
          <a:off x="2063956" y="1575922"/>
          <a:ext cx="1255798" cy="1020633"/>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a:t>
          </a:r>
        </a:p>
      </dsp:txBody>
      <dsp:txXfrm>
        <a:off x="2113779" y="1625745"/>
        <a:ext cx="1156152" cy="920987"/>
      </dsp:txXfrm>
    </dsp:sp>
    <dsp:sp modelId="{0E9084E9-78AF-4117-8AEC-FFFFC31FBBAB}">
      <dsp:nvSpPr>
        <dsp:cNvPr id="0" name=""/>
        <dsp:cNvSpPr/>
      </dsp:nvSpPr>
      <dsp:spPr>
        <a:xfrm rot="110095">
          <a:off x="1215055" y="648021"/>
          <a:ext cx="1302866" cy="0"/>
        </a:xfrm>
        <a:custGeom>
          <a:avLst/>
          <a:gdLst/>
          <a:ahLst/>
          <a:cxnLst/>
          <a:rect l="0" t="0" r="0" b="0"/>
          <a:pathLst>
            <a:path>
              <a:moveTo>
                <a:pt x="0" y="0"/>
              </a:moveTo>
              <a:lnTo>
                <a:pt x="1302866" y="0"/>
              </a:lnTo>
            </a:path>
          </a:pathLst>
        </a:custGeom>
        <a:noFill/>
        <a:ln w="12700" cap="flat" cmpd="sng" algn="ctr">
          <a:solidFill>
            <a:srgbClr val="B6B6B6"/>
          </a:solidFill>
          <a:prstDash val="solid"/>
          <a:miter lim="800000"/>
        </a:ln>
        <a:effectLst/>
      </dsp:spPr>
      <dsp:style>
        <a:lnRef idx="2">
          <a:scrgbClr r="0" g="0" b="0"/>
        </a:lnRef>
        <a:fillRef idx="0">
          <a:scrgbClr r="0" g="0" b="0"/>
        </a:fillRef>
        <a:effectRef idx="0">
          <a:scrgbClr r="0" g="0" b="0"/>
        </a:effectRef>
        <a:fontRef idx="minor"/>
      </dsp:style>
    </dsp:sp>
    <dsp:sp modelId="{A5487173-1AC7-41B9-B266-758851946B32}">
      <dsp:nvSpPr>
        <dsp:cNvPr id="0" name=""/>
        <dsp:cNvSpPr/>
      </dsp:nvSpPr>
      <dsp:spPr>
        <a:xfrm>
          <a:off x="2517588" y="0"/>
          <a:ext cx="1415224" cy="1383099"/>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kern="1200" dirty="0"/>
            <a:t>Yes! It’s a brand new church!</a:t>
          </a:r>
        </a:p>
      </dsp:txBody>
      <dsp:txXfrm>
        <a:off x="2585105" y="67517"/>
        <a:ext cx="1280190" cy="1248065"/>
      </dsp:txXfrm>
    </dsp:sp>
    <dsp:sp modelId="{58E39C8F-A93B-4CB2-9EA6-5E56C12EA5B9}">
      <dsp:nvSpPr>
        <dsp:cNvPr id="0" name=""/>
        <dsp:cNvSpPr/>
      </dsp:nvSpPr>
      <dsp:spPr>
        <a:xfrm rot="4468678">
          <a:off x="244527" y="1915216"/>
          <a:ext cx="1452634" cy="0"/>
        </a:xfrm>
        <a:custGeom>
          <a:avLst/>
          <a:gdLst/>
          <a:ahLst/>
          <a:cxnLst/>
          <a:rect l="0" t="0" r="0" b="0"/>
          <a:pathLst>
            <a:path>
              <a:moveTo>
                <a:pt x="0" y="0"/>
              </a:moveTo>
              <a:lnTo>
                <a:pt x="1452634" y="0"/>
              </a:lnTo>
            </a:path>
          </a:pathLst>
        </a:custGeom>
        <a:noFill/>
        <a:ln w="12700" cap="flat" cmpd="sng" algn="ctr">
          <a:solidFill>
            <a:srgbClr val="B6B6B6"/>
          </a:solidFill>
          <a:prstDash val="solid"/>
          <a:miter lim="800000"/>
        </a:ln>
        <a:effectLst/>
      </dsp:spPr>
      <dsp:style>
        <a:lnRef idx="2">
          <a:scrgbClr r="0" g="0" b="0"/>
        </a:lnRef>
        <a:fillRef idx="0">
          <a:scrgbClr r="0" g="0" b="0"/>
        </a:fillRef>
        <a:effectRef idx="0">
          <a:scrgbClr r="0" g="0" b="0"/>
        </a:effectRef>
        <a:fontRef idx="minor"/>
      </dsp:style>
    </dsp:sp>
    <dsp:sp modelId="{5F1AC3F3-D062-4AD5-B1FD-EE67E0E56146}">
      <dsp:nvSpPr>
        <dsp:cNvPr id="0" name=""/>
        <dsp:cNvSpPr/>
      </dsp:nvSpPr>
      <dsp:spPr>
        <a:xfrm>
          <a:off x="720728" y="2615043"/>
          <a:ext cx="1216564" cy="1179505"/>
        </a:xfrm>
        <a:prstGeom prst="roundRect">
          <a:avLst/>
        </a:prstGeom>
        <a:solidFill>
          <a:srgbClr val="1734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t>No. </a:t>
          </a:r>
        </a:p>
      </dsp:txBody>
      <dsp:txXfrm>
        <a:off x="778307" y="2672622"/>
        <a:ext cx="1101406" cy="1064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BF2FD-633D-4DC0-8525-B27AA5C09317}">
      <dsp:nvSpPr>
        <dsp:cNvPr id="0" name=""/>
        <dsp:cNvSpPr/>
      </dsp:nvSpPr>
      <dsp:spPr>
        <a:xfrm>
          <a:off x="2724" y="37606"/>
          <a:ext cx="2656413" cy="1062565"/>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Lead Pastor</a:t>
          </a:r>
        </a:p>
      </dsp:txBody>
      <dsp:txXfrm>
        <a:off x="2724" y="37606"/>
        <a:ext cx="2656413" cy="1062565"/>
      </dsp:txXfrm>
    </dsp:sp>
    <dsp:sp modelId="{BF3B1BEE-90F0-45EF-B18F-5F1733839971}">
      <dsp:nvSpPr>
        <dsp:cNvPr id="0" name=""/>
        <dsp:cNvSpPr/>
      </dsp:nvSpPr>
      <dsp:spPr>
        <a:xfrm>
          <a:off x="2724" y="1100172"/>
          <a:ext cx="2656413" cy="285480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Compensation</a:t>
          </a:r>
        </a:p>
        <a:p>
          <a:pPr marL="228600" lvl="1" indent="-228600" algn="l" defTabSz="1066800">
            <a:lnSpc>
              <a:spcPct val="90000"/>
            </a:lnSpc>
            <a:spcBef>
              <a:spcPct val="0"/>
            </a:spcBef>
            <a:spcAft>
              <a:spcPct val="15000"/>
            </a:spcAft>
            <a:buChar char="•"/>
          </a:pPr>
          <a:r>
            <a:rPr lang="en-US" sz="2400" kern="1200" dirty="0"/>
            <a:t>Housing Benefits</a:t>
          </a:r>
        </a:p>
      </dsp:txBody>
      <dsp:txXfrm>
        <a:off x="2724" y="1100172"/>
        <a:ext cx="2656413" cy="2854800"/>
      </dsp:txXfrm>
    </dsp:sp>
    <dsp:sp modelId="{447F1C17-FF76-43BD-8C5D-DAF83927EACB}">
      <dsp:nvSpPr>
        <dsp:cNvPr id="0" name=""/>
        <dsp:cNvSpPr/>
      </dsp:nvSpPr>
      <dsp:spPr>
        <a:xfrm>
          <a:off x="3031036" y="37606"/>
          <a:ext cx="2656413" cy="1062565"/>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Associate Pastor and other Clergy</a:t>
          </a:r>
        </a:p>
      </dsp:txBody>
      <dsp:txXfrm>
        <a:off x="3031036" y="37606"/>
        <a:ext cx="2656413" cy="1062565"/>
      </dsp:txXfrm>
    </dsp:sp>
    <dsp:sp modelId="{EA3D422A-0D2D-48C0-A963-8EE564191960}">
      <dsp:nvSpPr>
        <dsp:cNvPr id="0" name=""/>
        <dsp:cNvSpPr/>
      </dsp:nvSpPr>
      <dsp:spPr>
        <a:xfrm>
          <a:off x="3031036" y="1100172"/>
          <a:ext cx="2656413" cy="285480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Compensation</a:t>
          </a:r>
        </a:p>
        <a:p>
          <a:pPr marL="228600" lvl="1" indent="-228600" algn="l" defTabSz="1066800">
            <a:lnSpc>
              <a:spcPct val="90000"/>
            </a:lnSpc>
            <a:spcBef>
              <a:spcPct val="0"/>
            </a:spcBef>
            <a:spcAft>
              <a:spcPct val="15000"/>
            </a:spcAft>
            <a:buChar char="•"/>
          </a:pPr>
          <a:r>
            <a:rPr lang="en-US" sz="2400" kern="1200" dirty="0"/>
            <a:t>Housing Benefits</a:t>
          </a:r>
        </a:p>
        <a:p>
          <a:pPr marL="457200" lvl="2" indent="-228600" algn="l" defTabSz="889000">
            <a:lnSpc>
              <a:spcPct val="90000"/>
            </a:lnSpc>
            <a:spcBef>
              <a:spcPct val="0"/>
            </a:spcBef>
            <a:spcAft>
              <a:spcPct val="15000"/>
            </a:spcAft>
            <a:buChar char="•"/>
          </a:pPr>
          <a:r>
            <a:rPr lang="en-US" sz="2000" i="1" kern="1200" dirty="0"/>
            <a:t>Includes Deacons</a:t>
          </a:r>
        </a:p>
      </dsp:txBody>
      <dsp:txXfrm>
        <a:off x="3031036" y="1100172"/>
        <a:ext cx="2656413" cy="2854800"/>
      </dsp:txXfrm>
    </dsp:sp>
    <dsp:sp modelId="{003BBA5D-29D7-46EA-9D18-E607CC3D9967}">
      <dsp:nvSpPr>
        <dsp:cNvPr id="0" name=""/>
        <dsp:cNvSpPr/>
      </dsp:nvSpPr>
      <dsp:spPr>
        <a:xfrm>
          <a:off x="6059347" y="37606"/>
          <a:ext cx="2656413" cy="1062565"/>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Other Staff</a:t>
          </a:r>
        </a:p>
      </dsp:txBody>
      <dsp:txXfrm>
        <a:off x="6059347" y="37606"/>
        <a:ext cx="2656413" cy="1062565"/>
      </dsp:txXfrm>
    </dsp:sp>
    <dsp:sp modelId="{F5A7C6D6-4EE2-4698-A08F-537250399218}">
      <dsp:nvSpPr>
        <dsp:cNvPr id="0" name=""/>
        <dsp:cNvSpPr/>
      </dsp:nvSpPr>
      <dsp:spPr>
        <a:xfrm>
          <a:off x="6059347" y="1100172"/>
          <a:ext cx="2656413" cy="285480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Combined Compensation and Benefits</a:t>
          </a:r>
        </a:p>
        <a:p>
          <a:pPr marL="457200" lvl="2" indent="-228600" algn="l" defTabSz="889000">
            <a:lnSpc>
              <a:spcPct val="90000"/>
            </a:lnSpc>
            <a:spcBef>
              <a:spcPct val="0"/>
            </a:spcBef>
            <a:spcAft>
              <a:spcPct val="15000"/>
            </a:spcAft>
            <a:buChar char="•"/>
          </a:pPr>
          <a:r>
            <a:rPr lang="en-US" sz="2000" i="1" kern="1200" dirty="0"/>
            <a:t>Includes Diaconal Ministers</a:t>
          </a:r>
        </a:p>
      </dsp:txBody>
      <dsp:txXfrm>
        <a:off x="6059347" y="1100172"/>
        <a:ext cx="2656413"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90A8E-9AD3-4DA1-AAE5-FB956A508C59}"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30F3A-9C10-4472-B7D0-C69C574ECDAD}" type="slidenum">
              <a:rPr lang="en-US" smtClean="0"/>
              <a:t>‹#›</a:t>
            </a:fld>
            <a:endParaRPr lang="en-US"/>
          </a:p>
        </p:txBody>
      </p:sp>
    </p:spTree>
    <p:extLst>
      <p:ext uri="{BB962C8B-B14F-4D97-AF65-F5344CB8AC3E}">
        <p14:creationId xmlns:p14="http://schemas.microsoft.com/office/powerpoint/2010/main" val="206430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E30F3A-9C10-4472-B7D0-C69C574ECDAD}" type="slidenum">
              <a:rPr lang="en-US" smtClean="0"/>
              <a:t>3</a:t>
            </a:fld>
            <a:endParaRPr lang="en-US"/>
          </a:p>
        </p:txBody>
      </p:sp>
    </p:spTree>
    <p:extLst>
      <p:ext uri="{BB962C8B-B14F-4D97-AF65-F5344CB8AC3E}">
        <p14:creationId xmlns:p14="http://schemas.microsoft.com/office/powerpoint/2010/main" val="2304123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1/22/2021</a:t>
            </a:fld>
            <a:endParaRPr lang="en-US"/>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1/22/2021</a:t>
            </a:fld>
            <a:endParaRPr lang="en-US"/>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cstate="hqprint">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7FEB-8D9A-484A-BB8E-99C10D4F5F5F}"/>
              </a:ext>
            </a:extLst>
          </p:cNvPr>
          <p:cNvSpPr>
            <a:spLocks noGrp="1"/>
          </p:cNvSpPr>
          <p:nvPr>
            <p:ph type="ctrTitle"/>
          </p:nvPr>
        </p:nvSpPr>
        <p:spPr>
          <a:xfrm>
            <a:off x="4128985" y="4667813"/>
            <a:ext cx="3934027" cy="597681"/>
          </a:xfrm>
        </p:spPr>
        <p:txBody>
          <a:bodyPr>
            <a:normAutofit/>
          </a:bodyPr>
          <a:lstStyle/>
          <a:p>
            <a:r>
              <a:rPr lang="en-US" sz="3600" dirty="0"/>
              <a:t>Sponsored by GCFA</a:t>
            </a:r>
          </a:p>
        </p:txBody>
      </p:sp>
      <p:sp>
        <p:nvSpPr>
          <p:cNvPr id="3" name="Subtitle 2">
            <a:extLst>
              <a:ext uri="{FF2B5EF4-FFF2-40B4-BE49-F238E27FC236}">
                <a16:creationId xmlns:a16="http://schemas.microsoft.com/office/drawing/2014/main" id="{C0C321DE-54DB-4375-AE1C-8026CEA930C1}"/>
              </a:ext>
            </a:extLst>
          </p:cNvPr>
          <p:cNvSpPr>
            <a:spLocks noGrp="1"/>
          </p:cNvSpPr>
          <p:nvPr>
            <p:ph type="subTitle" idx="1"/>
          </p:nvPr>
        </p:nvSpPr>
        <p:spPr>
          <a:xfrm>
            <a:off x="3861879" y="5385215"/>
            <a:ext cx="4468241" cy="1114037"/>
          </a:xfrm>
        </p:spPr>
        <p:txBody>
          <a:bodyPr>
            <a:normAutofit lnSpcReduction="10000"/>
          </a:bodyPr>
          <a:lstStyle/>
          <a:p>
            <a:r>
              <a:rPr lang="en-US" sz="3600" dirty="0"/>
              <a:t>Virtual Training Event</a:t>
            </a:r>
          </a:p>
          <a:p>
            <a:r>
              <a:rPr lang="en-US" sz="3600" dirty="0"/>
              <a:t>January 26-28, 2021</a:t>
            </a:r>
          </a:p>
        </p:txBody>
      </p:sp>
      <p:pic>
        <p:nvPicPr>
          <p:cNvPr id="10" name="Picture 9" descr="A picture containing logo&#10;&#10;Description automatically generated">
            <a:extLst>
              <a:ext uri="{FF2B5EF4-FFF2-40B4-BE49-F238E27FC236}">
                <a16:creationId xmlns:a16="http://schemas.microsoft.com/office/drawing/2014/main" id="{AA724DF9-6595-44DB-93EA-EF25E2BB381E}"/>
              </a:ext>
            </a:extLst>
          </p:cNvPr>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1941778" y="199681"/>
            <a:ext cx="8308439" cy="4626139"/>
          </a:xfrm>
          <a:prstGeom prst="rect">
            <a:avLst/>
          </a:prstGeom>
        </p:spPr>
      </p:pic>
    </p:spTree>
    <p:extLst>
      <p:ext uri="{BB962C8B-B14F-4D97-AF65-F5344CB8AC3E}">
        <p14:creationId xmlns:p14="http://schemas.microsoft.com/office/powerpoint/2010/main" val="289183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Attendance</a:t>
            </a:r>
          </a:p>
        </p:txBody>
      </p:sp>
      <p:sp>
        <p:nvSpPr>
          <p:cNvPr id="3" name="Content Placeholder 2"/>
          <p:cNvSpPr>
            <a:spLocks noGrp="1"/>
          </p:cNvSpPr>
          <p:nvPr>
            <p:ph idx="1"/>
          </p:nvPr>
        </p:nvSpPr>
        <p:spPr>
          <a:xfrm>
            <a:off x="838200" y="1810139"/>
            <a:ext cx="10106608" cy="4478791"/>
          </a:xfrm>
        </p:spPr>
        <p:txBody>
          <a:bodyPr>
            <a:normAutofit fontScale="40000" lnSpcReduction="20000"/>
          </a:bodyPr>
          <a:lstStyle/>
          <a:p>
            <a:r>
              <a:rPr lang="en-US" sz="6000" dirty="0"/>
              <a:t>Your annual conference may have a policy on tracking online attendance. If so, that’s the policy you should follow. </a:t>
            </a:r>
          </a:p>
          <a:p>
            <a:pPr marL="0" indent="0">
              <a:buNone/>
            </a:pPr>
            <a:endParaRPr lang="en-US" sz="6000" dirty="0"/>
          </a:p>
          <a:p>
            <a:r>
              <a:rPr lang="en-US" sz="6000" dirty="0"/>
              <a:t>Facebook Live, YouTube, or Zoom, or streaming directly from the church websites all offer some statistics, usually including (at least) number of view and length of views </a:t>
            </a:r>
          </a:p>
          <a:p>
            <a:pPr lvl="1"/>
            <a:r>
              <a:rPr lang="en-US" sz="4000" dirty="0"/>
              <a:t>Be cautious about simply counting the number of views as attendance. A casual “scroller” on Facebook or someone searching for something else on YouTube may come across your church’s worship service and be counted. </a:t>
            </a:r>
          </a:p>
          <a:p>
            <a:pPr lvl="1"/>
            <a:r>
              <a:rPr lang="en-US" sz="4000" dirty="0"/>
              <a:t>Several annual conferences advise counting only viewers who stay with a service for a specified length of time. </a:t>
            </a:r>
          </a:p>
          <a:p>
            <a:pPr marL="457200" lvl="1" indent="0">
              <a:buNone/>
            </a:pPr>
            <a:endParaRPr lang="en-US" sz="4000" dirty="0"/>
          </a:p>
          <a:p>
            <a:r>
              <a:rPr lang="en-US" sz="6000" dirty="0"/>
              <a:t>Check-in, multiply, or something else </a:t>
            </a:r>
          </a:p>
          <a:p>
            <a:pPr lvl="1"/>
            <a:r>
              <a:rPr lang="en-US" sz="4000" dirty="0"/>
              <a:t>Attendees can Check-in</a:t>
            </a:r>
          </a:p>
          <a:p>
            <a:pPr lvl="1"/>
            <a:r>
              <a:rPr lang="en-US" sz="4000" dirty="0"/>
              <a:t>Churches can use a multiplier (typically between 1.5-1.9) to account for multiple people watching</a:t>
            </a:r>
          </a:p>
          <a:p>
            <a:pPr lvl="1"/>
            <a:endParaRPr lang="en-US" sz="4000" dirty="0"/>
          </a:p>
          <a:p>
            <a:r>
              <a:rPr lang="en-US" sz="6000" dirty="0"/>
              <a:t>Most important: Be consistent</a:t>
            </a:r>
            <a:endParaRPr lang="en-US" sz="3500" dirty="0"/>
          </a:p>
          <a:p>
            <a:endParaRPr lang="en-US" dirty="0"/>
          </a:p>
          <a:p>
            <a:endParaRPr lang="en-US" dirty="0"/>
          </a:p>
        </p:txBody>
      </p:sp>
    </p:spTree>
    <p:extLst>
      <p:ext uri="{BB962C8B-B14F-4D97-AF65-F5344CB8AC3E}">
        <p14:creationId xmlns:p14="http://schemas.microsoft.com/office/powerpoint/2010/main" val="3919961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Attendance</a:t>
            </a:r>
          </a:p>
        </p:txBody>
      </p:sp>
      <p:sp>
        <p:nvSpPr>
          <p:cNvPr id="3" name="Content Placeholder 2"/>
          <p:cNvSpPr>
            <a:spLocks noGrp="1"/>
          </p:cNvSpPr>
          <p:nvPr>
            <p:ph idx="1"/>
          </p:nvPr>
        </p:nvSpPr>
        <p:spPr>
          <a:xfrm>
            <a:off x="838200" y="1937592"/>
            <a:ext cx="9668069" cy="4351338"/>
          </a:xfrm>
        </p:spPr>
        <p:txBody>
          <a:bodyPr/>
          <a:lstStyle/>
          <a:p>
            <a:r>
              <a:rPr lang="en-US" dirty="0"/>
              <a:t>7: For 2020 only use the weeks that you had full in-person service.  </a:t>
            </a:r>
          </a:p>
          <a:p>
            <a:pPr marL="0" indent="0">
              <a:buNone/>
            </a:pPr>
            <a:endParaRPr lang="en-US" dirty="0"/>
          </a:p>
          <a:p>
            <a:r>
              <a:rPr lang="en-US" dirty="0"/>
              <a:t>7a: In 2020, many churches initiated online services using various platforms.  </a:t>
            </a:r>
          </a:p>
          <a:p>
            <a:pPr lvl="1"/>
            <a:r>
              <a:rPr lang="en-US" dirty="0"/>
              <a:t>See instructions from the platform to determine views that were hits or watches based upon viewing time (the length of time considered a watch may vary by conference)</a:t>
            </a:r>
          </a:p>
        </p:txBody>
      </p:sp>
    </p:spTree>
    <p:extLst>
      <p:ext uri="{BB962C8B-B14F-4D97-AF65-F5344CB8AC3E}">
        <p14:creationId xmlns:p14="http://schemas.microsoft.com/office/powerpoint/2010/main" val="289157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graphicFrame>
        <p:nvGraphicFramePr>
          <p:cNvPr id="5" name="Table 4"/>
          <p:cNvGraphicFramePr>
            <a:graphicFrameLocks noGrp="1"/>
          </p:cNvGraphicFramePr>
          <p:nvPr>
            <p:extLst>
              <p:ext uri="{D42A27DB-BD31-4B8C-83A1-F6EECF244321}">
                <p14:modId xmlns:p14="http://schemas.microsoft.com/office/powerpoint/2010/main" val="1014691463"/>
              </p:ext>
            </p:extLst>
          </p:nvPr>
        </p:nvGraphicFramePr>
        <p:xfrm>
          <a:off x="1320477" y="2068207"/>
          <a:ext cx="9557142" cy="4157194"/>
        </p:xfrm>
        <a:graphic>
          <a:graphicData uri="http://schemas.openxmlformats.org/drawingml/2006/table">
            <a:tbl>
              <a:tblPr firstRow="1" firstCol="1" bandRow="1">
                <a:tableStyleId>{F5AB1C69-6EDB-4FF4-983F-18BD219EF322}</a:tableStyleId>
              </a:tblPr>
              <a:tblGrid>
                <a:gridCol w="2018754">
                  <a:extLst>
                    <a:ext uri="{9D8B030D-6E8A-4147-A177-3AD203B41FA5}">
                      <a16:colId xmlns:a16="http://schemas.microsoft.com/office/drawing/2014/main" val="1921637454"/>
                    </a:ext>
                  </a:extLst>
                </a:gridCol>
                <a:gridCol w="2512455">
                  <a:extLst>
                    <a:ext uri="{9D8B030D-6E8A-4147-A177-3AD203B41FA5}">
                      <a16:colId xmlns:a16="http://schemas.microsoft.com/office/drawing/2014/main" val="2354047988"/>
                    </a:ext>
                  </a:extLst>
                </a:gridCol>
                <a:gridCol w="2512455">
                  <a:extLst>
                    <a:ext uri="{9D8B030D-6E8A-4147-A177-3AD203B41FA5}">
                      <a16:colId xmlns:a16="http://schemas.microsoft.com/office/drawing/2014/main" val="282040116"/>
                    </a:ext>
                  </a:extLst>
                </a:gridCol>
                <a:gridCol w="2513478">
                  <a:extLst>
                    <a:ext uri="{9D8B030D-6E8A-4147-A177-3AD203B41FA5}">
                      <a16:colId xmlns:a16="http://schemas.microsoft.com/office/drawing/2014/main" val="2354279523"/>
                    </a:ext>
                  </a:extLst>
                </a:gridCol>
              </a:tblGrid>
              <a:tr h="296943">
                <a:tc>
                  <a:txBody>
                    <a:bodyPr/>
                    <a:lstStyle/>
                    <a:p>
                      <a:pPr marL="0" marR="0" algn="ctr">
                        <a:spcBef>
                          <a:spcPts val="0"/>
                        </a:spcBef>
                        <a:spcAft>
                          <a:spcPts val="0"/>
                        </a:spcAft>
                      </a:pPr>
                      <a:r>
                        <a:rPr lang="en-US" sz="1800" dirty="0">
                          <a:solidFill>
                            <a:schemeClr val="tx1"/>
                          </a:solidFill>
                          <a:effectLst/>
                        </a:rPr>
                        <a:t>Church Type</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Table 1</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Table 2</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Table 3</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64312830"/>
                  </a:ext>
                </a:extLst>
              </a:tr>
              <a:tr h="593885">
                <a:tc>
                  <a:txBody>
                    <a:bodyPr/>
                    <a:lstStyle/>
                    <a:p>
                      <a:pPr marL="0" marR="0">
                        <a:spcBef>
                          <a:spcPts val="0"/>
                        </a:spcBef>
                        <a:spcAft>
                          <a:spcPts val="0"/>
                        </a:spcAft>
                      </a:pPr>
                      <a:r>
                        <a:rPr lang="en-US" sz="1800" dirty="0">
                          <a:solidFill>
                            <a:schemeClr val="tx1"/>
                          </a:solidFill>
                          <a:effectLst/>
                        </a:rPr>
                        <a:t>Chartered Church</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Required</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Required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Required</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17484589"/>
                  </a:ext>
                </a:extLst>
              </a:tr>
              <a:tr h="890827">
                <a:tc>
                  <a:txBody>
                    <a:bodyPr/>
                    <a:lstStyle/>
                    <a:p>
                      <a:pPr marL="0" marR="0">
                        <a:spcBef>
                          <a:spcPts val="0"/>
                        </a:spcBef>
                        <a:spcAft>
                          <a:spcPts val="0"/>
                        </a:spcAft>
                      </a:pPr>
                      <a:r>
                        <a:rPr lang="en-US" sz="1800" dirty="0">
                          <a:solidFill>
                            <a:schemeClr val="tx1"/>
                          </a:solidFill>
                          <a:effectLst/>
                        </a:rPr>
                        <a:t>Mission Church</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Optional but recommended</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Optional*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Optional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16275864"/>
                  </a:ext>
                </a:extLst>
              </a:tr>
              <a:tr h="890827">
                <a:tc>
                  <a:txBody>
                    <a:bodyPr/>
                    <a:lstStyle/>
                    <a:p>
                      <a:pPr marL="0" marR="0">
                        <a:spcBef>
                          <a:spcPts val="0"/>
                        </a:spcBef>
                        <a:spcAft>
                          <a:spcPts val="0"/>
                        </a:spcAft>
                      </a:pPr>
                      <a:r>
                        <a:rPr lang="en-US" sz="1800" dirty="0">
                          <a:solidFill>
                            <a:schemeClr val="tx1"/>
                          </a:solidFill>
                          <a:effectLst/>
                        </a:rPr>
                        <a:t>New Church Start</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Required if there</a:t>
                      </a:r>
                      <a:r>
                        <a:rPr lang="en-US" sz="1800" baseline="0" dirty="0">
                          <a:effectLst/>
                        </a:rPr>
                        <a:t> </a:t>
                      </a:r>
                      <a:br>
                        <a:rPr lang="en-US" sz="1800" baseline="0" dirty="0">
                          <a:effectLst/>
                        </a:rPr>
                      </a:br>
                      <a:r>
                        <a:rPr lang="en-US" sz="1800" baseline="0" dirty="0">
                          <a:effectLst/>
                        </a:rPr>
                        <a:t>is a GCNO</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Optional*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Optional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42580048"/>
                  </a:ext>
                </a:extLst>
              </a:tr>
              <a:tr h="593885">
                <a:tc>
                  <a:txBody>
                    <a:bodyPr/>
                    <a:lstStyle/>
                    <a:p>
                      <a:pPr marL="0" marR="0">
                        <a:spcBef>
                          <a:spcPts val="0"/>
                        </a:spcBef>
                        <a:spcAft>
                          <a:spcPts val="0"/>
                        </a:spcAft>
                      </a:pPr>
                      <a:r>
                        <a:rPr lang="en-US" sz="1800" dirty="0">
                          <a:solidFill>
                            <a:schemeClr val="tx1"/>
                          </a:solidFill>
                          <a:effectLst/>
                        </a:rPr>
                        <a:t>Satellite</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spcBef>
                          <a:spcPts val="0"/>
                        </a:spcBef>
                        <a:spcAft>
                          <a:spcPts val="0"/>
                        </a:spcAft>
                      </a:pPr>
                      <a:r>
                        <a:rPr lang="en-US" sz="1800">
                          <a:effectLst/>
                        </a:rPr>
                        <a:t>Only required if information being reported separate from Parent Church</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1490332"/>
                  </a:ext>
                </a:extLst>
              </a:tr>
              <a:tr h="890827">
                <a:tc>
                  <a:txBody>
                    <a:bodyPr/>
                    <a:lstStyle/>
                    <a:p>
                      <a:pPr marL="0" marR="0">
                        <a:spcBef>
                          <a:spcPts val="0"/>
                        </a:spcBef>
                        <a:spcAft>
                          <a:spcPts val="0"/>
                        </a:spcAft>
                      </a:pPr>
                      <a:r>
                        <a:rPr lang="en-US" sz="1800" dirty="0">
                          <a:solidFill>
                            <a:schemeClr val="tx1"/>
                          </a:solidFill>
                          <a:effectLst/>
                        </a:rPr>
                        <a:t>Ecumenical Shared Ministries</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spcBef>
                          <a:spcPts val="0"/>
                        </a:spcBef>
                        <a:spcAft>
                          <a:spcPts val="0"/>
                        </a:spcAft>
                      </a:pPr>
                      <a:r>
                        <a:rPr lang="en-US" sz="1800" dirty="0">
                          <a:effectLst/>
                        </a:rPr>
                        <a:t>Subtypes detailed on future slide.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9749110"/>
                  </a:ext>
                </a:extLst>
              </a:tr>
            </a:tbl>
          </a:graphicData>
        </a:graphic>
      </p:graphicFrame>
      <p:sp>
        <p:nvSpPr>
          <p:cNvPr id="3" name="TextBox 2">
            <a:extLst>
              <a:ext uri="{FF2B5EF4-FFF2-40B4-BE49-F238E27FC236}">
                <a16:creationId xmlns:a16="http://schemas.microsoft.com/office/drawing/2014/main" id="{D1DFBB83-AB76-4064-96A7-6D26D452E9B0}"/>
              </a:ext>
            </a:extLst>
          </p:cNvPr>
          <p:cNvSpPr txBox="1"/>
          <p:nvPr/>
        </p:nvSpPr>
        <p:spPr>
          <a:xfrm>
            <a:off x="7023799" y="6222018"/>
            <a:ext cx="3847724" cy="338554"/>
          </a:xfrm>
          <a:prstGeom prst="rect">
            <a:avLst/>
          </a:prstGeom>
          <a:noFill/>
        </p:spPr>
        <p:txBody>
          <a:bodyPr wrap="square" rtlCol="0">
            <a:spAutoFit/>
          </a:bodyPr>
          <a:lstStyle/>
          <a:p>
            <a:pPr marL="0" marR="0" algn="ctr">
              <a:spcBef>
                <a:spcPts val="0"/>
              </a:spcBef>
              <a:spcAft>
                <a:spcPts val="0"/>
              </a:spcAft>
            </a:pPr>
            <a:r>
              <a:rPr lang="en-US" sz="1600" dirty="0">
                <a:effectLst/>
              </a:rPr>
              <a:t>*excluded from conference apportionments</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862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Chartered Churches</a:t>
            </a:r>
          </a:p>
        </p:txBody>
      </p:sp>
      <p:sp>
        <p:nvSpPr>
          <p:cNvPr id="3" name="Content Placeholder 2"/>
          <p:cNvSpPr>
            <a:spLocks noGrp="1"/>
          </p:cNvSpPr>
          <p:nvPr>
            <p:ph idx="1"/>
          </p:nvPr>
        </p:nvSpPr>
        <p:spPr/>
        <p:txBody>
          <a:bodyPr>
            <a:normAutofit/>
          </a:bodyPr>
          <a:lstStyle/>
          <a:p>
            <a:pPr>
              <a:spcAft>
                <a:spcPts val="1800"/>
              </a:spcAft>
            </a:pPr>
            <a:r>
              <a:rPr lang="en-US" dirty="0"/>
              <a:t>If a church is chartered, it should be reporting membership and expenses at the very minimum. </a:t>
            </a:r>
          </a:p>
          <a:p>
            <a:r>
              <a:rPr lang="en-US" dirty="0"/>
              <a:t>There are always exceptions as to why churches do not report participation information, but every chartered church should have membership.</a:t>
            </a:r>
          </a:p>
          <a:p>
            <a:pPr lvl="1">
              <a:spcAft>
                <a:spcPts val="1800"/>
              </a:spcAft>
            </a:pPr>
            <a:r>
              <a:rPr lang="en-US" dirty="0"/>
              <a:t>If a church does not have membership to report, it should not be labeled as chartered church. </a:t>
            </a:r>
          </a:p>
          <a:p>
            <a:r>
              <a:rPr lang="en-US" dirty="0"/>
              <a:t>Even if it closed in the year it should be reported.</a:t>
            </a:r>
          </a:p>
          <a:p>
            <a:pPr marL="0" indent="0">
              <a:buNone/>
            </a:pPr>
            <a:endParaRPr lang="en-US" dirty="0"/>
          </a:p>
        </p:txBody>
      </p:sp>
    </p:spTree>
    <p:extLst>
      <p:ext uri="{BB962C8B-B14F-4D97-AF65-F5344CB8AC3E}">
        <p14:creationId xmlns:p14="http://schemas.microsoft.com/office/powerpoint/2010/main" val="2912915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Mission Churches and New </a:t>
            </a:r>
            <a:br>
              <a:rPr lang="en-US" dirty="0"/>
            </a:br>
            <a:r>
              <a:rPr lang="en-US" dirty="0"/>
              <a:t>Church Starts</a:t>
            </a:r>
          </a:p>
        </p:txBody>
      </p:sp>
      <p:sp>
        <p:nvSpPr>
          <p:cNvPr id="3" name="Content Placeholder 2"/>
          <p:cNvSpPr>
            <a:spLocks noGrp="1"/>
          </p:cNvSpPr>
          <p:nvPr>
            <p:ph idx="1"/>
          </p:nvPr>
        </p:nvSpPr>
        <p:spPr/>
        <p:txBody>
          <a:bodyPr>
            <a:normAutofit lnSpcReduction="10000"/>
          </a:bodyPr>
          <a:lstStyle/>
          <a:p>
            <a:r>
              <a:rPr lang="en-US" dirty="0"/>
              <a:t>The guidelines for creating a new church can be found in ¶259 of the </a:t>
            </a:r>
            <a:r>
              <a:rPr lang="en-US" i="1" dirty="0"/>
              <a:t>Book of Discipline</a:t>
            </a:r>
            <a:r>
              <a:rPr lang="en-US" dirty="0"/>
              <a:t>. </a:t>
            </a:r>
          </a:p>
          <a:p>
            <a:pPr lvl="1"/>
            <a:r>
              <a:rPr lang="en-US" dirty="0"/>
              <a:t>Essentially, ¶259.1 lays out the conditions differentiating a Mission designation from New Church Starts.</a:t>
            </a:r>
          </a:p>
          <a:p>
            <a:pPr lvl="1"/>
            <a:r>
              <a:rPr lang="en-US" dirty="0"/>
              <a:t>For GCFA statistical reporting, they are treated the same way (not required). </a:t>
            </a:r>
          </a:p>
          <a:p>
            <a:r>
              <a:rPr lang="en-US" dirty="0"/>
              <a:t>GCFA and Path1, a Discipleship Ministries church planting program, recommends tracking and reporting participation (Table 1) data as soon as possible for these churches. </a:t>
            </a:r>
          </a:p>
          <a:p>
            <a:pPr lvl="1"/>
            <a:r>
              <a:rPr lang="en-US" dirty="0"/>
              <a:t>While any data submitted will be excluded from GCFA’s apportionment calculations, church members and participants will be reported as part of the General Church membership and used to help gauge trends and share the story of the United Methodist Church.</a:t>
            </a:r>
          </a:p>
          <a:p>
            <a:endParaRPr lang="en-US" dirty="0"/>
          </a:p>
        </p:txBody>
      </p:sp>
    </p:spTree>
    <p:extLst>
      <p:ext uri="{BB962C8B-B14F-4D97-AF65-F5344CB8AC3E}">
        <p14:creationId xmlns:p14="http://schemas.microsoft.com/office/powerpoint/2010/main" val="4233194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New Church Starts</a:t>
            </a:r>
          </a:p>
        </p:txBody>
      </p:sp>
      <p:sp>
        <p:nvSpPr>
          <p:cNvPr id="3" name="Content Placeholder 2"/>
          <p:cNvSpPr>
            <a:spLocks noGrp="1"/>
          </p:cNvSpPr>
          <p:nvPr>
            <p:ph idx="1"/>
          </p:nvPr>
        </p:nvSpPr>
        <p:spPr>
          <a:xfrm>
            <a:off x="838200" y="1825625"/>
            <a:ext cx="10515600" cy="4529908"/>
          </a:xfrm>
        </p:spPr>
        <p:txBody>
          <a:bodyPr>
            <a:normAutofit/>
          </a:bodyPr>
          <a:lstStyle/>
          <a:p>
            <a:r>
              <a:rPr lang="en-US" b="1" dirty="0"/>
              <a:t>There are TWO ways to report membership data for New Church Starts:</a:t>
            </a:r>
            <a:endParaRPr lang="en-US" dirty="0"/>
          </a:p>
          <a:p>
            <a:pPr marL="914400" lvl="1" indent="-457200">
              <a:spcAft>
                <a:spcPts val="1800"/>
              </a:spcAft>
              <a:buFont typeface="+mj-lt"/>
              <a:buAutoNum type="arabicPeriod"/>
            </a:pPr>
            <a:r>
              <a:rPr lang="en-US" dirty="0"/>
              <a:t>If the conference requests for the church to have a General Church Number (GCNO) from its inception, report data for the church as you would a chartered church. </a:t>
            </a:r>
          </a:p>
          <a:p>
            <a:pPr marL="914400" lvl="1" indent="-457200">
              <a:buFont typeface="+mj-lt"/>
              <a:buAutoNum type="arabicPeriod"/>
            </a:pPr>
            <a:r>
              <a:rPr lang="en-US" dirty="0"/>
              <a:t>If the church does not have a GCNO, membership for the church can be kept by the conference secretary on a general membership roll, which is reported to GCFA along with other church statistics. </a:t>
            </a:r>
          </a:p>
          <a:p>
            <a:pPr lvl="2"/>
            <a:r>
              <a:rPr lang="en-US" dirty="0"/>
              <a:t>These members are sometimes referred to as “At Large” members and should be transferred as soon as possible to the roll of the new church once it reaches conference criteria for organization.</a:t>
            </a:r>
          </a:p>
          <a:p>
            <a:pPr lvl="2"/>
            <a:r>
              <a:rPr lang="en-US" dirty="0"/>
              <a:t>See ¶259.3 for more information.</a:t>
            </a:r>
          </a:p>
          <a:p>
            <a:endParaRPr lang="en-US" dirty="0"/>
          </a:p>
        </p:txBody>
      </p:sp>
    </p:spTree>
    <p:extLst>
      <p:ext uri="{BB962C8B-B14F-4D97-AF65-F5344CB8AC3E}">
        <p14:creationId xmlns:p14="http://schemas.microsoft.com/office/powerpoint/2010/main" val="201094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Satellite Churches</a:t>
            </a:r>
          </a:p>
        </p:txBody>
      </p:sp>
      <p:sp>
        <p:nvSpPr>
          <p:cNvPr id="3" name="Content Placeholder 2"/>
          <p:cNvSpPr>
            <a:spLocks noGrp="1"/>
          </p:cNvSpPr>
          <p:nvPr>
            <p:ph idx="1"/>
          </p:nvPr>
        </p:nvSpPr>
        <p:spPr>
          <a:xfrm>
            <a:off x="838200" y="1825625"/>
            <a:ext cx="10515600" cy="4448426"/>
          </a:xfrm>
        </p:spPr>
        <p:txBody>
          <a:bodyPr>
            <a:normAutofit fontScale="70000" lnSpcReduction="20000"/>
          </a:bodyPr>
          <a:lstStyle/>
          <a:p>
            <a:pPr>
              <a:lnSpc>
                <a:spcPct val="100000"/>
              </a:lnSpc>
            </a:pPr>
            <a:r>
              <a:rPr lang="en-US" sz="3200" dirty="0"/>
              <a:t>Is it a satellite or a mission?</a:t>
            </a:r>
          </a:p>
          <a:p>
            <a:pPr lvl="1">
              <a:lnSpc>
                <a:spcPct val="100000"/>
              </a:lnSpc>
            </a:pPr>
            <a:r>
              <a:rPr lang="en-US" sz="2800" b="1" dirty="0"/>
              <a:t>Satellite: </a:t>
            </a:r>
            <a:r>
              <a:rPr lang="en-US" sz="2800" dirty="0"/>
              <a:t>When authorized by the district superintendent and the district board of church location and building, chartered local churches may sponsor or serve as “parent” to a satellite church. The satellite is often a separate site or campus of a larger local church congregation.</a:t>
            </a:r>
          </a:p>
          <a:p>
            <a:pPr lvl="1">
              <a:lnSpc>
                <a:spcPct val="100000"/>
              </a:lnSpc>
            </a:pPr>
            <a:r>
              <a:rPr lang="en-US" sz="2800" b="1" dirty="0"/>
              <a:t>Mission: </a:t>
            </a:r>
            <a:r>
              <a:rPr lang="en-US" sz="2800" dirty="0"/>
              <a:t>Congregations are designated as “Missions” when membership opportunities and resources place limits on the church’s abilities to obtain charter status. These churches often are created strategically in order to serve a limited population such as those of a minority demographic or to cater to other cultures or languages. Missions are often funded by sources outside of the congregation and rarely support the UMC connection through apportionments or other income, and the annual conference usually provides long-term administrative guidance of the congregation. The mission congregation may be organized in the same manner of any local church and can have the same rights and powers, as such submitting statistics to GCFA, as decided by the annual conference. The BOD ¶ 259.1a provides further detail.</a:t>
            </a:r>
          </a:p>
          <a:p>
            <a:pPr>
              <a:lnSpc>
                <a:spcPct val="120000"/>
              </a:lnSpc>
            </a:pPr>
            <a:r>
              <a:rPr lang="en-US" sz="3200" dirty="0"/>
              <a:t>Do not double count!!</a:t>
            </a:r>
          </a:p>
        </p:txBody>
      </p:sp>
    </p:spTree>
    <p:extLst>
      <p:ext uri="{BB962C8B-B14F-4D97-AF65-F5344CB8AC3E}">
        <p14:creationId xmlns:p14="http://schemas.microsoft.com/office/powerpoint/2010/main" val="410862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Reporting: Ecumenical Shared Ministry</a:t>
            </a:r>
            <a:endParaRPr lang="en-US" dirty="0"/>
          </a:p>
        </p:txBody>
      </p:sp>
      <p:sp>
        <p:nvSpPr>
          <p:cNvPr id="4" name="Rectangle 1"/>
          <p:cNvSpPr>
            <a:spLocks noChangeArrowheads="1"/>
          </p:cNvSpPr>
          <p:nvPr/>
        </p:nvSpPr>
        <p:spPr bwMode="auto">
          <a:xfrm>
            <a:off x="838200" y="1945889"/>
            <a:ext cx="1034108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ts val="3600"/>
              </a:spcAft>
              <a:buClrTx/>
              <a:buSzTx/>
              <a:buFont typeface="Arial" panose="020B0604020202020204" pitchFamily="34" charset="0"/>
              <a:buChar char="•"/>
              <a:tabLst/>
            </a:pPr>
            <a:r>
              <a:rPr lang="en-US" altLang="en-US" sz="2400" dirty="0"/>
              <a:t>Definitions of Ecumenical Shared Ministries can be found in ¶208. </a:t>
            </a:r>
          </a:p>
          <a:p>
            <a:pPr marL="342900" marR="0" lvl="0" indent="-342900" algn="l" defTabSz="914400" rtl="0" eaLnBrk="0" fontAlgn="base" latinLnBrk="0" hangingPunct="0">
              <a:lnSpc>
                <a:spcPct val="100000"/>
              </a:lnSpc>
              <a:spcBef>
                <a:spcPct val="0"/>
              </a:spcBef>
              <a:spcAft>
                <a:spcPts val="3600"/>
              </a:spcAft>
              <a:buClrTx/>
              <a:buSzTx/>
              <a:buFont typeface="Arial" panose="020B0604020202020204" pitchFamily="34" charset="0"/>
              <a:buChar char="•"/>
              <a:tabLst/>
            </a:pPr>
            <a:r>
              <a:rPr lang="en-US" altLang="en-US" sz="2400" dirty="0"/>
              <a:t>Essentially, these are ecumenical congregations formed by a local United Methodist church and one or more local congregations of other Christian traditions. </a:t>
            </a:r>
          </a:p>
          <a:p>
            <a:pPr marL="342900" marR="0" lvl="0" indent="-342900" algn="l" defTabSz="914400" rtl="0" eaLnBrk="0" fontAlgn="base" latinLnBrk="0" hangingPunct="0">
              <a:lnSpc>
                <a:spcPct val="100000"/>
              </a:lnSpc>
              <a:spcBef>
                <a:spcPct val="0"/>
              </a:spcBef>
              <a:spcAft>
                <a:spcPts val="3600"/>
              </a:spcAft>
              <a:buClrTx/>
              <a:buSzTx/>
              <a:buFont typeface="Arial" panose="020B0604020202020204" pitchFamily="34" charset="0"/>
              <a:buChar char="•"/>
              <a:tabLst/>
            </a:pPr>
            <a:r>
              <a:rPr lang="en-US" altLang="en-US" sz="2400" dirty="0"/>
              <a:t>There are found in several forms and reported to GCFA along with other churches and require different avenues of reporting statistics.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2051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43F5E-2F73-4A1D-BABD-5DB729320307}"/>
              </a:ext>
            </a:extLst>
          </p:cNvPr>
          <p:cNvSpPr>
            <a:spLocks noGrp="1"/>
          </p:cNvSpPr>
          <p:nvPr>
            <p:ph type="title"/>
          </p:nvPr>
        </p:nvSpPr>
        <p:spPr/>
        <p:txBody>
          <a:bodyPr/>
          <a:lstStyle/>
          <a:p>
            <a:r>
              <a:rPr lang="en-US" altLang="en-US" dirty="0"/>
              <a:t>Reporting: Ecumenical Shared Ministry</a:t>
            </a:r>
            <a:endParaRPr lang="en-US" dirty="0"/>
          </a:p>
        </p:txBody>
      </p:sp>
      <p:graphicFrame>
        <p:nvGraphicFramePr>
          <p:cNvPr id="4" name="Content Placeholder 3">
            <a:extLst>
              <a:ext uri="{FF2B5EF4-FFF2-40B4-BE49-F238E27FC236}">
                <a16:creationId xmlns:a16="http://schemas.microsoft.com/office/drawing/2014/main" id="{098FCA41-4646-4FFC-BF08-57A575511E6F}"/>
              </a:ext>
            </a:extLst>
          </p:cNvPr>
          <p:cNvGraphicFramePr>
            <a:graphicFrameLocks/>
          </p:cNvGraphicFramePr>
          <p:nvPr>
            <p:extLst>
              <p:ext uri="{D42A27DB-BD31-4B8C-83A1-F6EECF244321}">
                <p14:modId xmlns:p14="http://schemas.microsoft.com/office/powerpoint/2010/main" val="1232580790"/>
              </p:ext>
            </p:extLst>
          </p:nvPr>
        </p:nvGraphicFramePr>
        <p:xfrm>
          <a:off x="1469679" y="1865015"/>
          <a:ext cx="9252642" cy="4481463"/>
        </p:xfrm>
        <a:graphic>
          <a:graphicData uri="http://schemas.openxmlformats.org/drawingml/2006/table">
            <a:tbl>
              <a:tblPr firstRow="1" firstCol="1" bandRow="1">
                <a:tableStyleId>{F5AB1C69-6EDB-4FF4-983F-18BD219EF322}</a:tableStyleId>
              </a:tblPr>
              <a:tblGrid>
                <a:gridCol w="1776310">
                  <a:extLst>
                    <a:ext uri="{9D8B030D-6E8A-4147-A177-3AD203B41FA5}">
                      <a16:colId xmlns:a16="http://schemas.microsoft.com/office/drawing/2014/main" val="1077987614"/>
                    </a:ext>
                  </a:extLst>
                </a:gridCol>
                <a:gridCol w="4007829">
                  <a:extLst>
                    <a:ext uri="{9D8B030D-6E8A-4147-A177-3AD203B41FA5}">
                      <a16:colId xmlns:a16="http://schemas.microsoft.com/office/drawing/2014/main" val="3173180985"/>
                    </a:ext>
                  </a:extLst>
                </a:gridCol>
                <a:gridCol w="3468503">
                  <a:extLst>
                    <a:ext uri="{9D8B030D-6E8A-4147-A177-3AD203B41FA5}">
                      <a16:colId xmlns:a16="http://schemas.microsoft.com/office/drawing/2014/main" val="1112559599"/>
                    </a:ext>
                  </a:extLst>
                </a:gridCol>
              </a:tblGrid>
              <a:tr h="521516">
                <a:tc>
                  <a:txBody>
                    <a:bodyPr/>
                    <a:lstStyle/>
                    <a:p>
                      <a:pPr marL="0" marR="0" algn="ctr">
                        <a:spcBef>
                          <a:spcPts val="0"/>
                        </a:spcBef>
                        <a:spcAft>
                          <a:spcPts val="0"/>
                        </a:spcAft>
                      </a:pPr>
                      <a:r>
                        <a:rPr lang="en-US" sz="1600" dirty="0">
                          <a:solidFill>
                            <a:schemeClr val="tx1"/>
                          </a:solidFill>
                          <a:effectLst/>
                        </a:rPr>
                        <a:t>Ecumenical Type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solidFill>
                          <a:effectLst/>
                        </a:rPr>
                        <a:t>Basic Definition</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solidFill>
                          <a:effectLst/>
                        </a:rPr>
                        <a:t>How to Report Membership</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44242833"/>
                  </a:ext>
                </a:extLst>
              </a:tr>
              <a:tr h="1043037">
                <a:tc>
                  <a:txBody>
                    <a:bodyPr/>
                    <a:lstStyle/>
                    <a:p>
                      <a:pPr marL="0" marR="0">
                        <a:spcBef>
                          <a:spcPts val="0"/>
                        </a:spcBef>
                        <a:spcAft>
                          <a:spcPts val="0"/>
                        </a:spcAft>
                      </a:pPr>
                      <a:r>
                        <a:rPr lang="en-US" sz="1600" dirty="0">
                          <a:solidFill>
                            <a:schemeClr val="tx1"/>
                          </a:solidFill>
                          <a:effectLst/>
                        </a:rPr>
                        <a:t>Federated Church</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One congregation with at least two denominations. Members choose which denomination holds membership.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If church is holding two membership rolls, only report UMC membership and proportionally split expenses.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1720534"/>
                  </a:ext>
                </a:extLst>
              </a:tr>
              <a:tr h="1070784">
                <a:tc>
                  <a:txBody>
                    <a:bodyPr/>
                    <a:lstStyle/>
                    <a:p>
                      <a:pPr marL="0" marR="0">
                        <a:spcBef>
                          <a:spcPts val="0"/>
                        </a:spcBef>
                        <a:spcAft>
                          <a:spcPts val="0"/>
                        </a:spcAft>
                      </a:pPr>
                      <a:r>
                        <a:rPr lang="en-US" sz="1600" dirty="0">
                          <a:solidFill>
                            <a:schemeClr val="tx1"/>
                          </a:solidFill>
                          <a:effectLst/>
                        </a:rPr>
                        <a:t>Union Church</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One congregation with one unified membership roll is related to two denominations.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This is left up to the conference as to whether full membership is included. If so, report as if 100% UMC. If not, do not report.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78317074"/>
                  </a:ext>
                </a:extLst>
              </a:tr>
              <a:tr h="1043037">
                <a:tc>
                  <a:txBody>
                    <a:bodyPr/>
                    <a:lstStyle/>
                    <a:p>
                      <a:pPr marL="0" marR="0">
                        <a:spcBef>
                          <a:spcPts val="0"/>
                        </a:spcBef>
                        <a:spcAft>
                          <a:spcPts val="0"/>
                        </a:spcAft>
                      </a:pPr>
                      <a:r>
                        <a:rPr lang="en-US" sz="1600" dirty="0">
                          <a:solidFill>
                            <a:schemeClr val="tx1"/>
                          </a:solidFill>
                          <a:effectLst/>
                        </a:rPr>
                        <a:t>Merged Church</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Two or more congregations from different denominations form one congregation that only relates to one denomination.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If church chooses to relate to UMC, report 100%. If not, do not report.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28000845"/>
                  </a:ext>
                </a:extLst>
              </a:tr>
              <a:tr h="803089">
                <a:tc>
                  <a:txBody>
                    <a:bodyPr/>
                    <a:lstStyle/>
                    <a:p>
                      <a:pPr marL="0" marR="0">
                        <a:spcBef>
                          <a:spcPts val="0"/>
                        </a:spcBef>
                        <a:spcAft>
                          <a:spcPts val="0"/>
                        </a:spcAft>
                      </a:pPr>
                      <a:r>
                        <a:rPr lang="en-US" sz="1600" dirty="0">
                          <a:solidFill>
                            <a:schemeClr val="tx1"/>
                          </a:solidFill>
                          <a:effectLst/>
                        </a:rPr>
                        <a:t>Yoked Parish</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Congregations of different denominations share a pastor.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dirty="0">
                          <a:effectLst/>
                        </a:rPr>
                        <a:t>Only report the churches considered UMC regardless of pastor denomination.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58712509"/>
                  </a:ext>
                </a:extLst>
              </a:tr>
            </a:tbl>
          </a:graphicData>
        </a:graphic>
      </p:graphicFrame>
    </p:spTree>
    <p:extLst>
      <p:ext uri="{BB962C8B-B14F-4D97-AF65-F5344CB8AC3E}">
        <p14:creationId xmlns:p14="http://schemas.microsoft.com/office/powerpoint/2010/main" val="4230142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Closed Churches</a:t>
            </a:r>
          </a:p>
        </p:txBody>
      </p:sp>
      <p:sp>
        <p:nvSpPr>
          <p:cNvPr id="3" name="Content Placeholder 2"/>
          <p:cNvSpPr>
            <a:spLocks noGrp="1"/>
          </p:cNvSpPr>
          <p:nvPr>
            <p:ph idx="1"/>
          </p:nvPr>
        </p:nvSpPr>
        <p:spPr/>
        <p:txBody>
          <a:bodyPr>
            <a:normAutofit/>
          </a:bodyPr>
          <a:lstStyle/>
          <a:p>
            <a:pPr>
              <a:lnSpc>
                <a:spcPct val="100000"/>
              </a:lnSpc>
              <a:spcAft>
                <a:spcPts val="2400"/>
              </a:spcAft>
            </a:pPr>
            <a:r>
              <a:rPr lang="en-US" dirty="0"/>
              <a:t>Change from “Active” status to “Closed” status after the reporting period.</a:t>
            </a:r>
          </a:p>
          <a:p>
            <a:pPr>
              <a:lnSpc>
                <a:spcPct val="100000"/>
              </a:lnSpc>
              <a:spcAft>
                <a:spcPts val="600"/>
              </a:spcAft>
            </a:pPr>
            <a:r>
              <a:rPr lang="en-US" dirty="0"/>
              <a:t>Remove members of closed churches through</a:t>
            </a:r>
          </a:p>
          <a:p>
            <a:pPr lvl="1">
              <a:lnSpc>
                <a:spcPct val="100000"/>
              </a:lnSpc>
              <a:spcAft>
                <a:spcPts val="600"/>
              </a:spcAft>
            </a:pPr>
            <a:r>
              <a:rPr lang="en-US" dirty="0"/>
              <a:t>Transfer</a:t>
            </a:r>
          </a:p>
          <a:p>
            <a:pPr lvl="1">
              <a:lnSpc>
                <a:spcPct val="100000"/>
              </a:lnSpc>
              <a:spcAft>
                <a:spcPts val="600"/>
              </a:spcAft>
            </a:pPr>
            <a:r>
              <a:rPr lang="en-US" dirty="0"/>
              <a:t>Correction</a:t>
            </a:r>
            <a:endParaRPr lang="en-US" sz="2800" dirty="0"/>
          </a:p>
          <a:p>
            <a:pPr>
              <a:lnSpc>
                <a:spcPct val="100000"/>
              </a:lnSpc>
              <a:spcAft>
                <a:spcPts val="2400"/>
              </a:spcAft>
            </a:pPr>
            <a:r>
              <a:rPr lang="en-US" dirty="0"/>
              <a:t>If church is closed due to merger…</a:t>
            </a:r>
          </a:p>
          <a:p>
            <a:pPr marL="0" indent="0">
              <a:buNone/>
            </a:pPr>
            <a:endParaRPr lang="en-US" dirty="0"/>
          </a:p>
        </p:txBody>
      </p:sp>
    </p:spTree>
    <p:extLst>
      <p:ext uri="{BB962C8B-B14F-4D97-AF65-F5344CB8AC3E}">
        <p14:creationId xmlns:p14="http://schemas.microsoft.com/office/powerpoint/2010/main" val="244661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Statisticians - Statistics Basics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508000" y="3022599"/>
            <a:ext cx="9855200" cy="1557789"/>
          </a:xfrm>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Will Furones, Data Management Specialist</a:t>
            </a:r>
          </a:p>
          <a:p>
            <a:r>
              <a:rPr lang="en-US" b="1" dirty="0">
                <a:solidFill>
                  <a:schemeClr val="bg1"/>
                </a:solidFill>
              </a:rPr>
              <a:t>Leslie Ohrin, Manager of Data Services and IT Projects</a:t>
            </a:r>
          </a:p>
          <a:p>
            <a:endParaRPr lang="en-US" sz="800" b="1" dirty="0">
              <a:solidFill>
                <a:schemeClr val="bg1"/>
              </a:solidFill>
            </a:endParaRPr>
          </a:p>
          <a:p>
            <a:r>
              <a:rPr lang="en-US" b="1" dirty="0">
                <a:solidFill>
                  <a:schemeClr val="bg1"/>
                </a:solidFill>
              </a:rPr>
              <a:t>Tuesday, January 26, 2021</a:t>
            </a:r>
          </a:p>
        </p:txBody>
      </p:sp>
    </p:spTree>
    <p:extLst>
      <p:ext uri="{BB962C8B-B14F-4D97-AF65-F5344CB8AC3E}">
        <p14:creationId xmlns:p14="http://schemas.microsoft.com/office/powerpoint/2010/main" val="293362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Merged Churches</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076672743"/>
              </p:ext>
            </p:extLst>
          </p:nvPr>
        </p:nvGraphicFramePr>
        <p:xfrm>
          <a:off x="967338" y="175700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131837" y="1889280"/>
            <a:ext cx="5661145" cy="1200329"/>
          </a:xfrm>
          <a:prstGeom prst="rect">
            <a:avLst/>
          </a:prstGeom>
          <a:noFill/>
        </p:spPr>
        <p:txBody>
          <a:bodyPr wrap="square" rtlCol="0">
            <a:spAutoFit/>
          </a:bodyPr>
          <a:lstStyle/>
          <a:p>
            <a:r>
              <a:rPr lang="en-US" sz="2400" dirty="0"/>
              <a:t>Both merging churches transfer members out (Membership=0). New church begins with 0 and members transferred in.</a:t>
            </a:r>
          </a:p>
        </p:txBody>
      </p:sp>
      <p:sp>
        <p:nvSpPr>
          <p:cNvPr id="7" name="TextBox 6"/>
          <p:cNvSpPr txBox="1"/>
          <p:nvPr/>
        </p:nvSpPr>
        <p:spPr>
          <a:xfrm>
            <a:off x="4317206" y="3500122"/>
            <a:ext cx="6475776" cy="461665"/>
          </a:xfrm>
          <a:prstGeom prst="rect">
            <a:avLst/>
          </a:prstGeom>
          <a:noFill/>
        </p:spPr>
        <p:txBody>
          <a:bodyPr wrap="square" rtlCol="0">
            <a:spAutoFit/>
          </a:bodyPr>
          <a:lstStyle/>
          <a:p>
            <a:r>
              <a:rPr lang="en-US" sz="2400" dirty="0"/>
              <a:t>As long as it’s on the BAC someone will know! </a:t>
            </a:r>
          </a:p>
        </p:txBody>
      </p:sp>
      <p:sp>
        <p:nvSpPr>
          <p:cNvPr id="8" name="TextBox 7"/>
          <p:cNvSpPr txBox="1"/>
          <p:nvPr/>
        </p:nvSpPr>
        <p:spPr>
          <a:xfrm>
            <a:off x="2567334" y="4404769"/>
            <a:ext cx="9120750" cy="1200329"/>
          </a:xfrm>
          <a:prstGeom prst="rect">
            <a:avLst/>
          </a:prstGeom>
          <a:noFill/>
        </p:spPr>
        <p:txBody>
          <a:bodyPr wrap="square" rtlCol="0">
            <a:spAutoFit/>
          </a:bodyPr>
          <a:lstStyle/>
          <a:p>
            <a:pPr lvl="1"/>
            <a:r>
              <a:rPr lang="en-US" sz="2400" dirty="0"/>
              <a:t>Church with discontinued </a:t>
            </a:r>
            <a:r>
              <a:rPr lang="en-US" sz="2400" dirty="0" err="1"/>
              <a:t>GCNO</a:t>
            </a:r>
            <a:r>
              <a:rPr lang="en-US" sz="2400" dirty="0"/>
              <a:t> transfers members out so that membership=0 and new church starts with same membership as last year and transfers all new members in. </a:t>
            </a:r>
          </a:p>
        </p:txBody>
      </p:sp>
      <p:sp>
        <p:nvSpPr>
          <p:cNvPr id="9" name="TextBox 8"/>
          <p:cNvSpPr txBox="1"/>
          <p:nvPr/>
        </p:nvSpPr>
        <p:spPr>
          <a:xfrm>
            <a:off x="1446245" y="5778553"/>
            <a:ext cx="10745755" cy="769441"/>
          </a:xfrm>
          <a:prstGeom prst="rect">
            <a:avLst/>
          </a:prstGeom>
          <a:noFill/>
        </p:spPr>
        <p:txBody>
          <a:bodyPr wrap="square" rtlCol="0">
            <a:spAutoFit/>
          </a:bodyPr>
          <a:lstStyle/>
          <a:p>
            <a:r>
              <a:rPr lang="en-US" sz="2200" dirty="0"/>
              <a:t>Churches can keep their </a:t>
            </a:r>
            <a:r>
              <a:rPr lang="en-US" sz="2200" dirty="0" err="1"/>
              <a:t>GCNO</a:t>
            </a:r>
            <a:r>
              <a:rPr lang="en-US" sz="2200" dirty="0"/>
              <a:t> and change names, but unless there is a new </a:t>
            </a:r>
            <a:r>
              <a:rPr lang="en-US" sz="2200" dirty="0" err="1"/>
              <a:t>GCNO</a:t>
            </a:r>
            <a:r>
              <a:rPr lang="en-US" sz="2200" dirty="0"/>
              <a:t>, they do not start fresh with membership.</a:t>
            </a:r>
          </a:p>
        </p:txBody>
      </p:sp>
    </p:spTree>
    <p:extLst>
      <p:ext uri="{BB962C8B-B14F-4D97-AF65-F5344CB8AC3E}">
        <p14:creationId xmlns:p14="http://schemas.microsoft.com/office/powerpoint/2010/main" val="4035793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Paycheck Protection Program (PPP) </a:t>
            </a:r>
          </a:p>
        </p:txBody>
      </p:sp>
      <p:sp>
        <p:nvSpPr>
          <p:cNvPr id="3" name="Content Placeholder 2"/>
          <p:cNvSpPr>
            <a:spLocks noGrp="1"/>
          </p:cNvSpPr>
          <p:nvPr>
            <p:ph idx="1"/>
          </p:nvPr>
        </p:nvSpPr>
        <p:spPr>
          <a:xfrm>
            <a:off x="838200" y="1825625"/>
            <a:ext cx="9668069" cy="4351338"/>
          </a:xfrm>
        </p:spPr>
        <p:txBody>
          <a:bodyPr/>
          <a:lstStyle/>
          <a:p>
            <a:r>
              <a:rPr lang="en-US" dirty="0"/>
              <a:t>27: If the church received a loan from the Paycheck Protection Program (PPP) as part of the CARES Act that has not been forgiven, include the loan balance </a:t>
            </a:r>
            <a:r>
              <a:rPr lang="en-US"/>
              <a:t>here.</a:t>
            </a:r>
          </a:p>
          <a:p>
            <a:pPr marL="0" indent="0">
              <a:buNone/>
            </a:pPr>
            <a:endParaRPr lang="en-US" dirty="0"/>
          </a:p>
          <a:p>
            <a:r>
              <a:rPr lang="en-US" dirty="0"/>
              <a:t>54c: Enter the amount received from the Paycheck Protection Program (PPP) as part of the CARES Act here (whether it's been forgiven or not).</a:t>
            </a:r>
          </a:p>
        </p:txBody>
      </p:sp>
    </p:spTree>
    <p:extLst>
      <p:ext uri="{BB962C8B-B14F-4D97-AF65-F5344CB8AC3E}">
        <p14:creationId xmlns:p14="http://schemas.microsoft.com/office/powerpoint/2010/main" val="188599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into the Data</a:t>
            </a:r>
          </a:p>
        </p:txBody>
      </p:sp>
      <p:sp>
        <p:nvSpPr>
          <p:cNvPr id="3" name="Content Placeholder 2"/>
          <p:cNvSpPr>
            <a:spLocks noGrp="1"/>
          </p:cNvSpPr>
          <p:nvPr>
            <p:ph idx="1"/>
          </p:nvPr>
        </p:nvSpPr>
        <p:spPr/>
        <p:txBody>
          <a:bodyPr>
            <a:normAutofit lnSpcReduction="10000"/>
          </a:bodyPr>
          <a:lstStyle/>
          <a:p>
            <a:r>
              <a:rPr lang="en-US" dirty="0"/>
              <a:t>What the data needs:</a:t>
            </a:r>
          </a:p>
          <a:p>
            <a:pPr marL="457200" lvl="1" indent="0">
              <a:buNone/>
            </a:pPr>
            <a:endParaRPr lang="en-US" sz="1600" dirty="0"/>
          </a:p>
          <a:p>
            <a:pPr lvl="1"/>
            <a:r>
              <a:rPr lang="en-US" sz="2800" dirty="0"/>
              <a:t>Validity:</a:t>
            </a:r>
          </a:p>
          <a:p>
            <a:pPr lvl="2"/>
            <a:r>
              <a:rPr lang="en-US" sz="2800" dirty="0"/>
              <a:t>Understanding between GCFA, Conference, and Church</a:t>
            </a:r>
          </a:p>
          <a:p>
            <a:pPr lvl="1"/>
            <a:endParaRPr lang="en-US" sz="2800" dirty="0"/>
          </a:p>
          <a:p>
            <a:pPr lvl="1"/>
            <a:r>
              <a:rPr lang="en-US" sz="2800" dirty="0"/>
              <a:t>Reliability:</a:t>
            </a:r>
          </a:p>
          <a:p>
            <a:pPr lvl="2"/>
            <a:r>
              <a:rPr lang="en-US" sz="2800" dirty="0"/>
              <a:t>Consistent gathering</a:t>
            </a:r>
          </a:p>
          <a:p>
            <a:pPr lvl="2"/>
            <a:r>
              <a:rPr lang="en-US" sz="2800" dirty="0"/>
              <a:t>Clear instructions</a:t>
            </a:r>
          </a:p>
          <a:p>
            <a:pPr lvl="1"/>
            <a:endParaRPr lang="en-US" sz="2800" dirty="0"/>
          </a:p>
          <a:p>
            <a:pPr lvl="1"/>
            <a:r>
              <a:rPr lang="en-US" sz="2800" dirty="0"/>
              <a:t>Comparability:</a:t>
            </a:r>
          </a:p>
          <a:p>
            <a:pPr lvl="2"/>
            <a:r>
              <a:rPr lang="en-US" sz="2800" dirty="0"/>
              <a:t>Static forms and consistent reporting</a:t>
            </a:r>
          </a:p>
          <a:p>
            <a:endParaRPr lang="en-US" dirty="0"/>
          </a:p>
        </p:txBody>
      </p:sp>
    </p:spTree>
    <p:extLst>
      <p:ext uri="{BB962C8B-B14F-4D97-AF65-F5344CB8AC3E}">
        <p14:creationId xmlns:p14="http://schemas.microsoft.com/office/powerpoint/2010/main" val="3500500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Issues</a:t>
            </a:r>
          </a:p>
        </p:txBody>
      </p:sp>
      <p:sp>
        <p:nvSpPr>
          <p:cNvPr id="3" name="Content Placeholder 2"/>
          <p:cNvSpPr>
            <a:spLocks noGrp="1"/>
          </p:cNvSpPr>
          <p:nvPr>
            <p:ph idx="1"/>
          </p:nvPr>
        </p:nvSpPr>
        <p:spPr/>
        <p:txBody>
          <a:bodyPr>
            <a:normAutofit lnSpcReduction="10000"/>
          </a:bodyPr>
          <a:lstStyle/>
          <a:p>
            <a:r>
              <a:rPr lang="en-US" dirty="0"/>
              <a:t>Corrections by Addition/Subtraction</a:t>
            </a:r>
          </a:p>
          <a:p>
            <a:r>
              <a:rPr lang="en-US" dirty="0"/>
              <a:t>Worship Attendance</a:t>
            </a:r>
          </a:p>
          <a:p>
            <a:r>
              <a:rPr lang="en-US" dirty="0"/>
              <a:t>Gender Totals</a:t>
            </a:r>
          </a:p>
          <a:p>
            <a:r>
              <a:rPr lang="en-US" dirty="0"/>
              <a:t>Ethnicity Totals</a:t>
            </a:r>
          </a:p>
          <a:p>
            <a:r>
              <a:rPr lang="en-US" dirty="0"/>
              <a:t>Pastor Compensation: Include Equitable Comp </a:t>
            </a:r>
            <a:r>
              <a:rPr lang="en-US" i="1" dirty="0"/>
              <a:t>IF</a:t>
            </a:r>
            <a:r>
              <a:rPr lang="en-US" dirty="0"/>
              <a:t> it goes through books and paid from the church.</a:t>
            </a:r>
          </a:p>
          <a:p>
            <a:r>
              <a:rPr lang="en-US" dirty="0"/>
              <a:t>Mission Engagement</a:t>
            </a:r>
          </a:p>
          <a:p>
            <a:r>
              <a:rPr lang="en-US" dirty="0"/>
              <a:t>Capital Expenses: Expenditures from borrowed funds are not reported, except to the extent that they are borrowed and repaid within the current year.</a:t>
            </a:r>
          </a:p>
          <a:p>
            <a:endParaRPr lang="en-US" dirty="0"/>
          </a:p>
        </p:txBody>
      </p:sp>
    </p:spTree>
    <p:extLst>
      <p:ext uri="{BB962C8B-B14F-4D97-AF65-F5344CB8AC3E}">
        <p14:creationId xmlns:p14="http://schemas.microsoft.com/office/powerpoint/2010/main" val="1101562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Issues: Compensation</a:t>
            </a:r>
          </a:p>
        </p:txBody>
      </p:sp>
      <p:graphicFrame>
        <p:nvGraphicFramePr>
          <p:cNvPr id="4" name="Diagram 3"/>
          <p:cNvGraphicFramePr/>
          <p:nvPr>
            <p:extLst>
              <p:ext uri="{D42A27DB-BD31-4B8C-83A1-F6EECF244321}">
                <p14:modId xmlns:p14="http://schemas.microsoft.com/office/powerpoint/2010/main" val="2417841426"/>
              </p:ext>
            </p:extLst>
          </p:nvPr>
        </p:nvGraphicFramePr>
        <p:xfrm>
          <a:off x="1736757" y="2109456"/>
          <a:ext cx="8718486" cy="3992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234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Issues: Mission Engagement</a:t>
            </a:r>
          </a:p>
        </p:txBody>
      </p:sp>
      <p:sp>
        <p:nvSpPr>
          <p:cNvPr id="3" name="Content Placeholder 2"/>
          <p:cNvSpPr>
            <a:spLocks noGrp="1"/>
          </p:cNvSpPr>
          <p:nvPr>
            <p:ph sz="half" idx="1"/>
          </p:nvPr>
        </p:nvSpPr>
        <p:spPr>
          <a:xfrm>
            <a:off x="838200" y="1825625"/>
            <a:ext cx="5665237" cy="4351338"/>
          </a:xfrm>
        </p:spPr>
        <p:txBody>
          <a:bodyPr/>
          <a:lstStyle/>
          <a:p>
            <a:r>
              <a:rPr lang="en-US" sz="4000" dirty="0"/>
              <a:t>One Event (Soup Kitchen)</a:t>
            </a:r>
          </a:p>
          <a:p>
            <a:pPr lvl="1"/>
            <a:r>
              <a:rPr lang="en-US" sz="3600" dirty="0"/>
              <a:t>30 Serving</a:t>
            </a:r>
          </a:p>
          <a:p>
            <a:pPr lvl="1"/>
            <a:r>
              <a:rPr lang="en-US" sz="3600" dirty="0"/>
              <a:t>300 Served</a:t>
            </a:r>
          </a:p>
          <a:p>
            <a:pPr marL="0" indent="0">
              <a:buNone/>
            </a:pPr>
            <a:endParaRPr lang="en-US" dirty="0"/>
          </a:p>
        </p:txBody>
      </p:sp>
      <p:sp>
        <p:nvSpPr>
          <p:cNvPr id="4" name="Content Placeholder 3"/>
          <p:cNvSpPr>
            <a:spLocks noGrp="1"/>
          </p:cNvSpPr>
          <p:nvPr>
            <p:ph sz="half" idx="2"/>
          </p:nvPr>
        </p:nvSpPr>
        <p:spPr>
          <a:xfrm>
            <a:off x="7193902" y="1825625"/>
            <a:ext cx="4159898" cy="4351338"/>
          </a:xfrm>
        </p:spPr>
        <p:txBody>
          <a:bodyPr>
            <a:normAutofit/>
          </a:bodyPr>
          <a:lstStyle/>
          <a:p>
            <a:pPr marL="0" indent="0">
              <a:buNone/>
            </a:pPr>
            <a:r>
              <a:rPr lang="en-US" sz="4000" dirty="0"/>
              <a:t>For Stats:</a:t>
            </a:r>
          </a:p>
          <a:p>
            <a:pPr lvl="1"/>
            <a:r>
              <a:rPr lang="en-US" sz="3600" dirty="0"/>
              <a:t>21: 1</a:t>
            </a:r>
          </a:p>
          <a:p>
            <a:pPr lvl="1"/>
            <a:r>
              <a:rPr lang="en-US" sz="3600" dirty="0"/>
              <a:t>21a: 1</a:t>
            </a:r>
          </a:p>
          <a:p>
            <a:pPr lvl="1"/>
            <a:r>
              <a:rPr lang="en-US" sz="3600" dirty="0"/>
              <a:t>21b: 1</a:t>
            </a:r>
          </a:p>
          <a:p>
            <a:pPr lvl="1"/>
            <a:r>
              <a:rPr lang="en-US" sz="3600" dirty="0"/>
              <a:t>22: 30</a:t>
            </a:r>
          </a:p>
          <a:p>
            <a:pPr lvl="1"/>
            <a:r>
              <a:rPr lang="en-US" sz="3600" dirty="0"/>
              <a:t>23: 300</a:t>
            </a:r>
            <a:endParaRPr lang="en-US" sz="3200" dirty="0"/>
          </a:p>
        </p:txBody>
      </p:sp>
    </p:spTree>
    <p:extLst>
      <p:ext uri="{BB962C8B-B14F-4D97-AF65-F5344CB8AC3E}">
        <p14:creationId xmlns:p14="http://schemas.microsoft.com/office/powerpoint/2010/main" val="443997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for Accuracy</a:t>
            </a:r>
          </a:p>
        </p:txBody>
      </p:sp>
      <p:sp>
        <p:nvSpPr>
          <p:cNvPr id="3" name="Content Placeholder 2"/>
          <p:cNvSpPr>
            <a:spLocks noGrp="1"/>
          </p:cNvSpPr>
          <p:nvPr>
            <p:ph sz="half" idx="1"/>
          </p:nvPr>
        </p:nvSpPr>
        <p:spPr/>
        <p:txBody>
          <a:bodyPr>
            <a:normAutofit/>
          </a:bodyPr>
          <a:lstStyle/>
          <a:p>
            <a:pPr>
              <a:spcAft>
                <a:spcPts val="1200"/>
              </a:spcAft>
            </a:pPr>
            <a:r>
              <a:rPr lang="en-US" dirty="0"/>
              <a:t>Run year-to-year comparisons.</a:t>
            </a:r>
          </a:p>
          <a:p>
            <a:pPr>
              <a:spcAft>
                <a:spcPts val="1200"/>
              </a:spcAft>
            </a:pPr>
            <a:r>
              <a:rPr lang="en-US" dirty="0"/>
              <a:t>Check for extra zeros.</a:t>
            </a:r>
          </a:p>
          <a:p>
            <a:pPr>
              <a:spcAft>
                <a:spcPts val="1200"/>
              </a:spcAft>
            </a:pPr>
            <a:r>
              <a:rPr lang="en-US" dirty="0"/>
              <a:t>Remove decimals.</a:t>
            </a:r>
          </a:p>
          <a:p>
            <a:pPr>
              <a:spcAft>
                <a:spcPts val="1200"/>
              </a:spcAft>
            </a:pPr>
            <a:r>
              <a:rPr lang="en-US" dirty="0"/>
              <a:t>Are totaling lines totaling?</a:t>
            </a:r>
          </a:p>
          <a:p>
            <a:pPr>
              <a:spcAft>
                <a:spcPts val="1200"/>
              </a:spcAft>
            </a:pPr>
            <a:r>
              <a:rPr lang="en-US" dirty="0"/>
              <a:t>Is there any double-counting?</a:t>
            </a:r>
          </a:p>
          <a:p>
            <a:pPr>
              <a:spcAft>
                <a:spcPts val="1200"/>
              </a:spcAft>
            </a:pPr>
            <a:r>
              <a:rPr lang="en-US" dirty="0"/>
              <a:t>Is all data requested included?</a:t>
            </a:r>
          </a:p>
        </p:txBody>
      </p:sp>
      <p:sp>
        <p:nvSpPr>
          <p:cNvPr id="4" name="Content Placeholder 3">
            <a:extLst>
              <a:ext uri="{FF2B5EF4-FFF2-40B4-BE49-F238E27FC236}">
                <a16:creationId xmlns:a16="http://schemas.microsoft.com/office/drawing/2014/main" id="{25D794E5-EE22-47E2-B26D-F1F601C3F64D}"/>
              </a:ext>
            </a:extLst>
          </p:cNvPr>
          <p:cNvSpPr>
            <a:spLocks noGrp="1"/>
          </p:cNvSpPr>
          <p:nvPr>
            <p:ph sz="half" idx="2"/>
          </p:nvPr>
        </p:nvSpPr>
        <p:spPr/>
        <p:txBody>
          <a:bodyPr>
            <a:normAutofit/>
          </a:bodyPr>
          <a:lstStyle/>
          <a:p>
            <a:pPr>
              <a:spcAft>
                <a:spcPts val="1200"/>
              </a:spcAft>
            </a:pPr>
            <a:r>
              <a:rPr lang="en-US" dirty="0"/>
              <a:t>Check net expense totals!</a:t>
            </a:r>
          </a:p>
          <a:p>
            <a:pPr>
              <a:spcAft>
                <a:spcPts val="1200"/>
              </a:spcAft>
            </a:pPr>
            <a:r>
              <a:rPr lang="en-US" dirty="0"/>
              <a:t>Is there any lingering membership?</a:t>
            </a:r>
          </a:p>
          <a:p>
            <a:pPr>
              <a:spcAft>
                <a:spcPts val="1200"/>
              </a:spcAft>
            </a:pPr>
            <a:r>
              <a:rPr lang="en-US" dirty="0"/>
              <a:t>Review the Membership/ Attendance ratio?</a:t>
            </a:r>
          </a:p>
          <a:p>
            <a:pPr>
              <a:spcAft>
                <a:spcPts val="1200"/>
              </a:spcAft>
            </a:pPr>
            <a:r>
              <a:rPr lang="en-US" dirty="0"/>
              <a:t>Are property values reasonable?</a:t>
            </a:r>
          </a:p>
          <a:p>
            <a:pPr>
              <a:spcAft>
                <a:spcPts val="1200"/>
              </a:spcAft>
            </a:pPr>
            <a:r>
              <a:rPr lang="en-US" dirty="0"/>
              <a:t>Are debt figures reasonable?</a:t>
            </a:r>
          </a:p>
          <a:p>
            <a:endParaRPr lang="en-US" dirty="0"/>
          </a:p>
        </p:txBody>
      </p:sp>
    </p:spTree>
    <p:extLst>
      <p:ext uri="{BB962C8B-B14F-4D97-AF65-F5344CB8AC3E}">
        <p14:creationId xmlns:p14="http://schemas.microsoft.com/office/powerpoint/2010/main" val="3184738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Mistakes</a:t>
            </a:r>
          </a:p>
        </p:txBody>
      </p:sp>
      <p:sp>
        <p:nvSpPr>
          <p:cNvPr id="3" name="Content Placeholder 2"/>
          <p:cNvSpPr>
            <a:spLocks noGrp="1"/>
          </p:cNvSpPr>
          <p:nvPr>
            <p:ph idx="1"/>
          </p:nvPr>
        </p:nvSpPr>
        <p:spPr/>
        <p:txBody>
          <a:bodyPr>
            <a:normAutofit/>
          </a:bodyPr>
          <a:lstStyle/>
          <a:p>
            <a:r>
              <a:rPr lang="en-US" dirty="0"/>
              <a:t>Forgetting to transfer the membership out if closed/merged.</a:t>
            </a:r>
          </a:p>
          <a:p>
            <a:r>
              <a:rPr lang="en-US" dirty="0"/>
              <a:t>A total line is off. </a:t>
            </a:r>
          </a:p>
          <a:p>
            <a:pPr lvl="1"/>
            <a:r>
              <a:rPr lang="en-US" sz="2800" dirty="0"/>
              <a:t>Ex: line 4, 5, 6, 50, 55</a:t>
            </a:r>
          </a:p>
          <a:p>
            <a:r>
              <a:rPr lang="en-US" dirty="0"/>
              <a:t>Lines 24 and 25.</a:t>
            </a:r>
          </a:p>
          <a:p>
            <a:pPr lvl="1"/>
            <a:r>
              <a:rPr lang="en-US" sz="2800" dirty="0"/>
              <a:t>Line 24 being insurance value and not market value.</a:t>
            </a:r>
          </a:p>
          <a:p>
            <a:pPr lvl="1"/>
            <a:r>
              <a:rPr lang="en-US" sz="2800" dirty="0"/>
              <a:t>Unsure what to put in these lines.</a:t>
            </a:r>
          </a:p>
          <a:p>
            <a:r>
              <a:rPr lang="en-US" dirty="0"/>
              <a:t>Leaving an important line blank.</a:t>
            </a:r>
          </a:p>
          <a:p>
            <a:pPr lvl="1"/>
            <a:r>
              <a:rPr lang="en-US" sz="2800" dirty="0"/>
              <a:t>Line 1-7 (membership), </a:t>
            </a:r>
            <a:r>
              <a:rPr lang="en-US" sz="2800" dirty="0">
                <a:cs typeface="Arial" panose="020B0604020202020204" pitchFamily="34" charset="0"/>
              </a:rPr>
              <a:t>24, 28a, 29b, 47, 52</a:t>
            </a:r>
          </a:p>
        </p:txBody>
      </p:sp>
    </p:spTree>
    <p:extLst>
      <p:ext uri="{BB962C8B-B14F-4D97-AF65-F5344CB8AC3E}">
        <p14:creationId xmlns:p14="http://schemas.microsoft.com/office/powerpoint/2010/main" val="3249290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Ready for the New Year</a:t>
            </a:r>
          </a:p>
        </p:txBody>
      </p:sp>
      <p:sp>
        <p:nvSpPr>
          <p:cNvPr id="3" name="Content Placeholder 2"/>
          <p:cNvSpPr>
            <a:spLocks noGrp="1"/>
          </p:cNvSpPr>
          <p:nvPr>
            <p:ph idx="1"/>
          </p:nvPr>
        </p:nvSpPr>
        <p:spPr/>
        <p:txBody>
          <a:bodyPr>
            <a:normAutofit/>
          </a:bodyPr>
          <a:lstStyle/>
          <a:p>
            <a:pPr>
              <a:spcAft>
                <a:spcPts val="2400"/>
              </a:spcAft>
            </a:pPr>
            <a:r>
              <a:rPr lang="en-US" dirty="0"/>
              <a:t>“The local church report to the annual conference shall be submitted on the prescribed forms no later than thirty days following the close of the calendar year. If the annual conference sets an earlier deadline for receiving the reports, the earlier deadline shall apply.” (</a:t>
            </a:r>
            <a:r>
              <a:rPr lang="en-US" dirty="0">
                <a:latin typeface="Times New Roman" panose="02020603050405020304" pitchFamily="18" charset="0"/>
                <a:cs typeface="Times New Roman" panose="02020603050405020304" pitchFamily="18" charset="0"/>
              </a:rPr>
              <a:t>¶</a:t>
            </a:r>
            <a:r>
              <a:rPr lang="en-US" dirty="0"/>
              <a:t>606.7)</a:t>
            </a:r>
          </a:p>
          <a:p>
            <a:pPr>
              <a:spcAft>
                <a:spcPts val="2400"/>
              </a:spcAft>
            </a:pPr>
            <a:r>
              <a:rPr lang="en-US" dirty="0"/>
              <a:t>Provide training for districts and churches.</a:t>
            </a:r>
          </a:p>
          <a:p>
            <a:pPr>
              <a:spcAft>
                <a:spcPts val="2400"/>
              </a:spcAft>
            </a:pPr>
            <a:r>
              <a:rPr lang="en-US" dirty="0"/>
              <a:t>Know who is reporting.</a:t>
            </a:r>
          </a:p>
          <a:p>
            <a:pPr>
              <a:spcAft>
                <a:spcPts val="2400"/>
              </a:spcAft>
            </a:pPr>
            <a:r>
              <a:rPr lang="en-US" dirty="0"/>
              <a:t>Be there to help support and answer questions. </a:t>
            </a:r>
          </a:p>
        </p:txBody>
      </p:sp>
    </p:spTree>
    <p:extLst>
      <p:ext uri="{BB962C8B-B14F-4D97-AF65-F5344CB8AC3E}">
        <p14:creationId xmlns:p14="http://schemas.microsoft.com/office/powerpoint/2010/main" val="862800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Ezra is Here to Help</a:t>
            </a:r>
          </a:p>
        </p:txBody>
      </p:sp>
      <p:sp>
        <p:nvSpPr>
          <p:cNvPr id="3" name="Content Placeholder 2"/>
          <p:cNvSpPr>
            <a:spLocks noGrp="1"/>
          </p:cNvSpPr>
          <p:nvPr>
            <p:ph idx="1"/>
          </p:nvPr>
        </p:nvSpPr>
        <p:spPr/>
        <p:txBody>
          <a:bodyPr/>
          <a:lstStyle/>
          <a:p>
            <a:pPr>
              <a:spcAft>
                <a:spcPts val="2400"/>
              </a:spcAft>
            </a:pPr>
            <a:r>
              <a:rPr lang="en-US" dirty="0"/>
              <a:t>“To establish an electronic means that local churches shall use to collect, prepare, and report, in an accurate and timely manner, their statistical information to the council” (</a:t>
            </a:r>
            <a:r>
              <a:rPr lang="en-US" dirty="0">
                <a:latin typeface="Times New Roman" panose="02020603050405020304" pitchFamily="18" charset="0"/>
                <a:cs typeface="Times New Roman" panose="02020603050405020304" pitchFamily="18" charset="0"/>
              </a:rPr>
              <a:t>¶807.16)</a:t>
            </a:r>
          </a:p>
          <a:p>
            <a:pPr>
              <a:spcAft>
                <a:spcPts val="2400"/>
              </a:spcAft>
            </a:pPr>
            <a:r>
              <a:rPr lang="en-US" dirty="0"/>
              <a:t>On the Stats Home in Ezra, there is a User’s Guide on the right side. You can always use that if you have any questions about Ezra, it might be able to answer it. </a:t>
            </a:r>
          </a:p>
          <a:p>
            <a:endParaRPr lang="en-US" dirty="0"/>
          </a:p>
        </p:txBody>
      </p:sp>
    </p:spTree>
    <p:extLst>
      <p:ext uri="{BB962C8B-B14F-4D97-AF65-F5344CB8AC3E}">
        <p14:creationId xmlns:p14="http://schemas.microsoft.com/office/powerpoint/2010/main" val="54870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I’m Here for You</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lstStyle/>
          <a:p>
            <a:r>
              <a:rPr lang="en-US" dirty="0"/>
              <a:t>“Matters relating to reporting of statistical and financial information shall be the responsibility of the General Council on Finance and Administration” (</a:t>
            </a:r>
            <a:r>
              <a:rPr lang="en-US" dirty="0">
                <a:latin typeface="Times New Roman" panose="02020603050405020304" pitchFamily="18" charset="0"/>
                <a:cs typeface="Times New Roman" panose="02020603050405020304" pitchFamily="18" charset="0"/>
              </a:rPr>
              <a:t>¶1114.2) </a:t>
            </a:r>
          </a:p>
          <a:p>
            <a:pPr marL="0" indent="0">
              <a:buNone/>
            </a:pPr>
            <a:endParaRPr lang="en-US" dirty="0">
              <a:latin typeface="Times New Roman" panose="02020603050405020304" pitchFamily="18" charset="0"/>
              <a:cs typeface="Times New Roman" panose="02020603050405020304" pitchFamily="18" charset="0"/>
            </a:endParaRPr>
          </a:p>
          <a:p>
            <a:r>
              <a:rPr lang="en-US" dirty="0"/>
              <a:t>If you have questions or something isn't working quite right, please let me know immediately, so it doesn’t hinder you, and you miss the deadline. If I can’t help, I will strive to find someone that can.</a:t>
            </a:r>
          </a:p>
        </p:txBody>
      </p:sp>
    </p:spTree>
    <p:extLst>
      <p:ext uri="{BB962C8B-B14F-4D97-AF65-F5344CB8AC3E}">
        <p14:creationId xmlns:p14="http://schemas.microsoft.com/office/powerpoint/2010/main" val="106863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5184B-140B-4A19-8AD7-46EBE29F1221}"/>
              </a:ext>
            </a:extLst>
          </p:cNvPr>
          <p:cNvSpPr>
            <a:spLocks noGrp="1"/>
          </p:cNvSpPr>
          <p:nvPr>
            <p:ph type="title"/>
          </p:nvPr>
        </p:nvSpPr>
        <p:spPr/>
        <p:txBody>
          <a:bodyPr/>
          <a:lstStyle/>
          <a:p>
            <a:r>
              <a:rPr lang="en-US" dirty="0"/>
              <a:t>Questions</a:t>
            </a:r>
          </a:p>
        </p:txBody>
      </p:sp>
      <p:pic>
        <p:nvPicPr>
          <p:cNvPr id="3" name="Picture 2">
            <a:extLst>
              <a:ext uri="{FF2B5EF4-FFF2-40B4-BE49-F238E27FC236}">
                <a16:creationId xmlns:a16="http://schemas.microsoft.com/office/drawing/2014/main" id="{44D1C9AD-4236-4890-96B6-FD67447AD91B}"/>
              </a:ext>
            </a:extLst>
          </p:cNvPr>
          <p:cNvPicPr>
            <a:picLocks noChangeAspect="1"/>
          </p:cNvPicPr>
          <p:nvPr/>
        </p:nvPicPr>
        <p:blipFill>
          <a:blip r:embed="rId2"/>
          <a:stretch>
            <a:fillRect/>
          </a:stretch>
        </p:blipFill>
        <p:spPr>
          <a:xfrm>
            <a:off x="4913745" y="2067424"/>
            <a:ext cx="1838036" cy="4467449"/>
          </a:xfrm>
          <a:prstGeom prst="rect">
            <a:avLst/>
          </a:prstGeom>
        </p:spPr>
      </p:pic>
    </p:spTree>
    <p:extLst>
      <p:ext uri="{BB962C8B-B14F-4D97-AF65-F5344CB8AC3E}">
        <p14:creationId xmlns:p14="http://schemas.microsoft.com/office/powerpoint/2010/main" val="593333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Brick River Update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508000" y="3022599"/>
            <a:ext cx="9855200" cy="1557789"/>
          </a:xfrm>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Leslie Ohrin, Manager of Data Services and IT Projects</a:t>
            </a:r>
          </a:p>
          <a:p>
            <a:r>
              <a:rPr lang="en-US" b="1" dirty="0">
                <a:solidFill>
                  <a:schemeClr val="bg1"/>
                </a:solidFill>
              </a:rPr>
              <a:t>Jodi Chadwell, Chief Relationship Officer</a:t>
            </a:r>
          </a:p>
          <a:p>
            <a:endParaRPr lang="en-US" sz="800" b="1" dirty="0">
              <a:solidFill>
                <a:schemeClr val="bg1"/>
              </a:solidFill>
            </a:endParaRPr>
          </a:p>
          <a:p>
            <a:r>
              <a:rPr lang="en-US" b="1" dirty="0">
                <a:solidFill>
                  <a:schemeClr val="bg1"/>
                </a:solidFill>
              </a:rPr>
              <a:t>Tuesday, January 26, 2021</a:t>
            </a:r>
          </a:p>
        </p:txBody>
      </p:sp>
    </p:spTree>
    <p:extLst>
      <p:ext uri="{BB962C8B-B14F-4D97-AF65-F5344CB8AC3E}">
        <p14:creationId xmlns:p14="http://schemas.microsoft.com/office/powerpoint/2010/main" val="1205379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DataServices@gcfa.org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GCFA Responsibilities</a:t>
            </a:r>
          </a:p>
        </p:txBody>
      </p:sp>
      <p:sp>
        <p:nvSpPr>
          <p:cNvPr id="3" name="Content Placeholder 2"/>
          <p:cNvSpPr>
            <a:spLocks noGrp="1"/>
          </p:cNvSpPr>
          <p:nvPr>
            <p:ph idx="1"/>
          </p:nvPr>
        </p:nvSpPr>
        <p:spPr/>
        <p:txBody>
          <a:bodyPr>
            <a:normAutofit fontScale="92500" lnSpcReduction="10000"/>
          </a:bodyPr>
          <a:lstStyle/>
          <a:p>
            <a:pPr>
              <a:lnSpc>
                <a:spcPct val="300000"/>
              </a:lnSpc>
            </a:pPr>
            <a:r>
              <a:rPr lang="en-US" sz="3200" dirty="0"/>
              <a:t>Support for conferences</a:t>
            </a:r>
          </a:p>
          <a:p>
            <a:pPr>
              <a:lnSpc>
                <a:spcPct val="300000"/>
              </a:lnSpc>
            </a:pPr>
            <a:r>
              <a:rPr lang="en-US" sz="3200" dirty="0"/>
              <a:t>List of active churches (via Ezra or spreadsheet)</a:t>
            </a:r>
          </a:p>
          <a:p>
            <a:pPr>
              <a:lnSpc>
                <a:spcPct val="300000"/>
              </a:lnSpc>
            </a:pPr>
            <a:r>
              <a:rPr lang="en-US" sz="3200" dirty="0"/>
              <a:t>Data double-checks</a:t>
            </a:r>
          </a:p>
          <a:p>
            <a:endParaRPr lang="en-US" dirty="0"/>
          </a:p>
        </p:txBody>
      </p:sp>
    </p:spTree>
    <p:extLst>
      <p:ext uri="{BB962C8B-B14F-4D97-AF65-F5344CB8AC3E}">
        <p14:creationId xmlns:p14="http://schemas.microsoft.com/office/powerpoint/2010/main" val="239432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Responsibilities</a:t>
            </a:r>
          </a:p>
        </p:txBody>
      </p:sp>
      <p:sp>
        <p:nvSpPr>
          <p:cNvPr id="3" name="Content Placeholder 2"/>
          <p:cNvSpPr>
            <a:spLocks noGrp="1"/>
          </p:cNvSpPr>
          <p:nvPr>
            <p:ph idx="1"/>
          </p:nvPr>
        </p:nvSpPr>
        <p:spPr/>
        <p:txBody>
          <a:bodyPr/>
          <a:lstStyle/>
          <a:p>
            <a:pPr>
              <a:spcAft>
                <a:spcPts val="2400"/>
              </a:spcAft>
            </a:pPr>
            <a:r>
              <a:rPr lang="en-US" dirty="0"/>
              <a:t>Line 1 (Ezra does auto fill from previous years ending membership)</a:t>
            </a:r>
          </a:p>
          <a:p>
            <a:pPr>
              <a:spcAft>
                <a:spcPts val="2400"/>
              </a:spcAft>
            </a:pPr>
            <a:r>
              <a:rPr lang="en-US" dirty="0"/>
              <a:t>Remittance data</a:t>
            </a:r>
          </a:p>
          <a:p>
            <a:pPr>
              <a:spcAft>
                <a:spcPts val="2400"/>
              </a:spcAft>
            </a:pPr>
            <a:r>
              <a:rPr lang="en-US" dirty="0"/>
              <a:t>Church deadline and instructions (including login info for Ezra if using)</a:t>
            </a:r>
          </a:p>
          <a:p>
            <a:pPr>
              <a:spcAft>
                <a:spcPts val="2400"/>
              </a:spcAft>
            </a:pPr>
            <a:r>
              <a:rPr lang="en-US" dirty="0"/>
              <a:t>Contact information</a:t>
            </a:r>
          </a:p>
          <a:p>
            <a:pPr>
              <a:spcAft>
                <a:spcPts val="2400"/>
              </a:spcAft>
            </a:pPr>
            <a:r>
              <a:rPr lang="en-US" dirty="0"/>
              <a:t>TRAINING</a:t>
            </a:r>
          </a:p>
        </p:txBody>
      </p:sp>
    </p:spTree>
    <p:extLst>
      <p:ext uri="{BB962C8B-B14F-4D97-AF65-F5344CB8AC3E}">
        <p14:creationId xmlns:p14="http://schemas.microsoft.com/office/powerpoint/2010/main" val="979455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it all happen?</a:t>
            </a:r>
          </a:p>
        </p:txBody>
      </p:sp>
      <p:graphicFrame>
        <p:nvGraphicFramePr>
          <p:cNvPr id="4" name="Diagram 3"/>
          <p:cNvGraphicFramePr/>
          <p:nvPr>
            <p:extLst>
              <p:ext uri="{D42A27DB-BD31-4B8C-83A1-F6EECF244321}">
                <p14:modId xmlns:p14="http://schemas.microsoft.com/office/powerpoint/2010/main" val="1228700657"/>
              </p:ext>
            </p:extLst>
          </p:nvPr>
        </p:nvGraphicFramePr>
        <p:xfrm>
          <a:off x="3494638" y="2344848"/>
          <a:ext cx="5288786" cy="3201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Callout 4"/>
          <p:cNvSpPr/>
          <p:nvPr/>
        </p:nvSpPr>
        <p:spPr>
          <a:xfrm rot="2963897">
            <a:off x="7052474" y="2127736"/>
            <a:ext cx="1229958" cy="1019780"/>
          </a:xfrm>
          <a:prstGeom prst="downArrowCallout">
            <a:avLst/>
          </a:prstGeom>
          <a:solidFill>
            <a:srgbClr val="58A3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January 1</a:t>
            </a:r>
          </a:p>
        </p:txBody>
      </p:sp>
      <p:sp>
        <p:nvSpPr>
          <p:cNvPr id="6" name="Up Arrow Callout 5"/>
          <p:cNvSpPr/>
          <p:nvPr/>
        </p:nvSpPr>
        <p:spPr>
          <a:xfrm>
            <a:off x="4170381" y="5445171"/>
            <a:ext cx="3937299" cy="907283"/>
          </a:xfrm>
          <a:prstGeom prst="upArrowCallout">
            <a:avLst/>
          </a:prstGeom>
          <a:solidFill>
            <a:srgbClr val="58A3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AC Meetings </a:t>
            </a:r>
          </a:p>
          <a:p>
            <a:pPr algn="ctr"/>
            <a:r>
              <a:rPr lang="en-US" b="1" dirty="0"/>
              <a:t>(set next year budget)</a:t>
            </a:r>
          </a:p>
        </p:txBody>
      </p:sp>
      <p:sp>
        <p:nvSpPr>
          <p:cNvPr id="7" name="Down Arrow Callout 6"/>
          <p:cNvSpPr/>
          <p:nvPr/>
        </p:nvSpPr>
        <p:spPr>
          <a:xfrm rot="19297183">
            <a:off x="3674771" y="2205964"/>
            <a:ext cx="1781882" cy="1004640"/>
          </a:xfrm>
          <a:prstGeom prst="downArrowCallout">
            <a:avLst/>
          </a:prstGeom>
          <a:solidFill>
            <a:srgbClr val="58A3A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Apportionments Calculated</a:t>
            </a:r>
          </a:p>
        </p:txBody>
      </p:sp>
    </p:spTree>
    <p:extLst>
      <p:ext uri="{BB962C8B-B14F-4D97-AF65-F5344CB8AC3E}">
        <p14:creationId xmlns:p14="http://schemas.microsoft.com/office/powerpoint/2010/main" val="325513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People in a Local Church</a:t>
            </a:r>
          </a:p>
        </p:txBody>
      </p:sp>
      <p:graphicFrame>
        <p:nvGraphicFramePr>
          <p:cNvPr id="4" name="Diagram 3"/>
          <p:cNvGraphicFramePr/>
          <p:nvPr>
            <p:extLst>
              <p:ext uri="{D42A27DB-BD31-4B8C-83A1-F6EECF244321}">
                <p14:modId xmlns:p14="http://schemas.microsoft.com/office/powerpoint/2010/main" val="2327407124"/>
              </p:ext>
            </p:extLst>
          </p:nvPr>
        </p:nvGraphicFramePr>
        <p:xfrm>
          <a:off x="864198" y="196929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a:spLocks noGrp="1"/>
          </p:cNvSpPr>
          <p:nvPr>
            <p:ph idx="1"/>
          </p:nvPr>
        </p:nvSpPr>
        <p:spPr>
          <a:xfrm>
            <a:off x="6339432" y="2831236"/>
            <a:ext cx="3835774" cy="1666792"/>
          </a:xfrm>
        </p:spPr>
        <p:txBody>
          <a:bodyPr>
            <a:normAutofit/>
          </a:bodyPr>
          <a:lstStyle/>
          <a:p>
            <a:r>
              <a:rPr lang="en-US" dirty="0"/>
              <a:t>Each person in a church can only be technically counted on the church statistical report once. </a:t>
            </a:r>
          </a:p>
        </p:txBody>
      </p:sp>
    </p:spTree>
    <p:extLst>
      <p:ext uri="{BB962C8B-B14F-4D97-AF65-F5344CB8AC3E}">
        <p14:creationId xmlns:p14="http://schemas.microsoft.com/office/powerpoint/2010/main" val="253246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a:t>
            </a:r>
          </a:p>
        </p:txBody>
      </p:sp>
      <p:sp>
        <p:nvSpPr>
          <p:cNvPr id="3" name="Content Placeholder 2"/>
          <p:cNvSpPr>
            <a:spLocks noGrp="1"/>
          </p:cNvSpPr>
          <p:nvPr>
            <p:ph idx="1"/>
          </p:nvPr>
        </p:nvSpPr>
        <p:spPr/>
        <p:txBody>
          <a:bodyPr/>
          <a:lstStyle/>
          <a:p>
            <a:r>
              <a:rPr lang="en-US" dirty="0"/>
              <a:t>Baptized Members: No Profession of Faith</a:t>
            </a:r>
          </a:p>
          <a:p>
            <a:pPr lvl="1"/>
            <a:r>
              <a:rPr lang="en-US" sz="2800" dirty="0"/>
              <a:t>“Once Baptized, Always Baptized” </a:t>
            </a:r>
            <a:r>
              <a:rPr lang="en-US" sz="2800" i="1" dirty="0"/>
              <a:t>(with a few exceptions)</a:t>
            </a:r>
          </a:p>
          <a:p>
            <a:r>
              <a:rPr lang="en-US" dirty="0"/>
              <a:t>Professing Members: Baptized and Profess Faith</a:t>
            </a:r>
          </a:p>
          <a:p>
            <a:endParaRPr lang="en-US" dirty="0"/>
          </a:p>
          <a:p>
            <a:r>
              <a:rPr lang="en-US" dirty="0"/>
              <a:t>Affiliate </a:t>
            </a:r>
            <a:r>
              <a:rPr lang="en-US" dirty="0">
                <a:solidFill>
                  <a:srgbClr val="58A3A8"/>
                </a:solidFill>
              </a:rPr>
              <a:t>(UMC)</a:t>
            </a:r>
            <a:r>
              <a:rPr lang="en-US" dirty="0"/>
              <a:t>/Associate </a:t>
            </a:r>
            <a:r>
              <a:rPr lang="en-US" dirty="0">
                <a:solidFill>
                  <a:srgbClr val="58A3A8"/>
                </a:solidFill>
              </a:rPr>
              <a:t>(Other Denominational) </a:t>
            </a:r>
            <a:r>
              <a:rPr lang="en-US" dirty="0"/>
              <a:t>Members</a:t>
            </a:r>
          </a:p>
          <a:p>
            <a:pPr lvl="1"/>
            <a:r>
              <a:rPr lang="en-US" sz="2800" dirty="0"/>
              <a:t>Constituents and counted on membership roll at “Home church”</a:t>
            </a:r>
          </a:p>
          <a:p>
            <a:pPr lvl="1"/>
            <a:r>
              <a:rPr lang="en-US" sz="2800" dirty="0"/>
              <a:t>Affiliate Members can choose which church for which he/she has voting rights. </a:t>
            </a:r>
          </a:p>
          <a:p>
            <a:pPr lvl="1"/>
            <a:r>
              <a:rPr lang="en-US" sz="2800" dirty="0"/>
              <a:t>Associate Members have no voting rights within the UMC. ¶227</a:t>
            </a:r>
          </a:p>
          <a:p>
            <a:endParaRPr lang="en-US" dirty="0"/>
          </a:p>
        </p:txBody>
      </p:sp>
    </p:spTree>
    <p:extLst>
      <p:ext uri="{BB962C8B-B14F-4D97-AF65-F5344CB8AC3E}">
        <p14:creationId xmlns:p14="http://schemas.microsoft.com/office/powerpoint/2010/main" val="96612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Constituents</a:t>
            </a:r>
          </a:p>
        </p:txBody>
      </p:sp>
      <p:sp>
        <p:nvSpPr>
          <p:cNvPr id="3" name="Content Placeholder 2"/>
          <p:cNvSpPr>
            <a:spLocks noGrp="1"/>
          </p:cNvSpPr>
          <p:nvPr>
            <p:ph idx="1"/>
          </p:nvPr>
        </p:nvSpPr>
        <p:spPr/>
        <p:txBody>
          <a:bodyPr>
            <a:normAutofit/>
          </a:bodyPr>
          <a:lstStyle/>
          <a:p>
            <a:r>
              <a:rPr lang="en-US" sz="2400" dirty="0"/>
              <a:t>Officially, a constituent is a person who is not a professing or baptized member of the church, but for whom the church has pastoral responsibility.</a:t>
            </a:r>
          </a:p>
          <a:p>
            <a:pPr lvl="1">
              <a:lnSpc>
                <a:spcPct val="200000"/>
              </a:lnSpc>
            </a:pPr>
            <a:r>
              <a:rPr lang="en-US" dirty="0"/>
              <a:t>Unbaptized children and newborn babies</a:t>
            </a:r>
          </a:p>
          <a:p>
            <a:pPr lvl="1">
              <a:lnSpc>
                <a:spcPct val="200000"/>
              </a:lnSpc>
            </a:pPr>
            <a:r>
              <a:rPr lang="en-US" dirty="0"/>
              <a:t>Affiliate/associate members</a:t>
            </a:r>
          </a:p>
          <a:p>
            <a:pPr lvl="1">
              <a:lnSpc>
                <a:spcPct val="200000"/>
              </a:lnSpc>
            </a:pPr>
            <a:r>
              <a:rPr lang="en-US" dirty="0"/>
              <a:t>Frequent visitors</a:t>
            </a:r>
          </a:p>
          <a:p>
            <a:pPr lvl="1">
              <a:lnSpc>
                <a:spcPct val="200000"/>
              </a:lnSpc>
            </a:pPr>
            <a:r>
              <a:rPr lang="en-US" dirty="0"/>
              <a:t>Family of members</a:t>
            </a:r>
          </a:p>
        </p:txBody>
      </p:sp>
    </p:spTree>
    <p:extLst>
      <p:ext uri="{BB962C8B-B14F-4D97-AF65-F5344CB8AC3E}">
        <p14:creationId xmlns:p14="http://schemas.microsoft.com/office/powerpoint/2010/main" val="356108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8" ma:contentTypeDescription="Create a new document." ma:contentTypeScope="" ma:versionID="d1b673c6f36e52c11073f749e7e5fbda">
  <xsd:schema xmlns:xsd="http://www.w3.org/2001/XMLSchema" xmlns:xs="http://www.w3.org/2001/XMLSchema" xmlns:p="http://schemas.microsoft.com/office/2006/metadata/properties" xmlns:ns2="e917e7b4-4346-449a-9cfb-cf92bf2e1087" targetNamespace="http://schemas.microsoft.com/office/2006/metadata/properties" ma:root="true" ma:fieldsID="e64c4b8f205753182e709be463a12eeb"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CAF209-3D19-47DE-B263-8B92D48B3194}"/>
</file>

<file path=customXml/itemProps2.xml><?xml version="1.0" encoding="utf-8"?>
<ds:datastoreItem xmlns:ds="http://schemas.openxmlformats.org/officeDocument/2006/customXml" ds:itemID="{0F0A9C3A-50C8-42CF-841B-BABF0E07736D}">
  <ds:schemaRefs>
    <ds:schemaRef ds:uri="http://schemas.openxmlformats.org/package/2006/metadata/core-properties"/>
    <ds:schemaRef ds:uri="http://purl.org/dc/dcmitype/"/>
    <ds:schemaRef ds:uri="e917e7b4-4346-449a-9cfb-cf92bf2e1087"/>
    <ds:schemaRef ds:uri="http://schemas.microsoft.com/office/2006/metadata/propertie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8435A67E-73CE-403B-8309-7059A1437D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309</TotalTime>
  <Words>2075</Words>
  <Application>Microsoft Office PowerPoint</Application>
  <PresentationFormat>Widescreen</PresentationFormat>
  <Paragraphs>243</Paragraphs>
  <Slides>32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Calibri Light</vt:lpstr>
      <vt:lpstr>Franklin Gothic Book</vt:lpstr>
      <vt:lpstr>Franklin Gothic Medium</vt:lpstr>
      <vt:lpstr>Times New Roman</vt:lpstr>
      <vt:lpstr>Office Theme</vt:lpstr>
      <vt:lpstr>Default Theme</vt:lpstr>
      <vt:lpstr>Sponsored by GCFA</vt:lpstr>
      <vt:lpstr>PowerPoint Presentation</vt:lpstr>
      <vt:lpstr>I’m Here for You</vt:lpstr>
      <vt:lpstr>GCFA Responsibilities</vt:lpstr>
      <vt:lpstr>Conference Responsibilities</vt:lpstr>
      <vt:lpstr>When does it all happen?</vt:lpstr>
      <vt:lpstr>Types of People in a Local Church</vt:lpstr>
      <vt:lpstr>Members</vt:lpstr>
      <vt:lpstr>Constituents</vt:lpstr>
      <vt:lpstr>Online Attendance</vt:lpstr>
      <vt:lpstr>Online Attendance</vt:lpstr>
      <vt:lpstr>Reporting</vt:lpstr>
      <vt:lpstr>Reporting: Chartered Churches</vt:lpstr>
      <vt:lpstr>Reporting: Mission Churches and New  Church Starts</vt:lpstr>
      <vt:lpstr>Reporting: New Church Starts</vt:lpstr>
      <vt:lpstr>Satellite Churches</vt:lpstr>
      <vt:lpstr>Reporting: Ecumenical Shared Ministry</vt:lpstr>
      <vt:lpstr>Reporting: Ecumenical Shared Ministry</vt:lpstr>
      <vt:lpstr>Closed Churches</vt:lpstr>
      <vt:lpstr>Merged Churches</vt:lpstr>
      <vt:lpstr>Paycheck Protection Program (PPP) </vt:lpstr>
      <vt:lpstr>Looking into the Data</vt:lpstr>
      <vt:lpstr>Common Issues</vt:lpstr>
      <vt:lpstr>Common Issues: Compensation</vt:lpstr>
      <vt:lpstr>Common Issues: Mission Engagement</vt:lpstr>
      <vt:lpstr>Checking for Accuracy</vt:lpstr>
      <vt:lpstr>Most Common Mistakes</vt:lpstr>
      <vt:lpstr>Getting Ready for the New Year</vt:lpstr>
      <vt:lpstr>Ezra is Here to Help</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Jodi Chadwell</cp:lastModifiedBy>
  <cp:revision>32</cp:revision>
  <dcterms:created xsi:type="dcterms:W3CDTF">2020-11-10T14:16:28Z</dcterms:created>
  <dcterms:modified xsi:type="dcterms:W3CDTF">2021-01-22T17:59:43Z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