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77" r:id="rId2"/>
    <p:sldId id="291" r:id="rId3"/>
    <p:sldId id="292" r:id="rId4"/>
    <p:sldId id="289" r:id="rId5"/>
    <p:sldId id="290" r:id="rId6"/>
    <p:sldId id="270" r:id="rId7"/>
    <p:sldId id="286" r:id="rId8"/>
    <p:sldId id="287" r:id="rId9"/>
    <p:sldId id="29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92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enia PETEVA" initials="JP" lastIdx="0" clrIdx="0">
    <p:extLst>
      <p:ext uri="{19B8F6BF-5375-455C-9EA6-DF929625EA0E}">
        <p15:presenceInfo xmlns:p15="http://schemas.microsoft.com/office/powerpoint/2012/main" userId="S-1-5-21-1606980848-2025429265-839522115-42567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D62AF"/>
    <a:srgbClr val="0356B1"/>
    <a:srgbClr val="035DC1"/>
    <a:srgbClr val="024EA2"/>
    <a:srgbClr val="024B9C"/>
    <a:srgbClr val="0044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0199" autoAdjust="0"/>
    <p:restoredTop sz="94660"/>
  </p:normalViewPr>
  <p:slideViewPr>
    <p:cSldViewPr snapToGrid="0">
      <p:cViewPr varScale="1">
        <p:scale>
          <a:sx n="67" d="100"/>
          <a:sy n="67" d="100"/>
        </p:scale>
        <p:origin x="60" y="88"/>
      </p:cViewPr>
      <p:guideLst>
        <p:guide orient="horz" pos="2092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D110A3B-1889-4B3A-BF4D-1303F0CC2E41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A769227-8953-4A2F-9383-2E18E6F767CE}">
      <dgm:prSet phldrT="[Text]"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en-US" sz="2400" b="1" kern="1200" dirty="0" smtClean="0">
              <a:solidFill>
                <a:schemeClr val="tx2"/>
              </a:solidFill>
              <a:latin typeface="Poppins" pitchFamily="2" charset="77"/>
              <a:ea typeface="+mj-ea"/>
              <a:cs typeface="+mj-cs"/>
            </a:rPr>
            <a:t>WCO</a:t>
          </a:r>
        </a:p>
        <a:p>
          <a:r>
            <a:rPr lang="en-US" sz="2400" b="1" kern="1200" dirty="0" smtClean="0">
              <a:solidFill>
                <a:schemeClr val="tx2"/>
              </a:solidFill>
              <a:latin typeface="Poppins" pitchFamily="2" charset="77"/>
              <a:ea typeface="+mj-ea"/>
              <a:cs typeface="+mj-cs"/>
            </a:rPr>
            <a:t>TRANSFORMATION</a:t>
          </a:r>
          <a:endParaRPr lang="en-US" sz="2400" b="1" kern="1200" dirty="0">
            <a:solidFill>
              <a:schemeClr val="tx2"/>
            </a:solidFill>
            <a:latin typeface="Poppins" pitchFamily="2" charset="77"/>
            <a:ea typeface="+mj-ea"/>
            <a:cs typeface="+mj-cs"/>
          </a:endParaRPr>
        </a:p>
      </dgm:t>
    </dgm:pt>
    <dgm:pt modelId="{173587C9-9022-4273-9464-B0AD0C61EB38}" type="parTrans" cxnId="{2E853489-3C2D-48DD-8B67-5B6F63764693}">
      <dgm:prSet/>
      <dgm:spPr/>
      <dgm:t>
        <a:bodyPr/>
        <a:lstStyle/>
        <a:p>
          <a:endParaRPr lang="en-US"/>
        </a:p>
      </dgm:t>
    </dgm:pt>
    <dgm:pt modelId="{8B09486B-B769-47D5-A544-861E261285B2}" type="sibTrans" cxnId="{2E853489-3C2D-48DD-8B67-5B6F63764693}">
      <dgm:prSet/>
      <dgm:spPr/>
      <dgm:t>
        <a:bodyPr/>
        <a:lstStyle/>
        <a:p>
          <a:endParaRPr lang="en-US"/>
        </a:p>
      </dgm:t>
    </dgm:pt>
    <dgm:pt modelId="{4F3EBFC3-9C3E-47E9-8978-E6EA9052648F}">
      <dgm:prSet phldrT="[Text]" custT="1"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en-US" sz="2400" b="1" kern="1200" dirty="0" smtClean="0">
              <a:solidFill>
                <a:schemeClr val="tx2"/>
              </a:solidFill>
              <a:latin typeface="Poppins" pitchFamily="2" charset="77"/>
              <a:ea typeface="+mj-ea"/>
              <a:cs typeface="+mj-cs"/>
            </a:rPr>
            <a:t>THE KNOWLEDGE ORGANISATION</a:t>
          </a:r>
          <a:endParaRPr lang="en-US" sz="2400" b="1" kern="1200" dirty="0">
            <a:solidFill>
              <a:schemeClr val="tx2"/>
            </a:solidFill>
            <a:latin typeface="Poppins" pitchFamily="2" charset="77"/>
            <a:ea typeface="+mj-ea"/>
            <a:cs typeface="+mj-cs"/>
          </a:endParaRPr>
        </a:p>
      </dgm:t>
    </dgm:pt>
    <dgm:pt modelId="{1ADAF10A-1C2A-4FB3-BA9B-7CC9234822C3}" type="parTrans" cxnId="{DFF4B1DB-C1D7-4E66-A7F2-744419636754}">
      <dgm:prSet/>
      <dgm:spPr/>
      <dgm:t>
        <a:bodyPr/>
        <a:lstStyle/>
        <a:p>
          <a:endParaRPr lang="en-US"/>
        </a:p>
      </dgm:t>
    </dgm:pt>
    <dgm:pt modelId="{68384888-5956-480C-9768-328F8861B1F5}" type="sibTrans" cxnId="{DFF4B1DB-C1D7-4E66-A7F2-744419636754}">
      <dgm:prSet/>
      <dgm:spPr/>
      <dgm:t>
        <a:bodyPr/>
        <a:lstStyle/>
        <a:p>
          <a:endParaRPr lang="en-US"/>
        </a:p>
      </dgm:t>
    </dgm:pt>
    <dgm:pt modelId="{CC6753DF-9CC1-4F2F-BD8E-3A712DB05E60}">
      <dgm:prSet phldrT="[Text]" custT="1"/>
      <dgm:spPr/>
      <dgm:t>
        <a:bodyPr/>
        <a:lstStyle/>
        <a:p>
          <a:r>
            <a:rPr lang="en-US" sz="2400" b="1" kern="1200" dirty="0" smtClean="0">
              <a:solidFill>
                <a:schemeClr val="tx2"/>
              </a:solidFill>
              <a:latin typeface="Poppins" pitchFamily="2" charset="77"/>
              <a:ea typeface="+mj-ea"/>
              <a:cs typeface="+mj-cs"/>
            </a:rPr>
            <a:t>CUSTOMS MODERNISATION</a:t>
          </a:r>
          <a:endParaRPr lang="en-US" sz="2400" b="1" kern="1200" dirty="0">
            <a:solidFill>
              <a:schemeClr val="tx2"/>
            </a:solidFill>
            <a:latin typeface="Poppins" pitchFamily="2" charset="77"/>
            <a:ea typeface="+mj-ea"/>
            <a:cs typeface="+mj-cs"/>
          </a:endParaRPr>
        </a:p>
      </dgm:t>
    </dgm:pt>
    <dgm:pt modelId="{F73A1D18-B0DC-4A00-845C-F62B11D8D8CB}" type="parTrans" cxnId="{CC26440C-F7F2-42DA-9BCB-5859228C4DC5}">
      <dgm:prSet/>
      <dgm:spPr/>
      <dgm:t>
        <a:bodyPr/>
        <a:lstStyle/>
        <a:p>
          <a:endParaRPr lang="en-US"/>
        </a:p>
      </dgm:t>
    </dgm:pt>
    <dgm:pt modelId="{ABCACFE5-3B35-4EC7-8691-B7F21EF7715C}" type="sibTrans" cxnId="{CC26440C-F7F2-42DA-9BCB-5859228C4DC5}">
      <dgm:prSet/>
      <dgm:spPr/>
      <dgm:t>
        <a:bodyPr/>
        <a:lstStyle/>
        <a:p>
          <a:endParaRPr lang="en-US"/>
        </a:p>
      </dgm:t>
    </dgm:pt>
    <dgm:pt modelId="{B4C51B84-F588-4601-982D-77F413BA4B74}">
      <dgm:prSet phldrT="[Text]" custT="1"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en-US" sz="2400" b="1" kern="1200" dirty="0" smtClean="0">
              <a:solidFill>
                <a:schemeClr val="tx2"/>
              </a:solidFill>
              <a:latin typeface="Poppins" pitchFamily="2" charset="77"/>
              <a:ea typeface="+mj-ea"/>
              <a:cs typeface="+mj-cs"/>
            </a:rPr>
            <a:t>KNOWLEDGE  DRIVEN CAPACITY TO ACT</a:t>
          </a:r>
          <a:endParaRPr lang="en-US" sz="2400" b="1" kern="1200" dirty="0">
            <a:solidFill>
              <a:schemeClr val="tx2"/>
            </a:solidFill>
            <a:latin typeface="Poppins" pitchFamily="2" charset="77"/>
            <a:ea typeface="+mj-ea"/>
            <a:cs typeface="+mj-cs"/>
          </a:endParaRPr>
        </a:p>
      </dgm:t>
    </dgm:pt>
    <dgm:pt modelId="{B78E5020-2BA4-4BB9-B5D4-768EEE0E9C71}" type="parTrans" cxnId="{58FBCAAA-3DA9-43C1-8A92-1D6C22A83A24}">
      <dgm:prSet/>
      <dgm:spPr/>
      <dgm:t>
        <a:bodyPr/>
        <a:lstStyle/>
        <a:p>
          <a:endParaRPr lang="en-US"/>
        </a:p>
      </dgm:t>
    </dgm:pt>
    <dgm:pt modelId="{63F7250D-B62E-4737-925B-0C4E7AB7FFB5}" type="sibTrans" cxnId="{58FBCAAA-3DA9-43C1-8A92-1D6C22A83A24}">
      <dgm:prSet/>
      <dgm:spPr/>
      <dgm:t>
        <a:bodyPr/>
        <a:lstStyle/>
        <a:p>
          <a:endParaRPr lang="en-US"/>
        </a:p>
      </dgm:t>
    </dgm:pt>
    <dgm:pt modelId="{A0886DFB-7B00-4F7F-8B56-102B53999DA0}">
      <dgm:prSet phldrT="[Text]" custT="1"/>
      <dgm:spPr/>
      <dgm:t>
        <a:bodyPr/>
        <a:lstStyle/>
        <a:p>
          <a:r>
            <a:rPr lang="en-US" sz="2400" b="1" kern="1200" dirty="0" smtClean="0">
              <a:solidFill>
                <a:schemeClr val="tx2"/>
              </a:solidFill>
              <a:latin typeface="Poppins" pitchFamily="2" charset="77"/>
              <a:ea typeface="+mj-ea"/>
              <a:cs typeface="+mj-cs"/>
            </a:rPr>
            <a:t>WCO AS A KNOWLEDGE ORGANISATION?</a:t>
          </a:r>
          <a:endParaRPr lang="en-US" sz="2400" b="1" kern="1200" dirty="0">
            <a:solidFill>
              <a:schemeClr val="tx2"/>
            </a:solidFill>
            <a:latin typeface="Poppins" pitchFamily="2" charset="77"/>
            <a:ea typeface="+mj-ea"/>
            <a:cs typeface="+mj-cs"/>
          </a:endParaRPr>
        </a:p>
      </dgm:t>
    </dgm:pt>
    <dgm:pt modelId="{7C0F9EEB-2D39-4B41-975D-DA148564FCC7}" type="parTrans" cxnId="{3170AFF8-DE5A-4D76-9BB9-453C34857D4A}">
      <dgm:prSet/>
      <dgm:spPr/>
      <dgm:t>
        <a:bodyPr/>
        <a:lstStyle/>
        <a:p>
          <a:endParaRPr lang="en-US"/>
        </a:p>
      </dgm:t>
    </dgm:pt>
    <dgm:pt modelId="{9A7A5DA2-63EB-4A48-AFEA-0EE776A059BA}" type="sibTrans" cxnId="{3170AFF8-DE5A-4D76-9BB9-453C34857D4A}">
      <dgm:prSet/>
      <dgm:spPr/>
      <dgm:t>
        <a:bodyPr/>
        <a:lstStyle/>
        <a:p>
          <a:endParaRPr lang="en-US"/>
        </a:p>
      </dgm:t>
    </dgm:pt>
    <dgm:pt modelId="{8E0B1855-3723-49C9-83C2-610D0E80F813}" type="pres">
      <dgm:prSet presAssocID="{CD110A3B-1889-4B3A-BF4D-1303F0CC2E4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2C6D0A3-ED43-4F47-AE24-CA4B2B545B6F}" type="pres">
      <dgm:prSet presAssocID="{CA769227-8953-4A2F-9383-2E18E6F767CE}" presName="node" presStyleLbl="node1" presStyleIdx="0" presStyleCnt="5" custScaleX="10405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5B5035-FBB6-4679-B52E-3D14E705A30C}" type="pres">
      <dgm:prSet presAssocID="{8B09486B-B769-47D5-A544-861E261285B2}" presName="sibTrans" presStyleCnt="0"/>
      <dgm:spPr/>
    </dgm:pt>
    <dgm:pt modelId="{1FE29D55-ED14-48C3-974E-DBC19A8D4A73}" type="pres">
      <dgm:prSet presAssocID="{4F3EBFC3-9C3E-47E9-8978-E6EA9052648F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D0B75C-1078-4945-9EE2-D2A42FA88974}" type="pres">
      <dgm:prSet presAssocID="{68384888-5956-480C-9768-328F8861B1F5}" presName="sibTrans" presStyleCnt="0"/>
      <dgm:spPr/>
    </dgm:pt>
    <dgm:pt modelId="{81884CC7-AB56-4552-8879-03BE1F98443C}" type="pres">
      <dgm:prSet presAssocID="{CC6753DF-9CC1-4F2F-BD8E-3A712DB05E60}" presName="node" presStyleLbl="node1" presStyleIdx="2" presStyleCnt="5" custLinFactNeighborX="3097" custLinFactNeighborY="-309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AFC6D1-C196-4B62-B883-3D012E0400EB}" type="pres">
      <dgm:prSet presAssocID="{ABCACFE5-3B35-4EC7-8691-B7F21EF7715C}" presName="sibTrans" presStyleCnt="0"/>
      <dgm:spPr/>
    </dgm:pt>
    <dgm:pt modelId="{B4C9099E-2749-412C-8548-23ACE6BDE349}" type="pres">
      <dgm:prSet presAssocID="{B4C51B84-F588-4601-982D-77F413BA4B74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D3A85E-C495-45B2-811D-CC1D95CC5D98}" type="pres">
      <dgm:prSet presAssocID="{63F7250D-B62E-4737-925B-0C4E7AB7FFB5}" presName="sibTrans" presStyleCnt="0"/>
      <dgm:spPr/>
    </dgm:pt>
    <dgm:pt modelId="{3A091177-A6F9-4B2D-B000-82B4407F1019}" type="pres">
      <dgm:prSet presAssocID="{A0886DFB-7B00-4F7F-8B56-102B53999DA0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F7AE852-DF7D-43C6-8371-A44E84D3DD58}" type="presOf" srcId="{CD110A3B-1889-4B3A-BF4D-1303F0CC2E41}" destId="{8E0B1855-3723-49C9-83C2-610D0E80F813}" srcOrd="0" destOrd="0" presId="urn:microsoft.com/office/officeart/2005/8/layout/default"/>
    <dgm:cxn modelId="{DFF4B1DB-C1D7-4E66-A7F2-744419636754}" srcId="{CD110A3B-1889-4B3A-BF4D-1303F0CC2E41}" destId="{4F3EBFC3-9C3E-47E9-8978-E6EA9052648F}" srcOrd="1" destOrd="0" parTransId="{1ADAF10A-1C2A-4FB3-BA9B-7CC9234822C3}" sibTransId="{68384888-5956-480C-9768-328F8861B1F5}"/>
    <dgm:cxn modelId="{0A911AA9-D051-4299-97F6-26CED7B07917}" type="presOf" srcId="{CA769227-8953-4A2F-9383-2E18E6F767CE}" destId="{32C6D0A3-ED43-4F47-AE24-CA4B2B545B6F}" srcOrd="0" destOrd="0" presId="urn:microsoft.com/office/officeart/2005/8/layout/default"/>
    <dgm:cxn modelId="{EEFDF670-3811-416A-BFA5-19A296BF6D98}" type="presOf" srcId="{4F3EBFC3-9C3E-47E9-8978-E6EA9052648F}" destId="{1FE29D55-ED14-48C3-974E-DBC19A8D4A73}" srcOrd="0" destOrd="0" presId="urn:microsoft.com/office/officeart/2005/8/layout/default"/>
    <dgm:cxn modelId="{58FBCAAA-3DA9-43C1-8A92-1D6C22A83A24}" srcId="{CD110A3B-1889-4B3A-BF4D-1303F0CC2E41}" destId="{B4C51B84-F588-4601-982D-77F413BA4B74}" srcOrd="3" destOrd="0" parTransId="{B78E5020-2BA4-4BB9-B5D4-768EEE0E9C71}" sibTransId="{63F7250D-B62E-4737-925B-0C4E7AB7FFB5}"/>
    <dgm:cxn modelId="{2E853489-3C2D-48DD-8B67-5B6F63764693}" srcId="{CD110A3B-1889-4B3A-BF4D-1303F0CC2E41}" destId="{CA769227-8953-4A2F-9383-2E18E6F767CE}" srcOrd="0" destOrd="0" parTransId="{173587C9-9022-4273-9464-B0AD0C61EB38}" sibTransId="{8B09486B-B769-47D5-A544-861E261285B2}"/>
    <dgm:cxn modelId="{4FDF7559-E25A-4954-99F9-59E2A3813CC3}" type="presOf" srcId="{CC6753DF-9CC1-4F2F-BD8E-3A712DB05E60}" destId="{81884CC7-AB56-4552-8879-03BE1F98443C}" srcOrd="0" destOrd="0" presId="urn:microsoft.com/office/officeart/2005/8/layout/default"/>
    <dgm:cxn modelId="{CC26440C-F7F2-42DA-9BCB-5859228C4DC5}" srcId="{CD110A3B-1889-4B3A-BF4D-1303F0CC2E41}" destId="{CC6753DF-9CC1-4F2F-BD8E-3A712DB05E60}" srcOrd="2" destOrd="0" parTransId="{F73A1D18-B0DC-4A00-845C-F62B11D8D8CB}" sibTransId="{ABCACFE5-3B35-4EC7-8691-B7F21EF7715C}"/>
    <dgm:cxn modelId="{E739FB02-7A4F-4E13-8A8A-E4BE194E3551}" type="presOf" srcId="{B4C51B84-F588-4601-982D-77F413BA4B74}" destId="{B4C9099E-2749-412C-8548-23ACE6BDE349}" srcOrd="0" destOrd="0" presId="urn:microsoft.com/office/officeart/2005/8/layout/default"/>
    <dgm:cxn modelId="{98006857-BB92-450B-A965-939EF976C3F1}" type="presOf" srcId="{A0886DFB-7B00-4F7F-8B56-102B53999DA0}" destId="{3A091177-A6F9-4B2D-B000-82B4407F1019}" srcOrd="0" destOrd="0" presId="urn:microsoft.com/office/officeart/2005/8/layout/default"/>
    <dgm:cxn modelId="{3170AFF8-DE5A-4D76-9BB9-453C34857D4A}" srcId="{CD110A3B-1889-4B3A-BF4D-1303F0CC2E41}" destId="{A0886DFB-7B00-4F7F-8B56-102B53999DA0}" srcOrd="4" destOrd="0" parTransId="{7C0F9EEB-2D39-4B41-975D-DA148564FCC7}" sibTransId="{9A7A5DA2-63EB-4A48-AFEA-0EE776A059BA}"/>
    <dgm:cxn modelId="{70127B58-DCD1-4A26-BB9C-3F9938227F17}" type="presParOf" srcId="{8E0B1855-3723-49C9-83C2-610D0E80F813}" destId="{32C6D0A3-ED43-4F47-AE24-CA4B2B545B6F}" srcOrd="0" destOrd="0" presId="urn:microsoft.com/office/officeart/2005/8/layout/default"/>
    <dgm:cxn modelId="{F79273AB-3261-4885-82B3-B2FCE1D32F47}" type="presParOf" srcId="{8E0B1855-3723-49C9-83C2-610D0E80F813}" destId="{835B5035-FBB6-4679-B52E-3D14E705A30C}" srcOrd="1" destOrd="0" presId="urn:microsoft.com/office/officeart/2005/8/layout/default"/>
    <dgm:cxn modelId="{E24171E9-3072-4122-A010-281309FA1C2D}" type="presParOf" srcId="{8E0B1855-3723-49C9-83C2-610D0E80F813}" destId="{1FE29D55-ED14-48C3-974E-DBC19A8D4A73}" srcOrd="2" destOrd="0" presId="urn:microsoft.com/office/officeart/2005/8/layout/default"/>
    <dgm:cxn modelId="{310CFCFC-6AB8-4459-B5B7-33F6B94367CD}" type="presParOf" srcId="{8E0B1855-3723-49C9-83C2-610D0E80F813}" destId="{94D0B75C-1078-4945-9EE2-D2A42FA88974}" srcOrd="3" destOrd="0" presId="urn:microsoft.com/office/officeart/2005/8/layout/default"/>
    <dgm:cxn modelId="{9C0B11F8-4CF9-4859-A7F9-E79E7FCB3FCD}" type="presParOf" srcId="{8E0B1855-3723-49C9-83C2-610D0E80F813}" destId="{81884CC7-AB56-4552-8879-03BE1F98443C}" srcOrd="4" destOrd="0" presId="urn:microsoft.com/office/officeart/2005/8/layout/default"/>
    <dgm:cxn modelId="{15710122-7ACF-410A-A69E-1A106DF26D7F}" type="presParOf" srcId="{8E0B1855-3723-49C9-83C2-610D0E80F813}" destId="{9AAFC6D1-C196-4B62-B883-3D012E0400EB}" srcOrd="5" destOrd="0" presId="urn:microsoft.com/office/officeart/2005/8/layout/default"/>
    <dgm:cxn modelId="{4BEBCD08-6D0E-4616-A061-7ACE17B78037}" type="presParOf" srcId="{8E0B1855-3723-49C9-83C2-610D0E80F813}" destId="{B4C9099E-2749-412C-8548-23ACE6BDE349}" srcOrd="6" destOrd="0" presId="urn:microsoft.com/office/officeart/2005/8/layout/default"/>
    <dgm:cxn modelId="{C8B858A5-6C08-4386-B08D-946AFC5B02F8}" type="presParOf" srcId="{8E0B1855-3723-49C9-83C2-610D0E80F813}" destId="{25D3A85E-C495-45B2-811D-CC1D95CC5D98}" srcOrd="7" destOrd="0" presId="urn:microsoft.com/office/officeart/2005/8/layout/default"/>
    <dgm:cxn modelId="{71EE0F6B-517C-4B8A-837C-D49C22E65A3F}" type="presParOf" srcId="{8E0B1855-3723-49C9-83C2-610D0E80F813}" destId="{3A091177-A6F9-4B2D-B000-82B4407F1019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C6D0A3-ED43-4F47-AE24-CA4B2B545B6F}">
      <dsp:nvSpPr>
        <dsp:cNvPr id="0" name=""/>
        <dsp:cNvSpPr/>
      </dsp:nvSpPr>
      <dsp:spPr>
        <a:xfrm>
          <a:off x="621140" y="2325"/>
          <a:ext cx="3103129" cy="1789286"/>
        </a:xfrm>
        <a:prstGeom prst="rect">
          <a:avLst/>
        </a:prstGeom>
        <a:solidFill>
          <a:schemeClr val="bg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chemeClr val="tx2"/>
              </a:solidFill>
              <a:latin typeface="Poppins" pitchFamily="2" charset="77"/>
              <a:ea typeface="+mj-ea"/>
              <a:cs typeface="+mj-cs"/>
            </a:rPr>
            <a:t>WCO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chemeClr val="tx2"/>
              </a:solidFill>
              <a:latin typeface="Poppins" pitchFamily="2" charset="77"/>
              <a:ea typeface="+mj-ea"/>
              <a:cs typeface="+mj-cs"/>
            </a:rPr>
            <a:t>TRANSFORMATION</a:t>
          </a:r>
          <a:endParaRPr lang="en-US" sz="2400" b="1" kern="1200" dirty="0">
            <a:solidFill>
              <a:schemeClr val="tx2"/>
            </a:solidFill>
            <a:latin typeface="Poppins" pitchFamily="2" charset="77"/>
            <a:ea typeface="+mj-ea"/>
            <a:cs typeface="+mj-cs"/>
          </a:endParaRPr>
        </a:p>
      </dsp:txBody>
      <dsp:txXfrm>
        <a:off x="621140" y="2325"/>
        <a:ext cx="3103129" cy="1789286"/>
      </dsp:txXfrm>
    </dsp:sp>
    <dsp:sp modelId="{1FE29D55-ED14-48C3-974E-DBC19A8D4A73}">
      <dsp:nvSpPr>
        <dsp:cNvPr id="0" name=""/>
        <dsp:cNvSpPr/>
      </dsp:nvSpPr>
      <dsp:spPr>
        <a:xfrm>
          <a:off x="4022483" y="2325"/>
          <a:ext cx="2982143" cy="1789286"/>
        </a:xfrm>
        <a:prstGeom prst="rect">
          <a:avLst/>
        </a:prstGeom>
        <a:solidFill>
          <a:schemeClr val="bg2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chemeClr val="tx2"/>
              </a:solidFill>
              <a:latin typeface="Poppins" pitchFamily="2" charset="77"/>
              <a:ea typeface="+mj-ea"/>
              <a:cs typeface="+mj-cs"/>
            </a:rPr>
            <a:t>THE KNOWLEDGE ORGANISATION</a:t>
          </a:r>
          <a:endParaRPr lang="en-US" sz="2400" b="1" kern="1200" dirty="0">
            <a:solidFill>
              <a:schemeClr val="tx2"/>
            </a:solidFill>
            <a:latin typeface="Poppins" pitchFamily="2" charset="77"/>
            <a:ea typeface="+mj-ea"/>
            <a:cs typeface="+mj-cs"/>
          </a:endParaRPr>
        </a:p>
      </dsp:txBody>
      <dsp:txXfrm>
        <a:off x="4022483" y="2325"/>
        <a:ext cx="2982143" cy="1789286"/>
      </dsp:txXfrm>
    </dsp:sp>
    <dsp:sp modelId="{81884CC7-AB56-4552-8879-03BE1F98443C}">
      <dsp:nvSpPr>
        <dsp:cNvPr id="0" name=""/>
        <dsp:cNvSpPr/>
      </dsp:nvSpPr>
      <dsp:spPr>
        <a:xfrm>
          <a:off x="7395198" y="0"/>
          <a:ext cx="2982143" cy="178928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chemeClr val="tx2"/>
              </a:solidFill>
              <a:latin typeface="Poppins" pitchFamily="2" charset="77"/>
              <a:ea typeface="+mj-ea"/>
              <a:cs typeface="+mj-cs"/>
            </a:rPr>
            <a:t>CUSTOMS MODERNISATION</a:t>
          </a:r>
          <a:endParaRPr lang="en-US" sz="2400" b="1" kern="1200" dirty="0">
            <a:solidFill>
              <a:schemeClr val="tx2"/>
            </a:solidFill>
            <a:latin typeface="Poppins" pitchFamily="2" charset="77"/>
            <a:ea typeface="+mj-ea"/>
            <a:cs typeface="+mj-cs"/>
          </a:endParaRPr>
        </a:p>
      </dsp:txBody>
      <dsp:txXfrm>
        <a:off x="7395198" y="0"/>
        <a:ext cx="2982143" cy="1789286"/>
      </dsp:txXfrm>
    </dsp:sp>
    <dsp:sp modelId="{B4C9099E-2749-412C-8548-23ACE6BDE349}">
      <dsp:nvSpPr>
        <dsp:cNvPr id="0" name=""/>
        <dsp:cNvSpPr/>
      </dsp:nvSpPr>
      <dsp:spPr>
        <a:xfrm>
          <a:off x="2321811" y="2089826"/>
          <a:ext cx="2982143" cy="1789286"/>
        </a:xfrm>
        <a:prstGeom prst="rect">
          <a:avLst/>
        </a:prstGeom>
        <a:solidFill>
          <a:schemeClr val="bg2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chemeClr val="tx2"/>
              </a:solidFill>
              <a:latin typeface="Poppins" pitchFamily="2" charset="77"/>
              <a:ea typeface="+mj-ea"/>
              <a:cs typeface="+mj-cs"/>
            </a:rPr>
            <a:t>KNOWLEDGE  DRIVEN CAPACITY TO ACT</a:t>
          </a:r>
          <a:endParaRPr lang="en-US" sz="2400" b="1" kern="1200" dirty="0">
            <a:solidFill>
              <a:schemeClr val="tx2"/>
            </a:solidFill>
            <a:latin typeface="Poppins" pitchFamily="2" charset="77"/>
            <a:ea typeface="+mj-ea"/>
            <a:cs typeface="+mj-cs"/>
          </a:endParaRPr>
        </a:p>
      </dsp:txBody>
      <dsp:txXfrm>
        <a:off x="2321811" y="2089826"/>
        <a:ext cx="2982143" cy="1789286"/>
      </dsp:txXfrm>
    </dsp:sp>
    <dsp:sp modelId="{3A091177-A6F9-4B2D-B000-82B4407F1019}">
      <dsp:nvSpPr>
        <dsp:cNvPr id="0" name=""/>
        <dsp:cNvSpPr/>
      </dsp:nvSpPr>
      <dsp:spPr>
        <a:xfrm>
          <a:off x="5602169" y="2089826"/>
          <a:ext cx="2982143" cy="178928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chemeClr val="tx2"/>
              </a:solidFill>
              <a:latin typeface="Poppins" pitchFamily="2" charset="77"/>
              <a:ea typeface="+mj-ea"/>
              <a:cs typeface="+mj-cs"/>
            </a:rPr>
            <a:t>WCO AS A KNOWLEDGE ORGANISATION?</a:t>
          </a:r>
          <a:endParaRPr lang="en-US" sz="2400" b="1" kern="1200" dirty="0">
            <a:solidFill>
              <a:schemeClr val="tx2"/>
            </a:solidFill>
            <a:latin typeface="Poppins" pitchFamily="2" charset="77"/>
            <a:ea typeface="+mj-ea"/>
            <a:cs typeface="+mj-cs"/>
          </a:endParaRPr>
        </a:p>
      </dsp:txBody>
      <dsp:txXfrm>
        <a:off x="5602169" y="2089826"/>
        <a:ext cx="2982143" cy="17892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939EFE-0303-44F6-9A16-FD3B5E015DB1}" type="datetimeFigureOut">
              <a:rPr lang="en-GB" smtClean="0"/>
              <a:t>24/11/2020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F04766-77AF-4EBE-9704-229FD5F6AD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898812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B926D1-0013-4A80-B64E-9D824EE65210}" type="datetimeFigureOut">
              <a:rPr lang="en-GB" smtClean="0"/>
              <a:t>24/11/2020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CF2995-AB43-4B7C-B8CD-9DC7C3692A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078466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B5D46C3A-74F1-A84C-A1AE-4B79F72D5A08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9240E4D-483B-E349-8F97-56C67E2F379D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7169" name="Text Box 1">
            <a:extLst>
              <a:ext uri="{FF2B5EF4-FFF2-40B4-BE49-F238E27FC236}">
                <a16:creationId xmlns:a16="http://schemas.microsoft.com/office/drawing/2014/main" id="{D19703DF-D9F9-834A-8068-D6204414AAC8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170" name="Text Box 2">
            <a:extLst>
              <a:ext uri="{FF2B5EF4-FFF2-40B4-BE49-F238E27FC236}">
                <a16:creationId xmlns:a16="http://schemas.microsoft.com/office/drawing/2014/main" id="{69F7D49E-E82E-134B-B3E6-41E0EE56CCE1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39725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2192000" cy="1078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 userDrawn="1"/>
        </p:nvSpPr>
        <p:spPr>
          <a:xfrm>
            <a:off x="0" y="1078173"/>
            <a:ext cx="12192000" cy="5779827"/>
          </a:xfrm>
          <a:prstGeom prst="rect">
            <a:avLst/>
          </a:prstGeom>
          <a:solidFill>
            <a:srgbClr val="0356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>
              <a:solidFill>
                <a:schemeClr val="accent4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8933" y="258042"/>
            <a:ext cx="1659793" cy="115246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071350" y="1992572"/>
            <a:ext cx="10065224" cy="2149523"/>
          </a:xfrm>
        </p:spPr>
        <p:txBody>
          <a:bodyPr wrap="none" anchor="t">
            <a:noAutofit/>
          </a:bodyPr>
          <a:lstStyle>
            <a:lvl1pPr algn="l">
              <a:defRPr sz="60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1978925"/>
            <a:ext cx="0" cy="4879075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5741158" y="6619164"/>
            <a:ext cx="707409" cy="240594"/>
          </a:xfrm>
          <a:prstGeom prst="rect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1071351" y="4418049"/>
            <a:ext cx="10065224" cy="897754"/>
          </a:xfrm>
        </p:spPr>
        <p:txBody>
          <a:bodyPr>
            <a:noAutofit/>
          </a:bodyPr>
          <a:lstStyle>
            <a:lvl1pPr marL="0" indent="0" algn="l">
              <a:buNone/>
              <a:defRPr sz="2800" i="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6096000" y="5557903"/>
            <a:ext cx="5040313" cy="528998"/>
          </a:xfrm>
        </p:spPr>
        <p:txBody>
          <a:bodyPr>
            <a:noAutofit/>
          </a:bodyPr>
          <a:lstStyle>
            <a:lvl1pPr marL="0" indent="0" algn="r">
              <a:buFontTx/>
              <a:buNone/>
              <a:defRPr sz="220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9218334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8" y="1825625"/>
            <a:ext cx="5328000" cy="3906435"/>
          </a:xfrm>
        </p:spPr>
        <p:txBody>
          <a:bodyPr>
            <a:noAutofit/>
          </a:bodyPr>
          <a:lstStyle>
            <a:lvl3pPr>
              <a:spcBef>
                <a:spcPts val="0"/>
              </a:spcBef>
              <a:defRPr/>
            </a:lvl3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2250" y="1825625"/>
            <a:ext cx="5328000" cy="3906435"/>
          </a:xfrm>
        </p:spPr>
        <p:txBody>
          <a:bodyPr>
            <a:no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6774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8" y="1825626"/>
            <a:ext cx="3358489" cy="3763134"/>
          </a:xfrm>
        </p:spPr>
        <p:txBody>
          <a:bodyPr>
            <a:no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604979" y="1825625"/>
            <a:ext cx="3358489" cy="3763134"/>
          </a:xfrm>
        </p:spPr>
        <p:txBody>
          <a:bodyPr>
            <a:no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8371761" y="1825625"/>
            <a:ext cx="3358489" cy="3763134"/>
          </a:xfrm>
        </p:spPr>
        <p:txBody>
          <a:bodyPr>
            <a:no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cxnSp>
        <p:nvCxnSpPr>
          <p:cNvPr id="12" name="Straight Connector 11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71010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wrap="square" anchor="b">
            <a:noAutofit/>
          </a:bodyPr>
          <a:lstStyle>
            <a:lvl1pPr marL="0" indent="0">
              <a:buNone/>
              <a:defRPr sz="28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097331"/>
          </a:xfrm>
        </p:spPr>
        <p:txBody>
          <a:bodyPr wrap="square">
            <a:no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noFill/>
        </p:spPr>
        <p:txBody>
          <a:bodyPr wrap="square" anchor="b">
            <a:noAutofit/>
          </a:bodyPr>
          <a:lstStyle>
            <a:lvl1pPr marL="0" indent="0">
              <a:buNone/>
              <a:defRPr sz="28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097331"/>
          </a:xfrm>
        </p:spPr>
        <p:txBody>
          <a:bodyPr wrap="square">
            <a:no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12" name="Straight Connector 11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26941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43015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-59635" y="-59635"/>
            <a:ext cx="6155635" cy="6983896"/>
          </a:xfrm>
          <a:solidFill>
            <a:schemeClr val="bg2"/>
          </a:solidFill>
          <a:ln w="28575">
            <a:solidFill>
              <a:schemeClr val="accent5"/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3214048" y="1992573"/>
            <a:ext cx="8550322" cy="36166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9447" y="743802"/>
            <a:ext cx="544923" cy="54492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38331" y="1992572"/>
            <a:ext cx="8226040" cy="3616657"/>
          </a:xfrm>
          <a:solidFill>
            <a:schemeClr val="bg1"/>
          </a:solidFill>
        </p:spPr>
        <p:txBody>
          <a:bodyPr lIns="360000" tIns="360000" rIns="360000" bIns="360000" anchor="ctr" anchorCtr="0">
            <a:noAutofit/>
          </a:bodyPr>
          <a:lstStyle>
            <a:lvl1pPr marL="0" indent="0">
              <a:buFontTx/>
              <a:buNone/>
              <a:defRPr i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8406293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nd Content (half pa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17056" y="1825625"/>
            <a:ext cx="4926841" cy="3769957"/>
          </a:xfrm>
        </p:spPr>
        <p:txBody>
          <a:bodyPr>
            <a:no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6817056" y="482860"/>
            <a:ext cx="4669266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7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-46383" y="-46383"/>
            <a:ext cx="6142383" cy="6964017"/>
          </a:xfrm>
          <a:solidFill>
            <a:schemeClr val="bg2"/>
          </a:solidFill>
          <a:ln w="28575">
            <a:solidFill>
              <a:schemeClr val="accent5"/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203447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970722" y="2284667"/>
            <a:ext cx="3141663" cy="2090737"/>
          </a:xfrm>
          <a:solidFill>
            <a:schemeClr val="bg2"/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7901451" y="2284668"/>
            <a:ext cx="3141663" cy="2090737"/>
          </a:xfrm>
          <a:solidFill>
            <a:schemeClr val="bg2"/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4436086" y="2284667"/>
            <a:ext cx="3141663" cy="2090737"/>
          </a:xfrm>
          <a:solidFill>
            <a:schemeClr val="bg2"/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1206774" y="4038684"/>
            <a:ext cx="2669558" cy="1524235"/>
          </a:xfrm>
          <a:solidFill>
            <a:schemeClr val="bg1"/>
          </a:solidFill>
        </p:spPr>
        <p:txBody>
          <a:bodyPr tIns="90000"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17"/>
          </p:nvPr>
        </p:nvSpPr>
        <p:spPr>
          <a:xfrm>
            <a:off x="4672139" y="4041944"/>
            <a:ext cx="2669558" cy="1524235"/>
          </a:xfrm>
          <a:solidFill>
            <a:schemeClr val="bg1"/>
          </a:solidFill>
        </p:spPr>
        <p:txBody>
          <a:bodyPr tIns="90000"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8137503" y="4037437"/>
            <a:ext cx="2669558" cy="1524235"/>
          </a:xfrm>
          <a:solidFill>
            <a:schemeClr val="bg1"/>
          </a:solidFill>
        </p:spPr>
        <p:txBody>
          <a:bodyPr tIns="90000"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801072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3713869" y="2159957"/>
            <a:ext cx="2461591" cy="1638158"/>
          </a:xfrm>
          <a:solidFill>
            <a:schemeClr val="bg2"/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3713868" y="3968881"/>
            <a:ext cx="2461591" cy="1638158"/>
          </a:xfrm>
          <a:solidFill>
            <a:schemeClr val="bg2"/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6324547" y="2159956"/>
            <a:ext cx="2461593" cy="1638159"/>
          </a:xfrm>
          <a:solidFill>
            <a:schemeClr val="bg2"/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8935227" y="3968880"/>
            <a:ext cx="2520000" cy="1638158"/>
          </a:xfrm>
          <a:noFill/>
        </p:spPr>
        <p:txBody>
          <a:bodyPr tIns="90000"/>
          <a:lstStyle>
            <a:lvl1pPr marL="0" indent="0" algn="l">
              <a:buNone/>
              <a:defRPr sz="2000"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1033617" y="2159957"/>
            <a:ext cx="2520000" cy="1638159"/>
          </a:xfrm>
          <a:noFill/>
        </p:spPr>
        <p:txBody>
          <a:bodyPr tIns="90000"/>
          <a:lstStyle>
            <a:lvl1pPr marL="0" indent="0" algn="r">
              <a:buNone/>
              <a:defRPr sz="2000"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19"/>
          </p:nvPr>
        </p:nvSpPr>
        <p:spPr>
          <a:xfrm>
            <a:off x="6324549" y="3968880"/>
            <a:ext cx="2461591" cy="1638158"/>
          </a:xfrm>
          <a:solidFill>
            <a:schemeClr val="bg2"/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17" name="Text Placeholder 12"/>
          <p:cNvSpPr>
            <a:spLocks noGrp="1"/>
          </p:cNvSpPr>
          <p:nvPr>
            <p:ph type="body" sz="quarter" idx="20"/>
          </p:nvPr>
        </p:nvSpPr>
        <p:spPr>
          <a:xfrm>
            <a:off x="1033617" y="3968881"/>
            <a:ext cx="2520000" cy="1638158"/>
          </a:xfrm>
          <a:noFill/>
        </p:spPr>
        <p:txBody>
          <a:bodyPr tIns="90000"/>
          <a:lstStyle>
            <a:lvl1pPr marL="0" indent="0" algn="r">
              <a:buNone/>
              <a:defRPr sz="2000"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8" name="Text Placeholder 12"/>
          <p:cNvSpPr>
            <a:spLocks noGrp="1"/>
          </p:cNvSpPr>
          <p:nvPr>
            <p:ph type="body" sz="quarter" idx="21"/>
          </p:nvPr>
        </p:nvSpPr>
        <p:spPr>
          <a:xfrm>
            <a:off x="8966322" y="2159956"/>
            <a:ext cx="2520000" cy="1638159"/>
          </a:xfrm>
          <a:noFill/>
        </p:spPr>
        <p:txBody>
          <a:bodyPr tIns="90000"/>
          <a:lstStyle>
            <a:lvl1pPr marL="0" indent="0" algn="l">
              <a:buNone/>
              <a:defRPr sz="2000"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385566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Round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4" name="Straight Connector 3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1"/>
          </p:nvPr>
        </p:nvSpPr>
        <p:spPr>
          <a:xfrm>
            <a:off x="969963" y="1843395"/>
            <a:ext cx="2138669" cy="2138669"/>
          </a:xfrm>
          <a:prstGeom prst="ellipse">
            <a:avLst/>
          </a:prstGeom>
          <a:solidFill>
            <a:schemeClr val="bg2"/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13" name="Picture Placeholder 11"/>
          <p:cNvSpPr>
            <a:spLocks noGrp="1"/>
          </p:cNvSpPr>
          <p:nvPr>
            <p:ph type="pic" sz="quarter" idx="12"/>
          </p:nvPr>
        </p:nvSpPr>
        <p:spPr>
          <a:xfrm>
            <a:off x="3581400" y="1843394"/>
            <a:ext cx="2138669" cy="2138669"/>
          </a:xfrm>
          <a:prstGeom prst="ellipse">
            <a:avLst/>
          </a:prstGeom>
          <a:solidFill>
            <a:schemeClr val="bg2"/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14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6192837" y="1843393"/>
            <a:ext cx="2138669" cy="2138669"/>
          </a:xfrm>
          <a:prstGeom prst="ellipse">
            <a:avLst/>
          </a:prstGeom>
          <a:solidFill>
            <a:schemeClr val="bg2"/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15" name="Picture Placeholder 11"/>
          <p:cNvSpPr>
            <a:spLocks noGrp="1"/>
          </p:cNvSpPr>
          <p:nvPr>
            <p:ph type="pic" sz="quarter" idx="14"/>
          </p:nvPr>
        </p:nvSpPr>
        <p:spPr>
          <a:xfrm>
            <a:off x="8804274" y="1843392"/>
            <a:ext cx="2138669" cy="2138669"/>
          </a:xfrm>
          <a:prstGeom prst="ellipse">
            <a:avLst/>
          </a:prstGeom>
          <a:solidFill>
            <a:schemeClr val="bg2"/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cxnSp>
        <p:nvCxnSpPr>
          <p:cNvPr id="9" name="Straight Connector 8"/>
          <p:cNvCxnSpPr/>
          <p:nvPr userDrawn="1"/>
        </p:nvCxnSpPr>
        <p:spPr bwMode="auto">
          <a:xfrm>
            <a:off x="3349671" y="4291726"/>
            <a:ext cx="0" cy="118701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Straight Connector 9"/>
          <p:cNvCxnSpPr/>
          <p:nvPr userDrawn="1"/>
        </p:nvCxnSpPr>
        <p:spPr bwMode="auto">
          <a:xfrm>
            <a:off x="5970419" y="4291726"/>
            <a:ext cx="0" cy="118701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Straight Connector 10"/>
          <p:cNvCxnSpPr/>
          <p:nvPr userDrawn="1"/>
        </p:nvCxnSpPr>
        <p:spPr bwMode="auto">
          <a:xfrm>
            <a:off x="8591167" y="4291726"/>
            <a:ext cx="0" cy="118701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Content Placeholder 7"/>
          <p:cNvSpPr>
            <a:spLocks noGrp="1"/>
          </p:cNvSpPr>
          <p:nvPr>
            <p:ph sz="quarter" idx="15"/>
          </p:nvPr>
        </p:nvSpPr>
        <p:spPr>
          <a:xfrm>
            <a:off x="997897" y="4260554"/>
            <a:ext cx="2082800" cy="1249363"/>
          </a:xfrm>
        </p:spPr>
        <p:txBody>
          <a:bodyPr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Content Placeholder 7"/>
          <p:cNvSpPr>
            <a:spLocks noGrp="1"/>
          </p:cNvSpPr>
          <p:nvPr>
            <p:ph sz="quarter" idx="16"/>
          </p:nvPr>
        </p:nvSpPr>
        <p:spPr>
          <a:xfrm>
            <a:off x="3618645" y="4260554"/>
            <a:ext cx="2082800" cy="1249363"/>
          </a:xfrm>
        </p:spPr>
        <p:txBody>
          <a:bodyPr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7" name="Content Placeholder 7"/>
          <p:cNvSpPr>
            <a:spLocks noGrp="1"/>
          </p:cNvSpPr>
          <p:nvPr>
            <p:ph sz="quarter" idx="17"/>
          </p:nvPr>
        </p:nvSpPr>
        <p:spPr>
          <a:xfrm>
            <a:off x="6239393" y="4260554"/>
            <a:ext cx="2082800" cy="1249363"/>
          </a:xfrm>
        </p:spPr>
        <p:txBody>
          <a:bodyPr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8" name="Content Placeholder 7"/>
          <p:cNvSpPr>
            <a:spLocks noGrp="1"/>
          </p:cNvSpPr>
          <p:nvPr>
            <p:ph sz="quarter" idx="18"/>
          </p:nvPr>
        </p:nvSpPr>
        <p:spPr>
          <a:xfrm>
            <a:off x="8860143" y="4260554"/>
            <a:ext cx="2082800" cy="1249363"/>
          </a:xfrm>
        </p:spPr>
        <p:txBody>
          <a:bodyPr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3602686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3429000"/>
          </a:xfrm>
          <a:solidFill>
            <a:schemeClr val="bg2"/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646643"/>
            <a:ext cx="10515600" cy="782357"/>
          </a:xfrm>
          <a:solidFill>
            <a:schemeClr val="bg1"/>
          </a:solidFill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838200" y="3630613"/>
            <a:ext cx="10515600" cy="203517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677460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850288"/>
            <a:ext cx="12192000" cy="5018345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2192000" cy="1078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 userDrawn="1"/>
        </p:nvSpPr>
        <p:spPr>
          <a:xfrm>
            <a:off x="0" y="1078174"/>
            <a:ext cx="12192000" cy="2890800"/>
          </a:xfrm>
          <a:prstGeom prst="rect">
            <a:avLst/>
          </a:prstGeom>
          <a:solidFill>
            <a:srgbClr val="0356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>
              <a:solidFill>
                <a:schemeClr val="accent4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8933" y="258042"/>
            <a:ext cx="1659793" cy="115246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071350" y="1992572"/>
            <a:ext cx="10065224" cy="872647"/>
          </a:xfrm>
        </p:spPr>
        <p:txBody>
          <a:bodyPr anchor="t">
            <a:normAutofit/>
          </a:bodyPr>
          <a:lstStyle>
            <a:lvl1pPr algn="l">
              <a:defRPr sz="60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1978925"/>
            <a:ext cx="0" cy="4879075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5741158" y="6619164"/>
            <a:ext cx="707409" cy="240594"/>
          </a:xfrm>
          <a:prstGeom prst="rect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1071351" y="3067468"/>
            <a:ext cx="10065224" cy="897754"/>
          </a:xfrm>
        </p:spPr>
        <p:txBody>
          <a:bodyPr>
            <a:noAutofit/>
          </a:bodyPr>
          <a:lstStyle>
            <a:lvl1pPr marL="0" indent="0" algn="l">
              <a:buNone/>
              <a:defRPr sz="2800" i="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6096000" y="5783535"/>
            <a:ext cx="5040313" cy="528998"/>
          </a:xfrm>
        </p:spPr>
        <p:txBody>
          <a:bodyPr anchor="b" anchorCtr="0">
            <a:noAutofit/>
          </a:bodyPr>
          <a:lstStyle>
            <a:lvl1pPr marL="0" indent="0" algn="r">
              <a:buFontTx/>
              <a:buNone/>
              <a:defRPr sz="220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6998582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411803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76727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faul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10761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802219"/>
            <a:ext cx="12192000" cy="6059194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5289" y="1078173"/>
            <a:ext cx="12197346" cy="5783239"/>
          </a:xfrm>
          <a:prstGeom prst="rect">
            <a:avLst/>
          </a:prstGeom>
          <a:solidFill>
            <a:srgbClr val="024EA2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>
              <a:solidFill>
                <a:schemeClr val="accent4"/>
              </a:solidFill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2192000" cy="1078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071350" y="1992572"/>
            <a:ext cx="10065224" cy="2149523"/>
          </a:xfrm>
        </p:spPr>
        <p:txBody>
          <a:bodyPr wrap="none" anchor="t">
            <a:noAutofit/>
          </a:bodyPr>
          <a:lstStyle>
            <a:lvl1pPr algn="l">
              <a:defRPr sz="60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1978925"/>
            <a:ext cx="0" cy="4879075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5741158" y="6619164"/>
            <a:ext cx="707409" cy="240594"/>
          </a:xfrm>
          <a:prstGeom prst="rect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1071351" y="4418049"/>
            <a:ext cx="10065224" cy="897754"/>
          </a:xfrm>
        </p:spPr>
        <p:txBody>
          <a:bodyPr wrap="none">
            <a:noAutofit/>
          </a:bodyPr>
          <a:lstStyle>
            <a:lvl1pPr marL="0" indent="0" algn="l">
              <a:buNone/>
              <a:defRPr sz="2800" i="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8933" y="258042"/>
            <a:ext cx="1659793" cy="1152460"/>
          </a:xfrm>
          <a:prstGeom prst="rect">
            <a:avLst/>
          </a:prstGeom>
        </p:spPr>
      </p:pic>
      <p:sp>
        <p:nvSpPr>
          <p:cNvPr id="16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6096000" y="5557903"/>
            <a:ext cx="5040313" cy="528998"/>
          </a:xfrm>
        </p:spPr>
        <p:txBody>
          <a:bodyPr wrap="none">
            <a:noAutofit/>
          </a:bodyPr>
          <a:lstStyle>
            <a:lvl1pPr marL="0" indent="0" algn="r">
              <a:buFontTx/>
              <a:buNone/>
              <a:defRPr sz="220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2442872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hapt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356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0189" y="1122363"/>
            <a:ext cx="10676038" cy="2387600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accent5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0189" y="3602038"/>
            <a:ext cx="10676038" cy="1655762"/>
          </a:xfrm>
        </p:spPr>
        <p:txBody>
          <a:bodyPr>
            <a:no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46C79FD-C571-418B-AB0F-5EE936C85276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0"/>
            <a:ext cx="0" cy="3295934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27715" y="6045257"/>
            <a:ext cx="1718512" cy="451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8699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Slide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33852" y="6045865"/>
            <a:ext cx="1716200" cy="450546"/>
          </a:xfrm>
          <a:prstGeom prst="rect">
            <a:avLst/>
          </a:prstGeom>
        </p:spPr>
      </p:pic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077013" y="1122363"/>
            <a:ext cx="10156297" cy="2387600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838200" y="0"/>
            <a:ext cx="0" cy="3295934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1070189" y="3602038"/>
            <a:ext cx="10156297" cy="1655762"/>
          </a:xfrm>
        </p:spPr>
        <p:txBody>
          <a:bodyPr>
            <a:noAutofit/>
          </a:bodyPr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2509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slide (option 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"/>
            <a:ext cx="12192000" cy="342899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077013" y="1122363"/>
            <a:ext cx="10156297" cy="1240348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838200" y="0"/>
            <a:ext cx="0" cy="2362711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838200" y="4160826"/>
            <a:ext cx="10889439" cy="1620145"/>
          </a:xfrm>
        </p:spPr>
        <p:txBody>
          <a:bodyPr>
            <a:noAutofit/>
          </a:bodyPr>
          <a:lstStyle>
            <a:lvl1pPr marL="0" indent="0" algn="l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86048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slide (option 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"/>
            <a:ext cx="12192000" cy="342899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077013" y="1122363"/>
            <a:ext cx="10156297" cy="1240348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accent5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838200" y="0"/>
            <a:ext cx="0" cy="2362711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838200" y="4160826"/>
            <a:ext cx="10889439" cy="1620145"/>
          </a:xfrm>
        </p:spPr>
        <p:txBody>
          <a:bodyPr>
            <a:noAutofit/>
          </a:bodyPr>
          <a:lstStyle>
            <a:lvl1pPr marL="0" indent="0" algn="l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83397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905699" cy="3881904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defRPr/>
            </a:lvl1pPr>
            <a:lvl2pPr>
              <a:lnSpc>
                <a:spcPct val="100000"/>
              </a:lnSpc>
              <a:spcAft>
                <a:spcPts val="1800"/>
              </a:spcAft>
              <a:defRPr/>
            </a:lvl2pPr>
            <a:lvl3pPr>
              <a:lnSpc>
                <a:spcPct val="100000"/>
              </a:lnSpc>
              <a:spcAft>
                <a:spcPts val="1800"/>
              </a:spcAft>
              <a:defRPr/>
            </a:lvl3pPr>
            <a:lvl4pPr>
              <a:lnSpc>
                <a:spcPct val="100000"/>
              </a:lnSpc>
              <a:spcAft>
                <a:spcPts val="1800"/>
              </a:spcAft>
              <a:defRPr/>
            </a:lvl4pPr>
            <a:lvl5pPr>
              <a:lnSpc>
                <a:spcPct val="100000"/>
              </a:lnSpc>
              <a:spcAft>
                <a:spcPts val="1800"/>
              </a:spcAft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23415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8" y="1825625"/>
            <a:ext cx="5328000" cy="3906435"/>
          </a:xfrm>
        </p:spPr>
        <p:txBody>
          <a:bodyPr>
            <a:noAutofit/>
          </a:bodyPr>
          <a:lstStyle>
            <a:lvl1pPr>
              <a:spcAft>
                <a:spcPts val="1800"/>
              </a:spcAft>
              <a:defRPr/>
            </a:lvl1pPr>
            <a:lvl2pPr>
              <a:spcAft>
                <a:spcPts val="1800"/>
              </a:spcAft>
              <a:defRPr/>
            </a:lvl2pPr>
            <a:lvl3pPr>
              <a:spcAft>
                <a:spcPts val="1800"/>
              </a:spcAft>
              <a:defRPr/>
            </a:lvl3pPr>
            <a:lvl4pPr>
              <a:spcAft>
                <a:spcPts val="1800"/>
              </a:spcAft>
              <a:defRPr/>
            </a:lvl4pPr>
            <a:lvl5pPr>
              <a:spcAft>
                <a:spcPts val="1800"/>
              </a:spcAft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2250" y="1825625"/>
            <a:ext cx="5328000" cy="3906435"/>
          </a:xfrm>
          <a:noFill/>
        </p:spPr>
        <p:txBody>
          <a:bodyPr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3839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8819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13128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6C79FD-C571-418B-AB0F-5EE936C85276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33852" y="6045988"/>
            <a:ext cx="1715733" cy="450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9720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62" r:id="rId2"/>
    <p:sldLayoutId id="2147483657" r:id="rId3"/>
    <p:sldLayoutId id="2147483649" r:id="rId4"/>
    <p:sldLayoutId id="2147483651" r:id="rId5"/>
    <p:sldLayoutId id="2147483669" r:id="rId6"/>
    <p:sldLayoutId id="2147483670" r:id="rId7"/>
    <p:sldLayoutId id="2147483650" r:id="rId8"/>
    <p:sldLayoutId id="2147483660" r:id="rId9"/>
    <p:sldLayoutId id="2147483652" r:id="rId10"/>
    <p:sldLayoutId id="2147483661" r:id="rId11"/>
    <p:sldLayoutId id="2147483653" r:id="rId12"/>
    <p:sldLayoutId id="2147483654" r:id="rId13"/>
    <p:sldLayoutId id="2147483659" r:id="rId14"/>
    <p:sldLayoutId id="2147483658" r:id="rId15"/>
    <p:sldLayoutId id="2147483666" r:id="rId16"/>
    <p:sldLayoutId id="2147483667" r:id="rId17"/>
    <p:sldLayoutId id="2147483665" r:id="rId18"/>
    <p:sldLayoutId id="2147483668" r:id="rId19"/>
    <p:sldLayoutId id="2147483655" r:id="rId20"/>
    <p:sldLayoutId id="2147483671" r:id="rId21"/>
    <p:sldLayoutId id="2147483672" r:id="rId2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11.png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>
          <a:xfrm>
            <a:off x="5457524" y="4456497"/>
            <a:ext cx="6381550" cy="1588168"/>
          </a:xfrm>
        </p:spPr>
        <p:txBody>
          <a:bodyPr/>
          <a:lstStyle/>
          <a:p>
            <a:pPr marL="0" indent="0">
              <a:buNone/>
            </a:pPr>
            <a:r>
              <a:rPr lang="fr-BE" b="1" dirty="0" smtClean="0">
                <a:solidFill>
                  <a:schemeClr val="bg1">
                    <a:lumMod val="50000"/>
                  </a:schemeClr>
                </a:solidFill>
              </a:rPr>
              <a:t>Jenia PETEVA</a:t>
            </a:r>
          </a:p>
          <a:p>
            <a:pPr marL="0" indent="0">
              <a:buNone/>
            </a:pPr>
            <a:r>
              <a:rPr lang="fr-BE" b="1" dirty="0" smtClean="0">
                <a:solidFill>
                  <a:schemeClr val="bg1">
                    <a:lumMod val="50000"/>
                  </a:schemeClr>
                </a:solidFill>
              </a:rPr>
              <a:t>Policy </a:t>
            </a:r>
            <a:r>
              <a:rPr lang="fr-BE" b="1" dirty="0" err="1" smtClean="0">
                <a:solidFill>
                  <a:schemeClr val="bg1">
                    <a:lumMod val="50000"/>
                  </a:schemeClr>
                </a:solidFill>
              </a:rPr>
              <a:t>Officer</a:t>
            </a:r>
            <a:r>
              <a:rPr lang="fr-BE" b="1" dirty="0" smtClean="0">
                <a:solidFill>
                  <a:schemeClr val="bg1">
                    <a:lumMod val="50000"/>
                  </a:schemeClr>
                </a:solidFill>
              </a:rPr>
              <a:t>, European Commission</a:t>
            </a:r>
          </a:p>
          <a:p>
            <a:pPr marL="0" indent="0">
              <a:buNone/>
            </a:pPr>
            <a:r>
              <a:rPr lang="en-GB" b="1" dirty="0" smtClean="0">
                <a:solidFill>
                  <a:schemeClr val="bg1">
                    <a:lumMod val="50000"/>
                  </a:schemeClr>
                </a:solidFill>
              </a:rPr>
              <a:t>PIC</a:t>
            </a:r>
            <a:r>
              <a:rPr lang="fr-BE" b="1" dirty="0" smtClean="0">
                <a:solidFill>
                  <a:schemeClr val="bg1">
                    <a:lumMod val="50000"/>
                  </a:schemeClr>
                </a:solidFill>
              </a:rPr>
              <a:t>ARD </a:t>
            </a:r>
            <a:r>
              <a:rPr lang="fr-BE" b="1" dirty="0" smtClean="0">
                <a:solidFill>
                  <a:schemeClr val="bg1">
                    <a:lumMod val="50000"/>
                  </a:schemeClr>
                </a:solidFill>
              </a:rPr>
              <a:t>2020, 25 </a:t>
            </a:r>
            <a:r>
              <a:rPr lang="fr-BE" b="1" dirty="0" err="1" smtClean="0">
                <a:solidFill>
                  <a:schemeClr val="bg1">
                    <a:lumMod val="50000"/>
                  </a:schemeClr>
                </a:solidFill>
              </a:rPr>
              <a:t>November</a:t>
            </a:r>
            <a:r>
              <a:rPr lang="fr-BE" b="1" dirty="0" smtClean="0">
                <a:solidFill>
                  <a:schemeClr val="bg1">
                    <a:lumMod val="50000"/>
                  </a:schemeClr>
                </a:solidFill>
              </a:rPr>
              <a:t> 2020</a:t>
            </a:r>
            <a:endParaRPr lang="fr-BE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213812" y="1848051"/>
            <a:ext cx="987552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BE" sz="4400" b="1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BE" sz="4400" b="1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fr-BE" sz="44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World Customs Organisation </a:t>
            </a:r>
            <a:br>
              <a:rPr lang="fr-BE" sz="44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BE" sz="44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 a </a:t>
            </a:r>
            <a:r>
              <a:rPr lang="fr-BE" sz="4400" b="1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knowledge-based</a:t>
            </a:r>
            <a:r>
              <a:rPr lang="fr-BE" sz="44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organisation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336744" y="6196046"/>
            <a:ext cx="909781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100" i="1" dirty="0" smtClean="0">
                <a:solidFill>
                  <a:schemeClr val="bg1">
                    <a:lumMod val="65000"/>
                  </a:schemeClr>
                </a:solidFill>
              </a:rPr>
              <a:t>Logo</a:t>
            </a:r>
            <a:r>
              <a:rPr lang="fr-BE" sz="1100" dirty="0" smtClean="0">
                <a:solidFill>
                  <a:schemeClr val="bg1">
                    <a:lumMod val="65000"/>
                  </a:schemeClr>
                </a:solidFill>
              </a:rPr>
              <a:t>: World Customs Organisation   </a:t>
            </a:r>
            <a:r>
              <a:rPr lang="fr-BE" sz="1100" i="1" dirty="0" err="1" smtClean="0">
                <a:solidFill>
                  <a:schemeClr val="bg1">
                    <a:lumMod val="65000"/>
                  </a:schemeClr>
                </a:solidFill>
              </a:rPr>
              <a:t>Disclaimer</a:t>
            </a:r>
            <a:r>
              <a:rPr lang="fr-BE" sz="1100" dirty="0" smtClean="0">
                <a:solidFill>
                  <a:schemeClr val="bg1">
                    <a:lumMod val="65000"/>
                  </a:schemeClr>
                </a:solidFill>
              </a:rPr>
              <a:t>: The </a:t>
            </a:r>
            <a:r>
              <a:rPr lang="fr-BE" sz="1100" dirty="0" err="1" smtClean="0">
                <a:solidFill>
                  <a:schemeClr val="bg1">
                    <a:lumMod val="65000"/>
                  </a:schemeClr>
                </a:solidFill>
              </a:rPr>
              <a:t>views</a:t>
            </a:r>
            <a:r>
              <a:rPr lang="fr-BE" sz="110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fr-BE" sz="1100" dirty="0" err="1" smtClean="0">
                <a:solidFill>
                  <a:schemeClr val="bg1">
                    <a:lumMod val="65000"/>
                  </a:schemeClr>
                </a:solidFill>
              </a:rPr>
              <a:t>expressed</a:t>
            </a:r>
            <a:r>
              <a:rPr lang="fr-BE" sz="110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fr-BE" sz="1100" dirty="0" err="1" smtClean="0">
                <a:solidFill>
                  <a:schemeClr val="bg1">
                    <a:lumMod val="65000"/>
                  </a:schemeClr>
                </a:solidFill>
              </a:rPr>
              <a:t>during</a:t>
            </a:r>
            <a:r>
              <a:rPr lang="fr-BE" sz="1100" dirty="0" smtClean="0">
                <a:solidFill>
                  <a:schemeClr val="bg1">
                    <a:lumMod val="65000"/>
                  </a:schemeClr>
                </a:solidFill>
              </a:rPr>
              <a:t> the </a:t>
            </a:r>
            <a:r>
              <a:rPr lang="fr-BE" sz="1100" dirty="0" err="1" smtClean="0">
                <a:solidFill>
                  <a:schemeClr val="bg1">
                    <a:lumMod val="65000"/>
                  </a:schemeClr>
                </a:solidFill>
              </a:rPr>
              <a:t>presentation</a:t>
            </a:r>
            <a:r>
              <a:rPr lang="fr-BE" sz="1100" dirty="0" smtClean="0">
                <a:solidFill>
                  <a:schemeClr val="bg1">
                    <a:lumMod val="65000"/>
                  </a:schemeClr>
                </a:solidFill>
              </a:rPr>
              <a:t> do not </a:t>
            </a:r>
            <a:r>
              <a:rPr lang="fr-BE" sz="1100" dirty="0" err="1" smtClean="0">
                <a:solidFill>
                  <a:schemeClr val="bg1">
                    <a:lumMod val="65000"/>
                  </a:schemeClr>
                </a:solidFill>
              </a:rPr>
              <a:t>bind</a:t>
            </a:r>
            <a:r>
              <a:rPr lang="fr-BE" sz="110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fr-BE" sz="1100" dirty="0" err="1" smtClean="0">
                <a:solidFill>
                  <a:schemeClr val="bg1">
                    <a:lumMod val="65000"/>
                  </a:schemeClr>
                </a:solidFill>
              </a:rPr>
              <a:t>any</a:t>
            </a:r>
            <a:r>
              <a:rPr lang="fr-BE" sz="11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fr-BE" sz="1100" dirty="0" smtClean="0">
                <a:solidFill>
                  <a:schemeClr val="bg1">
                    <a:lumMod val="65000"/>
                  </a:schemeClr>
                </a:solidFill>
              </a:rPr>
              <a:t>institution or body of the EU</a:t>
            </a:r>
            <a:endParaRPr lang="fr-BE" sz="1100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7341" y="179355"/>
            <a:ext cx="2367815" cy="2367815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7256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400" b="1" dirty="0" smtClean="0">
                <a:latin typeface="Poppins" pitchFamily="2" charset="77"/>
              </a:rPr>
              <a:t> INTERNATIONAL ORGANISATIONS NOT AS WE KNOW THEM?</a:t>
            </a:r>
            <a:endParaRPr lang="fr-BE" sz="2400" i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1850" y="2414556"/>
            <a:ext cx="2367815" cy="236781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658337" y="6160655"/>
            <a:ext cx="42287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i="1" dirty="0" smtClean="0">
                <a:solidFill>
                  <a:schemeClr val="bg1">
                    <a:lumMod val="50000"/>
                  </a:schemeClr>
                </a:solidFill>
              </a:rPr>
              <a:t>Logo</a:t>
            </a:r>
            <a:r>
              <a:rPr lang="fr-BE" dirty="0" smtClean="0">
                <a:solidFill>
                  <a:schemeClr val="bg1">
                    <a:lumMod val="50000"/>
                  </a:schemeClr>
                </a:solidFill>
              </a:rPr>
              <a:t>: The World Customs Organisation</a:t>
            </a:r>
            <a:endParaRPr lang="fr-BE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938528" y="2937162"/>
            <a:ext cx="23225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BE" sz="2000" b="1" dirty="0" smtClean="0">
              <a:solidFill>
                <a:schemeClr val="tx2"/>
              </a:solidFill>
              <a:latin typeface="Poppins" pitchFamily="2" charset="77"/>
              <a:ea typeface="+mj-ea"/>
              <a:cs typeface="+mj-cs"/>
            </a:endParaRPr>
          </a:p>
          <a:p>
            <a:endParaRPr lang="fr-BE" sz="2000" b="1" dirty="0" smtClean="0">
              <a:solidFill>
                <a:schemeClr val="tx2"/>
              </a:solidFill>
              <a:latin typeface="Poppins" pitchFamily="2" charset="77"/>
              <a:ea typeface="+mj-ea"/>
              <a:cs typeface="+mj-cs"/>
            </a:endParaRPr>
          </a:p>
          <a:p>
            <a:r>
              <a:rPr lang="fr-BE" sz="2000" b="1" dirty="0" smtClean="0">
                <a:solidFill>
                  <a:schemeClr val="tx2"/>
                </a:solidFill>
                <a:latin typeface="Poppins" pitchFamily="2" charset="77"/>
                <a:ea typeface="+mj-ea"/>
                <a:cs typeface="+mj-cs"/>
              </a:rPr>
              <a:t>Convergence</a:t>
            </a:r>
            <a:endParaRPr lang="fr-BE" sz="2000" b="1" dirty="0">
              <a:solidFill>
                <a:schemeClr val="tx2"/>
              </a:solidFill>
              <a:latin typeface="Poppins" pitchFamily="2" charset="77"/>
              <a:ea typeface="+mj-ea"/>
              <a:cs typeface="+mj-c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02919" y="1655064"/>
            <a:ext cx="38474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000" b="1" dirty="0">
                <a:solidFill>
                  <a:schemeClr val="tx2"/>
                </a:solidFill>
                <a:latin typeface="Poppins" pitchFamily="2" charset="77"/>
                <a:ea typeface="+mj-ea"/>
                <a:cs typeface="+mj-cs"/>
              </a:rPr>
              <a:t>Global </a:t>
            </a:r>
            <a:r>
              <a:rPr lang="fr-BE" sz="2000" b="1" dirty="0" smtClean="0">
                <a:solidFill>
                  <a:schemeClr val="tx2"/>
                </a:solidFill>
                <a:latin typeface="Poppins" pitchFamily="2" charset="77"/>
                <a:ea typeface="+mj-ea"/>
                <a:cs typeface="+mj-cs"/>
              </a:rPr>
              <a:t>dialogue</a:t>
            </a:r>
            <a:endParaRPr lang="fr-BE" dirty="0" smtClean="0"/>
          </a:p>
          <a:p>
            <a:r>
              <a:rPr lang="fr-BE" sz="2000" b="1" dirty="0">
                <a:solidFill>
                  <a:schemeClr val="tx2"/>
                </a:solidFill>
                <a:latin typeface="Poppins" pitchFamily="2" charset="77"/>
                <a:ea typeface="+mj-ea"/>
                <a:cs typeface="+mj-cs"/>
              </a:rPr>
              <a:t>« </a:t>
            </a:r>
            <a:r>
              <a:rPr lang="fr-BE" sz="2000" b="1" i="1" dirty="0" err="1">
                <a:solidFill>
                  <a:schemeClr val="tx2"/>
                </a:solidFill>
                <a:latin typeface="Poppins" pitchFamily="2" charset="77"/>
                <a:ea typeface="+mj-ea"/>
                <a:cs typeface="+mj-cs"/>
              </a:rPr>
              <a:t>We</a:t>
            </a:r>
            <a:r>
              <a:rPr lang="fr-BE" sz="2000" b="1" i="1" dirty="0">
                <a:solidFill>
                  <a:schemeClr val="tx2"/>
                </a:solidFill>
                <a:latin typeface="Poppins" pitchFamily="2" charset="77"/>
                <a:ea typeface="+mj-ea"/>
                <a:cs typeface="+mj-cs"/>
              </a:rPr>
              <a:t> are all in </a:t>
            </a:r>
            <a:r>
              <a:rPr lang="fr-BE" sz="2000" b="1" i="1" dirty="0" err="1">
                <a:solidFill>
                  <a:schemeClr val="tx2"/>
                </a:solidFill>
                <a:latin typeface="Poppins" pitchFamily="2" charset="77"/>
                <a:ea typeface="+mj-ea"/>
                <a:cs typeface="+mj-cs"/>
              </a:rPr>
              <a:t>this</a:t>
            </a:r>
            <a:r>
              <a:rPr lang="fr-BE" sz="2000" b="1" i="1" dirty="0">
                <a:solidFill>
                  <a:schemeClr val="tx2"/>
                </a:solidFill>
                <a:latin typeface="Poppins" pitchFamily="2" charset="77"/>
                <a:ea typeface="+mj-ea"/>
                <a:cs typeface="+mj-cs"/>
              </a:rPr>
              <a:t> </a:t>
            </a:r>
            <a:r>
              <a:rPr lang="fr-BE" sz="2000" b="1" i="1" dirty="0" err="1">
                <a:solidFill>
                  <a:schemeClr val="tx2"/>
                </a:solidFill>
                <a:latin typeface="Poppins" pitchFamily="2" charset="77"/>
                <a:ea typeface="+mj-ea"/>
                <a:cs typeface="+mj-cs"/>
              </a:rPr>
              <a:t>together</a:t>
            </a:r>
            <a:r>
              <a:rPr lang="fr-BE" sz="2000" b="1" dirty="0">
                <a:solidFill>
                  <a:schemeClr val="tx2"/>
                </a:solidFill>
                <a:latin typeface="Poppins" pitchFamily="2" charset="77"/>
                <a:ea typeface="+mj-ea"/>
                <a:cs typeface="+mj-cs"/>
              </a:rPr>
              <a:t> »</a:t>
            </a:r>
          </a:p>
          <a:p>
            <a:r>
              <a:rPr lang="fr-BE" sz="2000" dirty="0">
                <a:solidFill>
                  <a:schemeClr val="tx2"/>
                </a:solidFill>
                <a:latin typeface="Poppins" pitchFamily="2" charset="77"/>
                <a:ea typeface="+mj-ea"/>
                <a:cs typeface="+mj-cs"/>
              </a:rPr>
              <a:t>                      Ch. Lagarde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70722" y="3723902"/>
            <a:ext cx="298873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BE" sz="2000" b="1" dirty="0" smtClean="0">
              <a:solidFill>
                <a:schemeClr val="tx2"/>
              </a:solidFill>
              <a:latin typeface="Poppins" pitchFamily="2" charset="77"/>
              <a:ea typeface="+mj-ea"/>
              <a:cs typeface="+mj-cs"/>
            </a:endParaRPr>
          </a:p>
          <a:p>
            <a:endParaRPr lang="fr-BE" sz="2000" b="1" dirty="0">
              <a:solidFill>
                <a:schemeClr val="tx2"/>
              </a:solidFill>
              <a:latin typeface="Poppins" pitchFamily="2" charset="77"/>
              <a:ea typeface="+mj-ea"/>
              <a:cs typeface="+mj-cs"/>
            </a:endParaRPr>
          </a:p>
          <a:p>
            <a:r>
              <a:rPr lang="fr-BE" sz="2000" b="1" dirty="0" smtClean="0">
                <a:solidFill>
                  <a:schemeClr val="tx2"/>
                </a:solidFill>
                <a:latin typeface="Poppins" pitchFamily="2" charset="77"/>
                <a:ea typeface="+mj-ea"/>
                <a:cs typeface="+mj-cs"/>
              </a:rPr>
              <a:t>Diverse </a:t>
            </a:r>
            <a:r>
              <a:rPr lang="fr-BE" sz="2000" b="1" dirty="0" err="1">
                <a:solidFill>
                  <a:schemeClr val="tx2"/>
                </a:solidFill>
                <a:latin typeface="Poppins" pitchFamily="2" charset="77"/>
                <a:ea typeface="+mj-ea"/>
                <a:cs typeface="+mj-cs"/>
              </a:rPr>
              <a:t>stakeholders</a:t>
            </a:r>
            <a:endParaRPr lang="fr-BE" sz="2000" b="1" dirty="0">
              <a:solidFill>
                <a:schemeClr val="tx2"/>
              </a:solidFill>
              <a:latin typeface="Poppins" pitchFamily="2" charset="77"/>
              <a:ea typeface="+mj-ea"/>
              <a:cs typeface="+mj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459134" y="1793563"/>
            <a:ext cx="3657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/>
              <a:t> </a:t>
            </a:r>
            <a:r>
              <a:rPr lang="fr-BE" sz="2000" b="1" dirty="0">
                <a:solidFill>
                  <a:schemeClr val="tx2"/>
                </a:solidFill>
                <a:latin typeface="Poppins" pitchFamily="2" charset="77"/>
                <a:ea typeface="+mj-ea"/>
                <a:cs typeface="+mj-cs"/>
              </a:rPr>
              <a:t>«</a:t>
            </a:r>
            <a:r>
              <a:rPr lang="fr-BE" dirty="0" smtClean="0"/>
              <a:t> </a:t>
            </a:r>
            <a:r>
              <a:rPr lang="fr-BE" sz="2000" b="1" i="1" dirty="0">
                <a:solidFill>
                  <a:schemeClr val="tx2"/>
                </a:solidFill>
                <a:latin typeface="Poppins" pitchFamily="2" charset="77"/>
                <a:ea typeface="+mj-ea"/>
                <a:cs typeface="+mj-cs"/>
              </a:rPr>
              <a:t>the </a:t>
            </a:r>
            <a:r>
              <a:rPr lang="fr-BE" sz="2000" b="1" i="1" dirty="0" err="1">
                <a:solidFill>
                  <a:schemeClr val="tx2"/>
                </a:solidFill>
                <a:latin typeface="Poppins" pitchFamily="2" charset="77"/>
                <a:ea typeface="+mj-ea"/>
                <a:cs typeface="+mj-cs"/>
              </a:rPr>
              <a:t>need</a:t>
            </a:r>
            <a:r>
              <a:rPr lang="fr-BE" sz="2000" b="1" i="1" dirty="0">
                <a:solidFill>
                  <a:schemeClr val="tx2"/>
                </a:solidFill>
                <a:latin typeface="Poppins" pitchFamily="2" charset="77"/>
                <a:ea typeface="+mj-ea"/>
                <a:cs typeface="+mj-cs"/>
              </a:rPr>
              <a:t> to know</a:t>
            </a:r>
            <a:r>
              <a:rPr lang="fr-BE" b="1" dirty="0" smtClean="0"/>
              <a:t> » </a:t>
            </a:r>
          </a:p>
          <a:p>
            <a:r>
              <a:rPr lang="fr-BE" b="1" dirty="0"/>
              <a:t> </a:t>
            </a:r>
            <a:r>
              <a:rPr lang="fr-BE" b="1" dirty="0" smtClean="0"/>
              <a:t>             «</a:t>
            </a:r>
            <a:r>
              <a:rPr lang="fr-BE" sz="2000" b="1" i="1" dirty="0">
                <a:solidFill>
                  <a:schemeClr val="tx2"/>
                </a:solidFill>
                <a:latin typeface="Poppins" pitchFamily="2" charset="77"/>
                <a:ea typeface="+mj-ea"/>
                <a:cs typeface="+mj-cs"/>
              </a:rPr>
              <a:t>the </a:t>
            </a:r>
            <a:r>
              <a:rPr lang="fr-BE" sz="2000" b="1" i="1" dirty="0" err="1">
                <a:solidFill>
                  <a:schemeClr val="tx2"/>
                </a:solidFill>
                <a:latin typeface="Poppins" pitchFamily="2" charset="77"/>
                <a:ea typeface="+mj-ea"/>
                <a:cs typeface="+mj-cs"/>
              </a:rPr>
              <a:t>need</a:t>
            </a:r>
            <a:r>
              <a:rPr lang="fr-BE" sz="2000" b="1" i="1" dirty="0">
                <a:solidFill>
                  <a:schemeClr val="tx2"/>
                </a:solidFill>
                <a:latin typeface="Poppins" pitchFamily="2" charset="77"/>
                <a:ea typeface="+mj-ea"/>
                <a:cs typeface="+mj-cs"/>
              </a:rPr>
              <a:t> to </a:t>
            </a:r>
            <a:r>
              <a:rPr lang="fr-BE" sz="2000" b="1" i="1" dirty="0" err="1">
                <a:solidFill>
                  <a:schemeClr val="tx2"/>
                </a:solidFill>
                <a:latin typeface="Poppins" pitchFamily="2" charset="77"/>
                <a:ea typeface="+mj-ea"/>
                <a:cs typeface="+mj-cs"/>
              </a:rPr>
              <a:t>share</a:t>
            </a:r>
            <a:r>
              <a:rPr lang="fr-BE" sz="2000" b="1" i="1" dirty="0">
                <a:solidFill>
                  <a:schemeClr val="tx2"/>
                </a:solidFill>
                <a:latin typeface="Poppins" pitchFamily="2" charset="77"/>
                <a:ea typeface="+mj-ea"/>
                <a:cs typeface="+mj-cs"/>
              </a:rPr>
              <a:t> </a:t>
            </a:r>
            <a:r>
              <a:rPr lang="fr-BE" sz="2000" b="1" dirty="0" smtClean="0">
                <a:solidFill>
                  <a:schemeClr val="tx2"/>
                </a:solidFill>
                <a:latin typeface="Poppins" pitchFamily="2" charset="77"/>
                <a:ea typeface="+mj-ea"/>
                <a:cs typeface="+mj-cs"/>
              </a:rPr>
              <a:t>» </a:t>
            </a:r>
          </a:p>
          <a:p>
            <a:r>
              <a:rPr lang="fr-BE" sz="2000" b="1" dirty="0">
                <a:solidFill>
                  <a:schemeClr val="tx2"/>
                </a:solidFill>
                <a:latin typeface="Poppins" pitchFamily="2" charset="77"/>
                <a:ea typeface="+mj-ea"/>
                <a:cs typeface="+mj-cs"/>
              </a:rPr>
              <a:t> </a:t>
            </a:r>
            <a:r>
              <a:rPr lang="fr-BE" sz="2000" b="1" dirty="0" smtClean="0">
                <a:solidFill>
                  <a:schemeClr val="tx2"/>
                </a:solidFill>
                <a:latin typeface="Poppins" pitchFamily="2" charset="77"/>
                <a:ea typeface="+mj-ea"/>
                <a:cs typeface="+mj-cs"/>
              </a:rPr>
              <a:t>             </a:t>
            </a:r>
            <a:r>
              <a:rPr lang="fr-BE" sz="2000" dirty="0" smtClean="0">
                <a:solidFill>
                  <a:schemeClr val="tx2"/>
                </a:solidFill>
                <a:latin typeface="Poppins" pitchFamily="2" charset="77"/>
                <a:ea typeface="+mj-ea"/>
                <a:cs typeface="+mj-cs"/>
              </a:rPr>
              <a:t>Commission </a:t>
            </a:r>
            <a:r>
              <a:rPr lang="fr-BE" sz="2000" dirty="0" err="1" smtClean="0">
                <a:solidFill>
                  <a:schemeClr val="tx2"/>
                </a:solidFill>
                <a:latin typeface="Poppins" pitchFamily="2" charset="77"/>
                <a:ea typeface="+mj-ea"/>
                <a:cs typeface="+mj-cs"/>
              </a:rPr>
              <a:t>President</a:t>
            </a:r>
            <a:r>
              <a:rPr lang="fr-BE" sz="2000" dirty="0" smtClean="0">
                <a:solidFill>
                  <a:schemeClr val="tx2"/>
                </a:solidFill>
                <a:latin typeface="Poppins" pitchFamily="2" charset="77"/>
                <a:ea typeface="+mj-ea"/>
                <a:cs typeface="+mj-cs"/>
              </a:rPr>
              <a:t> </a:t>
            </a:r>
            <a:endParaRPr lang="fr-BE" sz="2000" b="1" dirty="0">
              <a:solidFill>
                <a:schemeClr val="tx2"/>
              </a:solidFill>
              <a:latin typeface="Poppins" pitchFamily="2" charset="77"/>
              <a:ea typeface="+mj-ea"/>
              <a:cs typeface="+mj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229600" y="3115732"/>
            <a:ext cx="32567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000" b="1" dirty="0">
                <a:solidFill>
                  <a:schemeClr val="tx2"/>
                </a:solidFill>
                <a:latin typeface="Poppins" pitchFamily="2" charset="77"/>
                <a:ea typeface="+mj-ea"/>
                <a:cs typeface="+mj-cs"/>
              </a:rPr>
              <a:t>Collaborative </a:t>
            </a:r>
            <a:r>
              <a:rPr lang="fr-BE" sz="2000" b="1" dirty="0" err="1">
                <a:solidFill>
                  <a:schemeClr val="tx2"/>
                </a:solidFill>
                <a:latin typeface="Poppins" pitchFamily="2" charset="77"/>
                <a:ea typeface="+mj-ea"/>
                <a:cs typeface="+mj-cs"/>
              </a:rPr>
              <a:t>process</a:t>
            </a:r>
            <a:r>
              <a:rPr lang="fr-BE" sz="2000" b="1" dirty="0">
                <a:solidFill>
                  <a:schemeClr val="tx2"/>
                </a:solidFill>
                <a:latin typeface="Poppins" pitchFamily="2" charset="77"/>
                <a:ea typeface="+mj-ea"/>
                <a:cs typeface="+mj-cs"/>
              </a:rPr>
              <a:t> management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569200" y="4241800"/>
            <a:ext cx="35750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2000" b="1" dirty="0" smtClean="0">
                <a:solidFill>
                  <a:schemeClr val="tx2"/>
                </a:solidFill>
                <a:latin typeface="Poppins" pitchFamily="2" charset="77"/>
                <a:ea typeface="+mj-ea"/>
                <a:cs typeface="+mj-cs"/>
              </a:rPr>
              <a:t>The data </a:t>
            </a:r>
            <a:r>
              <a:rPr lang="fr-BE" sz="2000" b="1" dirty="0" err="1">
                <a:solidFill>
                  <a:schemeClr val="tx2"/>
                </a:solidFill>
                <a:latin typeface="Poppins" pitchFamily="2" charset="77"/>
                <a:ea typeface="+mj-ea"/>
                <a:cs typeface="+mj-cs"/>
              </a:rPr>
              <a:t>analytics</a:t>
            </a:r>
            <a:r>
              <a:rPr lang="fr-BE" sz="2000" b="1" dirty="0">
                <a:solidFill>
                  <a:schemeClr val="tx2"/>
                </a:solidFill>
                <a:latin typeface="Poppins" pitchFamily="2" charset="77"/>
                <a:ea typeface="+mj-ea"/>
                <a:cs typeface="+mj-cs"/>
              </a:rPr>
              <a:t> challenge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775201" y="5401733"/>
            <a:ext cx="26077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/>
              <a:t>              </a:t>
            </a:r>
            <a:r>
              <a:rPr lang="fr-BE" sz="2400" b="1" dirty="0">
                <a:solidFill>
                  <a:schemeClr val="tx2"/>
                </a:solidFill>
                <a:latin typeface="Poppins" pitchFamily="2" charset="77"/>
                <a:ea typeface="+mj-ea"/>
                <a:cs typeface="+mj-cs"/>
              </a:rPr>
              <a:t>PICARD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2</a:t>
            </a:fld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1938528" y="5513832"/>
            <a:ext cx="17647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000" b="1" dirty="0" err="1">
                <a:solidFill>
                  <a:schemeClr val="tx2"/>
                </a:solidFill>
                <a:latin typeface="Poppins" pitchFamily="2" charset="77"/>
                <a:ea typeface="+mj-ea"/>
                <a:cs typeface="+mj-cs"/>
              </a:rPr>
              <a:t>Competence</a:t>
            </a:r>
            <a:endParaRPr lang="fr-BE" sz="2000" b="1" dirty="0">
              <a:solidFill>
                <a:schemeClr val="tx2"/>
              </a:solidFill>
              <a:latin typeface="Poppins" pitchFamily="2" charset="77"/>
              <a:ea typeface="+mj-ea"/>
              <a:cs typeface="+mj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57782" y="2931066"/>
            <a:ext cx="21868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2000" b="1" dirty="0">
                <a:solidFill>
                  <a:schemeClr val="tx2"/>
                </a:solidFill>
                <a:latin typeface="Poppins" pitchFamily="2" charset="77"/>
                <a:ea typeface="+mj-ea"/>
                <a:cs typeface="+mj-cs"/>
              </a:rPr>
              <a:t>Standard setting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044869" y="5384941"/>
            <a:ext cx="39998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2000" b="1" dirty="0">
                <a:solidFill>
                  <a:schemeClr val="tx2"/>
                </a:solidFill>
                <a:latin typeface="Poppins" pitchFamily="2" charset="77"/>
                <a:ea typeface="+mj-ea"/>
                <a:cs typeface="+mj-cs"/>
              </a:rPr>
              <a:t>Collaborative </a:t>
            </a:r>
            <a:r>
              <a:rPr lang="fr-BE" sz="2000" b="1" dirty="0" err="1">
                <a:solidFill>
                  <a:schemeClr val="tx2"/>
                </a:solidFill>
                <a:latin typeface="Poppins" pitchFamily="2" charset="77"/>
                <a:ea typeface="+mj-ea"/>
                <a:cs typeface="+mj-cs"/>
              </a:rPr>
              <a:t>research</a:t>
            </a:r>
            <a:r>
              <a:rPr lang="fr-BE" sz="2000" b="1" dirty="0">
                <a:solidFill>
                  <a:schemeClr val="tx2"/>
                </a:solidFill>
                <a:latin typeface="Poppins" pitchFamily="2" charset="77"/>
                <a:ea typeface="+mj-ea"/>
                <a:cs typeface="+mj-cs"/>
              </a:rPr>
              <a:t> </a:t>
            </a:r>
            <a:r>
              <a:rPr lang="fr-BE" sz="2000" b="1" dirty="0" err="1">
                <a:solidFill>
                  <a:schemeClr val="tx2"/>
                </a:solidFill>
                <a:latin typeface="Poppins" pitchFamily="2" charset="77"/>
                <a:ea typeface="+mj-ea"/>
                <a:cs typeface="+mj-cs"/>
              </a:rPr>
              <a:t>methods</a:t>
            </a:r>
            <a:endParaRPr lang="fr-BE" sz="2000" b="1" dirty="0">
              <a:solidFill>
                <a:schemeClr val="tx2"/>
              </a:solidFill>
              <a:latin typeface="Poppins" pitchFamily="2" charset="77"/>
              <a:ea typeface="+mj-ea"/>
              <a:cs typeface="+mj-cs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941850" y="1601476"/>
            <a:ext cx="21615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2000" b="1" dirty="0" smtClean="0">
                <a:solidFill>
                  <a:schemeClr val="tx2"/>
                </a:solidFill>
                <a:latin typeface="Poppins" pitchFamily="2" charset="77"/>
                <a:ea typeface="+mj-ea"/>
                <a:cs typeface="+mj-cs"/>
              </a:rPr>
              <a:t>DATA ECOSYSTEM</a:t>
            </a:r>
            <a:endParaRPr lang="fr-BE" sz="2000" b="1" dirty="0">
              <a:solidFill>
                <a:schemeClr val="tx2"/>
              </a:solidFill>
              <a:latin typeface="Poppins" pitchFamily="2" charset="77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662272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6138075"/>
              </p:ext>
            </p:extLst>
          </p:nvPr>
        </p:nvGraphicFramePr>
        <p:xfrm>
          <a:off x="838200" y="1825625"/>
          <a:ext cx="10906125" cy="38814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3</a:t>
            </a:fld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sz="3000" b="1" dirty="0" smtClean="0">
                <a:latin typeface="Poppins" pitchFamily="2" charset="77"/>
                <a:ea typeface="+mn-ea"/>
                <a:cs typeface="Poppins" pitchFamily="2" charset="77"/>
              </a:rPr>
              <a:t>NEXT SLIDES ARE ABOUT</a:t>
            </a:r>
            <a:endParaRPr lang="fr-BE" sz="3000" b="1" dirty="0">
              <a:latin typeface="Poppins" pitchFamily="2" charset="77"/>
              <a:ea typeface="+mn-ea"/>
              <a:cs typeface="Poppins" pitchFamily="2" charset="77"/>
            </a:endParaRPr>
          </a:p>
        </p:txBody>
      </p:sp>
      <p:sp>
        <p:nvSpPr>
          <p:cNvPr id="8" name="Double Wave 7"/>
          <p:cNvSpPr/>
          <p:nvPr/>
        </p:nvSpPr>
        <p:spPr>
          <a:xfrm>
            <a:off x="9965267" y="3911599"/>
            <a:ext cx="2065866" cy="1795464"/>
          </a:xfrm>
          <a:prstGeom prst="doubleWave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b="1" dirty="0" smtClean="0">
                <a:ln w="0"/>
                <a:solidFill>
                  <a:schemeClr val="accent1"/>
                </a:solidFill>
              </a:rPr>
              <a:t>PLEASE</a:t>
            </a:r>
          </a:p>
          <a:p>
            <a:pPr algn="ctr"/>
            <a:r>
              <a:rPr lang="fr-BE" b="1" dirty="0" smtClean="0">
                <a:ln w="0"/>
                <a:solidFill>
                  <a:schemeClr val="accent1"/>
                </a:solidFill>
              </a:rPr>
              <a:t>SUBMIT QUESTIONS</a:t>
            </a:r>
            <a:endParaRPr lang="fr-BE" b="1" dirty="0">
              <a:ln w="0"/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1322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DD6FF147-F3E3-4040-AA98-4F63ECFAB31F}"/>
              </a:ext>
            </a:extLst>
          </p:cNvPr>
          <p:cNvSpPr txBox="1"/>
          <p:nvPr/>
        </p:nvSpPr>
        <p:spPr>
          <a:xfrm>
            <a:off x="4152212" y="306186"/>
            <a:ext cx="388760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000" b="1" dirty="0" smtClean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TRANSFORMATION </a:t>
            </a:r>
            <a:endParaRPr lang="en-US" sz="3000" b="1" dirty="0">
              <a:solidFill>
                <a:schemeClr val="tx2"/>
              </a:solidFill>
              <a:latin typeface="Poppins" pitchFamily="2" charset="77"/>
              <a:cs typeface="Poppins" pitchFamily="2" charset="77"/>
            </a:endParaRPr>
          </a:p>
        </p:txBody>
      </p:sp>
      <p:sp>
        <p:nvSpPr>
          <p:cNvPr id="3073" name="Freeform 1">
            <a:extLst>
              <a:ext uri="{FF2B5EF4-FFF2-40B4-BE49-F238E27FC236}">
                <a16:creationId xmlns:a16="http://schemas.microsoft.com/office/drawing/2014/main" id="{56EC27C7-4209-9347-B042-F55180989A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5016" y="2995835"/>
            <a:ext cx="1985822" cy="983177"/>
          </a:xfrm>
          <a:custGeom>
            <a:avLst/>
            <a:gdLst>
              <a:gd name="T0" fmla="*/ 4499 w 4500"/>
              <a:gd name="T1" fmla="*/ 0 h 2228"/>
              <a:gd name="T2" fmla="*/ 4499 w 4500"/>
              <a:gd name="T3" fmla="*/ 0 h 2228"/>
              <a:gd name="T4" fmla="*/ 1314 w 4500"/>
              <a:gd name="T5" fmla="*/ 2227 h 2228"/>
              <a:gd name="T6" fmla="*/ 1314 w 4500"/>
              <a:gd name="T7" fmla="*/ 2227 h 2228"/>
              <a:gd name="T8" fmla="*/ 0 w 4500"/>
              <a:gd name="T9" fmla="*/ 1364 h 2228"/>
              <a:gd name="T10" fmla="*/ 0 w 4500"/>
              <a:gd name="T11" fmla="*/ 1364 h 2228"/>
              <a:gd name="T12" fmla="*/ 4499 w 4500"/>
              <a:gd name="T13" fmla="*/ 0 h 22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500" h="2228">
                <a:moveTo>
                  <a:pt x="4499" y="0"/>
                </a:moveTo>
                <a:lnTo>
                  <a:pt x="4499" y="0"/>
                </a:lnTo>
                <a:cubicBezTo>
                  <a:pt x="3580" y="425"/>
                  <a:pt x="2013" y="1253"/>
                  <a:pt x="1314" y="2227"/>
                </a:cubicBezTo>
                <a:lnTo>
                  <a:pt x="1314" y="2227"/>
                </a:lnTo>
                <a:cubicBezTo>
                  <a:pt x="489" y="1988"/>
                  <a:pt x="0" y="1689"/>
                  <a:pt x="0" y="1364"/>
                </a:cubicBezTo>
                <a:lnTo>
                  <a:pt x="0" y="1364"/>
                </a:lnTo>
                <a:cubicBezTo>
                  <a:pt x="0" y="727"/>
                  <a:pt x="1888" y="188"/>
                  <a:pt x="4499" y="0"/>
                </a:cubicBez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3266" dirty="0">
              <a:latin typeface="Lato Light" panose="020F0502020204030203" pitchFamily="34" charset="0"/>
            </a:endParaRPr>
          </a:p>
        </p:txBody>
      </p:sp>
      <p:sp>
        <p:nvSpPr>
          <p:cNvPr id="3074" name="Freeform 2">
            <a:extLst>
              <a:ext uri="{FF2B5EF4-FFF2-40B4-BE49-F238E27FC236}">
                <a16:creationId xmlns:a16="http://schemas.microsoft.com/office/drawing/2014/main" id="{D4B997D5-55EA-B547-9D5A-82CD7D7823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5016" y="4298299"/>
            <a:ext cx="1985822" cy="983178"/>
          </a:xfrm>
          <a:custGeom>
            <a:avLst/>
            <a:gdLst>
              <a:gd name="T0" fmla="*/ 4499 w 4500"/>
              <a:gd name="T1" fmla="*/ 0 h 2227"/>
              <a:gd name="T2" fmla="*/ 4499 w 4500"/>
              <a:gd name="T3" fmla="*/ 0 h 2227"/>
              <a:gd name="T4" fmla="*/ 1314 w 4500"/>
              <a:gd name="T5" fmla="*/ 2226 h 2227"/>
              <a:gd name="T6" fmla="*/ 1314 w 4500"/>
              <a:gd name="T7" fmla="*/ 2226 h 2227"/>
              <a:gd name="T8" fmla="*/ 0 w 4500"/>
              <a:gd name="T9" fmla="*/ 1364 h 2227"/>
              <a:gd name="T10" fmla="*/ 0 w 4500"/>
              <a:gd name="T11" fmla="*/ 1364 h 2227"/>
              <a:gd name="T12" fmla="*/ 4499 w 4500"/>
              <a:gd name="T13" fmla="*/ 0 h 22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500" h="2227">
                <a:moveTo>
                  <a:pt x="4499" y="0"/>
                </a:moveTo>
                <a:lnTo>
                  <a:pt x="4499" y="0"/>
                </a:lnTo>
                <a:cubicBezTo>
                  <a:pt x="3580" y="425"/>
                  <a:pt x="2013" y="1253"/>
                  <a:pt x="1314" y="2226"/>
                </a:cubicBezTo>
                <a:lnTo>
                  <a:pt x="1314" y="2226"/>
                </a:lnTo>
                <a:cubicBezTo>
                  <a:pt x="489" y="1987"/>
                  <a:pt x="0" y="1688"/>
                  <a:pt x="0" y="1364"/>
                </a:cubicBezTo>
                <a:lnTo>
                  <a:pt x="0" y="1364"/>
                </a:lnTo>
                <a:cubicBezTo>
                  <a:pt x="0" y="727"/>
                  <a:pt x="1888" y="187"/>
                  <a:pt x="4499" y="0"/>
                </a:cubicBezTo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3266" dirty="0">
              <a:latin typeface="Lato Light" panose="020F0502020204030203" pitchFamily="34" charset="0"/>
            </a:endParaRPr>
          </a:p>
        </p:txBody>
      </p:sp>
      <p:sp>
        <p:nvSpPr>
          <p:cNvPr id="3075" name="Freeform 3">
            <a:extLst>
              <a:ext uri="{FF2B5EF4-FFF2-40B4-BE49-F238E27FC236}">
                <a16:creationId xmlns:a16="http://schemas.microsoft.com/office/drawing/2014/main" id="{495A303F-0BCD-1B49-A933-840DB585DD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5016" y="2296902"/>
            <a:ext cx="4598542" cy="1399811"/>
          </a:xfrm>
          <a:custGeom>
            <a:avLst/>
            <a:gdLst>
              <a:gd name="T0" fmla="*/ 10416 w 10417"/>
              <a:gd name="T1" fmla="*/ 1153 h 3171"/>
              <a:gd name="T2" fmla="*/ 10416 w 10417"/>
              <a:gd name="T3" fmla="*/ 2889 h 3171"/>
              <a:gd name="T4" fmla="*/ 10416 w 10417"/>
              <a:gd name="T5" fmla="*/ 2889 h 3171"/>
              <a:gd name="T6" fmla="*/ 6529 w 10417"/>
              <a:gd name="T7" fmla="*/ 3170 h 3171"/>
              <a:gd name="T8" fmla="*/ 6529 w 10417"/>
              <a:gd name="T9" fmla="*/ 3170 h 3171"/>
              <a:gd name="T10" fmla="*/ 0 w 10417"/>
              <a:gd name="T11" fmla="*/ 1736 h 3171"/>
              <a:gd name="T12" fmla="*/ 0 w 10417"/>
              <a:gd name="T13" fmla="*/ 0 h 3171"/>
              <a:gd name="T14" fmla="*/ 0 w 10417"/>
              <a:gd name="T15" fmla="*/ 0 h 3171"/>
              <a:gd name="T16" fmla="*/ 1334 w 10417"/>
              <a:gd name="T17" fmla="*/ 869 h 3171"/>
              <a:gd name="T18" fmla="*/ 1334 w 10417"/>
              <a:gd name="T19" fmla="*/ 869 h 3171"/>
              <a:gd name="T20" fmla="*/ 6529 w 10417"/>
              <a:gd name="T21" fmla="*/ 1435 h 3171"/>
              <a:gd name="T22" fmla="*/ 6529 w 10417"/>
              <a:gd name="T23" fmla="*/ 1435 h 3171"/>
              <a:gd name="T24" fmla="*/ 10416 w 10417"/>
              <a:gd name="T25" fmla="*/ 1153 h 31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417" h="3171">
                <a:moveTo>
                  <a:pt x="10416" y="1153"/>
                </a:moveTo>
                <a:lnTo>
                  <a:pt x="10416" y="2889"/>
                </a:lnTo>
                <a:lnTo>
                  <a:pt x="10416" y="2889"/>
                </a:lnTo>
                <a:cubicBezTo>
                  <a:pt x="9330" y="3065"/>
                  <a:pt x="7985" y="3170"/>
                  <a:pt x="6529" y="3170"/>
                </a:cubicBezTo>
                <a:lnTo>
                  <a:pt x="6529" y="3170"/>
                </a:lnTo>
                <a:cubicBezTo>
                  <a:pt x="2924" y="3170"/>
                  <a:pt x="0" y="2528"/>
                  <a:pt x="0" y="1736"/>
                </a:cubicBezTo>
                <a:lnTo>
                  <a:pt x="0" y="0"/>
                </a:lnTo>
                <a:lnTo>
                  <a:pt x="0" y="0"/>
                </a:lnTo>
                <a:cubicBezTo>
                  <a:pt x="0" y="327"/>
                  <a:pt x="497" y="628"/>
                  <a:pt x="1334" y="869"/>
                </a:cubicBezTo>
                <a:lnTo>
                  <a:pt x="1334" y="869"/>
                </a:lnTo>
                <a:cubicBezTo>
                  <a:pt x="2526" y="1213"/>
                  <a:pt x="4409" y="1435"/>
                  <a:pt x="6529" y="1435"/>
                </a:cubicBezTo>
                <a:lnTo>
                  <a:pt x="6529" y="1435"/>
                </a:lnTo>
                <a:cubicBezTo>
                  <a:pt x="7986" y="1435"/>
                  <a:pt x="9330" y="1330"/>
                  <a:pt x="10416" y="1153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3266" dirty="0">
              <a:latin typeface="Lato Light" panose="020F0502020204030203" pitchFamily="34" charset="0"/>
            </a:endParaRPr>
          </a:p>
        </p:txBody>
      </p:sp>
      <p:sp>
        <p:nvSpPr>
          <p:cNvPr id="3076" name="Freeform 4">
            <a:extLst>
              <a:ext uri="{FF2B5EF4-FFF2-40B4-BE49-F238E27FC236}">
                <a16:creationId xmlns:a16="http://schemas.microsoft.com/office/drawing/2014/main" id="{E299F313-A972-D846-B09E-7EB8E19F86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5016" y="1695316"/>
            <a:ext cx="1985822" cy="983177"/>
          </a:xfrm>
          <a:custGeom>
            <a:avLst/>
            <a:gdLst>
              <a:gd name="T0" fmla="*/ 4499 w 4500"/>
              <a:gd name="T1" fmla="*/ 0 h 2227"/>
              <a:gd name="T2" fmla="*/ 4499 w 4500"/>
              <a:gd name="T3" fmla="*/ 0 h 2227"/>
              <a:gd name="T4" fmla="*/ 1314 w 4500"/>
              <a:gd name="T5" fmla="*/ 2226 h 2227"/>
              <a:gd name="T6" fmla="*/ 1314 w 4500"/>
              <a:gd name="T7" fmla="*/ 2226 h 2227"/>
              <a:gd name="T8" fmla="*/ 0 w 4500"/>
              <a:gd name="T9" fmla="*/ 1363 h 2227"/>
              <a:gd name="T10" fmla="*/ 0 w 4500"/>
              <a:gd name="T11" fmla="*/ 1363 h 2227"/>
              <a:gd name="T12" fmla="*/ 4499 w 4500"/>
              <a:gd name="T13" fmla="*/ 0 h 22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500" h="2227">
                <a:moveTo>
                  <a:pt x="4499" y="0"/>
                </a:moveTo>
                <a:lnTo>
                  <a:pt x="4499" y="0"/>
                </a:lnTo>
                <a:cubicBezTo>
                  <a:pt x="3580" y="425"/>
                  <a:pt x="2013" y="1252"/>
                  <a:pt x="1314" y="2226"/>
                </a:cubicBezTo>
                <a:lnTo>
                  <a:pt x="1314" y="2226"/>
                </a:lnTo>
                <a:cubicBezTo>
                  <a:pt x="489" y="1987"/>
                  <a:pt x="0" y="1688"/>
                  <a:pt x="0" y="1363"/>
                </a:cubicBezTo>
                <a:lnTo>
                  <a:pt x="0" y="1363"/>
                </a:lnTo>
                <a:cubicBezTo>
                  <a:pt x="0" y="727"/>
                  <a:pt x="1888" y="186"/>
                  <a:pt x="4499" y="0"/>
                </a:cubicBez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3266" dirty="0">
              <a:latin typeface="Lato Light" panose="020F0502020204030203" pitchFamily="34" charset="0"/>
            </a:endParaRPr>
          </a:p>
        </p:txBody>
      </p:sp>
      <p:sp>
        <p:nvSpPr>
          <p:cNvPr id="3077" name="Freeform 5">
            <a:extLst>
              <a:ext uri="{FF2B5EF4-FFF2-40B4-BE49-F238E27FC236}">
                <a16:creationId xmlns:a16="http://schemas.microsoft.com/office/drawing/2014/main" id="{9CA7FDCC-DAEB-4545-996A-FE634DAF88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5016" y="3597421"/>
            <a:ext cx="4598542" cy="1399811"/>
          </a:xfrm>
          <a:custGeom>
            <a:avLst/>
            <a:gdLst>
              <a:gd name="T0" fmla="*/ 10416 w 10417"/>
              <a:gd name="T1" fmla="*/ 1151 h 3171"/>
              <a:gd name="T2" fmla="*/ 10416 w 10417"/>
              <a:gd name="T3" fmla="*/ 2888 h 3171"/>
              <a:gd name="T4" fmla="*/ 10416 w 10417"/>
              <a:gd name="T5" fmla="*/ 2888 h 3171"/>
              <a:gd name="T6" fmla="*/ 6529 w 10417"/>
              <a:gd name="T7" fmla="*/ 3170 h 3171"/>
              <a:gd name="T8" fmla="*/ 6529 w 10417"/>
              <a:gd name="T9" fmla="*/ 3170 h 3171"/>
              <a:gd name="T10" fmla="*/ 0 w 10417"/>
              <a:gd name="T11" fmla="*/ 1735 h 3171"/>
              <a:gd name="T12" fmla="*/ 0 w 10417"/>
              <a:gd name="T13" fmla="*/ 0 h 3171"/>
              <a:gd name="T14" fmla="*/ 0 w 10417"/>
              <a:gd name="T15" fmla="*/ 0 h 3171"/>
              <a:gd name="T16" fmla="*/ 1334 w 10417"/>
              <a:gd name="T17" fmla="*/ 868 h 3171"/>
              <a:gd name="T18" fmla="*/ 1334 w 10417"/>
              <a:gd name="T19" fmla="*/ 868 h 3171"/>
              <a:gd name="T20" fmla="*/ 6529 w 10417"/>
              <a:gd name="T21" fmla="*/ 1433 h 3171"/>
              <a:gd name="T22" fmla="*/ 6529 w 10417"/>
              <a:gd name="T23" fmla="*/ 1433 h 3171"/>
              <a:gd name="T24" fmla="*/ 10416 w 10417"/>
              <a:gd name="T25" fmla="*/ 1151 h 31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417" h="3171">
                <a:moveTo>
                  <a:pt x="10416" y="1151"/>
                </a:moveTo>
                <a:lnTo>
                  <a:pt x="10416" y="2888"/>
                </a:lnTo>
                <a:lnTo>
                  <a:pt x="10416" y="2888"/>
                </a:lnTo>
                <a:cubicBezTo>
                  <a:pt x="9330" y="3064"/>
                  <a:pt x="7985" y="3170"/>
                  <a:pt x="6529" y="3170"/>
                </a:cubicBezTo>
                <a:lnTo>
                  <a:pt x="6529" y="3170"/>
                </a:lnTo>
                <a:cubicBezTo>
                  <a:pt x="2924" y="3170"/>
                  <a:pt x="0" y="2527"/>
                  <a:pt x="0" y="1735"/>
                </a:cubicBezTo>
                <a:lnTo>
                  <a:pt x="0" y="0"/>
                </a:lnTo>
                <a:lnTo>
                  <a:pt x="0" y="0"/>
                </a:lnTo>
                <a:cubicBezTo>
                  <a:pt x="0" y="327"/>
                  <a:pt x="497" y="629"/>
                  <a:pt x="1334" y="868"/>
                </a:cubicBezTo>
                <a:lnTo>
                  <a:pt x="1334" y="868"/>
                </a:lnTo>
                <a:cubicBezTo>
                  <a:pt x="2526" y="1211"/>
                  <a:pt x="4409" y="1433"/>
                  <a:pt x="6529" y="1433"/>
                </a:cubicBezTo>
                <a:lnTo>
                  <a:pt x="6529" y="1433"/>
                </a:lnTo>
                <a:cubicBezTo>
                  <a:pt x="7986" y="1433"/>
                  <a:pt x="9330" y="1328"/>
                  <a:pt x="10416" y="1151"/>
                </a:cubicBezTo>
              </a:path>
            </a:pathLst>
          </a:custGeom>
          <a:solidFill>
            <a:srgbClr val="00B0F0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3266" dirty="0">
              <a:latin typeface="Lato Light" panose="020F0502020204030203" pitchFamily="34" charset="0"/>
            </a:endParaRPr>
          </a:p>
        </p:txBody>
      </p:sp>
      <p:sp>
        <p:nvSpPr>
          <p:cNvPr id="3078" name="Freeform 6">
            <a:extLst>
              <a:ext uri="{FF2B5EF4-FFF2-40B4-BE49-F238E27FC236}">
                <a16:creationId xmlns:a16="http://schemas.microsoft.com/office/drawing/2014/main" id="{369E657F-6DD9-094D-AD15-ACA6A2C252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5016" y="4899887"/>
            <a:ext cx="4598542" cy="1399810"/>
          </a:xfrm>
          <a:custGeom>
            <a:avLst/>
            <a:gdLst>
              <a:gd name="T0" fmla="*/ 10416 w 10417"/>
              <a:gd name="T1" fmla="*/ 1152 h 3171"/>
              <a:gd name="T2" fmla="*/ 10416 w 10417"/>
              <a:gd name="T3" fmla="*/ 2888 h 3171"/>
              <a:gd name="T4" fmla="*/ 10416 w 10417"/>
              <a:gd name="T5" fmla="*/ 2888 h 3171"/>
              <a:gd name="T6" fmla="*/ 6529 w 10417"/>
              <a:gd name="T7" fmla="*/ 3170 h 3171"/>
              <a:gd name="T8" fmla="*/ 6529 w 10417"/>
              <a:gd name="T9" fmla="*/ 3170 h 3171"/>
              <a:gd name="T10" fmla="*/ 0 w 10417"/>
              <a:gd name="T11" fmla="*/ 1735 h 3171"/>
              <a:gd name="T12" fmla="*/ 0 w 10417"/>
              <a:gd name="T13" fmla="*/ 0 h 3171"/>
              <a:gd name="T14" fmla="*/ 0 w 10417"/>
              <a:gd name="T15" fmla="*/ 0 h 3171"/>
              <a:gd name="T16" fmla="*/ 1334 w 10417"/>
              <a:gd name="T17" fmla="*/ 868 h 3171"/>
              <a:gd name="T18" fmla="*/ 1334 w 10417"/>
              <a:gd name="T19" fmla="*/ 868 h 3171"/>
              <a:gd name="T20" fmla="*/ 6529 w 10417"/>
              <a:gd name="T21" fmla="*/ 1434 h 3171"/>
              <a:gd name="T22" fmla="*/ 6529 w 10417"/>
              <a:gd name="T23" fmla="*/ 1434 h 3171"/>
              <a:gd name="T24" fmla="*/ 10416 w 10417"/>
              <a:gd name="T25" fmla="*/ 1152 h 31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417" h="3171">
                <a:moveTo>
                  <a:pt x="10416" y="1152"/>
                </a:moveTo>
                <a:lnTo>
                  <a:pt x="10416" y="2888"/>
                </a:lnTo>
                <a:lnTo>
                  <a:pt x="10416" y="2888"/>
                </a:lnTo>
                <a:cubicBezTo>
                  <a:pt x="9330" y="3065"/>
                  <a:pt x="7985" y="3170"/>
                  <a:pt x="6529" y="3170"/>
                </a:cubicBezTo>
                <a:lnTo>
                  <a:pt x="6529" y="3170"/>
                </a:lnTo>
                <a:cubicBezTo>
                  <a:pt x="2924" y="3170"/>
                  <a:pt x="0" y="2528"/>
                  <a:pt x="0" y="1735"/>
                </a:cubicBezTo>
                <a:lnTo>
                  <a:pt x="0" y="0"/>
                </a:lnTo>
                <a:lnTo>
                  <a:pt x="0" y="0"/>
                </a:lnTo>
                <a:cubicBezTo>
                  <a:pt x="0" y="327"/>
                  <a:pt x="497" y="628"/>
                  <a:pt x="1334" y="868"/>
                </a:cubicBezTo>
                <a:lnTo>
                  <a:pt x="1334" y="868"/>
                </a:lnTo>
                <a:cubicBezTo>
                  <a:pt x="2526" y="1212"/>
                  <a:pt x="4409" y="1434"/>
                  <a:pt x="6529" y="1434"/>
                </a:cubicBezTo>
                <a:lnTo>
                  <a:pt x="6529" y="1434"/>
                </a:lnTo>
                <a:cubicBezTo>
                  <a:pt x="7986" y="1434"/>
                  <a:pt x="9330" y="1329"/>
                  <a:pt x="10416" y="1152"/>
                </a:cubicBezTo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3266" dirty="0">
              <a:latin typeface="Lato Light" panose="020F0502020204030203" pitchFamily="34" charset="0"/>
            </a:endParaRPr>
          </a:p>
        </p:txBody>
      </p:sp>
      <p:sp>
        <p:nvSpPr>
          <p:cNvPr id="12" name="Freeform 1">
            <a:extLst>
              <a:ext uri="{FF2B5EF4-FFF2-40B4-BE49-F238E27FC236}">
                <a16:creationId xmlns:a16="http://schemas.microsoft.com/office/drawing/2014/main" id="{94001FD0-17B0-8D44-9567-F44314CEC6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98442" y="2995835"/>
            <a:ext cx="1985822" cy="983177"/>
          </a:xfrm>
          <a:custGeom>
            <a:avLst/>
            <a:gdLst>
              <a:gd name="T0" fmla="*/ 4499 w 4500"/>
              <a:gd name="T1" fmla="*/ 0 h 2228"/>
              <a:gd name="T2" fmla="*/ 4499 w 4500"/>
              <a:gd name="T3" fmla="*/ 0 h 2228"/>
              <a:gd name="T4" fmla="*/ 1314 w 4500"/>
              <a:gd name="T5" fmla="*/ 2227 h 2228"/>
              <a:gd name="T6" fmla="*/ 1314 w 4500"/>
              <a:gd name="T7" fmla="*/ 2227 h 2228"/>
              <a:gd name="T8" fmla="*/ 0 w 4500"/>
              <a:gd name="T9" fmla="*/ 1364 h 2228"/>
              <a:gd name="T10" fmla="*/ 0 w 4500"/>
              <a:gd name="T11" fmla="*/ 1364 h 2228"/>
              <a:gd name="T12" fmla="*/ 4499 w 4500"/>
              <a:gd name="T13" fmla="*/ 0 h 22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500" h="2228">
                <a:moveTo>
                  <a:pt x="4499" y="0"/>
                </a:moveTo>
                <a:lnTo>
                  <a:pt x="4499" y="0"/>
                </a:lnTo>
                <a:cubicBezTo>
                  <a:pt x="3580" y="425"/>
                  <a:pt x="2013" y="1253"/>
                  <a:pt x="1314" y="2227"/>
                </a:cubicBezTo>
                <a:lnTo>
                  <a:pt x="1314" y="2227"/>
                </a:lnTo>
                <a:cubicBezTo>
                  <a:pt x="489" y="1988"/>
                  <a:pt x="0" y="1689"/>
                  <a:pt x="0" y="1364"/>
                </a:cubicBezTo>
                <a:lnTo>
                  <a:pt x="0" y="1364"/>
                </a:lnTo>
                <a:cubicBezTo>
                  <a:pt x="0" y="727"/>
                  <a:pt x="1888" y="188"/>
                  <a:pt x="4499" y="0"/>
                </a:cubicBez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3266" dirty="0">
              <a:latin typeface="Lato Light" panose="020F0502020204030203" pitchFamily="34" charset="0"/>
            </a:endParaRPr>
          </a:p>
        </p:txBody>
      </p:sp>
      <p:sp>
        <p:nvSpPr>
          <p:cNvPr id="13" name="Freeform 2">
            <a:extLst>
              <a:ext uri="{FF2B5EF4-FFF2-40B4-BE49-F238E27FC236}">
                <a16:creationId xmlns:a16="http://schemas.microsoft.com/office/drawing/2014/main" id="{CD525BCC-DD44-F94B-AA72-93301BDC8B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98442" y="4298299"/>
            <a:ext cx="1985822" cy="983178"/>
          </a:xfrm>
          <a:custGeom>
            <a:avLst/>
            <a:gdLst>
              <a:gd name="T0" fmla="*/ 4499 w 4500"/>
              <a:gd name="T1" fmla="*/ 0 h 2227"/>
              <a:gd name="T2" fmla="*/ 4499 w 4500"/>
              <a:gd name="T3" fmla="*/ 0 h 2227"/>
              <a:gd name="T4" fmla="*/ 1314 w 4500"/>
              <a:gd name="T5" fmla="*/ 2226 h 2227"/>
              <a:gd name="T6" fmla="*/ 1314 w 4500"/>
              <a:gd name="T7" fmla="*/ 2226 h 2227"/>
              <a:gd name="T8" fmla="*/ 0 w 4500"/>
              <a:gd name="T9" fmla="*/ 1364 h 2227"/>
              <a:gd name="T10" fmla="*/ 0 w 4500"/>
              <a:gd name="T11" fmla="*/ 1364 h 2227"/>
              <a:gd name="T12" fmla="*/ 4499 w 4500"/>
              <a:gd name="T13" fmla="*/ 0 h 22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500" h="2227">
                <a:moveTo>
                  <a:pt x="4499" y="0"/>
                </a:moveTo>
                <a:lnTo>
                  <a:pt x="4499" y="0"/>
                </a:lnTo>
                <a:cubicBezTo>
                  <a:pt x="3580" y="425"/>
                  <a:pt x="2013" y="1253"/>
                  <a:pt x="1314" y="2226"/>
                </a:cubicBezTo>
                <a:lnTo>
                  <a:pt x="1314" y="2226"/>
                </a:lnTo>
                <a:cubicBezTo>
                  <a:pt x="489" y="1987"/>
                  <a:pt x="0" y="1688"/>
                  <a:pt x="0" y="1364"/>
                </a:cubicBezTo>
                <a:lnTo>
                  <a:pt x="0" y="1364"/>
                </a:lnTo>
                <a:cubicBezTo>
                  <a:pt x="0" y="727"/>
                  <a:pt x="1888" y="187"/>
                  <a:pt x="4499" y="0"/>
                </a:cubicBezTo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3266" dirty="0">
              <a:latin typeface="Lato Light" panose="020F0502020204030203" pitchFamily="34" charset="0"/>
            </a:endParaRPr>
          </a:p>
        </p:txBody>
      </p:sp>
      <p:sp>
        <p:nvSpPr>
          <p:cNvPr id="14" name="Freeform 3">
            <a:extLst>
              <a:ext uri="{FF2B5EF4-FFF2-40B4-BE49-F238E27FC236}">
                <a16:creationId xmlns:a16="http://schemas.microsoft.com/office/drawing/2014/main" id="{923D515D-DF35-424A-9C2E-598E53BAED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98443" y="2296902"/>
            <a:ext cx="4598542" cy="1399811"/>
          </a:xfrm>
          <a:custGeom>
            <a:avLst/>
            <a:gdLst>
              <a:gd name="T0" fmla="*/ 10416 w 10417"/>
              <a:gd name="T1" fmla="*/ 1153 h 3171"/>
              <a:gd name="T2" fmla="*/ 10416 w 10417"/>
              <a:gd name="T3" fmla="*/ 2889 h 3171"/>
              <a:gd name="T4" fmla="*/ 10416 w 10417"/>
              <a:gd name="T5" fmla="*/ 2889 h 3171"/>
              <a:gd name="T6" fmla="*/ 6529 w 10417"/>
              <a:gd name="T7" fmla="*/ 3170 h 3171"/>
              <a:gd name="T8" fmla="*/ 6529 w 10417"/>
              <a:gd name="T9" fmla="*/ 3170 h 3171"/>
              <a:gd name="T10" fmla="*/ 0 w 10417"/>
              <a:gd name="T11" fmla="*/ 1736 h 3171"/>
              <a:gd name="T12" fmla="*/ 0 w 10417"/>
              <a:gd name="T13" fmla="*/ 0 h 3171"/>
              <a:gd name="T14" fmla="*/ 0 w 10417"/>
              <a:gd name="T15" fmla="*/ 0 h 3171"/>
              <a:gd name="T16" fmla="*/ 1334 w 10417"/>
              <a:gd name="T17" fmla="*/ 869 h 3171"/>
              <a:gd name="T18" fmla="*/ 1334 w 10417"/>
              <a:gd name="T19" fmla="*/ 869 h 3171"/>
              <a:gd name="T20" fmla="*/ 6529 w 10417"/>
              <a:gd name="T21" fmla="*/ 1435 h 3171"/>
              <a:gd name="T22" fmla="*/ 6529 w 10417"/>
              <a:gd name="T23" fmla="*/ 1435 h 3171"/>
              <a:gd name="T24" fmla="*/ 10416 w 10417"/>
              <a:gd name="T25" fmla="*/ 1153 h 31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417" h="3171">
                <a:moveTo>
                  <a:pt x="10416" y="1153"/>
                </a:moveTo>
                <a:lnTo>
                  <a:pt x="10416" y="2889"/>
                </a:lnTo>
                <a:lnTo>
                  <a:pt x="10416" y="2889"/>
                </a:lnTo>
                <a:cubicBezTo>
                  <a:pt x="9330" y="3065"/>
                  <a:pt x="7985" y="3170"/>
                  <a:pt x="6529" y="3170"/>
                </a:cubicBezTo>
                <a:lnTo>
                  <a:pt x="6529" y="3170"/>
                </a:lnTo>
                <a:cubicBezTo>
                  <a:pt x="2924" y="3170"/>
                  <a:pt x="0" y="2528"/>
                  <a:pt x="0" y="1736"/>
                </a:cubicBezTo>
                <a:lnTo>
                  <a:pt x="0" y="0"/>
                </a:lnTo>
                <a:lnTo>
                  <a:pt x="0" y="0"/>
                </a:lnTo>
                <a:cubicBezTo>
                  <a:pt x="0" y="327"/>
                  <a:pt x="497" y="628"/>
                  <a:pt x="1334" y="869"/>
                </a:cubicBezTo>
                <a:lnTo>
                  <a:pt x="1334" y="869"/>
                </a:lnTo>
                <a:cubicBezTo>
                  <a:pt x="2526" y="1213"/>
                  <a:pt x="4409" y="1435"/>
                  <a:pt x="6529" y="1435"/>
                </a:cubicBezTo>
                <a:lnTo>
                  <a:pt x="6529" y="1435"/>
                </a:lnTo>
                <a:cubicBezTo>
                  <a:pt x="7986" y="1435"/>
                  <a:pt x="9330" y="1330"/>
                  <a:pt x="10416" y="1153"/>
                </a:cubicBezTo>
              </a:path>
            </a:pathLst>
          </a:custGeom>
          <a:solidFill>
            <a:srgbClr val="0070C0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3266" dirty="0">
              <a:latin typeface="Lato Light" panose="020F0502020204030203" pitchFamily="34" charset="0"/>
            </a:endParaRPr>
          </a:p>
        </p:txBody>
      </p:sp>
      <p:sp>
        <p:nvSpPr>
          <p:cNvPr id="15" name="Freeform 4">
            <a:extLst>
              <a:ext uri="{FF2B5EF4-FFF2-40B4-BE49-F238E27FC236}">
                <a16:creationId xmlns:a16="http://schemas.microsoft.com/office/drawing/2014/main" id="{C4934C56-72C9-0A41-82BB-C4FB485AE0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98442" y="1695316"/>
            <a:ext cx="1985822" cy="983177"/>
          </a:xfrm>
          <a:custGeom>
            <a:avLst/>
            <a:gdLst>
              <a:gd name="T0" fmla="*/ 4499 w 4500"/>
              <a:gd name="T1" fmla="*/ 0 h 2227"/>
              <a:gd name="T2" fmla="*/ 4499 w 4500"/>
              <a:gd name="T3" fmla="*/ 0 h 2227"/>
              <a:gd name="T4" fmla="*/ 1314 w 4500"/>
              <a:gd name="T5" fmla="*/ 2226 h 2227"/>
              <a:gd name="T6" fmla="*/ 1314 w 4500"/>
              <a:gd name="T7" fmla="*/ 2226 h 2227"/>
              <a:gd name="T8" fmla="*/ 0 w 4500"/>
              <a:gd name="T9" fmla="*/ 1363 h 2227"/>
              <a:gd name="T10" fmla="*/ 0 w 4500"/>
              <a:gd name="T11" fmla="*/ 1363 h 2227"/>
              <a:gd name="T12" fmla="*/ 4499 w 4500"/>
              <a:gd name="T13" fmla="*/ 0 h 22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500" h="2227">
                <a:moveTo>
                  <a:pt x="4499" y="0"/>
                </a:moveTo>
                <a:lnTo>
                  <a:pt x="4499" y="0"/>
                </a:lnTo>
                <a:cubicBezTo>
                  <a:pt x="3580" y="425"/>
                  <a:pt x="2013" y="1252"/>
                  <a:pt x="1314" y="2226"/>
                </a:cubicBezTo>
                <a:lnTo>
                  <a:pt x="1314" y="2226"/>
                </a:lnTo>
                <a:cubicBezTo>
                  <a:pt x="489" y="1987"/>
                  <a:pt x="0" y="1688"/>
                  <a:pt x="0" y="1363"/>
                </a:cubicBezTo>
                <a:lnTo>
                  <a:pt x="0" y="1363"/>
                </a:lnTo>
                <a:cubicBezTo>
                  <a:pt x="0" y="727"/>
                  <a:pt x="1888" y="186"/>
                  <a:pt x="4499" y="0"/>
                </a:cubicBez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3266" dirty="0">
              <a:latin typeface="Lato Light" panose="020F0502020204030203" pitchFamily="34" charset="0"/>
            </a:endParaRPr>
          </a:p>
        </p:txBody>
      </p:sp>
      <p:sp>
        <p:nvSpPr>
          <p:cNvPr id="16" name="Freeform 5">
            <a:extLst>
              <a:ext uri="{FF2B5EF4-FFF2-40B4-BE49-F238E27FC236}">
                <a16:creationId xmlns:a16="http://schemas.microsoft.com/office/drawing/2014/main" id="{27BDC078-568D-874B-B7DC-F41E37F9E6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98443" y="3597421"/>
            <a:ext cx="4598542" cy="1399811"/>
          </a:xfrm>
          <a:custGeom>
            <a:avLst/>
            <a:gdLst>
              <a:gd name="T0" fmla="*/ 10416 w 10417"/>
              <a:gd name="T1" fmla="*/ 1151 h 3171"/>
              <a:gd name="T2" fmla="*/ 10416 w 10417"/>
              <a:gd name="T3" fmla="*/ 2888 h 3171"/>
              <a:gd name="T4" fmla="*/ 10416 w 10417"/>
              <a:gd name="T5" fmla="*/ 2888 h 3171"/>
              <a:gd name="T6" fmla="*/ 6529 w 10417"/>
              <a:gd name="T7" fmla="*/ 3170 h 3171"/>
              <a:gd name="T8" fmla="*/ 6529 w 10417"/>
              <a:gd name="T9" fmla="*/ 3170 h 3171"/>
              <a:gd name="T10" fmla="*/ 0 w 10417"/>
              <a:gd name="T11" fmla="*/ 1735 h 3171"/>
              <a:gd name="T12" fmla="*/ 0 w 10417"/>
              <a:gd name="T13" fmla="*/ 0 h 3171"/>
              <a:gd name="T14" fmla="*/ 0 w 10417"/>
              <a:gd name="T15" fmla="*/ 0 h 3171"/>
              <a:gd name="T16" fmla="*/ 1334 w 10417"/>
              <a:gd name="T17" fmla="*/ 868 h 3171"/>
              <a:gd name="T18" fmla="*/ 1334 w 10417"/>
              <a:gd name="T19" fmla="*/ 868 h 3171"/>
              <a:gd name="T20" fmla="*/ 6529 w 10417"/>
              <a:gd name="T21" fmla="*/ 1433 h 3171"/>
              <a:gd name="T22" fmla="*/ 6529 w 10417"/>
              <a:gd name="T23" fmla="*/ 1433 h 3171"/>
              <a:gd name="T24" fmla="*/ 10416 w 10417"/>
              <a:gd name="T25" fmla="*/ 1151 h 31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417" h="3171">
                <a:moveTo>
                  <a:pt x="10416" y="1151"/>
                </a:moveTo>
                <a:lnTo>
                  <a:pt x="10416" y="2888"/>
                </a:lnTo>
                <a:lnTo>
                  <a:pt x="10416" y="2888"/>
                </a:lnTo>
                <a:cubicBezTo>
                  <a:pt x="9330" y="3064"/>
                  <a:pt x="7985" y="3170"/>
                  <a:pt x="6529" y="3170"/>
                </a:cubicBezTo>
                <a:lnTo>
                  <a:pt x="6529" y="3170"/>
                </a:lnTo>
                <a:cubicBezTo>
                  <a:pt x="2924" y="3170"/>
                  <a:pt x="0" y="2527"/>
                  <a:pt x="0" y="1735"/>
                </a:cubicBezTo>
                <a:lnTo>
                  <a:pt x="0" y="0"/>
                </a:lnTo>
                <a:lnTo>
                  <a:pt x="0" y="0"/>
                </a:lnTo>
                <a:cubicBezTo>
                  <a:pt x="0" y="327"/>
                  <a:pt x="497" y="629"/>
                  <a:pt x="1334" y="868"/>
                </a:cubicBezTo>
                <a:lnTo>
                  <a:pt x="1334" y="868"/>
                </a:lnTo>
                <a:cubicBezTo>
                  <a:pt x="2526" y="1211"/>
                  <a:pt x="4409" y="1433"/>
                  <a:pt x="6529" y="1433"/>
                </a:cubicBezTo>
                <a:lnTo>
                  <a:pt x="6529" y="1433"/>
                </a:lnTo>
                <a:cubicBezTo>
                  <a:pt x="7986" y="1433"/>
                  <a:pt x="9330" y="1328"/>
                  <a:pt x="10416" y="1151"/>
                </a:cubicBezTo>
              </a:path>
            </a:pathLst>
          </a:custGeom>
          <a:solidFill>
            <a:srgbClr val="00B0F0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3266" dirty="0">
              <a:latin typeface="Lato Light" panose="020F0502020204030203" pitchFamily="34" charset="0"/>
            </a:endParaRPr>
          </a:p>
        </p:txBody>
      </p:sp>
      <p:sp>
        <p:nvSpPr>
          <p:cNvPr id="17" name="Freeform 6">
            <a:extLst>
              <a:ext uri="{FF2B5EF4-FFF2-40B4-BE49-F238E27FC236}">
                <a16:creationId xmlns:a16="http://schemas.microsoft.com/office/drawing/2014/main" id="{EE709DDA-E738-924B-AA97-E399FDA311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98443" y="4899887"/>
            <a:ext cx="4598542" cy="1399810"/>
          </a:xfrm>
          <a:custGeom>
            <a:avLst/>
            <a:gdLst>
              <a:gd name="T0" fmla="*/ 10416 w 10417"/>
              <a:gd name="T1" fmla="*/ 1152 h 3171"/>
              <a:gd name="T2" fmla="*/ 10416 w 10417"/>
              <a:gd name="T3" fmla="*/ 2888 h 3171"/>
              <a:gd name="T4" fmla="*/ 10416 w 10417"/>
              <a:gd name="T5" fmla="*/ 2888 h 3171"/>
              <a:gd name="T6" fmla="*/ 6529 w 10417"/>
              <a:gd name="T7" fmla="*/ 3170 h 3171"/>
              <a:gd name="T8" fmla="*/ 6529 w 10417"/>
              <a:gd name="T9" fmla="*/ 3170 h 3171"/>
              <a:gd name="T10" fmla="*/ 0 w 10417"/>
              <a:gd name="T11" fmla="*/ 1735 h 3171"/>
              <a:gd name="T12" fmla="*/ 0 w 10417"/>
              <a:gd name="T13" fmla="*/ 0 h 3171"/>
              <a:gd name="T14" fmla="*/ 0 w 10417"/>
              <a:gd name="T15" fmla="*/ 0 h 3171"/>
              <a:gd name="T16" fmla="*/ 1334 w 10417"/>
              <a:gd name="T17" fmla="*/ 868 h 3171"/>
              <a:gd name="T18" fmla="*/ 1334 w 10417"/>
              <a:gd name="T19" fmla="*/ 868 h 3171"/>
              <a:gd name="T20" fmla="*/ 6529 w 10417"/>
              <a:gd name="T21" fmla="*/ 1434 h 3171"/>
              <a:gd name="T22" fmla="*/ 6529 w 10417"/>
              <a:gd name="T23" fmla="*/ 1434 h 3171"/>
              <a:gd name="T24" fmla="*/ 10416 w 10417"/>
              <a:gd name="T25" fmla="*/ 1152 h 31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417" h="3171">
                <a:moveTo>
                  <a:pt x="10416" y="1152"/>
                </a:moveTo>
                <a:lnTo>
                  <a:pt x="10416" y="2888"/>
                </a:lnTo>
                <a:lnTo>
                  <a:pt x="10416" y="2888"/>
                </a:lnTo>
                <a:cubicBezTo>
                  <a:pt x="9330" y="3065"/>
                  <a:pt x="7985" y="3170"/>
                  <a:pt x="6529" y="3170"/>
                </a:cubicBezTo>
                <a:lnTo>
                  <a:pt x="6529" y="3170"/>
                </a:lnTo>
                <a:cubicBezTo>
                  <a:pt x="2924" y="3170"/>
                  <a:pt x="0" y="2528"/>
                  <a:pt x="0" y="1735"/>
                </a:cubicBezTo>
                <a:lnTo>
                  <a:pt x="0" y="0"/>
                </a:lnTo>
                <a:lnTo>
                  <a:pt x="0" y="0"/>
                </a:lnTo>
                <a:cubicBezTo>
                  <a:pt x="0" y="327"/>
                  <a:pt x="497" y="628"/>
                  <a:pt x="1334" y="868"/>
                </a:cubicBezTo>
                <a:lnTo>
                  <a:pt x="1334" y="868"/>
                </a:lnTo>
                <a:cubicBezTo>
                  <a:pt x="2526" y="1212"/>
                  <a:pt x="4409" y="1434"/>
                  <a:pt x="6529" y="1434"/>
                </a:cubicBezTo>
                <a:lnTo>
                  <a:pt x="6529" y="1434"/>
                </a:lnTo>
                <a:cubicBezTo>
                  <a:pt x="7986" y="1434"/>
                  <a:pt x="9330" y="1329"/>
                  <a:pt x="10416" y="1152"/>
                </a:cubicBezTo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3266" dirty="0">
              <a:latin typeface="Lato Light" panose="020F0502020204030203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7DB97BC-7CBC-BF40-A7A4-F1D318160E5A}"/>
              </a:ext>
            </a:extLst>
          </p:cNvPr>
          <p:cNvSpPr txBox="1"/>
          <p:nvPr/>
        </p:nvSpPr>
        <p:spPr>
          <a:xfrm>
            <a:off x="2115762" y="3127351"/>
            <a:ext cx="2735044" cy="338554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“NETWORKED ECONOMY</a:t>
            </a:r>
            <a:r>
              <a:rPr lang="en-US" sz="1600" b="1" dirty="0" smtClean="0">
                <a:solidFill>
                  <a:schemeClr val="bg1"/>
                </a:solidFill>
                <a:latin typeface="Arial" panose="020B0604020202020204" pitchFamily="34" charset="0"/>
                <a:ea typeface="League Spartan" charset="0"/>
                <a:cs typeface="Arial" panose="020B0604020202020204" pitchFamily="34" charset="0"/>
              </a:rPr>
              <a:t>*</a:t>
            </a:r>
            <a:endParaRPr lang="en-US" sz="1600" b="1" i="1" dirty="0">
              <a:solidFill>
                <a:schemeClr val="bg1"/>
              </a:solidFill>
              <a:latin typeface="Poppins" pitchFamily="2" charset="77"/>
              <a:ea typeface="League Spartan" charset="0"/>
              <a:cs typeface="Poppins" pitchFamily="2" charset="77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601FD8F-8A3C-784C-BD28-60F148B13EB4}"/>
              </a:ext>
            </a:extLst>
          </p:cNvPr>
          <p:cNvSpPr txBox="1"/>
          <p:nvPr/>
        </p:nvSpPr>
        <p:spPr>
          <a:xfrm>
            <a:off x="2208732" y="4411321"/>
            <a:ext cx="2549096" cy="338554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KNOWLEDGE ECONOMY</a:t>
            </a:r>
            <a:endParaRPr lang="en-US" sz="1600" b="1" dirty="0">
              <a:solidFill>
                <a:schemeClr val="bg1"/>
              </a:solidFill>
              <a:latin typeface="Poppins" pitchFamily="2" charset="77"/>
              <a:ea typeface="League Spartan" charset="0"/>
              <a:cs typeface="Poppins" pitchFamily="2" charset="77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196C053-32A7-384A-B13F-2D38FEF87CDD}"/>
              </a:ext>
            </a:extLst>
          </p:cNvPr>
          <p:cNvSpPr txBox="1"/>
          <p:nvPr/>
        </p:nvSpPr>
        <p:spPr>
          <a:xfrm>
            <a:off x="2212753" y="5713787"/>
            <a:ext cx="2541080" cy="338554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INDUSTRIAL  ECONOMY</a:t>
            </a:r>
            <a:endParaRPr lang="en-US" sz="1600" b="1" dirty="0">
              <a:solidFill>
                <a:schemeClr val="bg1"/>
              </a:solidFill>
              <a:latin typeface="Poppins" pitchFamily="2" charset="77"/>
              <a:ea typeface="League Spartan" charset="0"/>
              <a:cs typeface="Poppins" pitchFamily="2" charset="77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8E2ADBE-9042-8F4B-998D-9D46425F4768}"/>
              </a:ext>
            </a:extLst>
          </p:cNvPr>
          <p:cNvSpPr txBox="1"/>
          <p:nvPr/>
        </p:nvSpPr>
        <p:spPr>
          <a:xfrm>
            <a:off x="7806202" y="3004241"/>
            <a:ext cx="17556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KNOWLEDGE</a:t>
            </a:r>
          </a:p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ORGANISATION</a:t>
            </a:r>
            <a:endParaRPr lang="en-US" sz="1600" b="1" dirty="0">
              <a:solidFill>
                <a:schemeClr val="bg1"/>
              </a:solidFill>
              <a:latin typeface="Poppins" pitchFamily="2" charset="77"/>
              <a:ea typeface="League Spartan" charset="0"/>
              <a:cs typeface="Poppins" pitchFamily="2" charset="77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AB67422-EC08-C14A-9300-EF6E1BC87917}"/>
              </a:ext>
            </a:extLst>
          </p:cNvPr>
          <p:cNvSpPr txBox="1"/>
          <p:nvPr/>
        </p:nvSpPr>
        <p:spPr>
          <a:xfrm>
            <a:off x="7558539" y="4288211"/>
            <a:ext cx="2250937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KNOWLEDGE -BASED</a:t>
            </a:r>
          </a:p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ORGANISATION</a:t>
            </a:r>
            <a:endParaRPr lang="en-US" sz="1600" b="1" dirty="0">
              <a:solidFill>
                <a:schemeClr val="bg1"/>
              </a:solidFill>
              <a:latin typeface="Poppins" pitchFamily="2" charset="77"/>
              <a:ea typeface="League Spartan" charset="0"/>
              <a:cs typeface="Poppins" pitchFamily="2" charset="77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3D24423-49A4-664D-86AE-57D1987CCB23}"/>
              </a:ext>
            </a:extLst>
          </p:cNvPr>
          <p:cNvSpPr txBox="1"/>
          <p:nvPr/>
        </p:nvSpPr>
        <p:spPr>
          <a:xfrm>
            <a:off x="7001164" y="5467566"/>
            <a:ext cx="3446306" cy="830997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endParaRPr lang="en-US" sz="1600" b="1" dirty="0">
              <a:solidFill>
                <a:schemeClr val="bg1"/>
              </a:solidFill>
              <a:latin typeface="Poppins" pitchFamily="2" charset="77"/>
              <a:ea typeface="League Spartan" charset="0"/>
              <a:cs typeface="Poppins" pitchFamily="2" charset="77"/>
            </a:endParaRPr>
          </a:p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INTERNATIONAL ORGANISATIION</a:t>
            </a:r>
            <a:endParaRPr lang="en-US" sz="1600" b="1" dirty="0">
              <a:solidFill>
                <a:schemeClr val="bg1"/>
              </a:solidFill>
              <a:latin typeface="Poppins" pitchFamily="2" charset="77"/>
              <a:ea typeface="League Spartan" charset="0"/>
              <a:cs typeface="Poppins" pitchFamily="2" charset="77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878667" y="2074333"/>
            <a:ext cx="23960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4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KNOWLEDGE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827024" y="2076305"/>
            <a:ext cx="19235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4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WCO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95016" y="6200406"/>
            <a:ext cx="87063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600" dirty="0" smtClean="0">
                <a:solidFill>
                  <a:schemeClr val="bg1">
                    <a:lumMod val="65000"/>
                  </a:schemeClr>
                </a:solidFill>
                <a:latin typeface="+mj-lt"/>
                <a:cs typeface="Arial" panose="020B0604020202020204" pitchFamily="34" charset="0"/>
              </a:rPr>
              <a:t>*</a:t>
            </a:r>
            <a:r>
              <a:rPr lang="fr-BE" sz="1600" dirty="0" smtClean="0">
                <a:solidFill>
                  <a:schemeClr val="bg1">
                    <a:lumMod val="65000"/>
                  </a:schemeClr>
                </a:solidFill>
                <a:latin typeface="+mj-lt"/>
              </a:rPr>
              <a:t>Prof. Eric Tsui « </a:t>
            </a:r>
            <a:r>
              <a:rPr lang="fr-BE" sz="1600" dirty="0" err="1" smtClean="0">
                <a:solidFill>
                  <a:schemeClr val="bg1">
                    <a:lumMod val="65000"/>
                  </a:schemeClr>
                </a:solidFill>
                <a:latin typeface="+mj-lt"/>
              </a:rPr>
              <a:t>Managing</a:t>
            </a:r>
            <a:r>
              <a:rPr lang="fr-BE" sz="1600" dirty="0" smtClean="0">
                <a:solidFill>
                  <a:schemeClr val="bg1">
                    <a:lumMod val="65000"/>
                  </a:schemeClr>
                </a:solidFill>
                <a:latin typeface="+mj-lt"/>
              </a:rPr>
              <a:t> </a:t>
            </a:r>
            <a:r>
              <a:rPr lang="fr-BE" sz="1600" dirty="0" err="1" smtClean="0">
                <a:solidFill>
                  <a:schemeClr val="bg1">
                    <a:lumMod val="65000"/>
                  </a:schemeClr>
                </a:solidFill>
                <a:latin typeface="+mj-lt"/>
              </a:rPr>
              <a:t>Knowledge</a:t>
            </a:r>
            <a:r>
              <a:rPr lang="fr-BE" sz="1600" dirty="0" smtClean="0">
                <a:solidFill>
                  <a:schemeClr val="bg1">
                    <a:lumMod val="65000"/>
                  </a:schemeClr>
                </a:solidFill>
                <a:latin typeface="+mj-lt"/>
              </a:rPr>
              <a:t> in the Age of Digitalisation », 2020</a:t>
            </a:r>
            <a:endParaRPr lang="fr-BE" sz="1600" dirty="0">
              <a:solidFill>
                <a:schemeClr val="bg1">
                  <a:lumMod val="6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5138557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E71D2638-C786-5346-BC2D-6A52E5D01D35}"/>
              </a:ext>
            </a:extLst>
          </p:cNvPr>
          <p:cNvCxnSpPr>
            <a:cxnSpLocks/>
          </p:cNvCxnSpPr>
          <p:nvPr/>
        </p:nvCxnSpPr>
        <p:spPr>
          <a:xfrm flipV="1">
            <a:off x="6789378" y="3771665"/>
            <a:ext cx="2805388" cy="824587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9E43511B-F33D-8C44-939D-FD246A75D591}"/>
              </a:ext>
            </a:extLst>
          </p:cNvPr>
          <p:cNvCxnSpPr/>
          <p:nvPr/>
        </p:nvCxnSpPr>
        <p:spPr>
          <a:xfrm rot="391200" flipV="1">
            <a:off x="3726077" y="4375529"/>
            <a:ext cx="3082228" cy="1065683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179C34B-8FA3-AC4E-BA70-4608F09D351D}"/>
              </a:ext>
            </a:extLst>
          </p:cNvPr>
          <p:cNvCxnSpPr>
            <a:cxnSpLocks/>
          </p:cNvCxnSpPr>
          <p:nvPr/>
        </p:nvCxnSpPr>
        <p:spPr>
          <a:xfrm flipH="1">
            <a:off x="1587887" y="5259946"/>
            <a:ext cx="2147888" cy="533319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5860F48-0DAB-7D41-809F-46CA5699EAC0}"/>
              </a:ext>
            </a:extLst>
          </p:cNvPr>
          <p:cNvCxnSpPr/>
          <p:nvPr/>
        </p:nvCxnSpPr>
        <p:spPr>
          <a:xfrm rot="391200" flipH="1" flipV="1">
            <a:off x="1582380" y="4367856"/>
            <a:ext cx="2141475" cy="822378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EA6E02E-F843-9949-9937-38CC061502C9}"/>
              </a:ext>
            </a:extLst>
          </p:cNvPr>
          <p:cNvCxnSpPr/>
          <p:nvPr/>
        </p:nvCxnSpPr>
        <p:spPr>
          <a:xfrm rot="391200" flipH="1" flipV="1">
            <a:off x="2931085" y="3999289"/>
            <a:ext cx="787360" cy="1217110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A01A567-4BC4-4F47-8DF9-D6130EB360C6}"/>
              </a:ext>
            </a:extLst>
          </p:cNvPr>
          <p:cNvCxnSpPr>
            <a:cxnSpLocks/>
          </p:cNvCxnSpPr>
          <p:nvPr/>
        </p:nvCxnSpPr>
        <p:spPr>
          <a:xfrm flipV="1">
            <a:off x="3670287" y="3101669"/>
            <a:ext cx="677747" cy="2158178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9466CA9B-E378-4C44-AC3D-8DA21999F808}"/>
              </a:ext>
            </a:extLst>
          </p:cNvPr>
          <p:cNvCxnSpPr/>
          <p:nvPr/>
        </p:nvCxnSpPr>
        <p:spPr>
          <a:xfrm rot="391200">
            <a:off x="9449296" y="3795120"/>
            <a:ext cx="27967" cy="2240939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CD56392-A8C1-E946-86D2-18AA77685436}"/>
              </a:ext>
            </a:extLst>
          </p:cNvPr>
          <p:cNvCxnSpPr>
            <a:cxnSpLocks/>
          </p:cNvCxnSpPr>
          <p:nvPr/>
        </p:nvCxnSpPr>
        <p:spPr>
          <a:xfrm flipH="1" flipV="1">
            <a:off x="9576617" y="3800778"/>
            <a:ext cx="1320401" cy="887874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4A7350C-462D-3A4E-AA47-966C978F77A0}"/>
              </a:ext>
            </a:extLst>
          </p:cNvPr>
          <p:cNvCxnSpPr>
            <a:cxnSpLocks/>
          </p:cNvCxnSpPr>
          <p:nvPr/>
        </p:nvCxnSpPr>
        <p:spPr>
          <a:xfrm flipH="1">
            <a:off x="9567210" y="3610040"/>
            <a:ext cx="1609108" cy="221745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DDB22D4-BE89-784C-B0F3-710E4E6A1A99}"/>
              </a:ext>
            </a:extLst>
          </p:cNvPr>
          <p:cNvCxnSpPr>
            <a:cxnSpLocks/>
          </p:cNvCxnSpPr>
          <p:nvPr/>
        </p:nvCxnSpPr>
        <p:spPr>
          <a:xfrm>
            <a:off x="8668881" y="1812475"/>
            <a:ext cx="903959" cy="1970052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0926BBAF-26E1-F54F-A25A-391D02FAEE72}"/>
              </a:ext>
            </a:extLst>
          </p:cNvPr>
          <p:cNvCxnSpPr>
            <a:cxnSpLocks/>
          </p:cNvCxnSpPr>
          <p:nvPr/>
        </p:nvCxnSpPr>
        <p:spPr>
          <a:xfrm flipH="1">
            <a:off x="9606195" y="2110477"/>
            <a:ext cx="957862" cy="1677824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DAD047D-441D-D64F-9288-611F8162A3CD}"/>
              </a:ext>
            </a:extLst>
          </p:cNvPr>
          <p:cNvCxnSpPr>
            <a:cxnSpLocks/>
          </p:cNvCxnSpPr>
          <p:nvPr/>
        </p:nvCxnSpPr>
        <p:spPr>
          <a:xfrm>
            <a:off x="9572618" y="3784465"/>
            <a:ext cx="649411" cy="402084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al 28">
            <a:extLst>
              <a:ext uri="{FF2B5EF4-FFF2-40B4-BE49-F238E27FC236}">
                <a16:creationId xmlns:a16="http://schemas.microsoft.com/office/drawing/2014/main" id="{3ABA3903-3C14-4242-994B-501CA818007E}"/>
              </a:ext>
            </a:extLst>
          </p:cNvPr>
          <p:cNvSpPr/>
          <p:nvPr/>
        </p:nvSpPr>
        <p:spPr>
          <a:xfrm flipH="1">
            <a:off x="5240309" y="3036229"/>
            <a:ext cx="3100385" cy="3100348"/>
          </a:xfrm>
          <a:prstGeom prst="ellipse">
            <a:avLst/>
          </a:prstGeom>
          <a:pattFill prst="solidDmnd">
            <a:fgClr>
              <a:schemeClr val="bg2">
                <a:lumMod val="75000"/>
              </a:schemeClr>
            </a:fgClr>
            <a:bgClr>
              <a:schemeClr val="bg2">
                <a:lumMod val="90000"/>
              </a:schemeClr>
            </a:bgClr>
          </a:pattFill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orthographicFront"/>
            <a:lightRig rig="freezing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Lato Light" panose="020F0502020204030203" pitchFamily="34" charset="0"/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FBF4AE08-C85E-144E-A1A7-18AFE5BD4F24}"/>
              </a:ext>
            </a:extLst>
          </p:cNvPr>
          <p:cNvSpPr/>
          <p:nvPr/>
        </p:nvSpPr>
        <p:spPr>
          <a:xfrm flipH="1">
            <a:off x="8727517" y="2934831"/>
            <a:ext cx="1716729" cy="166142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latin typeface="Lato Light" panose="020F0502020204030203" pitchFamily="34" charset="0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16B60AF1-CE03-AB46-8C3E-90FCE34B4262}"/>
              </a:ext>
            </a:extLst>
          </p:cNvPr>
          <p:cNvSpPr/>
          <p:nvPr/>
        </p:nvSpPr>
        <p:spPr>
          <a:xfrm flipH="1">
            <a:off x="8024320" y="1188791"/>
            <a:ext cx="1282678" cy="1282667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bg1"/>
              </a:solidFill>
              <a:latin typeface="Lato Light" panose="020F0502020204030203" pitchFamily="34" charset="0"/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370ED136-499C-474C-AB2F-B5BBF2DBAF64}"/>
              </a:ext>
            </a:extLst>
          </p:cNvPr>
          <p:cNvSpPr/>
          <p:nvPr/>
        </p:nvSpPr>
        <p:spPr>
          <a:xfrm flipH="1">
            <a:off x="9800141" y="1364517"/>
            <a:ext cx="1491937" cy="1491919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latin typeface="Lato Light" panose="020F0502020204030203" pitchFamily="34" charset="0"/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8C0864AA-8EDC-4B4E-9E6E-289CB7DCD864}"/>
              </a:ext>
            </a:extLst>
          </p:cNvPr>
          <p:cNvSpPr/>
          <p:nvPr/>
        </p:nvSpPr>
        <p:spPr>
          <a:xfrm flipH="1">
            <a:off x="8668881" y="4925111"/>
            <a:ext cx="1733146" cy="1620068"/>
          </a:xfrm>
          <a:prstGeom prst="ellipse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Lato Light" panose="020F0502020204030203" pitchFamily="34" charset="0"/>
              </a:rPr>
              <a:t>DATA ECOSYSTEM</a:t>
            </a:r>
            <a:endParaRPr lang="en-US" sz="1600" dirty="0">
              <a:solidFill>
                <a:schemeClr val="bg1"/>
              </a:solidFill>
              <a:latin typeface="Lato Light" panose="020F0502020204030203" pitchFamily="34" charset="0"/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33DE884C-B022-984C-A343-9063F5E555FB}"/>
              </a:ext>
            </a:extLst>
          </p:cNvPr>
          <p:cNvSpPr/>
          <p:nvPr/>
        </p:nvSpPr>
        <p:spPr>
          <a:xfrm flipH="1">
            <a:off x="2600473" y="4067835"/>
            <a:ext cx="2477806" cy="237914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latin typeface="Lato Light" panose="020F0502020204030203" pitchFamily="34" charset="0"/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C48A1296-198D-A645-A462-6FA484289B5C}"/>
              </a:ext>
            </a:extLst>
          </p:cNvPr>
          <p:cNvSpPr/>
          <p:nvPr/>
        </p:nvSpPr>
        <p:spPr>
          <a:xfrm flipH="1">
            <a:off x="3785001" y="2561139"/>
            <a:ext cx="1126833" cy="1126822"/>
          </a:xfrm>
          <a:prstGeom prst="ellipse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bg1"/>
              </a:solidFill>
              <a:latin typeface="Lato Light" panose="020F0502020204030203" pitchFamily="34" charset="0"/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80D213DB-3256-C443-8568-28A5E8EC507E}"/>
              </a:ext>
            </a:extLst>
          </p:cNvPr>
          <p:cNvSpPr/>
          <p:nvPr/>
        </p:nvSpPr>
        <p:spPr>
          <a:xfrm flipH="1">
            <a:off x="758531" y="3348640"/>
            <a:ext cx="1385237" cy="1385221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bg1"/>
              </a:solidFill>
              <a:latin typeface="Lato Light" panose="020F0502020204030203" pitchFamily="34" charset="0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DA49C20C-4988-6944-852F-E7706B163FE6}"/>
              </a:ext>
            </a:extLst>
          </p:cNvPr>
          <p:cNvSpPr/>
          <p:nvPr/>
        </p:nvSpPr>
        <p:spPr>
          <a:xfrm flipH="1">
            <a:off x="618074" y="5075389"/>
            <a:ext cx="1654214" cy="1592665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  <a:latin typeface="Lato Light" panose="020F0502020204030203" pitchFamily="34" charset="0"/>
              </a:rPr>
              <a:t>PROCESSUAL</a:t>
            </a:r>
          </a:p>
          <a:p>
            <a:pPr algn="ctr"/>
            <a:r>
              <a:rPr lang="en-US" sz="1400" b="1" dirty="0" smtClean="0">
                <a:solidFill>
                  <a:schemeClr val="bg1"/>
                </a:solidFill>
                <a:latin typeface="Lato Light" panose="020F0502020204030203" pitchFamily="34" charset="0"/>
              </a:rPr>
              <a:t>RELATIONS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4C9990CD-7556-8B4A-AB0E-27432BA9ACC8}"/>
              </a:ext>
            </a:extLst>
          </p:cNvPr>
          <p:cNvSpPr txBox="1"/>
          <p:nvPr/>
        </p:nvSpPr>
        <p:spPr>
          <a:xfrm>
            <a:off x="2862588" y="306186"/>
            <a:ext cx="646683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000" b="1" dirty="0" smtClean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THE KNOWLEDGE ORGANISATION</a:t>
            </a:r>
            <a:endParaRPr lang="en-US" sz="3000" b="1" dirty="0">
              <a:solidFill>
                <a:schemeClr val="tx2"/>
              </a:solidFill>
              <a:latin typeface="Poppins" pitchFamily="2" charset="77"/>
              <a:cs typeface="Poppins" pitchFamily="2" charset="77"/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D1A2366A-F910-954F-BA28-B125D2F275ED}"/>
              </a:ext>
            </a:extLst>
          </p:cNvPr>
          <p:cNvSpPr txBox="1"/>
          <p:nvPr/>
        </p:nvSpPr>
        <p:spPr>
          <a:xfrm>
            <a:off x="6003631" y="787593"/>
            <a:ext cx="1847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en-US" sz="1200" spc="150" dirty="0">
              <a:solidFill>
                <a:schemeClr val="bg1">
                  <a:lumMod val="65000"/>
                </a:schemeClr>
              </a:solidFill>
              <a:latin typeface="Poppins Light" pitchFamily="2" charset="77"/>
              <a:cs typeface="Poppins Light" pitchFamily="2" charset="77"/>
            </a:endParaRPr>
          </a:p>
        </p:txBody>
      </p:sp>
      <p:sp>
        <p:nvSpPr>
          <p:cNvPr id="79" name="Freeform 742">
            <a:extLst>
              <a:ext uri="{FF2B5EF4-FFF2-40B4-BE49-F238E27FC236}">
                <a16:creationId xmlns:a16="http://schemas.microsoft.com/office/drawing/2014/main" id="{24595C0D-7BB6-9545-A1C3-C327ACAD50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44212" y="2820948"/>
            <a:ext cx="264063" cy="223017"/>
          </a:xfrm>
          <a:custGeom>
            <a:avLst/>
            <a:gdLst/>
            <a:ahLst/>
            <a:cxnLst/>
            <a:rect l="0" t="0" r="r" b="b"/>
            <a:pathLst>
              <a:path w="306027" h="258400">
                <a:moveTo>
                  <a:pt x="114072" y="228698"/>
                </a:moveTo>
                <a:lnTo>
                  <a:pt x="114072" y="248982"/>
                </a:lnTo>
                <a:lnTo>
                  <a:pt x="180766" y="248982"/>
                </a:lnTo>
                <a:lnTo>
                  <a:pt x="180766" y="228698"/>
                </a:lnTo>
                <a:lnTo>
                  <a:pt x="114072" y="228698"/>
                </a:lnTo>
                <a:close/>
                <a:moveTo>
                  <a:pt x="229696" y="227359"/>
                </a:moveTo>
                <a:lnTo>
                  <a:pt x="229696" y="247476"/>
                </a:lnTo>
                <a:lnTo>
                  <a:pt x="295946" y="247476"/>
                </a:lnTo>
                <a:lnTo>
                  <a:pt x="295946" y="227359"/>
                </a:lnTo>
                <a:lnTo>
                  <a:pt x="286584" y="227359"/>
                </a:lnTo>
                <a:lnTo>
                  <a:pt x="229696" y="227359"/>
                </a:lnTo>
                <a:close/>
                <a:moveTo>
                  <a:pt x="114072" y="198996"/>
                </a:moveTo>
                <a:lnTo>
                  <a:pt x="114072" y="219281"/>
                </a:lnTo>
                <a:lnTo>
                  <a:pt x="180766" y="219281"/>
                </a:lnTo>
                <a:lnTo>
                  <a:pt x="180766" y="198996"/>
                </a:lnTo>
                <a:lnTo>
                  <a:pt x="180405" y="198996"/>
                </a:lnTo>
                <a:lnTo>
                  <a:pt x="114072" y="198996"/>
                </a:lnTo>
                <a:close/>
                <a:moveTo>
                  <a:pt x="215654" y="197902"/>
                </a:moveTo>
                <a:lnTo>
                  <a:pt x="215654" y="218019"/>
                </a:lnTo>
                <a:lnTo>
                  <a:pt x="225016" y="218019"/>
                </a:lnTo>
                <a:lnTo>
                  <a:pt x="281904" y="218019"/>
                </a:lnTo>
                <a:lnTo>
                  <a:pt x="281904" y="197902"/>
                </a:lnTo>
                <a:lnTo>
                  <a:pt x="220695" y="197902"/>
                </a:lnTo>
                <a:lnTo>
                  <a:pt x="215654" y="197902"/>
                </a:lnTo>
                <a:close/>
                <a:moveTo>
                  <a:pt x="109385" y="169295"/>
                </a:moveTo>
                <a:lnTo>
                  <a:pt x="109385" y="189579"/>
                </a:lnTo>
                <a:lnTo>
                  <a:pt x="175719" y="189579"/>
                </a:lnTo>
                <a:lnTo>
                  <a:pt x="175719" y="169295"/>
                </a:lnTo>
                <a:lnTo>
                  <a:pt x="109385" y="169295"/>
                </a:lnTo>
                <a:close/>
                <a:moveTo>
                  <a:pt x="225376" y="168444"/>
                </a:moveTo>
                <a:lnTo>
                  <a:pt x="225376" y="188561"/>
                </a:lnTo>
                <a:lnTo>
                  <a:pt x="286584" y="188561"/>
                </a:lnTo>
                <a:lnTo>
                  <a:pt x="291625" y="188561"/>
                </a:lnTo>
                <a:lnTo>
                  <a:pt x="291625" y="168444"/>
                </a:lnTo>
                <a:lnTo>
                  <a:pt x="281904" y="168444"/>
                </a:lnTo>
                <a:lnTo>
                  <a:pt x="225376" y="168444"/>
                </a:lnTo>
                <a:close/>
                <a:moveTo>
                  <a:pt x="109385" y="139593"/>
                </a:moveTo>
                <a:lnTo>
                  <a:pt x="109385" y="159877"/>
                </a:lnTo>
                <a:lnTo>
                  <a:pt x="175719" y="159877"/>
                </a:lnTo>
                <a:lnTo>
                  <a:pt x="175719" y="139593"/>
                </a:lnTo>
                <a:lnTo>
                  <a:pt x="109385" y="139593"/>
                </a:lnTo>
                <a:close/>
                <a:moveTo>
                  <a:pt x="210974" y="138987"/>
                </a:moveTo>
                <a:lnTo>
                  <a:pt x="210974" y="159104"/>
                </a:lnTo>
                <a:lnTo>
                  <a:pt x="220695" y="159104"/>
                </a:lnTo>
                <a:lnTo>
                  <a:pt x="277223" y="159104"/>
                </a:lnTo>
                <a:lnTo>
                  <a:pt x="277223" y="138987"/>
                </a:lnTo>
                <a:lnTo>
                  <a:pt x="225736" y="138987"/>
                </a:lnTo>
                <a:lnTo>
                  <a:pt x="210974" y="138987"/>
                </a:lnTo>
                <a:close/>
                <a:moveTo>
                  <a:pt x="104698" y="130175"/>
                </a:moveTo>
                <a:lnTo>
                  <a:pt x="180405" y="130175"/>
                </a:lnTo>
                <a:cubicBezTo>
                  <a:pt x="182929" y="130175"/>
                  <a:pt x="185092" y="132349"/>
                  <a:pt x="185092" y="134884"/>
                </a:cubicBezTo>
                <a:lnTo>
                  <a:pt x="185092" y="164586"/>
                </a:lnTo>
                <a:lnTo>
                  <a:pt x="185092" y="189579"/>
                </a:lnTo>
                <a:lnTo>
                  <a:pt x="185453" y="189579"/>
                </a:lnTo>
                <a:cubicBezTo>
                  <a:pt x="187976" y="189579"/>
                  <a:pt x="190139" y="191752"/>
                  <a:pt x="190139" y="194650"/>
                </a:cubicBezTo>
                <a:lnTo>
                  <a:pt x="190139" y="223989"/>
                </a:lnTo>
                <a:lnTo>
                  <a:pt x="190139" y="253691"/>
                </a:lnTo>
                <a:cubicBezTo>
                  <a:pt x="190139" y="256227"/>
                  <a:pt x="187976" y="258400"/>
                  <a:pt x="185453" y="258400"/>
                </a:cubicBezTo>
                <a:lnTo>
                  <a:pt x="109385" y="258400"/>
                </a:lnTo>
                <a:cubicBezTo>
                  <a:pt x="106861" y="258400"/>
                  <a:pt x="105059" y="256227"/>
                  <a:pt x="105059" y="253691"/>
                </a:cubicBezTo>
                <a:lnTo>
                  <a:pt x="105059" y="223989"/>
                </a:lnTo>
                <a:lnTo>
                  <a:pt x="105059" y="198996"/>
                </a:lnTo>
                <a:lnTo>
                  <a:pt x="104698" y="198996"/>
                </a:lnTo>
                <a:cubicBezTo>
                  <a:pt x="102175" y="198996"/>
                  <a:pt x="100012" y="196823"/>
                  <a:pt x="100012" y="194650"/>
                </a:cubicBezTo>
                <a:lnTo>
                  <a:pt x="100012" y="164586"/>
                </a:lnTo>
                <a:lnTo>
                  <a:pt x="100012" y="134884"/>
                </a:lnTo>
                <a:cubicBezTo>
                  <a:pt x="100012" y="132349"/>
                  <a:pt x="102175" y="130175"/>
                  <a:pt x="104698" y="130175"/>
                </a:cubicBezTo>
                <a:close/>
                <a:moveTo>
                  <a:pt x="34894" y="130175"/>
                </a:moveTo>
                <a:lnTo>
                  <a:pt x="82216" y="130175"/>
                </a:lnTo>
                <a:cubicBezTo>
                  <a:pt x="84764" y="130175"/>
                  <a:pt x="86948" y="132292"/>
                  <a:pt x="86948" y="134761"/>
                </a:cubicBezTo>
                <a:cubicBezTo>
                  <a:pt x="86948" y="137231"/>
                  <a:pt x="84764" y="139347"/>
                  <a:pt x="82216" y="139347"/>
                </a:cubicBezTo>
                <a:lnTo>
                  <a:pt x="34894" y="139347"/>
                </a:lnTo>
                <a:cubicBezTo>
                  <a:pt x="32346" y="139347"/>
                  <a:pt x="30162" y="137231"/>
                  <a:pt x="30162" y="134761"/>
                </a:cubicBezTo>
                <a:cubicBezTo>
                  <a:pt x="30162" y="132292"/>
                  <a:pt x="32346" y="130175"/>
                  <a:pt x="34894" y="130175"/>
                </a:cubicBezTo>
                <a:close/>
                <a:moveTo>
                  <a:pt x="230056" y="109530"/>
                </a:moveTo>
                <a:lnTo>
                  <a:pt x="230056" y="129647"/>
                </a:lnTo>
                <a:lnTo>
                  <a:pt x="281904" y="129647"/>
                </a:lnTo>
                <a:lnTo>
                  <a:pt x="296666" y="129647"/>
                </a:lnTo>
                <a:lnTo>
                  <a:pt x="296666" y="109530"/>
                </a:lnTo>
                <a:lnTo>
                  <a:pt x="291625" y="109530"/>
                </a:lnTo>
                <a:lnTo>
                  <a:pt x="230056" y="109530"/>
                </a:lnTo>
                <a:close/>
                <a:moveTo>
                  <a:pt x="155494" y="100012"/>
                </a:moveTo>
                <a:lnTo>
                  <a:pt x="188632" y="100012"/>
                </a:lnTo>
                <a:cubicBezTo>
                  <a:pt x="191153" y="100012"/>
                  <a:pt x="193315" y="102129"/>
                  <a:pt x="193315" y="104598"/>
                </a:cubicBezTo>
                <a:cubicBezTo>
                  <a:pt x="193315" y="107068"/>
                  <a:pt x="191153" y="109184"/>
                  <a:pt x="188632" y="109184"/>
                </a:cubicBezTo>
                <a:lnTo>
                  <a:pt x="155494" y="109184"/>
                </a:lnTo>
                <a:cubicBezTo>
                  <a:pt x="152973" y="109184"/>
                  <a:pt x="150812" y="107068"/>
                  <a:pt x="150812" y="104598"/>
                </a:cubicBezTo>
                <a:cubicBezTo>
                  <a:pt x="150812" y="102129"/>
                  <a:pt x="152973" y="100012"/>
                  <a:pt x="155494" y="100012"/>
                </a:cubicBezTo>
                <a:close/>
                <a:moveTo>
                  <a:pt x="95169" y="100012"/>
                </a:moveTo>
                <a:lnTo>
                  <a:pt x="128307" y="100012"/>
                </a:lnTo>
                <a:cubicBezTo>
                  <a:pt x="130828" y="100012"/>
                  <a:pt x="132990" y="102129"/>
                  <a:pt x="132990" y="104598"/>
                </a:cubicBezTo>
                <a:cubicBezTo>
                  <a:pt x="132990" y="107068"/>
                  <a:pt x="130828" y="109184"/>
                  <a:pt x="128307" y="109184"/>
                </a:cubicBezTo>
                <a:lnTo>
                  <a:pt x="95169" y="109184"/>
                </a:lnTo>
                <a:cubicBezTo>
                  <a:pt x="92648" y="109184"/>
                  <a:pt x="90487" y="107068"/>
                  <a:pt x="90487" y="104598"/>
                </a:cubicBezTo>
                <a:cubicBezTo>
                  <a:pt x="90487" y="102129"/>
                  <a:pt x="92648" y="100012"/>
                  <a:pt x="95169" y="100012"/>
                </a:cubicBezTo>
                <a:close/>
                <a:moveTo>
                  <a:pt x="35204" y="100012"/>
                </a:moveTo>
                <a:lnTo>
                  <a:pt x="68342" y="100012"/>
                </a:lnTo>
                <a:cubicBezTo>
                  <a:pt x="70864" y="100012"/>
                  <a:pt x="72665" y="102129"/>
                  <a:pt x="72665" y="104598"/>
                </a:cubicBezTo>
                <a:cubicBezTo>
                  <a:pt x="72665" y="107068"/>
                  <a:pt x="70864" y="109184"/>
                  <a:pt x="68342" y="109184"/>
                </a:cubicBezTo>
                <a:lnTo>
                  <a:pt x="35204" y="109184"/>
                </a:lnTo>
                <a:cubicBezTo>
                  <a:pt x="32683" y="109184"/>
                  <a:pt x="30162" y="107068"/>
                  <a:pt x="30162" y="104598"/>
                </a:cubicBezTo>
                <a:cubicBezTo>
                  <a:pt x="30162" y="102129"/>
                  <a:pt x="32683" y="100012"/>
                  <a:pt x="35204" y="100012"/>
                </a:cubicBezTo>
                <a:close/>
                <a:moveTo>
                  <a:pt x="220695" y="80073"/>
                </a:moveTo>
                <a:lnTo>
                  <a:pt x="220695" y="100190"/>
                </a:lnTo>
                <a:lnTo>
                  <a:pt x="225736" y="100190"/>
                </a:lnTo>
                <a:lnTo>
                  <a:pt x="286944" y="100190"/>
                </a:lnTo>
                <a:lnTo>
                  <a:pt x="286944" y="80073"/>
                </a:lnTo>
                <a:lnTo>
                  <a:pt x="286584" y="80073"/>
                </a:lnTo>
                <a:lnTo>
                  <a:pt x="220695" y="80073"/>
                </a:lnTo>
                <a:close/>
                <a:moveTo>
                  <a:pt x="215654" y="50615"/>
                </a:moveTo>
                <a:lnTo>
                  <a:pt x="215654" y="70732"/>
                </a:lnTo>
                <a:lnTo>
                  <a:pt x="216014" y="70732"/>
                </a:lnTo>
                <a:lnTo>
                  <a:pt x="281904" y="70732"/>
                </a:lnTo>
                <a:lnTo>
                  <a:pt x="281904" y="50615"/>
                </a:lnTo>
                <a:lnTo>
                  <a:pt x="215654" y="50615"/>
                </a:lnTo>
                <a:close/>
                <a:moveTo>
                  <a:pt x="41610" y="44212"/>
                </a:moveTo>
                <a:cubicBezTo>
                  <a:pt x="40536" y="44212"/>
                  <a:pt x="39463" y="45284"/>
                  <a:pt x="39463" y="46355"/>
                </a:cubicBezTo>
                <a:lnTo>
                  <a:pt x="39463" y="66000"/>
                </a:lnTo>
                <a:cubicBezTo>
                  <a:pt x="39463" y="67072"/>
                  <a:pt x="40536" y="68143"/>
                  <a:pt x="41610" y="68143"/>
                </a:cubicBezTo>
                <a:lnTo>
                  <a:pt x="69156" y="68143"/>
                </a:lnTo>
                <a:cubicBezTo>
                  <a:pt x="70587" y="68143"/>
                  <a:pt x="71660" y="67072"/>
                  <a:pt x="71660" y="66000"/>
                </a:cubicBezTo>
                <a:lnTo>
                  <a:pt x="71660" y="46355"/>
                </a:lnTo>
                <a:cubicBezTo>
                  <a:pt x="71660" y="45284"/>
                  <a:pt x="70587" y="44212"/>
                  <a:pt x="69156" y="44212"/>
                </a:cubicBezTo>
                <a:lnTo>
                  <a:pt x="41610" y="44212"/>
                </a:lnTo>
                <a:close/>
                <a:moveTo>
                  <a:pt x="210974" y="41275"/>
                </a:moveTo>
                <a:lnTo>
                  <a:pt x="286584" y="41275"/>
                </a:lnTo>
                <a:cubicBezTo>
                  <a:pt x="289105" y="41275"/>
                  <a:pt x="291265" y="43431"/>
                  <a:pt x="291265" y="45945"/>
                </a:cubicBezTo>
                <a:lnTo>
                  <a:pt x="291265" y="70732"/>
                </a:lnTo>
                <a:lnTo>
                  <a:pt x="291625" y="70732"/>
                </a:lnTo>
                <a:cubicBezTo>
                  <a:pt x="294145" y="70732"/>
                  <a:pt x="296306" y="72888"/>
                  <a:pt x="296306" y="75403"/>
                </a:cubicBezTo>
                <a:lnTo>
                  <a:pt x="296306" y="100190"/>
                </a:lnTo>
                <a:lnTo>
                  <a:pt x="301347" y="100190"/>
                </a:lnTo>
                <a:cubicBezTo>
                  <a:pt x="303867" y="100190"/>
                  <a:pt x="306027" y="102345"/>
                  <a:pt x="306027" y="104860"/>
                </a:cubicBezTo>
                <a:lnTo>
                  <a:pt x="306027" y="134317"/>
                </a:lnTo>
                <a:cubicBezTo>
                  <a:pt x="306027" y="136832"/>
                  <a:pt x="303867" y="138987"/>
                  <a:pt x="301347" y="138987"/>
                </a:cubicBezTo>
                <a:lnTo>
                  <a:pt x="286584" y="138987"/>
                </a:lnTo>
                <a:lnTo>
                  <a:pt x="286584" y="159104"/>
                </a:lnTo>
                <a:lnTo>
                  <a:pt x="296306" y="159104"/>
                </a:lnTo>
                <a:cubicBezTo>
                  <a:pt x="298826" y="159104"/>
                  <a:pt x="300986" y="161260"/>
                  <a:pt x="300986" y="163774"/>
                </a:cubicBezTo>
                <a:lnTo>
                  <a:pt x="300986" y="193231"/>
                </a:lnTo>
                <a:cubicBezTo>
                  <a:pt x="300986" y="195746"/>
                  <a:pt x="298826" y="197902"/>
                  <a:pt x="296306" y="197902"/>
                </a:cubicBezTo>
                <a:lnTo>
                  <a:pt x="291265" y="197902"/>
                </a:lnTo>
                <a:lnTo>
                  <a:pt x="291265" y="218019"/>
                </a:lnTo>
                <a:lnTo>
                  <a:pt x="300626" y="218019"/>
                </a:lnTo>
                <a:cubicBezTo>
                  <a:pt x="303147" y="218019"/>
                  <a:pt x="305307" y="220174"/>
                  <a:pt x="305307" y="222689"/>
                </a:cubicBezTo>
                <a:lnTo>
                  <a:pt x="305307" y="252146"/>
                </a:lnTo>
                <a:cubicBezTo>
                  <a:pt x="305307" y="254661"/>
                  <a:pt x="303147" y="256816"/>
                  <a:pt x="300626" y="256816"/>
                </a:cubicBezTo>
                <a:lnTo>
                  <a:pt x="225016" y="256816"/>
                </a:lnTo>
                <a:cubicBezTo>
                  <a:pt x="222495" y="256816"/>
                  <a:pt x="220335" y="254661"/>
                  <a:pt x="220335" y="252146"/>
                </a:cubicBezTo>
                <a:lnTo>
                  <a:pt x="220335" y="227359"/>
                </a:lnTo>
                <a:lnTo>
                  <a:pt x="210974" y="227359"/>
                </a:lnTo>
                <a:cubicBezTo>
                  <a:pt x="208453" y="227359"/>
                  <a:pt x="206293" y="225203"/>
                  <a:pt x="206293" y="222689"/>
                </a:cubicBezTo>
                <a:lnTo>
                  <a:pt x="206293" y="193231"/>
                </a:lnTo>
                <a:cubicBezTo>
                  <a:pt x="206293" y="190717"/>
                  <a:pt x="208453" y="188561"/>
                  <a:pt x="210974" y="188561"/>
                </a:cubicBezTo>
                <a:lnTo>
                  <a:pt x="216014" y="188561"/>
                </a:lnTo>
                <a:lnTo>
                  <a:pt x="216014" y="168444"/>
                </a:lnTo>
                <a:lnTo>
                  <a:pt x="206293" y="168444"/>
                </a:lnTo>
                <a:cubicBezTo>
                  <a:pt x="203773" y="168444"/>
                  <a:pt x="201612" y="166289"/>
                  <a:pt x="201612" y="163774"/>
                </a:cubicBezTo>
                <a:lnTo>
                  <a:pt x="201612" y="134317"/>
                </a:lnTo>
                <a:cubicBezTo>
                  <a:pt x="201612" y="131802"/>
                  <a:pt x="203773" y="129647"/>
                  <a:pt x="206293" y="129647"/>
                </a:cubicBezTo>
                <a:lnTo>
                  <a:pt x="221055" y="129647"/>
                </a:lnTo>
                <a:lnTo>
                  <a:pt x="221055" y="109530"/>
                </a:lnTo>
                <a:lnTo>
                  <a:pt x="216014" y="109530"/>
                </a:lnTo>
                <a:cubicBezTo>
                  <a:pt x="213494" y="109530"/>
                  <a:pt x="211334" y="107374"/>
                  <a:pt x="211334" y="104860"/>
                </a:cubicBezTo>
                <a:lnTo>
                  <a:pt x="211334" y="80073"/>
                </a:lnTo>
                <a:lnTo>
                  <a:pt x="210974" y="80073"/>
                </a:lnTo>
                <a:cubicBezTo>
                  <a:pt x="208453" y="80073"/>
                  <a:pt x="206293" y="77917"/>
                  <a:pt x="206293" y="75403"/>
                </a:cubicBezTo>
                <a:lnTo>
                  <a:pt x="206293" y="45945"/>
                </a:lnTo>
                <a:cubicBezTo>
                  <a:pt x="206293" y="43431"/>
                  <a:pt x="208453" y="41275"/>
                  <a:pt x="210974" y="41275"/>
                </a:cubicBezTo>
                <a:close/>
                <a:moveTo>
                  <a:pt x="41610" y="34925"/>
                </a:moveTo>
                <a:lnTo>
                  <a:pt x="69156" y="34925"/>
                </a:lnTo>
                <a:cubicBezTo>
                  <a:pt x="75953" y="34925"/>
                  <a:pt x="80604" y="40283"/>
                  <a:pt x="80604" y="46355"/>
                </a:cubicBezTo>
                <a:lnTo>
                  <a:pt x="80604" y="66000"/>
                </a:lnTo>
                <a:cubicBezTo>
                  <a:pt x="80604" y="72072"/>
                  <a:pt x="75953" y="77430"/>
                  <a:pt x="69156" y="77430"/>
                </a:cubicBezTo>
                <a:lnTo>
                  <a:pt x="41610" y="77430"/>
                </a:lnTo>
                <a:cubicBezTo>
                  <a:pt x="35528" y="77430"/>
                  <a:pt x="30162" y="72072"/>
                  <a:pt x="30162" y="66000"/>
                </a:cubicBezTo>
                <a:lnTo>
                  <a:pt x="30162" y="46355"/>
                </a:lnTo>
                <a:cubicBezTo>
                  <a:pt x="30162" y="40283"/>
                  <a:pt x="35528" y="34925"/>
                  <a:pt x="41610" y="34925"/>
                </a:cubicBezTo>
                <a:close/>
                <a:moveTo>
                  <a:pt x="23358" y="0"/>
                </a:moveTo>
                <a:lnTo>
                  <a:pt x="246158" y="0"/>
                </a:lnTo>
                <a:cubicBezTo>
                  <a:pt x="259095" y="0"/>
                  <a:pt x="269516" y="10395"/>
                  <a:pt x="269516" y="23300"/>
                </a:cubicBezTo>
                <a:cubicBezTo>
                  <a:pt x="269516" y="25809"/>
                  <a:pt x="267360" y="27602"/>
                  <a:pt x="264844" y="27602"/>
                </a:cubicBezTo>
                <a:cubicBezTo>
                  <a:pt x="262329" y="27602"/>
                  <a:pt x="260173" y="25809"/>
                  <a:pt x="260173" y="23300"/>
                </a:cubicBezTo>
                <a:cubicBezTo>
                  <a:pt x="260173" y="15414"/>
                  <a:pt x="254064" y="8961"/>
                  <a:pt x="246158" y="8961"/>
                </a:cubicBezTo>
                <a:lnTo>
                  <a:pt x="23358" y="8961"/>
                </a:lnTo>
                <a:cubicBezTo>
                  <a:pt x="15452" y="8961"/>
                  <a:pt x="9343" y="15414"/>
                  <a:pt x="9343" y="23300"/>
                </a:cubicBezTo>
                <a:lnTo>
                  <a:pt x="9343" y="154141"/>
                </a:lnTo>
                <a:cubicBezTo>
                  <a:pt x="9343" y="162028"/>
                  <a:pt x="15452" y="168122"/>
                  <a:pt x="23358" y="168122"/>
                </a:cubicBezTo>
                <a:lnTo>
                  <a:pt x="77261" y="168122"/>
                </a:lnTo>
                <a:cubicBezTo>
                  <a:pt x="80136" y="168122"/>
                  <a:pt x="81933" y="170272"/>
                  <a:pt x="81933" y="172782"/>
                </a:cubicBezTo>
                <a:cubicBezTo>
                  <a:pt x="81933" y="175291"/>
                  <a:pt x="80136" y="177442"/>
                  <a:pt x="77261" y="177442"/>
                </a:cubicBezTo>
                <a:lnTo>
                  <a:pt x="23358" y="177442"/>
                </a:lnTo>
                <a:cubicBezTo>
                  <a:pt x="10421" y="177442"/>
                  <a:pt x="0" y="167046"/>
                  <a:pt x="0" y="154141"/>
                </a:cubicBezTo>
                <a:lnTo>
                  <a:pt x="0" y="23300"/>
                </a:lnTo>
                <a:cubicBezTo>
                  <a:pt x="0" y="10395"/>
                  <a:pt x="10421" y="0"/>
                  <a:pt x="2335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 sz="900" dirty="0">
              <a:latin typeface="Lato Light" panose="020F0502020204030203" pitchFamily="34" charset="0"/>
            </a:endParaRP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579DCACD-476C-A14D-BE30-8138DE22B40F}"/>
              </a:ext>
            </a:extLst>
          </p:cNvPr>
          <p:cNvSpPr txBox="1"/>
          <p:nvPr/>
        </p:nvSpPr>
        <p:spPr>
          <a:xfrm>
            <a:off x="5262293" y="4073145"/>
            <a:ext cx="2963771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000" b="1" dirty="0" smtClean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KNOWLEDGE</a:t>
            </a:r>
          </a:p>
          <a:p>
            <a:pPr algn="ctr"/>
            <a:r>
              <a:rPr lang="en-US" sz="3000" b="1" dirty="0" smtClean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MANAGEMENT</a:t>
            </a:r>
            <a:endParaRPr lang="en-US" sz="3000" b="1" dirty="0">
              <a:solidFill>
                <a:schemeClr val="bg1"/>
              </a:solidFill>
              <a:latin typeface="Poppins" pitchFamily="2" charset="77"/>
              <a:cs typeface="Poppins" pitchFamily="2" charset="77"/>
            </a:endParaRP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B5324B5D-05BB-0644-8CBB-0B88EA4F32D9}"/>
              </a:ext>
            </a:extLst>
          </p:cNvPr>
          <p:cNvSpPr txBox="1"/>
          <p:nvPr/>
        </p:nvSpPr>
        <p:spPr>
          <a:xfrm>
            <a:off x="2725711" y="5055203"/>
            <a:ext cx="2280397" cy="400110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ORGANISATIONS</a:t>
            </a:r>
            <a:endParaRPr lang="en-US" sz="2000" b="1" dirty="0">
              <a:solidFill>
                <a:schemeClr val="bg1"/>
              </a:solidFill>
              <a:latin typeface="Poppins" pitchFamily="2" charset="77"/>
              <a:ea typeface="League Spartan" charset="0"/>
              <a:cs typeface="Poppins" pitchFamily="2" charset="77"/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795AEB77-813E-F348-9810-F03BF6F58ACB}"/>
              </a:ext>
            </a:extLst>
          </p:cNvPr>
          <p:cNvSpPr txBox="1"/>
          <p:nvPr/>
        </p:nvSpPr>
        <p:spPr>
          <a:xfrm>
            <a:off x="8695803" y="3484708"/>
            <a:ext cx="1868253" cy="584775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KNOWLEDGE</a:t>
            </a:r>
          </a:p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ORGANISATION</a:t>
            </a:r>
          </a:p>
        </p:txBody>
      </p:sp>
      <p:sp>
        <p:nvSpPr>
          <p:cNvPr id="88" name="Subtitle 2">
            <a:extLst>
              <a:ext uri="{FF2B5EF4-FFF2-40B4-BE49-F238E27FC236}">
                <a16:creationId xmlns:a16="http://schemas.microsoft.com/office/drawing/2014/main" id="{1DA4D730-FBCC-D84C-99FC-D6860F2C9031}"/>
              </a:ext>
            </a:extLst>
          </p:cNvPr>
          <p:cNvSpPr txBox="1">
            <a:spLocks/>
          </p:cNvSpPr>
          <p:nvPr/>
        </p:nvSpPr>
        <p:spPr>
          <a:xfrm>
            <a:off x="833028" y="3519352"/>
            <a:ext cx="1232907" cy="1080296"/>
          </a:xfrm>
          <a:prstGeom prst="rect">
            <a:avLst/>
          </a:prstGeom>
        </p:spPr>
        <p:txBody>
          <a:bodyPr vert="horz" wrap="square" lIns="45720" tIns="22860" rIns="45720" bIns="2286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750"/>
              </a:lnSpc>
            </a:pPr>
            <a:r>
              <a:rPr lang="en-US" sz="1200" b="1" dirty="0" smtClean="0">
                <a:solidFill>
                  <a:schemeClr val="bg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KNOWLEDGE</a:t>
            </a:r>
          </a:p>
          <a:p>
            <a:pPr marL="171450" indent="-171450">
              <a:lnSpc>
                <a:spcPts val="1750"/>
              </a:lnSpc>
              <a:buFontTx/>
              <a:buChar char="-"/>
            </a:pPr>
            <a:r>
              <a:rPr lang="en-US" sz="1200" b="1" dirty="0">
                <a:solidFill>
                  <a:schemeClr val="bg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r</a:t>
            </a:r>
            <a:r>
              <a:rPr lang="en-US" sz="1200" b="1" dirty="0" smtClean="0">
                <a:solidFill>
                  <a:schemeClr val="bg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etention</a:t>
            </a:r>
            <a:endParaRPr lang="en-US" sz="1200" b="1" dirty="0">
              <a:solidFill>
                <a:schemeClr val="bg1"/>
              </a:solidFill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  <a:p>
            <a:pPr marL="171450" indent="-171450">
              <a:lnSpc>
                <a:spcPts val="1750"/>
              </a:lnSpc>
              <a:buFontTx/>
              <a:buChar char="-"/>
            </a:pPr>
            <a:r>
              <a:rPr lang="en-US" sz="1200" b="1" dirty="0" smtClean="0">
                <a:solidFill>
                  <a:schemeClr val="bg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sharing/use</a:t>
            </a:r>
          </a:p>
          <a:p>
            <a:pPr marL="171450" indent="-171450">
              <a:lnSpc>
                <a:spcPts val="1750"/>
              </a:lnSpc>
              <a:buFontTx/>
              <a:buChar char="-"/>
            </a:pPr>
            <a:endParaRPr lang="en-US" sz="1200" dirty="0">
              <a:solidFill>
                <a:schemeClr val="bg1"/>
              </a:solidFill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sp>
        <p:nvSpPr>
          <p:cNvPr id="89" name="Subtitle 2">
            <a:extLst>
              <a:ext uri="{FF2B5EF4-FFF2-40B4-BE49-F238E27FC236}">
                <a16:creationId xmlns:a16="http://schemas.microsoft.com/office/drawing/2014/main" id="{4CE6ADC4-804B-3441-B04F-A596A9A99763}"/>
              </a:ext>
            </a:extLst>
          </p:cNvPr>
          <p:cNvSpPr txBox="1">
            <a:spLocks/>
          </p:cNvSpPr>
          <p:nvPr/>
        </p:nvSpPr>
        <p:spPr>
          <a:xfrm>
            <a:off x="3786542" y="3005287"/>
            <a:ext cx="1125292" cy="238527"/>
          </a:xfrm>
          <a:prstGeom prst="rect">
            <a:avLst/>
          </a:prstGeom>
        </p:spPr>
        <p:txBody>
          <a:bodyPr vert="horz" wrap="square" lIns="45720" tIns="22860" rIns="45720" bIns="2286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500"/>
              </a:lnSpc>
            </a:pPr>
            <a:r>
              <a:rPr lang="en-US" sz="1400" b="1" dirty="0" smtClean="0">
                <a:solidFill>
                  <a:schemeClr val="bg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DATA</a:t>
            </a:r>
            <a:endParaRPr lang="en-US" sz="1400" b="1" dirty="0">
              <a:solidFill>
                <a:schemeClr val="bg1"/>
              </a:solidFill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sp>
        <p:nvSpPr>
          <p:cNvPr id="91" name="Subtitle 2">
            <a:extLst>
              <a:ext uri="{FF2B5EF4-FFF2-40B4-BE49-F238E27FC236}">
                <a16:creationId xmlns:a16="http://schemas.microsoft.com/office/drawing/2014/main" id="{9D0AFBEE-5E5B-5544-B651-5465A3731434}"/>
              </a:ext>
            </a:extLst>
          </p:cNvPr>
          <p:cNvSpPr txBox="1">
            <a:spLocks/>
          </p:cNvSpPr>
          <p:nvPr/>
        </p:nvSpPr>
        <p:spPr>
          <a:xfrm>
            <a:off x="9929656" y="1866808"/>
            <a:ext cx="1232907" cy="490775"/>
          </a:xfrm>
          <a:prstGeom prst="rect">
            <a:avLst/>
          </a:prstGeom>
        </p:spPr>
        <p:txBody>
          <a:bodyPr vert="horz" wrap="square" lIns="45720" tIns="22860" rIns="45720" bIns="2286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750"/>
              </a:lnSpc>
            </a:pPr>
            <a:r>
              <a:rPr lang="en-US" sz="1200" b="1" dirty="0">
                <a:solidFill>
                  <a:schemeClr val="bg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DYNAMIC CAPABILITIES</a:t>
            </a:r>
          </a:p>
        </p:txBody>
      </p:sp>
      <p:sp>
        <p:nvSpPr>
          <p:cNvPr id="92" name="Subtitle 2">
            <a:extLst>
              <a:ext uri="{FF2B5EF4-FFF2-40B4-BE49-F238E27FC236}">
                <a16:creationId xmlns:a16="http://schemas.microsoft.com/office/drawing/2014/main" id="{CCDEB706-04D1-4445-BB55-A646C95DCE2A}"/>
              </a:ext>
            </a:extLst>
          </p:cNvPr>
          <p:cNvSpPr txBox="1">
            <a:spLocks/>
          </p:cNvSpPr>
          <p:nvPr/>
        </p:nvSpPr>
        <p:spPr>
          <a:xfrm>
            <a:off x="8052428" y="1467262"/>
            <a:ext cx="1232907" cy="721608"/>
          </a:xfrm>
          <a:prstGeom prst="rect">
            <a:avLst/>
          </a:prstGeom>
        </p:spPr>
        <p:txBody>
          <a:bodyPr vert="horz" wrap="square" lIns="45720" tIns="22860" rIns="45720" bIns="2286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750"/>
              </a:lnSpc>
            </a:pPr>
            <a:r>
              <a:rPr lang="en-US" sz="1200" dirty="0" smtClean="0">
                <a:solidFill>
                  <a:schemeClr val="bg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KM  EMBEDDED IN TECHNOLOGY FRAMEWORKS</a:t>
            </a:r>
            <a:endParaRPr lang="en-US" sz="1200" dirty="0">
              <a:solidFill>
                <a:schemeClr val="bg1"/>
              </a:solidFill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sp>
        <p:nvSpPr>
          <p:cNvPr id="2" name="Double Wave 1"/>
          <p:cNvSpPr/>
          <p:nvPr/>
        </p:nvSpPr>
        <p:spPr>
          <a:xfrm>
            <a:off x="10771288" y="4558168"/>
            <a:ext cx="1322646" cy="1134965"/>
          </a:xfrm>
          <a:prstGeom prst="doubleWav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dirty="0" smtClean="0"/>
              <a:t>CULTURE</a:t>
            </a:r>
          </a:p>
          <a:p>
            <a:pPr algn="ctr"/>
            <a:r>
              <a:rPr lang="fr-BE" dirty="0" smtClean="0"/>
              <a:t>RELATION</a:t>
            </a:r>
          </a:p>
          <a:p>
            <a:pPr algn="ctr"/>
            <a:r>
              <a:rPr lang="fr-BE" dirty="0" smtClean="0"/>
              <a:t>SHIPS</a:t>
            </a:r>
            <a:endParaRPr lang="fr-BE" dirty="0"/>
          </a:p>
        </p:txBody>
      </p:sp>
      <p:sp>
        <p:nvSpPr>
          <p:cNvPr id="15" name="Flowchart: Connector 14"/>
          <p:cNvSpPr/>
          <p:nvPr/>
        </p:nvSpPr>
        <p:spPr>
          <a:xfrm>
            <a:off x="10883301" y="2716747"/>
            <a:ext cx="1399388" cy="135273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400" b="1" dirty="0" smtClean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COLLABO</a:t>
            </a:r>
          </a:p>
          <a:p>
            <a:pPr algn="ctr"/>
            <a:r>
              <a:rPr lang="fr-BE" sz="1400" b="1" dirty="0" smtClean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-RATION</a:t>
            </a:r>
            <a:endParaRPr lang="fr-BE" sz="1400" b="1" dirty="0">
              <a:solidFill>
                <a:schemeClr val="bg1"/>
              </a:solidFill>
              <a:latin typeface="Poppins" pitchFamily="2" charset="77"/>
              <a:ea typeface="League Spartan" charset="0"/>
              <a:cs typeface="Poppins" pitchFamily="2" charset="77"/>
            </a:endParaRP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8C0864AA-8EDC-4B4E-9E6E-289CB7DCD864}"/>
              </a:ext>
            </a:extLst>
          </p:cNvPr>
          <p:cNvSpPr/>
          <p:nvPr/>
        </p:nvSpPr>
        <p:spPr>
          <a:xfrm flipH="1">
            <a:off x="2165752" y="2583675"/>
            <a:ext cx="1527084" cy="1484159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750"/>
              </a:lnSpc>
            </a:pPr>
            <a:r>
              <a:rPr lang="en-US" sz="1100" b="1" dirty="0">
                <a:solidFill>
                  <a:schemeClr val="bg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STAKEHOLDER </a:t>
            </a:r>
          </a:p>
          <a:p>
            <a:pPr algn="ctr">
              <a:lnSpc>
                <a:spcPts val="1750"/>
              </a:lnSpc>
            </a:pPr>
            <a:r>
              <a:rPr lang="en-US" sz="1100" b="1" dirty="0">
                <a:solidFill>
                  <a:schemeClr val="bg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MANAGEMENT</a:t>
            </a:r>
          </a:p>
          <a:p>
            <a:pPr algn="ctr">
              <a:lnSpc>
                <a:spcPts val="1750"/>
              </a:lnSpc>
            </a:pPr>
            <a:r>
              <a:rPr lang="en-US" sz="1100" b="1" dirty="0">
                <a:solidFill>
                  <a:schemeClr val="bg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ENGAGEMENT</a:t>
            </a:r>
          </a:p>
        </p:txBody>
      </p:sp>
    </p:spTree>
    <p:extLst>
      <p:ext uri="{BB962C8B-B14F-4D97-AF65-F5344CB8AC3E}">
        <p14:creationId xmlns:p14="http://schemas.microsoft.com/office/powerpoint/2010/main" val="3732085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CUSTOMS MODERNISATION</a:t>
            </a:r>
            <a:endParaRPr lang="en-GB" b="1" dirty="0"/>
          </a:p>
        </p:txBody>
      </p:sp>
      <p:pic>
        <p:nvPicPr>
          <p:cNvPr id="8" name="Picture Placeholder 7"/>
          <p:cNvPicPr>
            <a:picLocks noGrp="1" noChangeAspect="1"/>
          </p:cNvPicPr>
          <p:nvPr>
            <p:ph type="pic" sz="quarter" idx="1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41" r="16641"/>
          <a:stretch>
            <a:fillRect/>
          </a:stretch>
        </p:blipFill>
        <p:spPr/>
      </p:pic>
      <p:pic>
        <p:nvPicPr>
          <p:cNvPr id="9" name="Picture Placeholder 8"/>
          <p:cNvPicPr>
            <a:picLocks noGrp="1" noChangeAspect="1"/>
          </p:cNvPicPr>
          <p:nvPr>
            <p:ph type="pic"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00" b="12500"/>
          <a:stretch>
            <a:fillRect/>
          </a:stretch>
        </p:blipFill>
        <p:spPr>
          <a:xfrm>
            <a:off x="6220771" y="1850011"/>
            <a:ext cx="2138669" cy="2138669"/>
          </a:xfrm>
        </p:spPr>
      </p:pic>
      <p:pic>
        <p:nvPicPr>
          <p:cNvPr id="12" name="Picture Placeholder 11"/>
          <p:cNvPicPr>
            <a:picLocks noGrp="1" noChangeAspect="1"/>
          </p:cNvPicPr>
          <p:nvPr>
            <p:ph type="pic" sz="quarter" idx="14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81" r="10281"/>
          <a:stretch>
            <a:fillRect/>
          </a:stretch>
        </p:blipFill>
        <p:spPr>
          <a:xfrm>
            <a:off x="8669338" y="1843088"/>
            <a:ext cx="2273300" cy="2146300"/>
          </a:xfrm>
        </p:spPr>
      </p:pic>
      <p:sp>
        <p:nvSpPr>
          <p:cNvPr id="23" name="Content Placeholder 22"/>
          <p:cNvSpPr>
            <a:spLocks noGrp="1"/>
          </p:cNvSpPr>
          <p:nvPr>
            <p:ph sz="quarter" idx="15"/>
          </p:nvPr>
        </p:nvSpPr>
        <p:spPr>
          <a:solidFill>
            <a:schemeClr val="accent1">
              <a:lumMod val="75000"/>
            </a:schemeClr>
          </a:solidFill>
        </p:spPr>
        <p:txBody>
          <a:bodyPr/>
          <a:lstStyle/>
          <a:p>
            <a:r>
              <a:rPr lang="en-GB" sz="1600" dirty="0" smtClean="0">
                <a:solidFill>
                  <a:schemeClr val="bg1">
                    <a:lumMod val="95000"/>
                  </a:schemeClr>
                </a:solidFill>
              </a:rPr>
              <a:t>Coordinated Border Management*</a:t>
            </a:r>
          </a:p>
          <a:p>
            <a:r>
              <a:rPr lang="en-GB" sz="1600" dirty="0" smtClean="0">
                <a:solidFill>
                  <a:schemeClr val="bg1">
                    <a:lumMod val="95000"/>
                  </a:schemeClr>
                </a:solidFill>
              </a:rPr>
              <a:t>Integrated Border Management**</a:t>
            </a:r>
          </a:p>
          <a:p>
            <a:endParaRPr lang="en-GB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16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en-GB" dirty="0" smtClean="0">
                <a:solidFill>
                  <a:schemeClr val="bg1">
                    <a:lumMod val="95000"/>
                  </a:schemeClr>
                </a:solidFill>
              </a:rPr>
              <a:t>KNOWLEDGE </a:t>
            </a:r>
          </a:p>
          <a:p>
            <a:r>
              <a:rPr lang="en-GB" dirty="0" smtClean="0">
                <a:solidFill>
                  <a:schemeClr val="bg1">
                    <a:lumMod val="95000"/>
                  </a:schemeClr>
                </a:solidFill>
              </a:rPr>
              <a:t>CO-CREATION</a:t>
            </a:r>
          </a:p>
        </p:txBody>
      </p:sp>
      <p:sp>
        <p:nvSpPr>
          <p:cNvPr id="25" name="Content Placeholder 24"/>
          <p:cNvSpPr>
            <a:spLocks noGrp="1"/>
          </p:cNvSpPr>
          <p:nvPr>
            <p:ph sz="quarter" idx="17"/>
          </p:nvPr>
        </p:nvSpPr>
        <p:spPr>
          <a:solidFill>
            <a:schemeClr val="tx2">
              <a:lumMod val="75000"/>
            </a:schemeClr>
          </a:solidFill>
        </p:spPr>
        <p:txBody>
          <a:bodyPr/>
          <a:lstStyle/>
          <a:p>
            <a:r>
              <a:rPr lang="en-GB" dirty="0">
                <a:solidFill>
                  <a:schemeClr val="bg1">
                    <a:lumMod val="95000"/>
                  </a:schemeClr>
                </a:solidFill>
              </a:rPr>
              <a:t>SMART</a:t>
            </a:r>
          </a:p>
          <a:p>
            <a:r>
              <a:rPr lang="en-GB" dirty="0">
                <a:solidFill>
                  <a:schemeClr val="bg1">
                    <a:lumMod val="95000"/>
                  </a:schemeClr>
                </a:solidFill>
              </a:rPr>
              <a:t>BORDERS</a:t>
            </a:r>
          </a:p>
        </p:txBody>
      </p:sp>
      <p:sp>
        <p:nvSpPr>
          <p:cNvPr id="26" name="Content Placeholder 25"/>
          <p:cNvSpPr>
            <a:spLocks noGrp="1"/>
          </p:cNvSpPr>
          <p:nvPr>
            <p:ph sz="quarter" idx="18"/>
          </p:nvPr>
        </p:nvSpPr>
        <p:spPr>
          <a:solidFill>
            <a:schemeClr val="bg2">
              <a:lumMod val="50000"/>
            </a:schemeClr>
          </a:solidFill>
        </p:spPr>
        <p:txBody>
          <a:bodyPr/>
          <a:lstStyle/>
          <a:p>
            <a:r>
              <a:rPr lang="en-GB" sz="1600" dirty="0" smtClean="0">
                <a:solidFill>
                  <a:schemeClr val="bg1">
                    <a:lumMod val="95000"/>
                  </a:schemeClr>
                </a:solidFill>
              </a:rPr>
              <a:t>DATA</a:t>
            </a:r>
          </a:p>
          <a:p>
            <a:r>
              <a:rPr lang="en-GB" sz="1600" dirty="0" smtClean="0">
                <a:solidFill>
                  <a:schemeClr val="bg1">
                    <a:lumMod val="95000"/>
                  </a:schemeClr>
                </a:solidFill>
              </a:rPr>
              <a:t>ANALYTICS</a:t>
            </a:r>
          </a:p>
          <a:p>
            <a:r>
              <a:rPr lang="en-GB" sz="1600" dirty="0" smtClean="0">
                <a:solidFill>
                  <a:schemeClr val="bg1">
                    <a:lumMod val="95000"/>
                  </a:schemeClr>
                </a:solidFill>
              </a:rPr>
              <a:t>AI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881540" y="6094711"/>
            <a:ext cx="8171019" cy="315234"/>
          </a:xfrm>
        </p:spPr>
        <p:txBody>
          <a:bodyPr/>
          <a:lstStyle/>
          <a:p>
            <a:pPr marL="228600" indent="-228600">
              <a:buAutoNum type="arabicPlain" startAt="5"/>
            </a:pPr>
            <a:r>
              <a:rPr lang="en-GB" dirty="0" smtClean="0"/>
              <a:t>* WCO, Coordinated Border Management:  An inclusive approach for connecting stakeholders</a:t>
            </a:r>
          </a:p>
          <a:p>
            <a:r>
              <a:rPr lang="en-GB" dirty="0"/>
              <a:t> </a:t>
            </a:r>
            <a:r>
              <a:rPr lang="en-GB" dirty="0" smtClean="0"/>
              <a:t>    **European Commission, Integrated Border Management </a:t>
            </a:r>
            <a:endParaRPr lang="en-GB" dirty="0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sz="quarter" idx="1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765" b="14765"/>
          <a:stretch>
            <a:fillRect/>
          </a:stretch>
        </p:blipFill>
        <p:spPr>
          <a:xfrm>
            <a:off x="997897" y="1843392"/>
            <a:ext cx="2138669" cy="2138669"/>
          </a:xfrm>
        </p:spPr>
      </p:pic>
    </p:spTree>
    <p:extLst>
      <p:ext uri="{BB962C8B-B14F-4D97-AF65-F5344CB8AC3E}">
        <p14:creationId xmlns:p14="http://schemas.microsoft.com/office/powerpoint/2010/main" val="3352587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94BAB569-8396-D04D-A8A6-F3896723DEA4}"/>
              </a:ext>
            </a:extLst>
          </p:cNvPr>
          <p:cNvSpPr/>
          <p:nvPr/>
        </p:nvSpPr>
        <p:spPr>
          <a:xfrm>
            <a:off x="770763" y="2014152"/>
            <a:ext cx="2280620" cy="390473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latin typeface="Lato Light" panose="020F0502020204030203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DF04A48-28DA-D84A-B908-6005AB7AF722}"/>
              </a:ext>
            </a:extLst>
          </p:cNvPr>
          <p:cNvSpPr/>
          <p:nvPr/>
        </p:nvSpPr>
        <p:spPr>
          <a:xfrm>
            <a:off x="2856133" y="2266812"/>
            <a:ext cx="2280620" cy="339941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latin typeface="Lato Light" panose="020F0502020204030203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4071CF9-69A1-1B47-95E4-8EED83D241D8}"/>
              </a:ext>
            </a:extLst>
          </p:cNvPr>
          <p:cNvSpPr/>
          <p:nvPr/>
        </p:nvSpPr>
        <p:spPr>
          <a:xfrm>
            <a:off x="4949270" y="2519471"/>
            <a:ext cx="2280620" cy="2894097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latin typeface="Lato Light" panose="020F0502020204030203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779AD17-22D2-FC46-A121-1CC120FC823D}"/>
              </a:ext>
            </a:extLst>
          </p:cNvPr>
          <p:cNvSpPr/>
          <p:nvPr/>
        </p:nvSpPr>
        <p:spPr>
          <a:xfrm>
            <a:off x="7034639" y="2810413"/>
            <a:ext cx="2280620" cy="231221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latin typeface="Lato Light" panose="020F0502020204030203" pitchFamily="34" charset="0"/>
            </a:endParaRPr>
          </a:p>
        </p:txBody>
      </p:sp>
      <p:sp>
        <p:nvSpPr>
          <p:cNvPr id="2" name="Right Arrow 1">
            <a:extLst>
              <a:ext uri="{FF2B5EF4-FFF2-40B4-BE49-F238E27FC236}">
                <a16:creationId xmlns:a16="http://schemas.microsoft.com/office/drawing/2014/main" id="{C3CE4DBB-57C8-D145-A3BB-99BCBB088BCD}"/>
              </a:ext>
            </a:extLst>
          </p:cNvPr>
          <p:cNvSpPr/>
          <p:nvPr/>
        </p:nvSpPr>
        <p:spPr>
          <a:xfrm>
            <a:off x="9315259" y="2213216"/>
            <a:ext cx="2280620" cy="3506605"/>
          </a:xfrm>
          <a:prstGeom prst="rightArrow">
            <a:avLst>
              <a:gd name="adj1" fmla="val 50000"/>
              <a:gd name="adj2" fmla="val 47291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latin typeface="Lato Light" panose="020F0502020204030203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5C631B4-B553-CD49-AF5A-16A3D0235083}"/>
              </a:ext>
            </a:extLst>
          </p:cNvPr>
          <p:cNvSpPr txBox="1"/>
          <p:nvPr/>
        </p:nvSpPr>
        <p:spPr>
          <a:xfrm>
            <a:off x="2182925" y="306186"/>
            <a:ext cx="782618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000" b="1" dirty="0" smtClean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KNOWLEDGE-DRIVEN CAPACITY TO ACT</a:t>
            </a:r>
            <a:endParaRPr lang="en-US" sz="3000" b="1" dirty="0">
              <a:solidFill>
                <a:schemeClr val="tx2"/>
              </a:solidFill>
              <a:latin typeface="Poppins" pitchFamily="2" charset="77"/>
              <a:cs typeface="Poppins" pitchFamily="2" charset="77"/>
            </a:endParaRP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07AB279B-AB52-D84F-BCAF-C732FE007168}"/>
              </a:ext>
            </a:extLst>
          </p:cNvPr>
          <p:cNvSpPr txBox="1">
            <a:spLocks/>
          </p:cNvSpPr>
          <p:nvPr/>
        </p:nvSpPr>
        <p:spPr>
          <a:xfrm>
            <a:off x="861828" y="3342484"/>
            <a:ext cx="1887283" cy="3185487"/>
          </a:xfrm>
          <a:prstGeom prst="rect">
            <a:avLst/>
          </a:prstGeom>
        </p:spPr>
        <p:txBody>
          <a:bodyPr vert="horz" wrap="square" lIns="45720" tIns="22860" rIns="45720" bIns="22860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750"/>
              </a:lnSpc>
            </a:pPr>
            <a:r>
              <a:rPr lang="en-US" sz="1600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</a:t>
            </a:r>
            <a:r>
              <a:rPr lang="en-US" sz="1600" dirty="0" smtClean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ollaboration and innovation </a:t>
            </a:r>
          </a:p>
          <a:p>
            <a:pPr>
              <a:lnSpc>
                <a:spcPts val="1750"/>
              </a:lnSpc>
            </a:pPr>
            <a:r>
              <a:rPr lang="en-US" sz="1600" dirty="0" smtClean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-embedded in systems</a:t>
            </a:r>
          </a:p>
          <a:p>
            <a:pPr>
              <a:lnSpc>
                <a:spcPts val="1750"/>
              </a:lnSpc>
            </a:pPr>
            <a:r>
              <a:rPr lang="en-US" sz="1600" dirty="0" smtClean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- embedded in practice</a:t>
            </a:r>
          </a:p>
          <a:p>
            <a:pPr>
              <a:lnSpc>
                <a:spcPts val="1750"/>
              </a:lnSpc>
            </a:pPr>
            <a:endParaRPr lang="en-US" sz="1600" dirty="0">
              <a:solidFill>
                <a:schemeClr val="bg1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>
              <a:lnSpc>
                <a:spcPts val="1750"/>
              </a:lnSpc>
            </a:pPr>
            <a:r>
              <a:rPr lang="en-US" sz="1600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</a:t>
            </a:r>
            <a:r>
              <a:rPr lang="en-US" sz="1600" dirty="0" smtClean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hange management</a:t>
            </a:r>
          </a:p>
          <a:p>
            <a:pPr>
              <a:lnSpc>
                <a:spcPts val="1750"/>
              </a:lnSpc>
            </a:pPr>
            <a:endParaRPr lang="en-US" sz="1600" dirty="0">
              <a:solidFill>
                <a:schemeClr val="bg1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>
              <a:lnSpc>
                <a:spcPts val="1750"/>
              </a:lnSpc>
            </a:pPr>
            <a:r>
              <a:rPr lang="en-US" sz="1600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s</a:t>
            </a:r>
            <a:r>
              <a:rPr lang="en-US" sz="1600" dirty="0" smtClean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trategy</a:t>
            </a:r>
          </a:p>
          <a:p>
            <a:pPr>
              <a:lnSpc>
                <a:spcPts val="1750"/>
              </a:lnSpc>
            </a:pPr>
            <a:endParaRPr lang="en-US" sz="1200" dirty="0">
              <a:solidFill>
                <a:schemeClr val="bg1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>
              <a:lnSpc>
                <a:spcPts val="1750"/>
              </a:lnSpc>
            </a:pPr>
            <a:endParaRPr lang="en-US" sz="1200" dirty="0">
              <a:solidFill>
                <a:schemeClr val="bg1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A58A8795-4A47-8947-843F-FA9E2D34CC43}"/>
              </a:ext>
            </a:extLst>
          </p:cNvPr>
          <p:cNvSpPr txBox="1">
            <a:spLocks/>
          </p:cNvSpPr>
          <p:nvPr/>
        </p:nvSpPr>
        <p:spPr>
          <a:xfrm>
            <a:off x="9189731" y="3685079"/>
            <a:ext cx="1887283" cy="259943"/>
          </a:xfrm>
          <a:prstGeom prst="rect">
            <a:avLst/>
          </a:prstGeom>
        </p:spPr>
        <p:txBody>
          <a:bodyPr vert="horz" wrap="square" lIns="45720" tIns="22860" rIns="45720" bIns="2286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750"/>
              </a:lnSpc>
            </a:pPr>
            <a:endParaRPr lang="en-US" sz="1200" dirty="0">
              <a:solidFill>
                <a:schemeClr val="bg1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F293CFA-BA60-0845-88EA-8B3F6C849F66}"/>
              </a:ext>
            </a:extLst>
          </p:cNvPr>
          <p:cNvSpPr txBox="1"/>
          <p:nvPr/>
        </p:nvSpPr>
        <p:spPr>
          <a:xfrm>
            <a:off x="900416" y="2972463"/>
            <a:ext cx="1810112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DIGITALISATION</a:t>
            </a:r>
            <a:endParaRPr lang="en-US" sz="1600" b="1" dirty="0">
              <a:solidFill>
                <a:schemeClr val="bg1"/>
              </a:solidFill>
              <a:latin typeface="Poppins" pitchFamily="2" charset="77"/>
              <a:cs typeface="Poppins" pitchFamily="2" charset="77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357E088-12B5-2941-8010-C32D4D741184}"/>
              </a:ext>
            </a:extLst>
          </p:cNvPr>
          <p:cNvSpPr txBox="1"/>
          <p:nvPr/>
        </p:nvSpPr>
        <p:spPr>
          <a:xfrm>
            <a:off x="5267208" y="2974006"/>
            <a:ext cx="1460656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KNOWLEDGE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1C06DB2-1E92-2943-A2C3-2EE1C20CC4AF}"/>
              </a:ext>
            </a:extLst>
          </p:cNvPr>
          <p:cNvSpPr txBox="1"/>
          <p:nvPr/>
        </p:nvSpPr>
        <p:spPr>
          <a:xfrm>
            <a:off x="7337906" y="2972463"/>
            <a:ext cx="1505540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CAPABILITIES</a:t>
            </a:r>
            <a:endParaRPr lang="en-US" sz="1600" b="1" dirty="0">
              <a:solidFill>
                <a:schemeClr val="bg1"/>
              </a:solidFill>
              <a:latin typeface="Poppins" pitchFamily="2" charset="77"/>
              <a:cs typeface="Poppins" pitchFamily="2" charset="77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D282EA6-509B-5649-99AD-7273ABCC529D}"/>
              </a:ext>
            </a:extLst>
          </p:cNvPr>
          <p:cNvSpPr txBox="1"/>
          <p:nvPr/>
        </p:nvSpPr>
        <p:spPr>
          <a:xfrm>
            <a:off x="9189731" y="3336574"/>
            <a:ext cx="2023414" cy="107721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KNOWLEDGE</a:t>
            </a:r>
          </a:p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MANAGEMENT</a:t>
            </a:r>
          </a:p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ORGANISATION</a:t>
            </a:r>
          </a:p>
          <a:p>
            <a:pPr algn="ctr"/>
            <a:endParaRPr lang="en-US" sz="1600" b="1" dirty="0">
              <a:solidFill>
                <a:schemeClr val="bg1"/>
              </a:solidFill>
              <a:latin typeface="Poppins" pitchFamily="2" charset="77"/>
              <a:cs typeface="Poppins" pitchFamily="2" charset="77"/>
            </a:endParaRP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9170AF4D-57A5-1540-9505-FC09D45E7045}"/>
              </a:ext>
            </a:extLst>
          </p:cNvPr>
          <p:cNvSpPr txBox="1">
            <a:spLocks/>
          </p:cNvSpPr>
          <p:nvPr/>
        </p:nvSpPr>
        <p:spPr>
          <a:xfrm>
            <a:off x="7147031" y="3335355"/>
            <a:ext cx="1887283" cy="1348061"/>
          </a:xfrm>
          <a:prstGeom prst="rect">
            <a:avLst/>
          </a:prstGeom>
        </p:spPr>
        <p:txBody>
          <a:bodyPr vert="horz" wrap="square" lIns="45720" tIns="22860" rIns="45720" bIns="22860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750"/>
              </a:lnSpc>
            </a:pPr>
            <a:r>
              <a:rPr lang="en-US" sz="1600" dirty="0" smtClean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dynamic capabilities</a:t>
            </a:r>
          </a:p>
          <a:p>
            <a:pPr>
              <a:lnSpc>
                <a:spcPts val="1750"/>
              </a:lnSpc>
            </a:pPr>
            <a:r>
              <a:rPr lang="en-US" sz="1600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s</a:t>
            </a:r>
            <a:r>
              <a:rPr lang="en-US" sz="1600" dirty="0" smtClean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ervice design</a:t>
            </a:r>
            <a:endParaRPr lang="en-US" sz="1600" dirty="0">
              <a:solidFill>
                <a:schemeClr val="bg1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>
              <a:lnSpc>
                <a:spcPts val="1750"/>
              </a:lnSpc>
            </a:pPr>
            <a:r>
              <a:rPr lang="en-US" sz="1600" dirty="0" smtClean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“networked customs”</a:t>
            </a:r>
          </a:p>
          <a:p>
            <a:pPr>
              <a:lnSpc>
                <a:spcPts val="1750"/>
              </a:lnSpc>
            </a:pPr>
            <a:r>
              <a:rPr lang="en-US" sz="1600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n</a:t>
            </a:r>
            <a:r>
              <a:rPr lang="en-US" sz="1600" dirty="0" smtClean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etworked customs communities</a:t>
            </a:r>
            <a:endParaRPr lang="en-US" sz="1600" dirty="0">
              <a:solidFill>
                <a:schemeClr val="bg1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8" name="Subtitle 2">
            <a:extLst>
              <a:ext uri="{FF2B5EF4-FFF2-40B4-BE49-F238E27FC236}">
                <a16:creationId xmlns:a16="http://schemas.microsoft.com/office/drawing/2014/main" id="{B297115F-2986-BF49-90E8-48DB31899CDD}"/>
              </a:ext>
            </a:extLst>
          </p:cNvPr>
          <p:cNvSpPr txBox="1">
            <a:spLocks/>
          </p:cNvSpPr>
          <p:nvPr/>
        </p:nvSpPr>
        <p:spPr>
          <a:xfrm>
            <a:off x="5063986" y="3448979"/>
            <a:ext cx="1817265" cy="1908215"/>
          </a:xfrm>
          <a:prstGeom prst="rect">
            <a:avLst/>
          </a:prstGeom>
        </p:spPr>
        <p:txBody>
          <a:bodyPr vert="horz" wrap="square" lIns="45720" tIns="22860" rIns="45720" bIns="22860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1750"/>
              </a:lnSpc>
            </a:pPr>
            <a:r>
              <a:rPr lang="en-US" sz="1600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f</a:t>
            </a:r>
            <a:r>
              <a:rPr lang="en-US" sz="1600" dirty="0" smtClean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ostering    </a:t>
            </a:r>
            <a:endParaRPr lang="en-US" sz="1600" dirty="0" smtClean="0">
              <a:solidFill>
                <a:schemeClr val="bg1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algn="l">
              <a:lnSpc>
                <a:spcPts val="1750"/>
              </a:lnSpc>
            </a:pPr>
            <a:r>
              <a:rPr lang="en-US" sz="1600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sz="1600" dirty="0" smtClean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            </a:t>
            </a:r>
            <a:r>
              <a:rPr lang="en-US" sz="1600" dirty="0" smtClean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co-creation</a:t>
            </a:r>
            <a:endParaRPr lang="en-US" sz="1600" dirty="0" smtClean="0">
              <a:solidFill>
                <a:schemeClr val="bg1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algn="l">
              <a:lnSpc>
                <a:spcPts val="1750"/>
              </a:lnSpc>
            </a:pPr>
            <a:r>
              <a:rPr lang="en-US" sz="1600" dirty="0" smtClean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              </a:t>
            </a:r>
          </a:p>
          <a:p>
            <a:pPr algn="l">
              <a:lnSpc>
                <a:spcPts val="1750"/>
              </a:lnSpc>
            </a:pPr>
            <a:r>
              <a:rPr lang="en-US" sz="1600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</a:t>
            </a:r>
            <a:r>
              <a:rPr lang="en-US" sz="1600" dirty="0" smtClean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ollective </a:t>
            </a:r>
            <a:r>
              <a:rPr lang="en-US" sz="1600" dirty="0" smtClean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thinking</a:t>
            </a:r>
          </a:p>
          <a:p>
            <a:pPr algn="l">
              <a:lnSpc>
                <a:spcPts val="1750"/>
              </a:lnSpc>
            </a:pPr>
            <a:endParaRPr lang="en-US" sz="1600" dirty="0" smtClean="0">
              <a:solidFill>
                <a:schemeClr val="bg1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>
              <a:lnSpc>
                <a:spcPts val="1750"/>
              </a:lnSpc>
            </a:pPr>
            <a:r>
              <a:rPr lang="en-US" sz="1600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k</a:t>
            </a:r>
            <a:r>
              <a:rPr lang="en-US" sz="1600" dirty="0" smtClean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nowledge </a:t>
            </a:r>
            <a:r>
              <a:rPr lang="en-US" sz="1600" dirty="0" smtClean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creates knowledge</a:t>
            </a:r>
            <a:endParaRPr lang="en-US" sz="1600" dirty="0">
              <a:solidFill>
                <a:schemeClr val="bg1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ABAC3D0-F19E-F849-BA49-C1714427E951}"/>
              </a:ext>
            </a:extLst>
          </p:cNvPr>
          <p:cNvSpPr txBox="1"/>
          <p:nvPr/>
        </p:nvSpPr>
        <p:spPr>
          <a:xfrm>
            <a:off x="3519499" y="2972463"/>
            <a:ext cx="744114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DATA</a:t>
            </a:r>
            <a:endParaRPr lang="en-US" sz="1600" b="1" dirty="0">
              <a:solidFill>
                <a:schemeClr val="bg1"/>
              </a:solidFill>
              <a:latin typeface="Poppins" pitchFamily="2" charset="77"/>
              <a:cs typeface="Poppins" pitchFamily="2" charset="77"/>
            </a:endParaRPr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id="{BBC1EB4A-3A14-2047-8665-47BFA2088EC2}"/>
              </a:ext>
            </a:extLst>
          </p:cNvPr>
          <p:cNvSpPr txBox="1">
            <a:spLocks/>
          </p:cNvSpPr>
          <p:nvPr/>
        </p:nvSpPr>
        <p:spPr>
          <a:xfrm>
            <a:off x="2947916" y="3342484"/>
            <a:ext cx="1887283" cy="2188291"/>
          </a:xfrm>
          <a:prstGeom prst="rect">
            <a:avLst/>
          </a:prstGeom>
        </p:spPr>
        <p:txBody>
          <a:bodyPr vert="horz" wrap="square" lIns="45720" tIns="22860" rIns="45720" bIns="22860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750"/>
              </a:lnSpc>
            </a:pPr>
            <a:r>
              <a:rPr lang="en-US" sz="1600" dirty="0" smtClean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data analytics</a:t>
            </a:r>
          </a:p>
          <a:p>
            <a:pPr>
              <a:lnSpc>
                <a:spcPts val="1750"/>
              </a:lnSpc>
            </a:pPr>
            <a:endParaRPr lang="en-US" sz="1600" dirty="0">
              <a:solidFill>
                <a:schemeClr val="bg1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>
              <a:lnSpc>
                <a:spcPts val="1750"/>
              </a:lnSpc>
            </a:pPr>
            <a:r>
              <a:rPr lang="en-US" sz="1600" dirty="0" smtClean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data sources</a:t>
            </a:r>
          </a:p>
          <a:p>
            <a:pPr>
              <a:lnSpc>
                <a:spcPts val="1750"/>
              </a:lnSpc>
            </a:pPr>
            <a:endParaRPr lang="en-US" sz="1600" dirty="0">
              <a:solidFill>
                <a:schemeClr val="bg1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>
              <a:lnSpc>
                <a:spcPts val="1750"/>
              </a:lnSpc>
            </a:pPr>
            <a:r>
              <a:rPr lang="en-US" sz="1600" dirty="0" smtClean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data driven decision-making</a:t>
            </a:r>
          </a:p>
          <a:p>
            <a:pPr>
              <a:lnSpc>
                <a:spcPts val="1750"/>
              </a:lnSpc>
            </a:pPr>
            <a:endParaRPr lang="en-US" sz="1600" dirty="0">
              <a:solidFill>
                <a:schemeClr val="bg1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>
              <a:lnSpc>
                <a:spcPts val="1750"/>
              </a:lnSpc>
            </a:pPr>
            <a:endParaRPr lang="en-US" sz="1600" dirty="0">
              <a:solidFill>
                <a:schemeClr val="bg1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4582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F736E9F-099F-6E49-8413-5352C763CACD}"/>
              </a:ext>
            </a:extLst>
          </p:cNvPr>
          <p:cNvSpPr txBox="1"/>
          <p:nvPr/>
        </p:nvSpPr>
        <p:spPr>
          <a:xfrm>
            <a:off x="2281506" y="306186"/>
            <a:ext cx="7629013" cy="553998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ctr"/>
            <a:r>
              <a:rPr lang="en-US" sz="3000" b="1" dirty="0" smtClean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WCO AS A KNOWLEDGE ORGANISATION</a:t>
            </a:r>
            <a:endParaRPr lang="en-US" sz="3000" b="1" dirty="0">
              <a:solidFill>
                <a:schemeClr val="tx2"/>
              </a:solidFill>
              <a:latin typeface="Poppins" pitchFamily="2" charset="77"/>
              <a:cs typeface="Poppins" pitchFamily="2" charset="77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A550D30-5908-4949-8250-E0C34EF6A2DF}"/>
              </a:ext>
            </a:extLst>
          </p:cNvPr>
          <p:cNvSpPr/>
          <p:nvPr/>
        </p:nvSpPr>
        <p:spPr>
          <a:xfrm>
            <a:off x="1181163" y="1871383"/>
            <a:ext cx="4741752" cy="635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latin typeface="Lato Light" panose="020F0502020204030203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A4EB7C4-6A91-2D4F-9BAD-8B562357A093}"/>
              </a:ext>
            </a:extLst>
          </p:cNvPr>
          <p:cNvSpPr/>
          <p:nvPr/>
        </p:nvSpPr>
        <p:spPr>
          <a:xfrm>
            <a:off x="1181163" y="2722283"/>
            <a:ext cx="4741752" cy="635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latin typeface="Lato Light" panose="020F0502020204030203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1FE7802-B76E-A24F-811E-7A604CD2307E}"/>
              </a:ext>
            </a:extLst>
          </p:cNvPr>
          <p:cNvSpPr/>
          <p:nvPr/>
        </p:nvSpPr>
        <p:spPr>
          <a:xfrm>
            <a:off x="1181163" y="3573183"/>
            <a:ext cx="4741752" cy="635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latin typeface="Lato Light" panose="020F0502020204030203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9A74BA9-DE18-9745-8212-A9BB42239F7B}"/>
              </a:ext>
            </a:extLst>
          </p:cNvPr>
          <p:cNvSpPr/>
          <p:nvPr/>
        </p:nvSpPr>
        <p:spPr>
          <a:xfrm>
            <a:off x="1181163" y="4424083"/>
            <a:ext cx="4741752" cy="635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latin typeface="Lato Light" panose="020F0502020204030203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EBEAEC2-73D1-8440-BD47-B5DD4BB5D0F9}"/>
              </a:ext>
            </a:extLst>
          </p:cNvPr>
          <p:cNvSpPr/>
          <p:nvPr/>
        </p:nvSpPr>
        <p:spPr>
          <a:xfrm>
            <a:off x="1181163" y="5274983"/>
            <a:ext cx="4741752" cy="635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latin typeface="Lato Light" panose="020F0502020204030203" pitchFamily="34" charset="0"/>
            </a:endParaRP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8683D0AE-F993-D545-8D17-AEB75A87DBAF}"/>
              </a:ext>
            </a:extLst>
          </p:cNvPr>
          <p:cNvSpPr/>
          <p:nvPr/>
        </p:nvSpPr>
        <p:spPr>
          <a:xfrm>
            <a:off x="4306804" y="1798472"/>
            <a:ext cx="4271935" cy="4271935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latin typeface="Lato Light" panose="020F0502020204030203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4D3EB07-D3CB-814E-8D33-ADF316493165}"/>
              </a:ext>
            </a:extLst>
          </p:cNvPr>
          <p:cNvSpPr txBox="1"/>
          <p:nvPr/>
        </p:nvSpPr>
        <p:spPr>
          <a:xfrm>
            <a:off x="1398356" y="2019606"/>
            <a:ext cx="1199367" cy="338554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1600" b="1" dirty="0" smtClean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STRATEGY</a:t>
            </a:r>
            <a:endParaRPr lang="en-US" sz="1600" b="1" dirty="0">
              <a:solidFill>
                <a:schemeClr val="bg1"/>
              </a:solidFill>
              <a:latin typeface="Poppins" pitchFamily="2" charset="77"/>
              <a:ea typeface="League Spartan" charset="0"/>
              <a:cs typeface="Poppins" pitchFamily="2" charset="77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251E171-C4B8-C648-9133-93CFF01B3CD9}"/>
              </a:ext>
            </a:extLst>
          </p:cNvPr>
          <p:cNvSpPr txBox="1"/>
          <p:nvPr/>
        </p:nvSpPr>
        <p:spPr>
          <a:xfrm>
            <a:off x="1286306" y="3721406"/>
            <a:ext cx="2622834" cy="338554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1600" b="1" dirty="0" smtClean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COLLABORATIVE DESIGN</a:t>
            </a:r>
            <a:endParaRPr lang="en-US" sz="1600" b="1" dirty="0">
              <a:solidFill>
                <a:schemeClr val="bg1"/>
              </a:solidFill>
              <a:latin typeface="Poppins" pitchFamily="2" charset="77"/>
              <a:ea typeface="League Spartan" charset="0"/>
              <a:cs typeface="Poppins" pitchFamily="2" charset="77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A9EE1B2-23A1-894A-8787-1394F9C923E0}"/>
              </a:ext>
            </a:extLst>
          </p:cNvPr>
          <p:cNvSpPr txBox="1"/>
          <p:nvPr/>
        </p:nvSpPr>
        <p:spPr>
          <a:xfrm>
            <a:off x="1397394" y="2900348"/>
            <a:ext cx="1635384" cy="338554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1600" b="1" dirty="0" smtClean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INSTRUMENTS</a:t>
            </a:r>
            <a:endParaRPr lang="en-US" sz="1600" b="1" dirty="0">
              <a:solidFill>
                <a:schemeClr val="bg1"/>
              </a:solidFill>
              <a:latin typeface="Poppins" pitchFamily="2" charset="77"/>
              <a:ea typeface="League Spartan" charset="0"/>
              <a:cs typeface="Poppins" pitchFamily="2" charset="77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D74E87C-A077-4245-8C5D-4ADD2F15EE45}"/>
              </a:ext>
            </a:extLst>
          </p:cNvPr>
          <p:cNvSpPr txBox="1"/>
          <p:nvPr/>
        </p:nvSpPr>
        <p:spPr>
          <a:xfrm>
            <a:off x="1398356" y="5300096"/>
            <a:ext cx="285046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1600" b="1" dirty="0" smtClean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CUSTOMS COMMUNITIES </a:t>
            </a:r>
          </a:p>
          <a:p>
            <a:r>
              <a:rPr lang="en-US" sz="1600" b="1" dirty="0" smtClean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OF PRACTICE</a:t>
            </a:r>
            <a:endParaRPr lang="en-US" sz="1600" b="1" dirty="0">
              <a:solidFill>
                <a:schemeClr val="bg1"/>
              </a:solidFill>
              <a:latin typeface="Poppins" pitchFamily="2" charset="77"/>
              <a:ea typeface="League Spartan" charset="0"/>
              <a:cs typeface="Poppins" pitchFamily="2" charset="77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D5AEC6F-2257-4D49-A003-237C14AC2898}"/>
              </a:ext>
            </a:extLst>
          </p:cNvPr>
          <p:cNvSpPr txBox="1"/>
          <p:nvPr/>
        </p:nvSpPr>
        <p:spPr>
          <a:xfrm rot="2700000">
            <a:off x="7634720" y="2139267"/>
            <a:ext cx="1547218" cy="338554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1600" b="1" dirty="0" smtClean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TECHNOLOGY</a:t>
            </a:r>
            <a:endParaRPr lang="en-US" sz="1600" b="1" dirty="0">
              <a:solidFill>
                <a:schemeClr val="tx2"/>
              </a:solidFill>
              <a:latin typeface="Poppins" pitchFamily="2" charset="77"/>
              <a:ea typeface="League Spartan" charset="0"/>
              <a:cs typeface="Poppins" pitchFamily="2" charset="77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B289ECA-A4D6-CE41-82A4-80DFD12E67CE}"/>
              </a:ext>
            </a:extLst>
          </p:cNvPr>
          <p:cNvSpPr txBox="1"/>
          <p:nvPr/>
        </p:nvSpPr>
        <p:spPr>
          <a:xfrm rot="18900000">
            <a:off x="7950511" y="5423205"/>
            <a:ext cx="915635" cy="338554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1600" b="1" dirty="0" smtClean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PEOPLE</a:t>
            </a:r>
            <a:endParaRPr lang="en-US" sz="1600" b="1" dirty="0">
              <a:solidFill>
                <a:schemeClr val="tx2"/>
              </a:solidFill>
              <a:latin typeface="Poppins" pitchFamily="2" charset="77"/>
              <a:ea typeface="League Spartan" charset="0"/>
              <a:cs typeface="Poppins" pitchFamily="2" charset="77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A9EE1B2-23A1-894A-8787-1394F9C923E0}"/>
              </a:ext>
            </a:extLst>
          </p:cNvPr>
          <p:cNvSpPr txBox="1"/>
          <p:nvPr/>
        </p:nvSpPr>
        <p:spPr>
          <a:xfrm>
            <a:off x="1354273" y="4449196"/>
            <a:ext cx="2590774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1600" b="1" dirty="0" smtClean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EXTERNAL KNOWLEDGE </a:t>
            </a:r>
          </a:p>
          <a:p>
            <a:r>
              <a:rPr lang="en-US" sz="1600" b="1" dirty="0" smtClean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MANAGEMENT</a:t>
            </a:r>
            <a:endParaRPr lang="en-US" sz="1600" b="1" dirty="0">
              <a:solidFill>
                <a:schemeClr val="bg1"/>
              </a:solidFill>
              <a:latin typeface="Poppins" pitchFamily="2" charset="77"/>
              <a:ea typeface="League Spartan" charset="0"/>
              <a:cs typeface="Poppins" pitchFamily="2" charset="77"/>
            </a:endParaRPr>
          </a:p>
        </p:txBody>
      </p:sp>
      <p:pic>
        <p:nvPicPr>
          <p:cNvPr id="32" name="Picture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73436" y="2804844"/>
            <a:ext cx="2138669" cy="2138669"/>
          </a:xfrm>
          <a:prstGeom prst="ellipse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946113" y="6371278"/>
            <a:ext cx="88483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200" dirty="0" smtClean="0">
                <a:solidFill>
                  <a:schemeClr val="bg1">
                    <a:lumMod val="65000"/>
                  </a:schemeClr>
                </a:solidFill>
              </a:rPr>
              <a:t>Logo: World Customs Organisation</a:t>
            </a:r>
            <a:endParaRPr lang="fr-BE" sz="12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B289ECA-A4D6-CE41-82A4-80DFD12E67CE}"/>
              </a:ext>
            </a:extLst>
          </p:cNvPr>
          <p:cNvSpPr txBox="1"/>
          <p:nvPr/>
        </p:nvSpPr>
        <p:spPr>
          <a:xfrm rot="5400000">
            <a:off x="8711945" y="3721406"/>
            <a:ext cx="800219" cy="338554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1600" b="1" dirty="0" smtClean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DATA </a:t>
            </a:r>
            <a:endParaRPr lang="en-US" sz="1600" b="1" dirty="0">
              <a:solidFill>
                <a:schemeClr val="tx2"/>
              </a:solidFill>
              <a:latin typeface="Poppins" pitchFamily="2" charset="77"/>
              <a:ea typeface="League Spartan" charset="0"/>
              <a:cs typeface="Poppins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265885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4650" y="2008173"/>
            <a:ext cx="2127828" cy="285408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366454" y="3002290"/>
            <a:ext cx="54553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3200" b="1" dirty="0" smtClean="0">
                <a:solidFill>
                  <a:schemeClr val="tx2">
                    <a:lumMod val="75000"/>
                  </a:schemeClr>
                </a:solidFill>
              </a:rPr>
              <a:t>jenia.peteva@ec.europa.eu</a:t>
            </a:r>
            <a:endParaRPr lang="fr-BE" sz="32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0333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C_Corporate_PPT_Template" id="{9E25CBC4-264C-4E5F-8DDF-C73C2B944108}" vid="{63966CC3-CC63-46CF-BE8C-07ABBDCD622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4643</TotalTime>
  <Words>330</Words>
  <Application>Microsoft Office PowerPoint</Application>
  <PresentationFormat>Widescreen</PresentationFormat>
  <Paragraphs>131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Arial</vt:lpstr>
      <vt:lpstr>Calibri</vt:lpstr>
      <vt:lpstr>Lato</vt:lpstr>
      <vt:lpstr>Lato Light</vt:lpstr>
      <vt:lpstr>League Spartan</vt:lpstr>
      <vt:lpstr>Mukta ExtraLight</vt:lpstr>
      <vt:lpstr>Poppins</vt:lpstr>
      <vt:lpstr>Poppins Light</vt:lpstr>
      <vt:lpstr>Office Theme</vt:lpstr>
      <vt:lpstr>PowerPoint Presentation</vt:lpstr>
      <vt:lpstr> INTERNATIONAL ORGANISATIONS NOT AS WE KNOW THEM?</vt:lpstr>
      <vt:lpstr>NEXT SLIDES ARE ABOUT</vt:lpstr>
      <vt:lpstr>PowerPoint Presentation</vt:lpstr>
      <vt:lpstr>PowerPoint Presentation</vt:lpstr>
      <vt:lpstr>CUSTOMS MODERNISATION</vt:lpstr>
      <vt:lpstr>PowerPoint Presentation</vt:lpstr>
      <vt:lpstr>PowerPoint Presentation</vt:lpstr>
      <vt:lpstr>PowerPoint Presentation</vt:lpstr>
    </vt:vector>
  </TitlesOfParts>
  <Company>European Commission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Jenia PETEVA</dc:creator>
  <cp:lastModifiedBy>Jenia PETEVA</cp:lastModifiedBy>
  <cp:revision>57</cp:revision>
  <dcterms:created xsi:type="dcterms:W3CDTF">2020-11-05T11:58:22Z</dcterms:created>
  <dcterms:modified xsi:type="dcterms:W3CDTF">2020-11-24T08:53:49Z</dcterms:modified>
</cp:coreProperties>
</file>