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sldIdLst>
    <p:sldId id="256" r:id="rId6"/>
    <p:sldId id="259" r:id="rId7"/>
    <p:sldId id="257" r:id="rId8"/>
    <p:sldId id="261" r:id="rId9"/>
    <p:sldId id="262" r:id="rId10"/>
    <p:sldId id="260" r:id="rId11"/>
    <p:sldId id="264" r:id="rId12"/>
    <p:sldId id="263" r:id="rId13"/>
    <p:sldId id="266" r:id="rId14"/>
    <p:sldId id="268" r:id="rId15"/>
    <p:sldId id="267" r:id="rId16"/>
    <p:sldId id="265" r:id="rId17"/>
    <p:sldId id="279" r:id="rId18"/>
    <p:sldId id="280" r:id="rId19"/>
    <p:sldId id="269" r:id="rId20"/>
    <p:sldId id="273" r:id="rId21"/>
    <p:sldId id="275" r:id="rId22"/>
    <p:sldId id="274" r:id="rId23"/>
    <p:sldId id="281" r:id="rId24"/>
    <p:sldId id="271" r:id="rId25"/>
    <p:sldId id="272" r:id="rId26"/>
    <p:sldId id="276" r:id="rId27"/>
    <p:sldId id="277" r:id="rId28"/>
    <p:sldId id="278" r:id="rId29"/>
    <p:sldId id="282" r:id="rId30"/>
    <p:sldId id="25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69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91562165840387E-2"/>
          <c:y val="0.12103174850545766"/>
          <c:w val="0.90641707980946828"/>
          <c:h val="0.7790894372134779"/>
        </c:manualLayout>
      </c:layout>
      <c:lineChart>
        <c:grouping val="standard"/>
        <c:varyColors val="0"/>
        <c:ser>
          <c:idx val="0"/>
          <c:order val="0"/>
          <c:tx>
            <c:strRef>
              <c:f>Sheet1!$B$1</c:f>
              <c:strCache>
                <c:ptCount val="1"/>
                <c:pt idx="0">
                  <c:v>Coll Rate</c:v>
                </c:pt>
              </c:strCache>
            </c:strRef>
          </c:tx>
          <c:spPr>
            <a:ln w="34925" cap="rnd">
              <a:solidFill>
                <a:srgbClr val="C00000"/>
              </a:solidFill>
              <a:round/>
            </a:ln>
            <a:effectLst/>
          </c:spPr>
          <c:marker>
            <c:symbol val="circle"/>
            <c:size val="5"/>
            <c:spPr>
              <a:solidFill>
                <a:srgbClr val="C00000"/>
              </a:solidFill>
              <a:ln w="9525">
                <a:solidFill>
                  <a:srgbClr val="C00000"/>
                </a:solidFill>
              </a:ln>
              <a:effectLst/>
            </c:spPr>
          </c:marker>
          <c:dLbls>
            <c:dLbl>
              <c:idx val="0"/>
              <c:layout>
                <c:manualLayout>
                  <c:x val="-3.2407407407407406E-2"/>
                  <c:y val="4.74201186808170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F7-464F-A91D-28372F4395C8}"/>
                </c:ext>
              </c:extLst>
            </c:dLbl>
            <c:dLbl>
              <c:idx val="1"/>
              <c:layout>
                <c:manualLayout>
                  <c:x val="-7.7160493827160776E-3"/>
                  <c:y val="2.1128367978311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F7-464F-A91D-28372F4395C8}"/>
                </c:ext>
              </c:extLst>
            </c:dLbl>
            <c:dLbl>
              <c:idx val="2"/>
              <c:layout>
                <c:manualLayout>
                  <c:x val="-4.629629629629658E-3"/>
                  <c:y val="-1.69026943826490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F7-464F-A91D-28372F4395C8}"/>
                </c:ext>
              </c:extLst>
            </c:dLbl>
            <c:dLbl>
              <c:idx val="3"/>
              <c:layout>
                <c:manualLayout>
                  <c:x val="-1.0802469135802469E-2"/>
                  <c:y val="-3.56210772566472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F7-464F-A91D-28372F4395C8}"/>
                </c:ext>
              </c:extLst>
            </c:dLbl>
            <c:dLbl>
              <c:idx val="4"/>
              <c:layout>
                <c:manualLayout>
                  <c:x val="-2.6234567901234566E-2"/>
                  <c:y val="3.93673987170935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AF7-464F-A91D-28372F4395C8}"/>
                </c:ext>
              </c:extLst>
            </c:dLbl>
            <c:dLbl>
              <c:idx val="5"/>
              <c:layout>
                <c:manualLayout>
                  <c:x val="-2.0061728395061727E-2"/>
                  <c:y val="2.53540454182357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F7-464F-A91D-28372F4395C8}"/>
                </c:ext>
              </c:extLst>
            </c:dLbl>
            <c:dLbl>
              <c:idx val="6"/>
              <c:layout>
                <c:manualLayout>
                  <c:x val="-6.1728395061728392E-3"/>
                  <c:y val="2.7772167066073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AF7-464F-A91D-28372F4395C8}"/>
                </c:ext>
              </c:extLst>
            </c:dLbl>
            <c:dLbl>
              <c:idx val="7"/>
              <c:layout>
                <c:manualLayout>
                  <c:x val="-1.2345679012345793E-2"/>
                  <c:y val="-2.16629160251095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AF7-464F-A91D-28372F4395C8}"/>
                </c:ext>
              </c:extLst>
            </c:dLbl>
            <c:dLbl>
              <c:idx val="8"/>
              <c:layout>
                <c:manualLayout>
                  <c:x val="-6.1728395061728392E-3"/>
                  <c:y val="2.41489786602761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AF7-464F-A91D-28372F4395C8}"/>
                </c:ext>
              </c:extLst>
            </c:dLbl>
            <c:dLbl>
              <c:idx val="9"/>
              <c:layout>
                <c:manualLayout>
                  <c:x val="-4.9382716049382713E-2"/>
                  <c:y val="-3.3202955608809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AF7-464F-A91D-28372F4395C8}"/>
                </c:ext>
              </c:extLst>
            </c:dLbl>
            <c:dLbl>
              <c:idx val="10"/>
              <c:layout>
                <c:manualLayout>
                  <c:x val="-2.6234567901234681E-2"/>
                  <c:y val="-4.1654113887937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AF7-464F-A91D-28372F4395C8}"/>
                </c:ext>
              </c:extLst>
            </c:dLbl>
            <c:dLbl>
              <c:idx val="11"/>
              <c:layout>
                <c:manualLayout>
                  <c:x val="-2.1604938271604937E-2"/>
                  <c:y val="-3.74286773935867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AF7-464F-A91D-28372F4395C8}"/>
                </c:ext>
              </c:extLst>
            </c:dLbl>
            <c:dLbl>
              <c:idx val="12"/>
              <c:layout>
                <c:manualLayout>
                  <c:x val="-7.7160493827161626E-3"/>
                  <c:y val="-2.8977233824032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AF7-464F-A91D-28372F4395C8}"/>
                </c:ext>
              </c:extLst>
            </c:dLbl>
            <c:dLbl>
              <c:idx val="14"/>
              <c:layout>
                <c:manualLayout>
                  <c:x val="-2.3148148148148147E-2"/>
                  <c:y val="2.5133230628779965E-2"/>
                </c:manualLayout>
              </c:layout>
              <c:tx>
                <c:rich>
                  <a:bodyPr/>
                  <a:lstStyle/>
                  <a:p>
                    <a:r>
                      <a:rPr lang="en-US" dirty="0"/>
                      <a:t>87.8%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7AF7-464F-A91D-28372F4395C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Sheet1!$B$2:$B$17</c:f>
              <c:numCache>
                <c:formatCode>0.0%</c:formatCode>
                <c:ptCount val="16"/>
                <c:pt idx="0">
                  <c:v>0.86899999999999999</c:v>
                </c:pt>
                <c:pt idx="1">
                  <c:v>0.88400000000000001</c:v>
                </c:pt>
                <c:pt idx="2">
                  <c:v>0.89600000000000002</c:v>
                </c:pt>
                <c:pt idx="3">
                  <c:v>0.86399999999999999</c:v>
                </c:pt>
                <c:pt idx="4">
                  <c:v>0.83399999999999996</c:v>
                </c:pt>
                <c:pt idx="5">
                  <c:v>0.85799999999999998</c:v>
                </c:pt>
                <c:pt idx="6">
                  <c:v>0.872</c:v>
                </c:pt>
                <c:pt idx="7">
                  <c:v>0.89800000000000002</c:v>
                </c:pt>
                <c:pt idx="8">
                  <c:v>0.89500000000000002</c:v>
                </c:pt>
                <c:pt idx="9">
                  <c:v>0.90400000000000003</c:v>
                </c:pt>
                <c:pt idx="10">
                  <c:v>0.91300000000000003</c:v>
                </c:pt>
                <c:pt idx="11">
                  <c:v>0.91300000000000003</c:v>
                </c:pt>
                <c:pt idx="12">
                  <c:v>0.92</c:v>
                </c:pt>
                <c:pt idx="13">
                  <c:v>0.90200000000000002</c:v>
                </c:pt>
                <c:pt idx="14">
                  <c:v>0.84799999999999998</c:v>
                </c:pt>
                <c:pt idx="15">
                  <c:v>0.79400000000000004</c:v>
                </c:pt>
              </c:numCache>
            </c:numRef>
          </c:val>
          <c:smooth val="0"/>
          <c:extLst>
            <c:ext xmlns:c16="http://schemas.microsoft.com/office/drawing/2014/chart" uri="{C3380CC4-5D6E-409C-BE32-E72D297353CC}">
              <c16:uniqueId val="{0000000E-7AF7-464F-A91D-28372F4395C8}"/>
            </c:ext>
          </c:extLst>
        </c:ser>
        <c:dLbls>
          <c:showLegendKey val="0"/>
          <c:showVal val="0"/>
          <c:showCatName val="0"/>
          <c:showSerName val="0"/>
          <c:showPercent val="0"/>
          <c:showBubbleSize val="0"/>
        </c:dLbls>
        <c:marker val="1"/>
        <c:smooth val="0"/>
        <c:axId val="1319459376"/>
        <c:axId val="1319453136"/>
      </c:lineChart>
      <c:catAx>
        <c:axId val="131945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en-US"/>
          </a:p>
        </c:txPr>
        <c:crossAx val="1319453136"/>
        <c:crosses val="autoZero"/>
        <c:auto val="1"/>
        <c:lblAlgn val="ctr"/>
        <c:lblOffset val="100"/>
        <c:noMultiLvlLbl val="0"/>
      </c:catAx>
      <c:valAx>
        <c:axId val="1319453136"/>
        <c:scaling>
          <c:orientation val="minMax"/>
          <c:max val="0.95000000000000007"/>
          <c:min val="0.7500000000000001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en-US"/>
          </a:p>
        </c:txPr>
        <c:crossAx val="1319459376"/>
        <c:crosses val="autoZero"/>
        <c:crossBetween val="between"/>
        <c:majorUnit val="5.000000000000001E-2"/>
      </c:valAx>
      <c:spPr>
        <a:noFill/>
        <a:ln>
          <a:noFill/>
        </a:ln>
        <a:effectLst/>
      </c:spPr>
    </c:plotArea>
    <c:plotVisOnly val="1"/>
    <c:dispBlanksAs val="gap"/>
    <c:showDLblsOverMax val="0"/>
  </c:chart>
  <c:spPr>
    <a:solidFill>
      <a:schemeClr val="bg1"/>
    </a:solidFill>
    <a:ln>
      <a:solidFill>
        <a:schemeClr val="bg1">
          <a:lumMod val="50000"/>
        </a:schemeClr>
      </a:solidFill>
    </a:ln>
    <a:effectLst/>
  </c:spPr>
  <c:txPr>
    <a:bodyPr/>
    <a:lstStyle/>
    <a:p>
      <a:pPr>
        <a:defRPr b="1" i="0" baseline="0">
          <a:solidFill>
            <a:srgbClr val="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30575751913248E-2"/>
          <c:y val="4.4944653657423256E-2"/>
          <c:w val="0.90641707980946828"/>
          <c:h val="0.84430674426566243"/>
        </c:manualLayout>
      </c:layout>
      <c:lineChart>
        <c:grouping val="standard"/>
        <c:varyColors val="0"/>
        <c:ser>
          <c:idx val="0"/>
          <c:order val="0"/>
          <c:tx>
            <c:strRef>
              <c:f>Sheet1!$B$1</c:f>
              <c:strCache>
                <c:ptCount val="1"/>
                <c:pt idx="0">
                  <c:v>Collections</c:v>
                </c:pt>
              </c:strCache>
            </c:strRef>
          </c:tx>
          <c:spPr>
            <a:ln w="34925" cap="rnd">
              <a:solidFill>
                <a:srgbClr val="C00000"/>
              </a:solidFill>
              <a:round/>
            </a:ln>
            <a:effectLst/>
          </c:spPr>
          <c:marker>
            <c:symbol val="circle"/>
            <c:size val="5"/>
            <c:spPr>
              <a:solidFill>
                <a:srgbClr val="C00000"/>
              </a:solidFill>
              <a:ln w="9525">
                <a:solidFill>
                  <a:srgbClr val="C00000"/>
                </a:solidFill>
              </a:ln>
              <a:effectLst/>
            </c:spPr>
          </c:marker>
          <c:dLbls>
            <c:dLbl>
              <c:idx val="0"/>
              <c:layout>
                <c:manualLayout>
                  <c:x val="-3.2407407407407406E-2"/>
                  <c:y val="4.74201186808170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6A-459E-AB87-E85778293315}"/>
                </c:ext>
              </c:extLst>
            </c:dLbl>
            <c:dLbl>
              <c:idx val="1"/>
              <c:layout>
                <c:manualLayout>
                  <c:x val="-7.7160493827160776E-3"/>
                  <c:y val="2.1128367978311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6A-459E-AB87-E85778293315}"/>
                </c:ext>
              </c:extLst>
            </c:dLbl>
            <c:dLbl>
              <c:idx val="2"/>
              <c:layout>
                <c:manualLayout>
                  <c:x val="-2.5160998896877021E-2"/>
                  <c:y val="-4.90076845328953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6A-459E-AB87-E85778293315}"/>
                </c:ext>
              </c:extLst>
            </c:dLbl>
            <c:dLbl>
              <c:idx val="3"/>
              <c:layout>
                <c:manualLayout>
                  <c:x val="-1.0802469135802469E-2"/>
                  <c:y val="-2.83747004450531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6A-459E-AB87-E85778293315}"/>
                </c:ext>
              </c:extLst>
            </c:dLbl>
            <c:dLbl>
              <c:idx val="4"/>
              <c:layout>
                <c:manualLayout>
                  <c:x val="-2.6234567901234566E-2"/>
                  <c:y val="3.93673987170935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6A-459E-AB87-E85778293315}"/>
                </c:ext>
              </c:extLst>
            </c:dLbl>
            <c:dLbl>
              <c:idx val="5"/>
              <c:layout>
                <c:manualLayout>
                  <c:x val="-1.0802469135802469E-2"/>
                  <c:y val="3.2600422229829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6A-459E-AB87-E85778293315}"/>
                </c:ext>
              </c:extLst>
            </c:dLbl>
            <c:dLbl>
              <c:idx val="6"/>
              <c:layout>
                <c:manualLayout>
                  <c:x val="-7.7160493827161062E-3"/>
                  <c:y val="1.3279413442884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56A-459E-AB87-E85778293315}"/>
                </c:ext>
              </c:extLst>
            </c:dLbl>
            <c:dLbl>
              <c:idx val="7"/>
              <c:layout>
                <c:manualLayout>
                  <c:x val="-3.0864197530864196E-2"/>
                  <c:y val="-2.89093347027273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56A-459E-AB87-E85778293315}"/>
                </c:ext>
              </c:extLst>
            </c:dLbl>
            <c:dLbl>
              <c:idx val="8"/>
              <c:layout>
                <c:manualLayout>
                  <c:x val="-7.7160493827161626E-3"/>
                  <c:y val="3.13953554718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56A-459E-AB87-E85778293315}"/>
                </c:ext>
              </c:extLst>
            </c:dLbl>
            <c:dLbl>
              <c:idx val="9"/>
              <c:layout>
                <c:manualLayout>
                  <c:x val="-3.0864197530864196E-2"/>
                  <c:y val="-4.04493324204040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6A-459E-AB87-E85778293315}"/>
                </c:ext>
              </c:extLst>
            </c:dLbl>
            <c:dLbl>
              <c:idx val="10"/>
              <c:layout>
                <c:manualLayout>
                  <c:x val="-2.6234567901234681E-2"/>
                  <c:y val="-3.44077370763437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56A-459E-AB87-E85778293315}"/>
                </c:ext>
              </c:extLst>
            </c:dLbl>
            <c:dLbl>
              <c:idx val="11"/>
              <c:layout>
                <c:manualLayout>
                  <c:x val="-2.1604938271604937E-2"/>
                  <c:y val="-4.46750542051808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56A-459E-AB87-E85778293315}"/>
                </c:ext>
              </c:extLst>
            </c:dLbl>
            <c:dLbl>
              <c:idx val="12"/>
              <c:layout>
                <c:manualLayout>
                  <c:x val="-7.7160493827161626E-3"/>
                  <c:y val="-3.2600422229829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56A-459E-AB87-E85778293315}"/>
                </c:ext>
              </c:extLst>
            </c:dLbl>
            <c:dLbl>
              <c:idx val="14"/>
              <c:layout>
                <c:manualLayout>
                  <c:x val="-5.412154157415968E-2"/>
                  <c:y val="2.5133230628780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56A-459E-AB87-E85778293315}"/>
                </c:ext>
              </c:extLst>
            </c:dLbl>
            <c:dLbl>
              <c:idx val="15"/>
              <c:layout>
                <c:manualLayout>
                  <c:x val="-1.47492608239541E-2"/>
                  <c:y val="5.434782608695652E-2"/>
                </c:manualLayout>
              </c:layout>
              <c:tx>
                <c:rich>
                  <a:bodyPr/>
                  <a:lstStyle/>
                  <a:p>
                    <a:fld id="{65C795B8-8315-4A29-941C-ABF4C5CE7DEB}"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556A-459E-AB87-E85778293315}"/>
                </c:ext>
              </c:extLst>
            </c:dLbl>
            <c:dLbl>
              <c:idx val="16"/>
              <c:layout>
                <c:manualLayout>
                  <c:x val="0"/>
                  <c:y val="2.1739130434782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56A-459E-AB87-E8577829331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Sheet1!$A$2:$A$17</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Sheet1!$B$2:$B$17</c:f>
              <c:numCache>
                <c:formatCode>"$"#,##0.0</c:formatCode>
                <c:ptCount val="16"/>
                <c:pt idx="0">
                  <c:v>121.7</c:v>
                </c:pt>
                <c:pt idx="1">
                  <c:v>126.43</c:v>
                </c:pt>
                <c:pt idx="2">
                  <c:v>130.56</c:v>
                </c:pt>
                <c:pt idx="3">
                  <c:v>130.6</c:v>
                </c:pt>
                <c:pt idx="4">
                  <c:v>125.52</c:v>
                </c:pt>
                <c:pt idx="5">
                  <c:v>129.09</c:v>
                </c:pt>
                <c:pt idx="6">
                  <c:v>130.51</c:v>
                </c:pt>
                <c:pt idx="7">
                  <c:v>132.35</c:v>
                </c:pt>
                <c:pt idx="8">
                  <c:v>128.31</c:v>
                </c:pt>
                <c:pt idx="9">
                  <c:v>129.58000000000001</c:v>
                </c:pt>
                <c:pt idx="10">
                  <c:v>130.19999999999999</c:v>
                </c:pt>
                <c:pt idx="11">
                  <c:v>130.77000000000001</c:v>
                </c:pt>
                <c:pt idx="12">
                  <c:v>132.84</c:v>
                </c:pt>
                <c:pt idx="13">
                  <c:v>132.83600000000001</c:v>
                </c:pt>
                <c:pt idx="14">
                  <c:v>122.63</c:v>
                </c:pt>
                <c:pt idx="15">
                  <c:v>114.86</c:v>
                </c:pt>
              </c:numCache>
            </c:numRef>
          </c:val>
          <c:smooth val="0"/>
          <c:extLst>
            <c:ext xmlns:c16="http://schemas.microsoft.com/office/drawing/2014/chart" uri="{C3380CC4-5D6E-409C-BE32-E72D297353CC}">
              <c16:uniqueId val="{00000010-556A-459E-AB87-E85778293315}"/>
            </c:ext>
          </c:extLst>
        </c:ser>
        <c:dLbls>
          <c:showLegendKey val="0"/>
          <c:showVal val="0"/>
          <c:showCatName val="0"/>
          <c:showSerName val="0"/>
          <c:showPercent val="0"/>
          <c:showBubbleSize val="0"/>
        </c:dLbls>
        <c:marker val="1"/>
        <c:smooth val="0"/>
        <c:axId val="1319459376"/>
        <c:axId val="1319453136"/>
      </c:lineChart>
      <c:catAx>
        <c:axId val="131945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en-US"/>
          </a:p>
        </c:txPr>
        <c:crossAx val="1319453136"/>
        <c:crosses val="autoZero"/>
        <c:auto val="1"/>
        <c:lblAlgn val="ctr"/>
        <c:lblOffset val="100"/>
        <c:noMultiLvlLbl val="0"/>
      </c:catAx>
      <c:valAx>
        <c:axId val="1319453136"/>
        <c:scaling>
          <c:orientation val="minMax"/>
          <c:max val="140"/>
          <c:min val="110"/>
        </c:scaling>
        <c:delete val="0"/>
        <c:axPos val="l"/>
        <c:majorGridlines>
          <c:spPr>
            <a:ln w="9525" cap="flat" cmpd="sng" algn="ctr">
              <a:solidFill>
                <a:schemeClr val="tx1">
                  <a:lumMod val="15000"/>
                  <a:lumOff val="85000"/>
                </a:schemeClr>
              </a:solidFill>
              <a:round/>
            </a:ln>
            <a:effectLst/>
          </c:spPr>
        </c:majorGridlines>
        <c:numFmt formatCode="&quot;$&quot;#,##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0000"/>
                </a:solidFill>
                <a:latin typeface="+mn-lt"/>
                <a:ea typeface="+mn-ea"/>
                <a:cs typeface="+mn-cs"/>
              </a:defRPr>
            </a:pPr>
            <a:endParaRPr lang="en-US"/>
          </a:p>
        </c:txPr>
        <c:crossAx val="1319459376"/>
        <c:crosses val="autoZero"/>
        <c:crossBetween val="between"/>
        <c:majorUnit val="5"/>
        <c:minorUnit val="0.5"/>
      </c:valAx>
      <c:spPr>
        <a:noFill/>
        <a:ln>
          <a:noFill/>
        </a:ln>
        <a:effectLst/>
      </c:spPr>
    </c:plotArea>
    <c:plotVisOnly val="1"/>
    <c:dispBlanksAs val="gap"/>
    <c:showDLblsOverMax val="0"/>
  </c:chart>
  <c:spPr>
    <a:solidFill>
      <a:schemeClr val="bg1"/>
    </a:solidFill>
    <a:ln>
      <a:solidFill>
        <a:schemeClr val="bg1">
          <a:lumMod val="50000"/>
        </a:schemeClr>
      </a:solidFill>
    </a:ln>
    <a:effectLst/>
  </c:spPr>
  <c:txPr>
    <a:bodyPr/>
    <a:lstStyle/>
    <a:p>
      <a:pPr>
        <a:defRPr b="1" i="0" baseline="0">
          <a:solidFill>
            <a:srgbClr val="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1/20/2021</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1/20/2021</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cstate="hqprint">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7FEB-8D9A-484A-BB8E-99C10D4F5F5F}"/>
              </a:ext>
            </a:extLst>
          </p:cNvPr>
          <p:cNvSpPr>
            <a:spLocks noGrp="1"/>
          </p:cNvSpPr>
          <p:nvPr>
            <p:ph type="ctrTitle"/>
          </p:nvPr>
        </p:nvSpPr>
        <p:spPr>
          <a:xfrm>
            <a:off x="4128985" y="4667813"/>
            <a:ext cx="3934027" cy="597681"/>
          </a:xfrm>
        </p:spPr>
        <p:txBody>
          <a:bodyPr>
            <a:normAutofit/>
          </a:bodyPr>
          <a:lstStyle/>
          <a:p>
            <a:r>
              <a:rPr lang="en-US" sz="3600" dirty="0"/>
              <a:t>Sponsored by GCFA</a:t>
            </a:r>
          </a:p>
        </p:txBody>
      </p:sp>
      <p:sp>
        <p:nvSpPr>
          <p:cNvPr id="3" name="Subtitle 2">
            <a:extLst>
              <a:ext uri="{FF2B5EF4-FFF2-40B4-BE49-F238E27FC236}">
                <a16:creationId xmlns:a16="http://schemas.microsoft.com/office/drawing/2014/main" id="{C0C321DE-54DB-4375-AE1C-8026CEA930C1}"/>
              </a:ext>
            </a:extLst>
          </p:cNvPr>
          <p:cNvSpPr>
            <a:spLocks noGrp="1"/>
          </p:cNvSpPr>
          <p:nvPr>
            <p:ph type="subTitle" idx="1"/>
          </p:nvPr>
        </p:nvSpPr>
        <p:spPr>
          <a:xfrm>
            <a:off x="3861879" y="5385215"/>
            <a:ext cx="4468241" cy="1114037"/>
          </a:xfrm>
        </p:spPr>
        <p:txBody>
          <a:bodyPr>
            <a:normAutofit lnSpcReduction="10000"/>
          </a:bodyPr>
          <a:lstStyle/>
          <a:p>
            <a:r>
              <a:rPr lang="en-US" sz="3600" dirty="0"/>
              <a:t>Virtual Training Event</a:t>
            </a:r>
          </a:p>
          <a:p>
            <a:r>
              <a:rPr lang="en-US" sz="3600" dirty="0"/>
              <a:t>January 26-28, 2021</a:t>
            </a:r>
          </a:p>
        </p:txBody>
      </p:sp>
      <p:pic>
        <p:nvPicPr>
          <p:cNvPr id="10" name="Picture 9" descr="A picture containing logo&#10;&#10;Description automatically generated">
            <a:extLst>
              <a:ext uri="{FF2B5EF4-FFF2-40B4-BE49-F238E27FC236}">
                <a16:creationId xmlns:a16="http://schemas.microsoft.com/office/drawing/2014/main" id="{AA724DF9-6595-44DB-93EA-EF25E2BB381E}"/>
              </a:ext>
            </a:extLst>
          </p:cNvPr>
          <p:cNvPicPr>
            <a:picLocks noChangeAspect="1"/>
          </p:cNvPicPr>
          <p:nvPr/>
        </p:nvPicPr>
        <p:blipFill>
          <a:blip r:embed="rId2">
            <a:biLevel thresh="50000"/>
            <a:extLst>
              <a:ext uri="{28A0092B-C50C-407E-A947-70E740481C1C}">
                <a14:useLocalDpi xmlns:a14="http://schemas.microsoft.com/office/drawing/2010/main" val="0"/>
              </a:ext>
            </a:extLst>
          </a:blip>
          <a:stretch>
            <a:fillRect/>
          </a:stretch>
        </p:blipFill>
        <p:spPr>
          <a:xfrm>
            <a:off x="1941778" y="199681"/>
            <a:ext cx="8308439" cy="4626139"/>
          </a:xfrm>
          <a:prstGeom prst="rect">
            <a:avLst/>
          </a:prstGeom>
        </p:spPr>
      </p:pic>
    </p:spTree>
    <p:extLst>
      <p:ext uri="{BB962C8B-B14F-4D97-AF65-F5344CB8AC3E}">
        <p14:creationId xmlns:p14="http://schemas.microsoft.com/office/powerpoint/2010/main" val="2891832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Apportionments</a:t>
            </a:r>
          </a:p>
          <a:p>
            <a:r>
              <a:rPr lang="en-US" sz="4800" b="1" dirty="0">
                <a:solidFill>
                  <a:schemeClr val="bg1"/>
                </a:solidFill>
              </a:rPr>
              <a:t>Trends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74398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Net Expenditure Trends in Billions of $</a:t>
            </a:r>
          </a:p>
        </p:txBody>
      </p:sp>
      <p:pic>
        <p:nvPicPr>
          <p:cNvPr id="4" name="Content Placeholder 3"/>
          <p:cNvPicPr>
            <a:picLocks noGrp="1" noChangeAspect="1"/>
          </p:cNvPicPr>
          <p:nvPr>
            <p:ph idx="1"/>
          </p:nvPr>
        </p:nvPicPr>
        <p:blipFill>
          <a:blip r:embed="rId2"/>
          <a:stretch>
            <a:fillRect/>
          </a:stretch>
        </p:blipFill>
        <p:spPr>
          <a:xfrm>
            <a:off x="1596353" y="1812176"/>
            <a:ext cx="8633533" cy="4792333"/>
          </a:xfrm>
          <a:prstGeom prst="rect">
            <a:avLst/>
          </a:prstGeom>
        </p:spPr>
      </p:pic>
    </p:spTree>
    <p:extLst>
      <p:ext uri="{BB962C8B-B14F-4D97-AF65-F5344CB8AC3E}">
        <p14:creationId xmlns:p14="http://schemas.microsoft.com/office/powerpoint/2010/main" val="1247299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 Trends</a:t>
            </a:r>
          </a:p>
        </p:txBody>
      </p:sp>
      <p:pic>
        <p:nvPicPr>
          <p:cNvPr id="4" name="Content Placeholder 3"/>
          <p:cNvPicPr>
            <a:picLocks noGrp="1" noChangeAspect="1"/>
          </p:cNvPicPr>
          <p:nvPr>
            <p:ph idx="1"/>
          </p:nvPr>
        </p:nvPicPr>
        <p:blipFill>
          <a:blip r:embed="rId2"/>
          <a:stretch>
            <a:fillRect/>
          </a:stretch>
        </p:blipFill>
        <p:spPr>
          <a:xfrm>
            <a:off x="1587730" y="1828762"/>
            <a:ext cx="8611985" cy="4650085"/>
          </a:xfrm>
          <a:prstGeom prst="rect">
            <a:avLst/>
          </a:prstGeom>
        </p:spPr>
      </p:pic>
    </p:spTree>
    <p:extLst>
      <p:ext uri="{BB962C8B-B14F-4D97-AF65-F5344CB8AC3E}">
        <p14:creationId xmlns:p14="http://schemas.microsoft.com/office/powerpoint/2010/main" val="158014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a:xfrm>
            <a:off x="459509" y="392834"/>
            <a:ext cx="10515600" cy="1325563"/>
          </a:xfrm>
        </p:spPr>
        <p:txBody>
          <a:bodyPr/>
          <a:lstStyle/>
          <a:p>
            <a:r>
              <a:rPr lang="en-US" dirty="0"/>
              <a:t>Collection Rate Trends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3892809"/>
              </p:ext>
            </p:extLst>
          </p:nvPr>
        </p:nvGraphicFramePr>
        <p:xfrm>
          <a:off x="637309" y="1834861"/>
          <a:ext cx="11296071" cy="4270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2916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Collection Rate Trends (in Millions)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053894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2132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Inflation Adjusted Data Points – 2006 = Base Year</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endParaRPr lang="en-US" sz="4000" dirty="0"/>
          </a:p>
          <a:p>
            <a:r>
              <a:rPr lang="en-US" sz="4000" dirty="0"/>
              <a:t>2019 Local Church Net Exp.		= 	 - 8.9%</a:t>
            </a:r>
          </a:p>
          <a:p>
            <a:endParaRPr lang="en-US" sz="4000" dirty="0"/>
          </a:p>
          <a:p>
            <a:r>
              <a:rPr lang="en-US" sz="4000" dirty="0"/>
              <a:t>2020 Actual Apportionments 		= 	-20.3% </a:t>
            </a:r>
          </a:p>
          <a:p>
            <a:endParaRPr lang="en-US" sz="4000" dirty="0"/>
          </a:p>
          <a:p>
            <a:r>
              <a:rPr lang="en-US" sz="4000" dirty="0"/>
              <a:t>2020 Apportionment Collections 	= 	-28.6%</a:t>
            </a:r>
          </a:p>
          <a:p>
            <a:endParaRPr lang="en-US" sz="4000" dirty="0"/>
          </a:p>
        </p:txBody>
      </p:sp>
    </p:spTree>
    <p:extLst>
      <p:ext uri="{BB962C8B-B14F-4D97-AF65-F5344CB8AC3E}">
        <p14:creationId xmlns:p14="http://schemas.microsoft.com/office/powerpoint/2010/main" val="385797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Conference Approvals &amp; Actual vs. Projected Apportionments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228320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General Conference Budget Approval</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70000" lnSpcReduction="20000"/>
          </a:bodyPr>
          <a:lstStyle/>
          <a:p>
            <a:r>
              <a:rPr lang="en-US" sz="4000" dirty="0"/>
              <a:t>General Conference approves an apportionment formula (Report 8)</a:t>
            </a:r>
          </a:p>
          <a:p>
            <a:endParaRPr lang="en-US" sz="4000" dirty="0"/>
          </a:p>
          <a:p>
            <a:r>
              <a:rPr lang="en-US" sz="4000" dirty="0"/>
              <a:t>The Base Percentage used in the apportionment formula (Report 8)</a:t>
            </a:r>
          </a:p>
          <a:p>
            <a:endParaRPr lang="en-US" sz="4000" dirty="0"/>
          </a:p>
          <a:p>
            <a:r>
              <a:rPr lang="en-US" sz="4000" dirty="0"/>
              <a:t>Allocation of dollars between and within funds (Reports 1-7)</a:t>
            </a:r>
          </a:p>
          <a:p>
            <a:endParaRPr lang="en-US" sz="4000" dirty="0"/>
          </a:p>
          <a:p>
            <a:r>
              <a:rPr lang="en-US" sz="4000" dirty="0"/>
              <a:t>An estimate of the 4 year apportionment total. </a:t>
            </a:r>
          </a:p>
          <a:p>
            <a:pPr lvl="1"/>
            <a:r>
              <a:rPr lang="en-US" sz="3600" dirty="0"/>
              <a:t>The total is an estimate due to the fact there is a 3 year lag between the year of the Net Expenditures and the year of Apportionments.   So the Actual net expenditures are not yet known for all years of the upcoming budget period.</a:t>
            </a:r>
          </a:p>
          <a:p>
            <a:endParaRPr lang="en-US" sz="4000" dirty="0"/>
          </a:p>
        </p:txBody>
      </p:sp>
    </p:spTree>
    <p:extLst>
      <p:ext uri="{BB962C8B-B14F-4D97-AF65-F5344CB8AC3E}">
        <p14:creationId xmlns:p14="http://schemas.microsoft.com/office/powerpoint/2010/main" val="88725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Why is there a 3 year lag between Net Exp. And Apportionments?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r>
              <a:rPr lang="en-US" sz="3000" dirty="0"/>
              <a:t>Apportionments are given annually to the Annual Conferences to prepare budgets for their annual conferences in the Spring.  </a:t>
            </a:r>
          </a:p>
          <a:p>
            <a:endParaRPr lang="en-US" sz="1100" dirty="0"/>
          </a:p>
          <a:p>
            <a:r>
              <a:rPr lang="en-US" sz="3000" dirty="0"/>
              <a:t>2021 General Church apportionments were provided in January 2020.</a:t>
            </a:r>
          </a:p>
          <a:p>
            <a:endParaRPr lang="en-US" sz="1100" dirty="0"/>
          </a:p>
          <a:p>
            <a:r>
              <a:rPr lang="en-US" sz="3000" dirty="0"/>
              <a:t>At this time the most recent statistics GCFA had for local churches is 2018 data.</a:t>
            </a:r>
          </a:p>
          <a:p>
            <a:endParaRPr lang="en-US" sz="1100" dirty="0"/>
          </a:p>
          <a:p>
            <a:r>
              <a:rPr lang="en-US" sz="3000" dirty="0"/>
              <a:t>So 2021 apportionments are based upon 2018 net expenditures or a 3 year lag</a:t>
            </a:r>
          </a:p>
        </p:txBody>
      </p:sp>
    </p:spTree>
    <p:extLst>
      <p:ext uri="{BB962C8B-B14F-4D97-AF65-F5344CB8AC3E}">
        <p14:creationId xmlns:p14="http://schemas.microsoft.com/office/powerpoint/2010/main" val="342844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How are Net Expenditures Estimated / Projected?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pPr marL="0" indent="0">
              <a:buNone/>
            </a:pPr>
            <a:r>
              <a:rPr lang="en-US" sz="3000" dirty="0"/>
              <a:t>The Economic Advisory Committee of GCFA projects the Net Expenditures using a Structural Projection Model that incorporates the following variables:</a:t>
            </a:r>
          </a:p>
          <a:p>
            <a:endParaRPr lang="en-US" sz="3000" dirty="0"/>
          </a:p>
          <a:p>
            <a:r>
              <a:rPr lang="en-US" sz="3000" dirty="0"/>
              <a:t>Prior years actual Net Expenditures</a:t>
            </a:r>
          </a:p>
          <a:p>
            <a:r>
              <a:rPr lang="en-US" sz="3000" dirty="0"/>
              <a:t>Projections of U.S. Gross Domestic Product</a:t>
            </a:r>
          </a:p>
          <a:p>
            <a:r>
              <a:rPr lang="en-US" sz="3000" dirty="0"/>
              <a:t>Inflation Projections</a:t>
            </a:r>
          </a:p>
          <a:p>
            <a:r>
              <a:rPr lang="en-US" sz="3000" dirty="0"/>
              <a:t>Average Weekly Worship Attendance</a:t>
            </a:r>
          </a:p>
        </p:txBody>
      </p:sp>
    </p:spTree>
    <p:extLst>
      <p:ext uri="{BB962C8B-B14F-4D97-AF65-F5344CB8AC3E}">
        <p14:creationId xmlns:p14="http://schemas.microsoft.com/office/powerpoint/2010/main" val="229612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 Formula and the Annual Conference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293362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Projected vs. Actual Apportionments in Millions of $</a:t>
            </a:r>
          </a:p>
        </p:txBody>
      </p:sp>
      <p:pic>
        <p:nvPicPr>
          <p:cNvPr id="6" name="Picture 5"/>
          <p:cNvPicPr>
            <a:picLocks noChangeAspect="1"/>
          </p:cNvPicPr>
          <p:nvPr/>
        </p:nvPicPr>
        <p:blipFill>
          <a:blip r:embed="rId2"/>
          <a:stretch>
            <a:fillRect/>
          </a:stretch>
        </p:blipFill>
        <p:spPr>
          <a:xfrm>
            <a:off x="2193589" y="1792374"/>
            <a:ext cx="7542954" cy="4741429"/>
          </a:xfrm>
          <a:prstGeom prst="rect">
            <a:avLst/>
          </a:prstGeom>
        </p:spPr>
      </p:pic>
    </p:spTree>
    <p:extLst>
      <p:ext uri="{BB962C8B-B14F-4D97-AF65-F5344CB8AC3E}">
        <p14:creationId xmlns:p14="http://schemas.microsoft.com/office/powerpoint/2010/main" val="4264893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Projected vs. Actual Apportionments as a %  Projected Amounts</a:t>
            </a:r>
          </a:p>
        </p:txBody>
      </p:sp>
      <p:pic>
        <p:nvPicPr>
          <p:cNvPr id="3" name="Picture 2"/>
          <p:cNvPicPr>
            <a:picLocks noChangeAspect="1"/>
          </p:cNvPicPr>
          <p:nvPr/>
        </p:nvPicPr>
        <p:blipFill>
          <a:blip r:embed="rId2"/>
          <a:stretch>
            <a:fillRect/>
          </a:stretch>
        </p:blipFill>
        <p:spPr>
          <a:xfrm>
            <a:off x="2085524" y="1762160"/>
            <a:ext cx="7598803" cy="4776536"/>
          </a:xfrm>
          <a:prstGeom prst="rect">
            <a:avLst/>
          </a:prstGeom>
        </p:spPr>
      </p:pic>
    </p:spTree>
    <p:extLst>
      <p:ext uri="{BB962C8B-B14F-4D97-AF65-F5344CB8AC3E}">
        <p14:creationId xmlns:p14="http://schemas.microsoft.com/office/powerpoint/2010/main" val="133260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Apportionment Formula – Proposed Future State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1140989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 – Proposed to GC</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85000" lnSpcReduction="20000"/>
          </a:bodyPr>
          <a:lstStyle/>
          <a:p>
            <a:pPr marL="0" indent="0" algn="ctr">
              <a:buNone/>
            </a:pPr>
            <a:r>
              <a:rPr lang="en-US" sz="4400" b="1" dirty="0">
                <a:solidFill>
                  <a:srgbClr val="FF0000"/>
                </a:solidFill>
              </a:rPr>
              <a:t>A = E x p</a:t>
            </a:r>
          </a:p>
          <a:p>
            <a:pPr marL="0" indent="0" algn="ctr">
              <a:buNone/>
            </a:pPr>
            <a:endParaRPr lang="en-US" sz="3600" b="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3200" dirty="0"/>
          </a:p>
          <a:p>
            <a:pPr marL="0" indent="0">
              <a:buNone/>
            </a:pPr>
            <a:r>
              <a:rPr lang="en-US" sz="3200" b="1" dirty="0">
                <a:solidFill>
                  <a:srgbClr val="FF0000"/>
                </a:solidFill>
              </a:rPr>
              <a:t>E</a:t>
            </a:r>
            <a:r>
              <a:rPr lang="en-US" sz="3200" dirty="0"/>
              <a:t> = Local Church Net Expenditures</a:t>
            </a:r>
          </a:p>
          <a:p>
            <a:pPr marL="0" indent="0">
              <a:buNone/>
            </a:pPr>
            <a:endParaRPr lang="en-US" sz="3200" dirty="0"/>
          </a:p>
          <a:p>
            <a:pPr marL="0" indent="0">
              <a:buNone/>
            </a:pPr>
            <a:r>
              <a:rPr lang="en-US" sz="3200" b="1" dirty="0">
                <a:solidFill>
                  <a:srgbClr val="FF0000"/>
                </a:solidFill>
              </a:rPr>
              <a:t>p</a:t>
            </a:r>
            <a:r>
              <a:rPr lang="en-US" sz="3200" dirty="0"/>
              <a:t> = Base Percentage (of net expenditures) </a:t>
            </a:r>
          </a:p>
          <a:p>
            <a:pPr marL="0" indent="0">
              <a:buNone/>
            </a:pPr>
            <a:endParaRPr lang="en-US" sz="3200" dirty="0"/>
          </a:p>
          <a:p>
            <a:pPr marL="0" indent="0">
              <a:buNone/>
            </a:pPr>
            <a:r>
              <a:rPr lang="en-US" sz="3200" b="1" i="1" dirty="0">
                <a:solidFill>
                  <a:srgbClr val="FF0000"/>
                </a:solidFill>
              </a:rPr>
              <a:t>i</a:t>
            </a:r>
            <a:r>
              <a:rPr lang="en-US" sz="3200" b="1" dirty="0"/>
              <a:t> </a:t>
            </a:r>
            <a:r>
              <a:rPr lang="en-US" sz="3200" dirty="0"/>
              <a:t>= Local Economic Adjustment is proposed to be eliminated from the formula</a:t>
            </a:r>
          </a:p>
          <a:p>
            <a:endParaRPr lang="en-US" sz="4000" dirty="0"/>
          </a:p>
        </p:txBody>
      </p:sp>
    </p:spTree>
    <p:extLst>
      <p:ext uri="{BB962C8B-B14F-4D97-AF65-F5344CB8AC3E}">
        <p14:creationId xmlns:p14="http://schemas.microsoft.com/office/powerpoint/2010/main" val="2581040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Rationale for Elimination of </a:t>
            </a:r>
            <a:r>
              <a:rPr lang="en-US" sz="4000" i="1" dirty="0"/>
              <a:t>i</a:t>
            </a:r>
            <a:r>
              <a:rPr lang="en-US" sz="4000" dirty="0"/>
              <a:t>-factor</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r>
              <a:rPr lang="en-US" sz="3000" dirty="0"/>
              <a:t>Apportionment Sustainability Taskforce made recommendations to GCFA to not only substantially reduce the Base Percentage but also to eliminate the </a:t>
            </a:r>
            <a:r>
              <a:rPr lang="en-US" sz="3000" i="1" dirty="0"/>
              <a:t>i-</a:t>
            </a:r>
            <a:r>
              <a:rPr lang="en-US" sz="3000" dirty="0"/>
              <a:t>factor from the apportionment formula.  The rationale for the latter recommendation was:</a:t>
            </a:r>
          </a:p>
          <a:p>
            <a:pPr marL="0" indent="0">
              <a:buNone/>
            </a:pPr>
            <a:endParaRPr lang="en-US" sz="100" dirty="0">
              <a:solidFill>
                <a:srgbClr val="C00000"/>
              </a:solidFill>
            </a:endParaRPr>
          </a:p>
          <a:p>
            <a:pPr marL="0" indent="0">
              <a:buNone/>
            </a:pPr>
            <a:r>
              <a:rPr lang="en-US" sz="3000" dirty="0">
                <a:solidFill>
                  <a:srgbClr val="C00000"/>
                </a:solidFill>
              </a:rPr>
              <a:t>“The </a:t>
            </a:r>
            <a:r>
              <a:rPr lang="en-US" sz="3000" i="1" dirty="0">
                <a:solidFill>
                  <a:srgbClr val="C00000"/>
                </a:solidFill>
              </a:rPr>
              <a:t>i</a:t>
            </a:r>
            <a:r>
              <a:rPr lang="en-US" sz="3000" dirty="0">
                <a:solidFill>
                  <a:srgbClr val="C00000"/>
                </a:solidFill>
              </a:rPr>
              <a:t>-factor does not represent the United Methodists in the pews but rather the economic conditions in the area. We recommend the Economic Advisory Team review and assess the effectiveness of the </a:t>
            </a:r>
            <a:r>
              <a:rPr lang="en-US" sz="3000" i="1" dirty="0">
                <a:solidFill>
                  <a:srgbClr val="C00000"/>
                </a:solidFill>
              </a:rPr>
              <a:t>i</a:t>
            </a:r>
            <a:r>
              <a:rPr lang="en-US" sz="3000" dirty="0">
                <a:solidFill>
                  <a:srgbClr val="C00000"/>
                </a:solidFill>
              </a:rPr>
              <a:t>-factor as a just method of economic adjustment, and make any necessary recommendations to the Budget Advisory Team. “</a:t>
            </a:r>
          </a:p>
        </p:txBody>
      </p:sp>
    </p:spTree>
    <p:extLst>
      <p:ext uri="{BB962C8B-B14F-4D97-AF65-F5344CB8AC3E}">
        <p14:creationId xmlns:p14="http://schemas.microsoft.com/office/powerpoint/2010/main" val="1353945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800" b="1" dirty="0">
                <a:solidFill>
                  <a:schemeClr val="bg1"/>
                </a:solidFill>
              </a:rPr>
              <a:t>Questions?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301828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1 Music Circle North </a:t>
            </a:r>
          </a:p>
          <a:p>
            <a:r>
              <a:rPr lang="en-US" dirty="0">
                <a:solidFill>
                  <a:schemeClr val="bg1"/>
                </a:solidFill>
              </a:rPr>
              <a:t>Nashville, TN 37203</a:t>
            </a: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 - Current State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20000"/>
          </a:bodyPr>
          <a:lstStyle/>
          <a:p>
            <a:pPr marL="0" indent="0" algn="ctr">
              <a:buNone/>
            </a:pPr>
            <a:r>
              <a:rPr lang="en-US" sz="4400" b="1" dirty="0">
                <a:solidFill>
                  <a:srgbClr val="FF0000"/>
                </a:solidFill>
              </a:rPr>
              <a:t>A = E x (p + </a:t>
            </a:r>
            <a:r>
              <a:rPr lang="en-US" sz="4400" b="1" i="1" dirty="0">
                <a:solidFill>
                  <a:srgbClr val="FF0000"/>
                </a:solidFill>
              </a:rPr>
              <a:t>i</a:t>
            </a:r>
            <a:r>
              <a:rPr lang="en-US" sz="4400" b="1" dirty="0">
                <a:solidFill>
                  <a:srgbClr val="FF0000"/>
                </a:solidFill>
              </a:rPr>
              <a:t>)</a:t>
            </a:r>
          </a:p>
          <a:p>
            <a:pPr marL="0" indent="0" algn="ctr">
              <a:buNone/>
            </a:pPr>
            <a:endParaRPr lang="en-US" sz="3600" b="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3200" dirty="0"/>
          </a:p>
          <a:p>
            <a:pPr marL="0" indent="0">
              <a:buNone/>
            </a:pPr>
            <a:r>
              <a:rPr lang="en-US" sz="3200" b="1" dirty="0">
                <a:solidFill>
                  <a:srgbClr val="FF0000"/>
                </a:solidFill>
              </a:rPr>
              <a:t>E</a:t>
            </a:r>
            <a:r>
              <a:rPr lang="en-US" sz="3200" dirty="0"/>
              <a:t> = Local Church Net Expenditures</a:t>
            </a:r>
          </a:p>
          <a:p>
            <a:pPr marL="0" indent="0">
              <a:buNone/>
            </a:pPr>
            <a:endParaRPr lang="en-US" sz="3200" dirty="0"/>
          </a:p>
          <a:p>
            <a:pPr marL="0" indent="0">
              <a:buNone/>
            </a:pPr>
            <a:r>
              <a:rPr lang="en-US" sz="3200" b="1" dirty="0">
                <a:solidFill>
                  <a:srgbClr val="FF0000"/>
                </a:solidFill>
              </a:rPr>
              <a:t>p</a:t>
            </a:r>
            <a:r>
              <a:rPr lang="en-US" sz="3200" dirty="0"/>
              <a:t> = Base Percentage (of net expenditures) </a:t>
            </a:r>
          </a:p>
          <a:p>
            <a:pPr marL="0" indent="0">
              <a:buNone/>
            </a:pPr>
            <a:endParaRPr lang="en-US" sz="3200" dirty="0"/>
          </a:p>
          <a:p>
            <a:pPr marL="0" indent="0">
              <a:buNone/>
            </a:pPr>
            <a:r>
              <a:rPr lang="en-US" sz="3200" b="1" i="1" dirty="0">
                <a:solidFill>
                  <a:srgbClr val="FF0000"/>
                </a:solidFill>
              </a:rPr>
              <a:t>i</a:t>
            </a:r>
            <a:r>
              <a:rPr lang="en-US" sz="3200" b="1" dirty="0"/>
              <a:t> </a:t>
            </a:r>
            <a:r>
              <a:rPr lang="en-US" sz="3200" dirty="0"/>
              <a:t>= Local Economic Adjustment</a:t>
            </a:r>
          </a:p>
          <a:p>
            <a:endParaRPr lang="en-US" sz="4000" dirty="0"/>
          </a:p>
        </p:txBody>
      </p:sp>
    </p:spTree>
    <p:extLst>
      <p:ext uri="{BB962C8B-B14F-4D97-AF65-F5344CB8AC3E}">
        <p14:creationId xmlns:p14="http://schemas.microsoft.com/office/powerpoint/2010/main" val="10686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Data Sources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lnSpcReduction="10000"/>
          </a:bodyPr>
          <a:lstStyle/>
          <a:p>
            <a:r>
              <a:rPr lang="en-US" sz="3000" dirty="0"/>
              <a:t>Report 8 of the General Conference approved Financial Commitment Book</a:t>
            </a:r>
          </a:p>
          <a:p>
            <a:endParaRPr lang="en-US" sz="1300" dirty="0"/>
          </a:p>
          <a:p>
            <a:r>
              <a:rPr lang="en-US" sz="3000" dirty="0"/>
              <a:t>The most recently reported Local Church Statistics and church records</a:t>
            </a:r>
          </a:p>
          <a:p>
            <a:endParaRPr lang="en-US" sz="1300" dirty="0"/>
          </a:p>
          <a:p>
            <a:r>
              <a:rPr lang="en-US" sz="3000" dirty="0"/>
              <a:t>Previous years’ statistical reports to fill in missing church data</a:t>
            </a:r>
          </a:p>
          <a:p>
            <a:endParaRPr lang="en-US" sz="1300" dirty="0"/>
          </a:p>
          <a:p>
            <a:r>
              <a:rPr lang="en-US" sz="3000" dirty="0"/>
              <a:t>The conferences’ published budgets</a:t>
            </a:r>
          </a:p>
          <a:p>
            <a:endParaRPr lang="en-US" sz="1300" dirty="0"/>
          </a:p>
          <a:p>
            <a:r>
              <a:rPr lang="en-US" sz="3000" dirty="0"/>
              <a:t>The most current report from the Bureau of Economic Analysis (bea.gov) detailing per capita personal income by county</a:t>
            </a:r>
          </a:p>
          <a:p>
            <a:endParaRPr lang="en-US" sz="4000" dirty="0"/>
          </a:p>
        </p:txBody>
      </p:sp>
    </p:spTree>
    <p:extLst>
      <p:ext uri="{BB962C8B-B14F-4D97-AF65-F5344CB8AC3E}">
        <p14:creationId xmlns:p14="http://schemas.microsoft.com/office/powerpoint/2010/main" val="362584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What Churches are Included?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sz="3500" dirty="0"/>
              <a:t>All Chartered churches (including Satellite/campus churches) are included.</a:t>
            </a:r>
          </a:p>
          <a:p>
            <a:endParaRPr lang="en-US" sz="3500" dirty="0"/>
          </a:p>
          <a:p>
            <a:r>
              <a:rPr lang="en-US" sz="4000" dirty="0"/>
              <a:t>Churches designated as Mission or New Church Start are excluded.</a:t>
            </a:r>
          </a:p>
          <a:p>
            <a:endParaRPr lang="en-US" sz="4000" dirty="0"/>
          </a:p>
        </p:txBody>
      </p:sp>
    </p:spTree>
    <p:extLst>
      <p:ext uri="{BB962C8B-B14F-4D97-AF65-F5344CB8AC3E}">
        <p14:creationId xmlns:p14="http://schemas.microsoft.com/office/powerpoint/2010/main" val="114796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Net Expenditures</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r>
              <a:rPr lang="en-US" dirty="0">
                <a:solidFill>
                  <a:srgbClr val="FFC000"/>
                </a:solidFill>
              </a:rPr>
              <a:t>What Is Included?</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p:txBody>
          <a:bodyPr>
            <a:normAutofit fontScale="92500"/>
          </a:bodyPr>
          <a:lstStyle/>
          <a:p>
            <a:r>
              <a:rPr lang="en-US" dirty="0"/>
              <a:t>Direct-billed pension and health benefits</a:t>
            </a:r>
          </a:p>
          <a:p>
            <a:r>
              <a:rPr lang="en-US" dirty="0"/>
              <a:t>All church clergy and staff compensation/benefits</a:t>
            </a:r>
          </a:p>
          <a:p>
            <a:r>
              <a:rPr lang="en-US" dirty="0"/>
              <a:t>Program and Operating Expenses</a:t>
            </a:r>
          </a:p>
          <a:p>
            <a:r>
              <a:rPr lang="en-US" dirty="0"/>
              <a:t>Net Conference Apportionments – (Total Apportionments paid to the conference excluding administrative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r>
              <a:rPr lang="en-US" dirty="0">
                <a:solidFill>
                  <a:srgbClr val="FFC000"/>
                </a:solidFill>
              </a:rPr>
              <a:t>What is NOT included?</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p:txBody>
          <a:bodyPr/>
          <a:lstStyle/>
          <a:p>
            <a:r>
              <a:rPr lang="en-US" dirty="0"/>
              <a:t>Benevolent giving</a:t>
            </a:r>
          </a:p>
          <a:p>
            <a:r>
              <a:rPr lang="en-US" dirty="0"/>
              <a:t>Debt payments</a:t>
            </a:r>
          </a:p>
          <a:p>
            <a:r>
              <a:rPr lang="en-US" dirty="0"/>
              <a:t>Capital expenditures</a:t>
            </a:r>
          </a:p>
          <a:p>
            <a:r>
              <a:rPr lang="en-US" dirty="0"/>
              <a:t>Administrative Apportionments paid to the Conference</a:t>
            </a:r>
          </a:p>
          <a:p>
            <a:endParaRPr lang="en-US" dirty="0"/>
          </a:p>
        </p:txBody>
      </p:sp>
    </p:spTree>
    <p:extLst>
      <p:ext uri="{BB962C8B-B14F-4D97-AF65-F5344CB8AC3E}">
        <p14:creationId xmlns:p14="http://schemas.microsoft.com/office/powerpoint/2010/main" val="368074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Net Apportionments &amp; Administrative Apportionments Calculation</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85000" lnSpcReduction="20000"/>
          </a:bodyPr>
          <a:lstStyle/>
          <a:p>
            <a:r>
              <a:rPr lang="en-US" sz="3500" dirty="0"/>
              <a:t>GCFA analyzes each Annual Conference budget (via Conference Journals) and computes the percentage of budget used for conference administration.</a:t>
            </a:r>
          </a:p>
          <a:p>
            <a:endParaRPr lang="en-US" sz="3500" dirty="0"/>
          </a:p>
          <a:p>
            <a:r>
              <a:rPr lang="en-US" sz="3500" dirty="0"/>
              <a:t>The amount of church apportionment payments to the conference is then split using the above calculated percentages.  </a:t>
            </a:r>
          </a:p>
          <a:p>
            <a:endParaRPr lang="en-US" sz="3500" dirty="0"/>
          </a:p>
          <a:p>
            <a:r>
              <a:rPr lang="en-US" sz="3500" dirty="0"/>
              <a:t>The amount of apportionments payments related to administration in the above calculation is excluded from Net Expenditures. </a:t>
            </a:r>
            <a:br>
              <a:rPr lang="en-US" sz="3500" dirty="0"/>
            </a:br>
            <a:endParaRPr lang="en-US" sz="3500" dirty="0"/>
          </a:p>
        </p:txBody>
      </p:sp>
    </p:spTree>
    <p:extLst>
      <p:ext uri="{BB962C8B-B14F-4D97-AF65-F5344CB8AC3E}">
        <p14:creationId xmlns:p14="http://schemas.microsoft.com/office/powerpoint/2010/main" val="392786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sz="3500" dirty="0"/>
              <a:t>Approved by General Conference &amp; found in report # 8 of the Financial Commitment Book</a:t>
            </a:r>
          </a:p>
          <a:p>
            <a:endParaRPr lang="en-US" sz="3500" dirty="0"/>
          </a:p>
          <a:p>
            <a:r>
              <a:rPr lang="en-US" sz="3500" dirty="0"/>
              <a:t>The factor by which local church net expenditures is multiplied</a:t>
            </a:r>
          </a:p>
          <a:p>
            <a:endParaRPr lang="en-US" sz="3500" dirty="0"/>
          </a:p>
          <a:p>
            <a:r>
              <a:rPr lang="en-US" sz="3500" dirty="0"/>
              <a:t>The Base Percentage is modified annually by the “</a:t>
            </a:r>
            <a:r>
              <a:rPr lang="en-US" sz="3500" i="1" dirty="0"/>
              <a:t>i </a:t>
            </a:r>
            <a:r>
              <a:rPr lang="en-US" sz="3500" dirty="0"/>
              <a:t>Factor”</a:t>
            </a:r>
          </a:p>
          <a:p>
            <a:endParaRPr lang="en-US" sz="4000" dirty="0"/>
          </a:p>
        </p:txBody>
      </p:sp>
    </p:spTree>
    <p:extLst>
      <p:ext uri="{BB962C8B-B14F-4D97-AF65-F5344CB8AC3E}">
        <p14:creationId xmlns:p14="http://schemas.microsoft.com/office/powerpoint/2010/main" val="236243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The </a:t>
            </a:r>
            <a:r>
              <a:rPr lang="en-US" i="1" dirty="0"/>
              <a:t>i</a:t>
            </a:r>
            <a:r>
              <a:rPr lang="en-US" dirty="0"/>
              <a:t> Factor</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pPr algn="ctr"/>
            <a:r>
              <a:rPr lang="en-US" dirty="0">
                <a:solidFill>
                  <a:srgbClr val="FFC000"/>
                </a:solidFill>
              </a:rPr>
              <a:t>Income </a:t>
            </a:r>
            <a:r>
              <a:rPr lang="en-US" i="1" dirty="0">
                <a:solidFill>
                  <a:srgbClr val="FFC000"/>
                </a:solidFill>
              </a:rPr>
              <a:t>i</a:t>
            </a:r>
            <a:r>
              <a:rPr lang="en-US" dirty="0">
                <a:solidFill>
                  <a:srgbClr val="FFC000"/>
                </a:solidFill>
              </a:rPr>
              <a:t> = Adjustment based upon mean per capita income per attendee</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a:xfrm>
            <a:off x="839788" y="2505074"/>
            <a:ext cx="5157787" cy="3920663"/>
          </a:xfrm>
        </p:spPr>
        <p:txBody>
          <a:bodyPr>
            <a:noAutofit/>
          </a:bodyPr>
          <a:lstStyle/>
          <a:p>
            <a:r>
              <a:rPr lang="en-US" sz="2200" dirty="0"/>
              <a:t>Calculated on a county by county basis in each annual conference, arriving at a weighted average based upon attendance.</a:t>
            </a:r>
          </a:p>
          <a:p>
            <a:endParaRPr lang="en-US" sz="100" dirty="0"/>
          </a:p>
          <a:p>
            <a:r>
              <a:rPr lang="en-US" sz="2200" dirty="0"/>
              <a:t>The weighted average per capita income is then compared to the national average.  Those annual conferences with per capita income above the national average will have a higher factor (increased apportionments).  Conversely, those with a lower average will have a lower factor (lower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pPr algn="ctr"/>
            <a:r>
              <a:rPr lang="en-US" dirty="0">
                <a:solidFill>
                  <a:srgbClr val="FFC000"/>
                </a:solidFill>
              </a:rPr>
              <a:t>Expense </a:t>
            </a:r>
            <a:r>
              <a:rPr lang="en-US" i="1" dirty="0">
                <a:solidFill>
                  <a:srgbClr val="FFC000"/>
                </a:solidFill>
              </a:rPr>
              <a:t>i</a:t>
            </a:r>
            <a:r>
              <a:rPr lang="en-US" dirty="0">
                <a:solidFill>
                  <a:srgbClr val="FFC000"/>
                </a:solidFill>
              </a:rPr>
              <a:t> = “The cost to do church” locally </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a:xfrm>
            <a:off x="6172200" y="2505075"/>
            <a:ext cx="5183188" cy="3920662"/>
          </a:xfrm>
        </p:spPr>
        <p:txBody>
          <a:bodyPr>
            <a:normAutofit fontScale="77500" lnSpcReduction="20000"/>
          </a:bodyPr>
          <a:lstStyle/>
          <a:p>
            <a:r>
              <a:rPr lang="en-US" sz="3000" dirty="0"/>
              <a:t>Calculated on a church by church basis, and like the average income factor, is weighted based upon the number of attendees.</a:t>
            </a:r>
          </a:p>
          <a:p>
            <a:endParaRPr lang="en-US" sz="3000" dirty="0"/>
          </a:p>
          <a:p>
            <a:r>
              <a:rPr lang="en-US" sz="3000" dirty="0"/>
              <a:t>Compares costs at each local church to the UMC national average for items such as:</a:t>
            </a:r>
          </a:p>
          <a:p>
            <a:pPr lvl="1"/>
            <a:r>
              <a:rPr lang="en-US" sz="2600" dirty="0"/>
              <a:t>Operating expenses (utilities, property taxes, insurance, etc.)</a:t>
            </a:r>
          </a:p>
          <a:p>
            <a:pPr lvl="1"/>
            <a:r>
              <a:rPr lang="en-US" sz="2600" dirty="0"/>
              <a:t>Clergy costs</a:t>
            </a:r>
          </a:p>
          <a:p>
            <a:pPr lvl="1"/>
            <a:r>
              <a:rPr lang="en-US" sz="2600" dirty="0"/>
              <a:t>Administrative &amp; District Apportionments</a:t>
            </a:r>
          </a:p>
          <a:p>
            <a:endParaRPr lang="en-US" dirty="0"/>
          </a:p>
        </p:txBody>
      </p:sp>
    </p:spTree>
    <p:extLst>
      <p:ext uri="{BB962C8B-B14F-4D97-AF65-F5344CB8AC3E}">
        <p14:creationId xmlns:p14="http://schemas.microsoft.com/office/powerpoint/2010/main" val="245344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8" ma:contentTypeDescription="Create a new document." ma:contentTypeScope="" ma:versionID="d1b673c6f36e52c11073f749e7e5fbda">
  <xsd:schema xmlns:xsd="http://www.w3.org/2001/XMLSchema" xmlns:xs="http://www.w3.org/2001/XMLSchema" xmlns:p="http://schemas.microsoft.com/office/2006/metadata/properties" xmlns:ns2="e917e7b4-4346-449a-9cfb-cf92bf2e1087" targetNamespace="http://schemas.microsoft.com/office/2006/metadata/properties" ma:root="true" ma:fieldsID="e64c4b8f205753182e709be463a12eeb"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35A67E-73CE-403B-8309-7059A1437D9F}">
  <ds:schemaRefs>
    <ds:schemaRef ds:uri="http://schemas.microsoft.com/sharepoint/v3/contenttype/forms"/>
  </ds:schemaRefs>
</ds:datastoreItem>
</file>

<file path=customXml/itemProps2.xml><?xml version="1.0" encoding="utf-8"?>
<ds:datastoreItem xmlns:ds="http://schemas.openxmlformats.org/officeDocument/2006/customXml" ds:itemID="{0F0A9C3A-50C8-42CF-841B-BABF0E07736D}">
  <ds:schemaRefs>
    <ds:schemaRef ds:uri="http://schemas.microsoft.com/office/infopath/2007/PartnerControls"/>
    <ds:schemaRef ds:uri="http://schemas.microsoft.com/office/2006/documentManagement/types"/>
    <ds:schemaRef ds:uri="http://purl.org/dc/elements/1.1/"/>
    <ds:schemaRef ds:uri="e917e7b4-4346-449a-9cfb-cf92bf2e1087"/>
    <ds:schemaRef ds:uri="http://purl.org/dc/terms/"/>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44553E6F-28A1-4A0B-8758-5DE79A3E2900}"/>
</file>

<file path=docProps/app.xml><?xml version="1.0" encoding="utf-8"?>
<Properties xmlns="http://schemas.openxmlformats.org/officeDocument/2006/extended-properties" xmlns:vt="http://schemas.openxmlformats.org/officeDocument/2006/docPropsVTypes">
  <Template/>
  <TotalTime>6070</TotalTime>
  <Words>942</Words>
  <Application>Microsoft Office PowerPoint</Application>
  <PresentationFormat>Widescreen</PresentationFormat>
  <Paragraphs>128</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Franklin Gothic Book</vt:lpstr>
      <vt:lpstr>Franklin Gothic Medium</vt:lpstr>
      <vt:lpstr>Office Theme</vt:lpstr>
      <vt:lpstr>Default Theme</vt:lpstr>
      <vt:lpstr>Sponsored by GCFA</vt:lpstr>
      <vt:lpstr>PowerPoint Presentation</vt:lpstr>
      <vt:lpstr>Apportionment Formula - Current State</vt:lpstr>
      <vt:lpstr>Data Sources</vt:lpstr>
      <vt:lpstr>What Churches are Included?</vt:lpstr>
      <vt:lpstr>Net Expenditures</vt:lpstr>
      <vt:lpstr>Net Apportionments &amp; Administrative Apportionments Calculation</vt:lpstr>
      <vt:lpstr>Base Percentage</vt:lpstr>
      <vt:lpstr>The i Factor</vt:lpstr>
      <vt:lpstr>PowerPoint Presentation</vt:lpstr>
      <vt:lpstr>Net Expenditure Trends in Billions of $</vt:lpstr>
      <vt:lpstr>Base Percentage Trends</vt:lpstr>
      <vt:lpstr>Collection Rate Trends</vt:lpstr>
      <vt:lpstr>Collection Rate Trends (in Millions)</vt:lpstr>
      <vt:lpstr>Inflation Adjusted Data Points – 2006 = Base Year</vt:lpstr>
      <vt:lpstr>PowerPoint Presentation</vt:lpstr>
      <vt:lpstr>General Conference Budget Approval</vt:lpstr>
      <vt:lpstr>Why is there a 3 year lag between Net Exp. And Apportionments?</vt:lpstr>
      <vt:lpstr>How are Net Expenditures Estimated / Projected?</vt:lpstr>
      <vt:lpstr>Projected vs. Actual Apportionments in Millions of $</vt:lpstr>
      <vt:lpstr>Projected vs. Actual Apportionments as a %  Projected Amounts</vt:lpstr>
      <vt:lpstr>PowerPoint Presentation</vt:lpstr>
      <vt:lpstr>Apportionment Formula – Proposed to GC</vt:lpstr>
      <vt:lpstr>Rationale for Elimination of i-factor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35</cp:revision>
  <dcterms:created xsi:type="dcterms:W3CDTF">2020-11-10T14:16:28Z</dcterms:created>
  <dcterms:modified xsi:type="dcterms:W3CDTF">2021-01-20T22:16:40Z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