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83" r:id="rId3"/>
    <p:sldId id="887" r:id="rId4"/>
    <p:sldId id="890" r:id="rId5"/>
    <p:sldId id="893" r:id="rId6"/>
    <p:sldId id="892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3B3"/>
    <a:srgbClr val="C1C1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854"/>
    <p:restoredTop sz="72144" autoAdjust="0"/>
  </p:normalViewPr>
  <p:slideViewPr>
    <p:cSldViewPr snapToGrid="0" snapToObjects="1">
      <p:cViewPr varScale="1">
        <p:scale>
          <a:sx n="47" d="100"/>
          <a:sy n="47" d="100"/>
        </p:scale>
        <p:origin x="17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EA04A-C7F1-4F4A-9920-920AD6429D46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0BFC-325D-FF41-A9C0-1E541136D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 err="1">
                <a:latin typeface="avenir-lt-w01_35-light1475496"/>
              </a:rPr>
              <a:t>leveraging</a:t>
            </a:r>
            <a:r>
              <a:rPr lang="fi-FI" sz="1200" dirty="0">
                <a:latin typeface="avenir-lt-w01_35-light1475496"/>
              </a:rPr>
              <a:t> </a:t>
            </a:r>
            <a:r>
              <a:rPr lang="fi-FI" sz="1200" dirty="0" err="1">
                <a:latin typeface="avenir-lt-w01_35-light1475496"/>
              </a:rPr>
              <a:t>Big</a:t>
            </a:r>
            <a:r>
              <a:rPr lang="fi-FI" sz="1200" dirty="0">
                <a:latin typeface="avenir-lt-w01_35-light1475496"/>
              </a:rPr>
              <a:t> Data and open data </a:t>
            </a:r>
            <a:r>
              <a:rPr lang="fi-FI" sz="1200" dirty="0" err="1">
                <a:latin typeface="avenir-lt-w01_35-light1475496"/>
              </a:rPr>
              <a:t>sources</a:t>
            </a:r>
            <a:r>
              <a:rPr lang="fi-FI" sz="1200" dirty="0">
                <a:latin typeface="avenir-lt-w01_35-light1475496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16FC2-54A8-EF40-98A5-995CC786A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 the outcomes of your innovative customs projects to claim a trophy of excellence</a:t>
            </a:r>
            <a:endParaRPr lang="en-GB" dirty="0">
              <a:solidFill>
                <a:srgbClr val="3E3F3A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3E3F3A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3E3F3A"/>
                </a:solidFill>
                <a:latin typeface="Roboto"/>
              </a:rPr>
              <a:t>Customs Innovation Award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E3F3A"/>
                </a:solidFill>
                <a:latin typeface="Roboto"/>
              </a:rPr>
              <a:t>UK Border Force wins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3E3F3A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3E3F3A"/>
                </a:solidFill>
                <a:latin typeface="Roboto"/>
              </a:rPr>
              <a:t>Customs Innovation Award 2020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E3F3A"/>
                </a:solidFill>
                <a:latin typeface="Roboto"/>
              </a:rPr>
              <a:t>Novel approaches to cope with the growing international e-commerce traffic</a:t>
            </a:r>
            <a:endParaRPr lang="en-US" dirty="0"/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opportunities with mobile laboratory capabilities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Customs Innovation Award 200</a:t>
            </a:r>
          </a:p>
          <a:p>
            <a:pPr marL="171450" indent="-171450">
              <a:buFontTx/>
              <a:buChar char="-"/>
            </a:pPr>
            <a:r>
              <a:rPr lang="en-US" dirty="0"/>
              <a:t>Launch in December 2020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Theme is data quality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E0BFC-325D-FF41-A9C0-1E541136D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E0BFC-325D-FF41-A9C0-1E541136D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9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ARESIBO considers the use of all types of unmanned systems, namely Unmanned Ground Vehicles (UGV), Unmanned Aerial Vehicles (UAVs), Unmanned Underwater Vehicles (UUVs), and Unmanned Surface Vehicles (USVs)</a:t>
            </a:r>
            <a:r>
              <a:rPr lang="aa-ET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AR: smart glasses, training simulators, handheld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E0BFC-325D-FF41-A9C0-1E541136D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8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16FC2-54A8-EF40-98A5-995CC786A6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2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E42CDF-25F4-3645-AA9F-6B8DFDC8F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7477" y="365125"/>
            <a:ext cx="3077308" cy="29056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BB7DECD-D855-9D43-B114-0F1756DB74EE}"/>
              </a:ext>
            </a:extLst>
          </p:cNvPr>
          <p:cNvSpPr/>
          <p:nvPr userDrawn="1"/>
        </p:nvSpPr>
        <p:spPr>
          <a:xfrm>
            <a:off x="263769" y="365125"/>
            <a:ext cx="8440616" cy="6365459"/>
          </a:xfrm>
          <a:prstGeom prst="rect">
            <a:avLst/>
          </a:prstGeom>
          <a:solidFill>
            <a:srgbClr val="143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950306-161B-C940-9563-359E3E54B929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9" t="21638" r="3930" b="35083"/>
          <a:stretch/>
        </p:blipFill>
        <p:spPr bwMode="auto">
          <a:xfrm>
            <a:off x="838199" y="5642152"/>
            <a:ext cx="2260601" cy="856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7314809-9A35-E04D-8F48-913A3B090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524" y="5828057"/>
            <a:ext cx="664818" cy="6648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DCF9B9F-24BD-A842-8F90-7474B5F0F309}"/>
              </a:ext>
            </a:extLst>
          </p:cNvPr>
          <p:cNvSpPr txBox="1">
            <a:spLocks/>
          </p:cNvSpPr>
          <p:nvPr userDrawn="1"/>
        </p:nvSpPr>
        <p:spPr>
          <a:xfrm>
            <a:off x="3673230" y="5828057"/>
            <a:ext cx="3594105" cy="81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solidFill>
                  <a:srgbClr val="C1C1C1"/>
                </a:solidFill>
                <a:ea typeface="Calibri" charset="0"/>
                <a:cs typeface="Calibri" charset="0"/>
              </a:rPr>
              <a:t>A project funded by the European Union’s Horizon 2020 research and innovation programme under the Grant Agreement No 786748.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xmlns="" id="{C381AA64-8F8B-D748-97DB-D8C65AA7A5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22438"/>
            <a:ext cx="7282142" cy="1435100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3">
            <a:extLst>
              <a:ext uri="{FF2B5EF4-FFF2-40B4-BE49-F238E27FC236}">
                <a16:creationId xmlns:a16="http://schemas.microsoft.com/office/drawing/2014/main" xmlns="" id="{B8AF5816-F27F-8542-A7EF-575E0B35D9B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199" y="3332901"/>
            <a:ext cx="7282142" cy="14351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Presenter, Organisation, Place and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6875974-DF7D-AD4D-AC61-DEF022115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7477" y="3332900"/>
            <a:ext cx="3078532" cy="33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2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127CD-8E9C-ED44-8E05-5676E0A2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24D062-4956-644D-B988-0B7CF7886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6A05BB1-6CD3-4B46-BC65-FAEB36AF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3363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C1C1C1"/>
                </a:solidFill>
              </a:defRPr>
            </a:lvl1pPr>
          </a:lstStyle>
          <a:p>
            <a:fld id="{F65CFEF7-862C-E444-B91B-EAC90BFEE5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A46A79-9DCD-264B-B748-D6A8FCC20E1B}"/>
              </a:ext>
            </a:extLst>
          </p:cNvPr>
          <p:cNvGrpSpPr/>
          <p:nvPr userDrawn="1"/>
        </p:nvGrpSpPr>
        <p:grpSpPr>
          <a:xfrm>
            <a:off x="0" y="5617418"/>
            <a:ext cx="12191022" cy="1278428"/>
            <a:chOff x="0" y="5604609"/>
            <a:chExt cx="12191022" cy="12784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9A6343A-D6C4-EE44-A202-D33080EFD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04609"/>
              <a:ext cx="4199022" cy="12784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E9B72B7-82FB-CA4C-A58D-891037F16001}"/>
                </a:ext>
              </a:extLst>
            </p:cNvPr>
            <p:cNvSpPr/>
            <p:nvPr/>
          </p:nvSpPr>
          <p:spPr>
            <a:xfrm>
              <a:off x="4199022" y="6701425"/>
              <a:ext cx="7992000" cy="158092"/>
            </a:xfrm>
            <a:prstGeom prst="rect">
              <a:avLst/>
            </a:prstGeom>
            <a:solidFill>
              <a:srgbClr val="CD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965861C-A33B-E049-B36D-BC16FB747D44}"/>
              </a:ext>
            </a:extLst>
          </p:cNvPr>
          <p:cNvCxnSpPr>
            <a:cxnSpLocks/>
          </p:cNvCxnSpPr>
          <p:nvPr userDrawn="1"/>
        </p:nvCxnSpPr>
        <p:spPr>
          <a:xfrm>
            <a:off x="642256" y="1556335"/>
            <a:ext cx="112884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C564BA7-9EF7-024C-AA5F-7BDF6E18A81C}"/>
              </a:ext>
            </a:extLst>
          </p:cNvPr>
          <p:cNvCxnSpPr>
            <a:cxnSpLocks/>
          </p:cNvCxnSpPr>
          <p:nvPr userDrawn="1"/>
        </p:nvCxnSpPr>
        <p:spPr>
          <a:xfrm>
            <a:off x="11619906" y="344325"/>
            <a:ext cx="10886" cy="14478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9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DA68694-7E81-4B42-839A-242EB86387F6}"/>
              </a:ext>
            </a:extLst>
          </p:cNvPr>
          <p:cNvSpPr/>
          <p:nvPr userDrawn="1"/>
        </p:nvSpPr>
        <p:spPr>
          <a:xfrm>
            <a:off x="10994064" y="6390167"/>
            <a:ext cx="1197935" cy="49287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E2664-F868-2548-A9AD-2A1BF266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90B095-9C58-0742-8F65-18811EA3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2C8BD88-15BF-BD4E-AE7A-5E90A588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3363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C1C1C1"/>
                </a:solidFill>
              </a:defRPr>
            </a:lvl1pPr>
          </a:lstStyle>
          <a:p>
            <a:fld id="{F65CFEF7-862C-E444-B91B-EAC90BFEE5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E349015-10EB-3946-AD51-60859787260D}"/>
              </a:ext>
            </a:extLst>
          </p:cNvPr>
          <p:cNvGrpSpPr/>
          <p:nvPr userDrawn="1"/>
        </p:nvGrpSpPr>
        <p:grpSpPr>
          <a:xfrm>
            <a:off x="0" y="5604609"/>
            <a:ext cx="10994064" cy="1278428"/>
            <a:chOff x="0" y="5604609"/>
            <a:chExt cx="10994064" cy="12784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B43C090-DB87-7C42-A81F-7C93D7F1B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04609"/>
              <a:ext cx="4199022" cy="127842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4B73042-6A7A-F349-B81F-AF7FAF799F37}"/>
                </a:ext>
              </a:extLst>
            </p:cNvPr>
            <p:cNvSpPr/>
            <p:nvPr/>
          </p:nvSpPr>
          <p:spPr>
            <a:xfrm>
              <a:off x="4199022" y="6701425"/>
              <a:ext cx="6795042" cy="158092"/>
            </a:xfrm>
            <a:prstGeom prst="rect">
              <a:avLst/>
            </a:prstGeom>
            <a:solidFill>
              <a:srgbClr val="CD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735AE9-74DD-994B-859C-AFA3290D260D}"/>
              </a:ext>
            </a:extLst>
          </p:cNvPr>
          <p:cNvSpPr/>
          <p:nvPr userDrawn="1"/>
        </p:nvSpPr>
        <p:spPr>
          <a:xfrm>
            <a:off x="10994064" y="6390167"/>
            <a:ext cx="1197935" cy="46335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200C40A-7CBF-B042-BAE6-1B50756EB54A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9" t="21638" r="3930" b="35083"/>
          <a:stretch/>
        </p:blipFill>
        <p:spPr bwMode="auto">
          <a:xfrm>
            <a:off x="11137827" y="6431636"/>
            <a:ext cx="919495" cy="34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45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9EB847-AE16-2849-B37B-E7526849E7ED}"/>
              </a:ext>
            </a:extLst>
          </p:cNvPr>
          <p:cNvSpPr/>
          <p:nvPr userDrawn="1"/>
        </p:nvSpPr>
        <p:spPr>
          <a:xfrm>
            <a:off x="10994064" y="6390167"/>
            <a:ext cx="1197935" cy="49287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D4F49-2514-8D40-913B-DC7123BB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7BABAF-2975-BB45-9232-886A0ABEE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06EE8A-6941-974F-A0A7-F1F9599C5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E03002C-73C1-6546-B615-454AC62A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3363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C1C1C1"/>
                </a:solidFill>
              </a:defRPr>
            </a:lvl1pPr>
          </a:lstStyle>
          <a:p>
            <a:fld id="{F65CFEF7-862C-E444-B91B-EAC90BFEE5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B76B5FA-9404-374B-8A20-46832E9ED324}"/>
              </a:ext>
            </a:extLst>
          </p:cNvPr>
          <p:cNvGrpSpPr/>
          <p:nvPr userDrawn="1"/>
        </p:nvGrpSpPr>
        <p:grpSpPr>
          <a:xfrm>
            <a:off x="0" y="5604609"/>
            <a:ext cx="10994064" cy="1278428"/>
            <a:chOff x="0" y="5604609"/>
            <a:chExt cx="10994064" cy="12784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7DA5522-9000-5745-BC53-A57E37114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04609"/>
              <a:ext cx="4199022" cy="12784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97FC770-EA96-9149-81CF-3D349B474DB5}"/>
                </a:ext>
              </a:extLst>
            </p:cNvPr>
            <p:cNvSpPr/>
            <p:nvPr/>
          </p:nvSpPr>
          <p:spPr>
            <a:xfrm>
              <a:off x="4199022" y="6701425"/>
              <a:ext cx="6795042" cy="158092"/>
            </a:xfrm>
            <a:prstGeom prst="rect">
              <a:avLst/>
            </a:prstGeom>
            <a:solidFill>
              <a:srgbClr val="CD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E16ADC-9EA9-734E-974E-D17F1C5213C3}"/>
              </a:ext>
            </a:extLst>
          </p:cNvPr>
          <p:cNvSpPr/>
          <p:nvPr userDrawn="1"/>
        </p:nvSpPr>
        <p:spPr>
          <a:xfrm>
            <a:off x="10994064" y="6390167"/>
            <a:ext cx="1197935" cy="46335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B95AAF-1FDD-7D44-A780-F1998683FC09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9" t="21638" r="3930" b="35083"/>
          <a:stretch/>
        </p:blipFill>
        <p:spPr bwMode="auto">
          <a:xfrm>
            <a:off x="11137827" y="6431636"/>
            <a:ext cx="919495" cy="34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F60EEF7-82EE-9843-A72B-5B3F1D4F1028}"/>
              </a:ext>
            </a:extLst>
          </p:cNvPr>
          <p:cNvCxnSpPr>
            <a:cxnSpLocks/>
          </p:cNvCxnSpPr>
          <p:nvPr userDrawn="1"/>
        </p:nvCxnSpPr>
        <p:spPr>
          <a:xfrm>
            <a:off x="642256" y="1556335"/>
            <a:ext cx="112884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536E305-3E84-8B40-89DB-DA26F1305736}"/>
              </a:ext>
            </a:extLst>
          </p:cNvPr>
          <p:cNvCxnSpPr>
            <a:cxnSpLocks/>
          </p:cNvCxnSpPr>
          <p:nvPr userDrawn="1"/>
        </p:nvCxnSpPr>
        <p:spPr>
          <a:xfrm>
            <a:off x="11619906" y="344325"/>
            <a:ext cx="10886" cy="14478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9C812A2-3E3A-2B45-8F1A-7BBE36473BD7}"/>
              </a:ext>
            </a:extLst>
          </p:cNvPr>
          <p:cNvSpPr/>
          <p:nvPr userDrawn="1"/>
        </p:nvSpPr>
        <p:spPr>
          <a:xfrm>
            <a:off x="10994064" y="6390167"/>
            <a:ext cx="1197935" cy="49287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E53F3-2F24-FE4F-B1A4-B33B4A16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A63469-8D1B-F442-BB1F-91F85950E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6126ED-F295-4440-B9EA-F2C5438FA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89EA4D-E094-CD4E-9F7B-D9E52C7E4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323A22-4850-2F4F-9E8D-3AD386531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EEF45B1C-83A0-DB4B-A8CA-35DC076C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3363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C1C1C1"/>
                </a:solidFill>
              </a:defRPr>
            </a:lvl1pPr>
          </a:lstStyle>
          <a:p>
            <a:fld id="{F65CFEF7-862C-E444-B91B-EAC90BFEE5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BF6B80-A073-B24B-83AA-A220A8124E75}"/>
              </a:ext>
            </a:extLst>
          </p:cNvPr>
          <p:cNvGrpSpPr/>
          <p:nvPr userDrawn="1"/>
        </p:nvGrpSpPr>
        <p:grpSpPr>
          <a:xfrm>
            <a:off x="0" y="5604609"/>
            <a:ext cx="10994064" cy="1278428"/>
            <a:chOff x="0" y="5604609"/>
            <a:chExt cx="10994064" cy="127842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CA9EB8A-66DF-0A44-ACB4-F78867564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04609"/>
              <a:ext cx="4199022" cy="127842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ACFFD08-1104-5941-A98B-5AC1060C282F}"/>
                </a:ext>
              </a:extLst>
            </p:cNvPr>
            <p:cNvSpPr/>
            <p:nvPr/>
          </p:nvSpPr>
          <p:spPr>
            <a:xfrm>
              <a:off x="4199022" y="6701425"/>
              <a:ext cx="6795042" cy="158092"/>
            </a:xfrm>
            <a:prstGeom prst="rect">
              <a:avLst/>
            </a:prstGeom>
            <a:solidFill>
              <a:srgbClr val="CD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7E2AE71-7012-C941-8A79-0B559403784A}"/>
              </a:ext>
            </a:extLst>
          </p:cNvPr>
          <p:cNvSpPr/>
          <p:nvPr userDrawn="1"/>
        </p:nvSpPr>
        <p:spPr>
          <a:xfrm>
            <a:off x="10994064" y="6390167"/>
            <a:ext cx="1197935" cy="46335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E96E4C3-957E-464E-A626-DE991A358CBE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9" t="21638" r="3930" b="35083"/>
          <a:stretch/>
        </p:blipFill>
        <p:spPr bwMode="auto">
          <a:xfrm>
            <a:off x="11137827" y="6431636"/>
            <a:ext cx="919495" cy="34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077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FF8051-421C-2C41-AE7F-F639845D7ACE}"/>
              </a:ext>
            </a:extLst>
          </p:cNvPr>
          <p:cNvSpPr/>
          <p:nvPr userDrawn="1"/>
        </p:nvSpPr>
        <p:spPr>
          <a:xfrm>
            <a:off x="10994064" y="6390167"/>
            <a:ext cx="1197935" cy="49287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9F8FDA-12EF-1943-9F0B-9B03AA27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F08937E-EDC0-7D4B-8B1C-B05B3DF1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3363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C1C1C1"/>
                </a:solidFill>
              </a:defRPr>
            </a:lvl1pPr>
          </a:lstStyle>
          <a:p>
            <a:fld id="{F65CFEF7-862C-E444-B91B-EAC90BFEE5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C10D062-CB64-1A4B-A933-D54C085554B9}"/>
              </a:ext>
            </a:extLst>
          </p:cNvPr>
          <p:cNvGrpSpPr/>
          <p:nvPr userDrawn="1"/>
        </p:nvGrpSpPr>
        <p:grpSpPr>
          <a:xfrm>
            <a:off x="0" y="5604609"/>
            <a:ext cx="10994064" cy="1278428"/>
            <a:chOff x="0" y="5604609"/>
            <a:chExt cx="10994064" cy="12784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43278EE-5EBE-A04F-9F50-F5287F130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04609"/>
              <a:ext cx="4199022" cy="127842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1F7776D-5E0C-AF4D-90F9-79E1094CA284}"/>
                </a:ext>
              </a:extLst>
            </p:cNvPr>
            <p:cNvSpPr/>
            <p:nvPr/>
          </p:nvSpPr>
          <p:spPr>
            <a:xfrm>
              <a:off x="4199022" y="6701425"/>
              <a:ext cx="6795042" cy="158092"/>
            </a:xfrm>
            <a:prstGeom prst="rect">
              <a:avLst/>
            </a:prstGeom>
            <a:solidFill>
              <a:srgbClr val="CD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BA9B168-C607-DA4E-88AB-017C7A24D51D}"/>
              </a:ext>
            </a:extLst>
          </p:cNvPr>
          <p:cNvSpPr/>
          <p:nvPr userDrawn="1"/>
        </p:nvSpPr>
        <p:spPr>
          <a:xfrm>
            <a:off x="10994064" y="6390167"/>
            <a:ext cx="1197935" cy="46335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48D0D9-4DD6-7346-BB7E-45CE3FD5CE13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9" t="21638" r="3930" b="35083"/>
          <a:stretch/>
        </p:blipFill>
        <p:spPr bwMode="auto">
          <a:xfrm>
            <a:off x="11137827" y="6431636"/>
            <a:ext cx="919495" cy="34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1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62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26BF4B7-7D19-4A48-B786-5237EE89E949}"/>
              </a:ext>
            </a:extLst>
          </p:cNvPr>
          <p:cNvSpPr/>
          <p:nvPr userDrawn="1"/>
        </p:nvSpPr>
        <p:spPr>
          <a:xfrm>
            <a:off x="10994064" y="6390167"/>
            <a:ext cx="1197935" cy="49287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20A7C-5B9B-F147-835A-A4D23A98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A0A33-720E-ED40-B0AD-77D7CC22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A6F27-61E1-0647-BECC-0A51A2CED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ECBA03F-98A9-8141-B834-D9327728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3363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C1C1C1"/>
                </a:solidFill>
              </a:defRPr>
            </a:lvl1pPr>
          </a:lstStyle>
          <a:p>
            <a:fld id="{F65CFEF7-862C-E444-B91B-EAC90BFEE5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7DA03AC-48B8-5844-937E-EBEC4CD027AF}"/>
              </a:ext>
            </a:extLst>
          </p:cNvPr>
          <p:cNvGrpSpPr/>
          <p:nvPr userDrawn="1"/>
        </p:nvGrpSpPr>
        <p:grpSpPr>
          <a:xfrm>
            <a:off x="0" y="5604609"/>
            <a:ext cx="10994064" cy="1278428"/>
            <a:chOff x="0" y="5604609"/>
            <a:chExt cx="10994064" cy="12784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DCB31C9-192F-C648-A25C-B232D64D5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04609"/>
              <a:ext cx="4199022" cy="12784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BD80532-0EFD-E645-8C5F-3FB3B9A25FF7}"/>
                </a:ext>
              </a:extLst>
            </p:cNvPr>
            <p:cNvSpPr/>
            <p:nvPr/>
          </p:nvSpPr>
          <p:spPr>
            <a:xfrm>
              <a:off x="4199022" y="6701425"/>
              <a:ext cx="6795042" cy="158092"/>
            </a:xfrm>
            <a:prstGeom prst="rect">
              <a:avLst/>
            </a:prstGeom>
            <a:solidFill>
              <a:srgbClr val="CD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85DC1CB-5DFA-734F-A00B-D6A67862A286}"/>
              </a:ext>
            </a:extLst>
          </p:cNvPr>
          <p:cNvSpPr/>
          <p:nvPr userDrawn="1"/>
        </p:nvSpPr>
        <p:spPr>
          <a:xfrm>
            <a:off x="10994064" y="6390167"/>
            <a:ext cx="1197935" cy="46335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DE62653-B70D-4C4C-80DD-7E3ECA0B4FBB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9" t="21638" r="3930" b="35083"/>
          <a:stretch/>
        </p:blipFill>
        <p:spPr bwMode="auto">
          <a:xfrm>
            <a:off x="11137827" y="6431636"/>
            <a:ext cx="919495" cy="34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69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33653FA-9B48-DA4D-AB96-2CE78ECACB98}"/>
              </a:ext>
            </a:extLst>
          </p:cNvPr>
          <p:cNvSpPr/>
          <p:nvPr userDrawn="1"/>
        </p:nvSpPr>
        <p:spPr>
          <a:xfrm>
            <a:off x="10994064" y="6390167"/>
            <a:ext cx="1197935" cy="49287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D5FBF-CAF8-9E49-B30D-4C1A148C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52D54D-CC43-B84D-B944-2A671B717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6E9747-2089-824B-B618-802459066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5451D16C-2D37-9540-986C-6373B684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3363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C1C1C1"/>
                </a:solidFill>
              </a:defRPr>
            </a:lvl1pPr>
          </a:lstStyle>
          <a:p>
            <a:fld id="{F65CFEF7-862C-E444-B91B-EAC90BFEE5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D2E99F5-A4C5-D849-9350-5D3A4645A7BF}"/>
              </a:ext>
            </a:extLst>
          </p:cNvPr>
          <p:cNvGrpSpPr/>
          <p:nvPr userDrawn="1"/>
        </p:nvGrpSpPr>
        <p:grpSpPr>
          <a:xfrm>
            <a:off x="0" y="5604609"/>
            <a:ext cx="10994064" cy="1278428"/>
            <a:chOff x="0" y="5604609"/>
            <a:chExt cx="10994064" cy="12784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AE40695-4EE6-4148-9EE2-7D6914B8D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604609"/>
              <a:ext cx="4199022" cy="127842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27B147B-FF51-B540-923C-303666F18763}"/>
                </a:ext>
              </a:extLst>
            </p:cNvPr>
            <p:cNvSpPr/>
            <p:nvPr/>
          </p:nvSpPr>
          <p:spPr>
            <a:xfrm>
              <a:off x="4199022" y="6701425"/>
              <a:ext cx="6795042" cy="158092"/>
            </a:xfrm>
            <a:prstGeom prst="rect">
              <a:avLst/>
            </a:prstGeom>
            <a:solidFill>
              <a:srgbClr val="CD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4A5F7A-CFFB-8344-8E4F-5E113ACF5549}"/>
              </a:ext>
            </a:extLst>
          </p:cNvPr>
          <p:cNvSpPr/>
          <p:nvPr userDrawn="1"/>
        </p:nvSpPr>
        <p:spPr>
          <a:xfrm>
            <a:off x="10994064" y="6390167"/>
            <a:ext cx="1197935" cy="463350"/>
          </a:xfrm>
          <a:prstGeom prst="rect">
            <a:avLst/>
          </a:prstGeom>
          <a:solidFill>
            <a:srgbClr val="CD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58A9651-9837-7F43-B715-066BCC98D24B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3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49" t="21638" r="3930" b="35083"/>
          <a:stretch/>
        </p:blipFill>
        <p:spPr bwMode="auto">
          <a:xfrm>
            <a:off x="11137827" y="6431636"/>
            <a:ext cx="919495" cy="34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86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4F0D976-39F0-7C4C-9F02-5DA530E59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E043C0-E70E-654E-9CA7-918C06C5D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0792C34-6C05-F443-AB89-890A0CB34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C1C1C1"/>
                </a:solidFill>
              </a:defRPr>
            </a:lvl1pPr>
          </a:lstStyle>
          <a:p>
            <a:fld id="{71FE38AB-FF45-944D-9D9C-B912A9383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7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13B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n-cp.net/download-pen-cp-magazi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aresibo.eu/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12" Type="http://schemas.openxmlformats.org/officeDocument/2006/relationships/hyperlink" Target="https://www.facebook.com/groups/penc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s://www.youtube.com/channel/UCVNREOilB1Doex4u9E6AHkw" TargetMode="External"/><Relationship Id="rId5" Type="http://schemas.openxmlformats.org/officeDocument/2006/relationships/hyperlink" Target="http://www.pen-cp.net/" TargetMode="External"/><Relationship Id="rId10" Type="http://schemas.openxmlformats.org/officeDocument/2006/relationships/hyperlink" Target="https://www.linkedin.com/groups/8183667/" TargetMode="External"/><Relationship Id="rId4" Type="http://schemas.openxmlformats.org/officeDocument/2006/relationships/hyperlink" Target="http://www.profile-project.eu/" TargetMode="External"/><Relationship Id="rId9" Type="http://schemas.openxmlformats.org/officeDocument/2006/relationships/hyperlink" Target="mailto:toni@cross-bord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DC9BBB9-59F0-484F-88CB-742EE7B25A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73147"/>
            <a:ext cx="7282142" cy="1435100"/>
          </a:xfrm>
        </p:spPr>
        <p:txBody>
          <a:bodyPr>
            <a:normAutofit/>
          </a:bodyPr>
          <a:lstStyle/>
          <a:p>
            <a:r>
              <a:rPr lang="en-US" b="1" i="1" dirty="0"/>
              <a:t>Three EU H2020 Customs and Border Security Projects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1BC0A-D487-C044-B006-893971714C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199" y="3157538"/>
            <a:ext cx="7282142" cy="2259589"/>
          </a:xfrm>
        </p:spPr>
        <p:txBody>
          <a:bodyPr>
            <a:normAutofit fontScale="62500" lnSpcReduction="20000"/>
          </a:bodyPr>
          <a:lstStyle/>
          <a:p>
            <a:r>
              <a:rPr lang="fi-FI" b="1" dirty="0" err="1"/>
              <a:t>Dr</a:t>
            </a:r>
            <a:r>
              <a:rPr lang="fi-FI" b="1" dirty="0"/>
              <a:t>. Toni Männistö, Cross-border Research Association</a:t>
            </a:r>
          </a:p>
          <a:p>
            <a:r>
              <a:rPr lang="fi-FI" b="1" dirty="0"/>
              <a:t>Dr. Juha Hintsa, Cross-border Research Association</a:t>
            </a:r>
          </a:p>
          <a:p>
            <a:endParaRPr lang="fi-FI" dirty="0"/>
          </a:p>
          <a:p>
            <a:r>
              <a:rPr lang="fi-FI" dirty="0"/>
              <a:t>2020 WCO TECH-CON</a:t>
            </a:r>
          </a:p>
          <a:p>
            <a:r>
              <a:rPr lang="fi-FI" dirty="0"/>
              <a:t>11 November 2020, 13:50 – 14:50 </a:t>
            </a:r>
          </a:p>
          <a:p>
            <a:endParaRPr lang="fi-FI" dirty="0"/>
          </a:p>
          <a:p>
            <a:r>
              <a:rPr lang="en-US" dirty="0"/>
              <a:t>Session II.1 – Inspection equipment and officers' safety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E0271E-4AB6-054A-B889-68D7092A48D4}"/>
              </a:ext>
            </a:extLst>
          </p:cNvPr>
          <p:cNvSpPr/>
          <p:nvPr/>
        </p:nvSpPr>
        <p:spPr>
          <a:xfrm>
            <a:off x="304800" y="5417127"/>
            <a:ext cx="8395855" cy="1302328"/>
          </a:xfrm>
          <a:prstGeom prst="rect">
            <a:avLst/>
          </a:prstGeom>
          <a:solidFill>
            <a:srgbClr val="231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DDDFA6-721D-044E-8705-EF88DB4C12E6}"/>
              </a:ext>
            </a:extLst>
          </p:cNvPr>
          <p:cNvPicPr/>
          <p:nvPr/>
        </p:nvPicPr>
        <p:blipFill rotWithShape="1">
          <a:blip r:embed="rId3"/>
          <a:srcRect l="15949" t="21638" r="3930" b="35083"/>
          <a:stretch/>
        </p:blipFill>
        <p:spPr bwMode="auto">
          <a:xfrm>
            <a:off x="5425414" y="1748407"/>
            <a:ext cx="2254240" cy="854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5F06D9-6369-544D-B0B1-F67428F9D09E}"/>
              </a:ext>
            </a:extLst>
          </p:cNvPr>
          <p:cNvSpPr>
            <a:spLocks/>
          </p:cNvSpPr>
          <p:nvPr/>
        </p:nvSpPr>
        <p:spPr>
          <a:xfrm>
            <a:off x="5066828" y="2918152"/>
            <a:ext cx="3342382" cy="144000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A </a:t>
            </a:r>
            <a:r>
              <a:rPr lang="fi-FI" sz="1600" dirty="0" err="1">
                <a:latin typeface="avenir-lt-w01_35-light1475496"/>
              </a:rPr>
              <a:t>project</a:t>
            </a:r>
            <a:r>
              <a:rPr lang="fi-FI" sz="1600" dirty="0">
                <a:latin typeface="avenir-lt-w01_35-light1475496"/>
              </a:rPr>
              <a:t> for </a:t>
            </a:r>
            <a:r>
              <a:rPr lang="fi-FI" sz="1600" dirty="0" err="1">
                <a:latin typeface="avenir-lt-w01_35-light1475496"/>
              </a:rPr>
              <a:t>upgrading</a:t>
            </a:r>
            <a:r>
              <a:rPr lang="fi-FI" sz="1600" dirty="0">
                <a:latin typeface="avenir-lt-w01_35-light1475496"/>
              </a:rPr>
              <a:t> data </a:t>
            </a:r>
            <a:r>
              <a:rPr lang="fi-FI" sz="1600" dirty="0" err="1">
                <a:latin typeface="avenir-lt-w01_35-light1475496"/>
              </a:rPr>
              <a:t>analytics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capabilities</a:t>
            </a:r>
            <a:r>
              <a:rPr lang="fi-FI" sz="1600" dirty="0">
                <a:latin typeface="avenir-lt-w01_35-light1475496"/>
              </a:rPr>
              <a:t> and </a:t>
            </a:r>
            <a:r>
              <a:rPr lang="fi-FI" sz="1600" dirty="0" err="1">
                <a:latin typeface="avenir-lt-w01_35-light1475496"/>
              </a:rPr>
              <a:t>improving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the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use</a:t>
            </a:r>
            <a:r>
              <a:rPr lang="fi-FI" sz="1600" dirty="0">
                <a:latin typeface="avenir-lt-w01_35-light1475496"/>
              </a:rPr>
              <a:t> of </a:t>
            </a:r>
            <a:r>
              <a:rPr lang="fi-FI" sz="1600" dirty="0" err="1">
                <a:latin typeface="avenir-lt-w01_35-light1475496"/>
              </a:rPr>
              <a:t>risk-relevant</a:t>
            </a:r>
            <a:r>
              <a:rPr lang="fi-FI" sz="1600" dirty="0">
                <a:latin typeface="avenir-lt-w01_35-light1475496"/>
              </a:rPr>
              <a:t> data </a:t>
            </a:r>
            <a:r>
              <a:rPr lang="fi-FI" sz="1600" dirty="0" err="1">
                <a:latin typeface="avenir-lt-w01_35-light1475496"/>
              </a:rPr>
              <a:t>sources</a:t>
            </a:r>
            <a:r>
              <a:rPr lang="fi-FI" sz="1600" dirty="0">
                <a:latin typeface="avenir-lt-w01_35-light1475496"/>
              </a:rPr>
              <a:t> for </a:t>
            </a:r>
            <a:r>
              <a:rPr lang="fi-FI" sz="1600" dirty="0" err="1">
                <a:latin typeface="avenir-lt-w01_35-light1475496"/>
              </a:rPr>
              <a:t>customs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risk</a:t>
            </a:r>
            <a:r>
              <a:rPr lang="fi-FI" sz="1600" dirty="0">
                <a:latin typeface="avenir-lt-w01_35-light1475496"/>
              </a:rPr>
              <a:t>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788551-558F-A542-A71B-B0B135071EE8}"/>
              </a:ext>
            </a:extLst>
          </p:cNvPr>
          <p:cNvSpPr>
            <a:spLocks/>
          </p:cNvSpPr>
          <p:nvPr/>
        </p:nvSpPr>
        <p:spPr>
          <a:xfrm>
            <a:off x="2008979" y="2918152"/>
            <a:ext cx="2947623" cy="144000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A </a:t>
            </a:r>
            <a:r>
              <a:rPr lang="fi-FI" sz="1600" dirty="0" err="1">
                <a:latin typeface="avenir-lt-w01_35-light1475496"/>
              </a:rPr>
              <a:t>novel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customs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innovation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boosting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network</a:t>
            </a:r>
            <a:r>
              <a:rPr lang="fi-FI" sz="1600" dirty="0">
                <a:latin typeface="avenir-lt-w01_35-light1475496"/>
              </a:rPr>
              <a:t> and online </a:t>
            </a:r>
            <a:r>
              <a:rPr lang="fi-FI" sz="1600" dirty="0" err="1">
                <a:latin typeface="avenir-lt-w01_35-light1475496"/>
              </a:rPr>
              <a:t>platform</a:t>
            </a:r>
            <a:r>
              <a:rPr lang="fi-FI" sz="1600" dirty="0">
                <a:latin typeface="avenir-lt-w01_35-light1475496"/>
              </a:rPr>
              <a:t>, </a:t>
            </a:r>
            <a:r>
              <a:rPr lang="fi-FI" sz="1600" dirty="0" err="1">
                <a:latin typeface="avenir-lt-w01_35-light1475496"/>
              </a:rPr>
              <a:t>with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valuable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innovation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intermediary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services</a:t>
            </a:r>
            <a:endParaRPr lang="fi-FI" dirty="0">
              <a:latin typeface="avenir-lt-w01_35-light1475496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D8FB7E6-BCBF-524C-832F-208DE7D75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092" y="1797154"/>
            <a:ext cx="2329338" cy="807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8270E0-3DB2-4B4C-8183-3CDF2B3BCC62}"/>
              </a:ext>
            </a:extLst>
          </p:cNvPr>
          <p:cNvSpPr txBox="1"/>
          <p:nvPr/>
        </p:nvSpPr>
        <p:spPr>
          <a:xfrm>
            <a:off x="328613" y="2918152"/>
            <a:ext cx="141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OVERVIEW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A52F46F-0E87-3049-BBC1-2DC5B928C2FE}"/>
              </a:ext>
            </a:extLst>
          </p:cNvPr>
          <p:cNvCxnSpPr>
            <a:cxnSpLocks/>
          </p:cNvCxnSpPr>
          <p:nvPr/>
        </p:nvCxnSpPr>
        <p:spPr>
          <a:xfrm flipH="1">
            <a:off x="1674036" y="2743181"/>
            <a:ext cx="1" cy="32485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530223-007B-A04E-A5B1-0B6529BFBF69}"/>
              </a:ext>
            </a:extLst>
          </p:cNvPr>
          <p:cNvSpPr txBox="1"/>
          <p:nvPr/>
        </p:nvSpPr>
        <p:spPr>
          <a:xfrm>
            <a:off x="670627" y="4299997"/>
            <a:ext cx="1072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FAD9D2-2E23-D749-A9F1-E121F7D16CE9}"/>
              </a:ext>
            </a:extLst>
          </p:cNvPr>
          <p:cNvSpPr txBox="1"/>
          <p:nvPr/>
        </p:nvSpPr>
        <p:spPr>
          <a:xfrm>
            <a:off x="670627" y="5022444"/>
            <a:ext cx="1072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7095163-B69C-414C-8C53-A81DE66054D1}"/>
              </a:ext>
            </a:extLst>
          </p:cNvPr>
          <p:cNvSpPr txBox="1"/>
          <p:nvPr/>
        </p:nvSpPr>
        <p:spPr>
          <a:xfrm>
            <a:off x="344941" y="5645186"/>
            <a:ext cx="141481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7115819-3D7E-6344-A9E5-CEEA81D53C08}"/>
              </a:ext>
            </a:extLst>
          </p:cNvPr>
          <p:cNvSpPr/>
          <p:nvPr/>
        </p:nvSpPr>
        <p:spPr>
          <a:xfrm>
            <a:off x="2008978" y="4299997"/>
            <a:ext cx="3177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fi-FI" sz="1600" b="1" dirty="0">
                <a:latin typeface="avenir-lt-w01_35-light1475496"/>
              </a:rPr>
              <a:t>13 </a:t>
            </a:r>
            <a:r>
              <a:rPr lang="fi-FI" sz="1600" b="1" dirty="0" err="1">
                <a:latin typeface="avenir-lt-w01_35-light1475496"/>
              </a:rPr>
              <a:t>customs</a:t>
            </a:r>
            <a:r>
              <a:rPr lang="fi-FI" sz="1600" b="1" dirty="0">
                <a:latin typeface="avenir-lt-w01_35-light1475496"/>
              </a:rPr>
              <a:t> </a:t>
            </a:r>
            <a:r>
              <a:rPr lang="fi-FI" sz="1200" dirty="0">
                <a:latin typeface="avenir-lt-w01_35-light1475496"/>
              </a:rPr>
              <a:t>(17 </a:t>
            </a:r>
            <a:r>
              <a:rPr lang="fi-FI" sz="1200" dirty="0" err="1">
                <a:latin typeface="avenir-lt-w01_35-light1475496"/>
              </a:rPr>
              <a:t>partners</a:t>
            </a:r>
            <a:r>
              <a:rPr lang="fi-FI" sz="1200" dirty="0">
                <a:latin typeface="avenir-lt-w01_35-light1475496"/>
              </a:rPr>
              <a:t> in </a:t>
            </a:r>
            <a:r>
              <a:rPr lang="fi-FI" sz="1200" dirty="0" err="1">
                <a:latin typeface="avenir-lt-w01_35-light1475496"/>
              </a:rPr>
              <a:t>total</a:t>
            </a:r>
            <a:r>
              <a:rPr lang="fi-FI" sz="1200" dirty="0">
                <a:latin typeface="avenir-lt-w01_35-light1475496"/>
              </a:rPr>
              <a:t>)</a:t>
            </a:r>
            <a:endParaRPr lang="fi-FI" sz="1600" dirty="0">
              <a:latin typeface="avenir-lt-w01_35-light1475496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4F9DD7-BAA7-374A-9F28-E346E4FE9A07}"/>
              </a:ext>
            </a:extLst>
          </p:cNvPr>
          <p:cNvSpPr/>
          <p:nvPr/>
        </p:nvSpPr>
        <p:spPr>
          <a:xfrm>
            <a:off x="2008979" y="4946077"/>
            <a:ext cx="1883849" cy="429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1 </a:t>
            </a:r>
            <a:r>
              <a:rPr lang="fi-FI" sz="1600" dirty="0" err="1">
                <a:latin typeface="avenir-lt-w01_35-light1475496"/>
              </a:rPr>
              <a:t>September</a:t>
            </a:r>
            <a:r>
              <a:rPr lang="fi-FI" sz="1600" dirty="0">
                <a:latin typeface="avenir-lt-w01_35-light1475496"/>
              </a:rPr>
              <a:t>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F7B5B68-1687-2D40-ADD0-B1049C806E75}"/>
              </a:ext>
            </a:extLst>
          </p:cNvPr>
          <p:cNvSpPr/>
          <p:nvPr/>
        </p:nvSpPr>
        <p:spPr>
          <a:xfrm>
            <a:off x="2070993" y="5568819"/>
            <a:ext cx="1149674" cy="42973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60 </a:t>
            </a:r>
            <a:r>
              <a:rPr lang="fi-FI" sz="1600" dirty="0" err="1">
                <a:latin typeface="avenir-lt-w01_35-light1475496"/>
              </a:rPr>
              <a:t>months</a:t>
            </a:r>
            <a:endParaRPr lang="fi-FI" sz="1600" dirty="0">
              <a:latin typeface="avenir-lt-w01_35-light1475496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4A2BE0-8997-F74F-AD75-4E872A66C87E}"/>
              </a:ext>
            </a:extLst>
          </p:cNvPr>
          <p:cNvSpPr/>
          <p:nvPr/>
        </p:nvSpPr>
        <p:spPr>
          <a:xfrm>
            <a:off x="5066828" y="4299997"/>
            <a:ext cx="2549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fi-FI" sz="1600" b="1" dirty="0">
                <a:latin typeface="avenir-lt-w01_35-light1475496"/>
              </a:rPr>
              <a:t>5 </a:t>
            </a:r>
            <a:r>
              <a:rPr lang="fi-FI" sz="1600" b="1" dirty="0" err="1">
                <a:latin typeface="avenir-lt-w01_35-light1475496"/>
              </a:rPr>
              <a:t>customs</a:t>
            </a:r>
            <a:r>
              <a:rPr lang="fi-FI" sz="1600" b="1" dirty="0">
                <a:latin typeface="avenir-lt-w01_35-light1475496"/>
              </a:rPr>
              <a:t> </a:t>
            </a:r>
            <a:r>
              <a:rPr lang="fi-FI" sz="1200" dirty="0">
                <a:latin typeface="avenir-lt-w01_35-light1475496"/>
              </a:rPr>
              <a:t>(14 </a:t>
            </a:r>
            <a:r>
              <a:rPr lang="fi-FI" sz="1200" dirty="0" err="1">
                <a:latin typeface="avenir-lt-w01_35-light1475496"/>
              </a:rPr>
              <a:t>partners</a:t>
            </a:r>
            <a:r>
              <a:rPr lang="fi-FI" sz="1200" dirty="0">
                <a:latin typeface="avenir-lt-w01_35-light1475496"/>
              </a:rPr>
              <a:t> in </a:t>
            </a:r>
            <a:r>
              <a:rPr lang="fi-FI" sz="1200" dirty="0" err="1">
                <a:latin typeface="avenir-lt-w01_35-light1475496"/>
              </a:rPr>
              <a:t>total</a:t>
            </a:r>
            <a:r>
              <a:rPr lang="fi-FI" sz="1200" dirty="0">
                <a:latin typeface="avenir-lt-w01_35-light1475496"/>
              </a:rPr>
              <a:t>)</a:t>
            </a:r>
            <a:endParaRPr lang="fi-FI" sz="1600" dirty="0">
              <a:latin typeface="avenir-lt-w01_35-light1475496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4E1F00B-743F-C640-9ABC-CEFEA77B8B02}"/>
              </a:ext>
            </a:extLst>
          </p:cNvPr>
          <p:cNvSpPr/>
          <p:nvPr/>
        </p:nvSpPr>
        <p:spPr>
          <a:xfrm>
            <a:off x="5066828" y="4946077"/>
            <a:ext cx="1518364" cy="429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1 August 2018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100FFBD-D841-694E-823D-0D3E5315C19C}"/>
              </a:ext>
            </a:extLst>
          </p:cNvPr>
          <p:cNvSpPr/>
          <p:nvPr/>
        </p:nvSpPr>
        <p:spPr>
          <a:xfrm>
            <a:off x="5083157" y="5614408"/>
            <a:ext cx="1149674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fi-FI" sz="1600" dirty="0">
                <a:latin typeface="avenir-lt-w01_35-light1475496"/>
              </a:rPr>
              <a:t>36 </a:t>
            </a:r>
            <a:r>
              <a:rPr lang="fi-FI" sz="1600" dirty="0" err="1">
                <a:latin typeface="avenir-lt-w01_35-light1475496"/>
              </a:rPr>
              <a:t>months</a:t>
            </a:r>
            <a:endParaRPr lang="en-US" sz="16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B28DE94-B73D-D34D-8F61-5F1F16F1197C}"/>
              </a:ext>
            </a:extLst>
          </p:cNvPr>
          <p:cNvCxnSpPr>
            <a:cxnSpLocks/>
          </p:cNvCxnSpPr>
          <p:nvPr/>
        </p:nvCxnSpPr>
        <p:spPr>
          <a:xfrm flipH="1">
            <a:off x="1674036" y="2717055"/>
            <a:ext cx="1" cy="3248575"/>
          </a:xfrm>
          <a:prstGeom prst="line">
            <a:avLst/>
          </a:prstGeom>
          <a:ln>
            <a:solidFill>
              <a:srgbClr val="007C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xmlns="" id="{A28AB2F9-C6DC-9F40-B61D-303094A4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47" y="1871495"/>
            <a:ext cx="2105810" cy="6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346F3F-4F95-D24A-A266-FA92E1B3D0C5}"/>
              </a:ext>
            </a:extLst>
          </p:cNvPr>
          <p:cNvSpPr>
            <a:spLocks/>
          </p:cNvSpPr>
          <p:nvPr/>
        </p:nvSpPr>
        <p:spPr>
          <a:xfrm>
            <a:off x="8449035" y="2918152"/>
            <a:ext cx="3342382" cy="144000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A border guard centric project to strengthen situational awareness in the border security domain through augmented reality and unmanned vehicle technologies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F220910-9E56-A948-9B25-63FE7F991BCE}"/>
              </a:ext>
            </a:extLst>
          </p:cNvPr>
          <p:cNvSpPr/>
          <p:nvPr/>
        </p:nvSpPr>
        <p:spPr>
          <a:xfrm>
            <a:off x="8449035" y="4299997"/>
            <a:ext cx="2906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20 </a:t>
            </a:r>
            <a:r>
              <a:rPr lang="fi-FI" sz="1600" dirty="0" err="1">
                <a:latin typeface="avenir-lt-w01_35-light1475496"/>
              </a:rPr>
              <a:t>partners</a:t>
            </a:r>
            <a:r>
              <a:rPr lang="fi-FI" sz="1000" dirty="0">
                <a:latin typeface="avenir-lt-w01_35-light1475496"/>
              </a:rPr>
              <a:t> </a:t>
            </a:r>
            <a:endParaRPr lang="fi-FI" sz="1600" dirty="0">
              <a:latin typeface="avenir-lt-w01_35-light1475496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2F9F728-4431-5D4D-8C28-D948107B3D5C}"/>
              </a:ext>
            </a:extLst>
          </p:cNvPr>
          <p:cNvSpPr/>
          <p:nvPr/>
        </p:nvSpPr>
        <p:spPr>
          <a:xfrm>
            <a:off x="8449035" y="4946077"/>
            <a:ext cx="1257075" cy="4297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1 </a:t>
            </a:r>
            <a:r>
              <a:rPr lang="fi-FI" sz="1600" dirty="0" err="1">
                <a:latin typeface="avenir-lt-w01_35-light1475496"/>
              </a:rPr>
              <a:t>May</a:t>
            </a:r>
            <a:r>
              <a:rPr lang="fi-FI" sz="1600" dirty="0">
                <a:latin typeface="avenir-lt-w01_35-light1475496"/>
              </a:rPr>
              <a:t> 2019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13A5601-A4E5-904F-9DF4-097B04FD9294}"/>
              </a:ext>
            </a:extLst>
          </p:cNvPr>
          <p:cNvSpPr/>
          <p:nvPr/>
        </p:nvSpPr>
        <p:spPr>
          <a:xfrm>
            <a:off x="8449035" y="5568819"/>
            <a:ext cx="1149674" cy="429733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i-FI" sz="1600" dirty="0">
                <a:latin typeface="avenir-lt-w01_35-light1475496"/>
              </a:rPr>
              <a:t>36 </a:t>
            </a:r>
            <a:r>
              <a:rPr lang="fi-FI" sz="1600" dirty="0" err="1">
                <a:latin typeface="avenir-lt-w01_35-light1475496"/>
              </a:rPr>
              <a:t>months</a:t>
            </a:r>
            <a:endParaRPr lang="fi-FI" sz="1600" dirty="0">
              <a:latin typeface="avenir-lt-w01_35-light1475496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FE2ECA-0845-FA40-824F-65908D0FAA23}"/>
              </a:ext>
            </a:extLst>
          </p:cNvPr>
          <p:cNvSpPr/>
          <p:nvPr/>
        </p:nvSpPr>
        <p:spPr>
          <a:xfrm>
            <a:off x="4404851" y="6368276"/>
            <a:ext cx="6474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</a:rPr>
              <a:t>The projects are funded under the EU’s Horizon2020 programme under grant agreement numbers 833805 (ARESIBO), 786748 (PROFILE) and (786773)</a:t>
            </a:r>
          </a:p>
          <a:p>
            <a:endParaRPr lang="en-GB" sz="800" dirty="0">
              <a:latin typeface="Verdana" panose="020B0604030504040204" pitchFamily="34" charset="0"/>
            </a:endParaRPr>
          </a:p>
          <a:p>
            <a:r>
              <a:rPr lang="en-GB" sz="800" dirty="0">
                <a:latin typeface="Verdana" panose="020B0604030504040204" pitchFamily="34" charset="0"/>
              </a:rPr>
              <a:t> </a:t>
            </a:r>
            <a:endParaRPr lang="en-GB" sz="800" dirty="0"/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xmlns="" id="{712F201C-DBB3-FD49-A9AF-6A7AEB1E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The </a:t>
            </a:r>
            <a:r>
              <a:rPr lang="de-CH" dirty="0" err="1"/>
              <a:t>three</a:t>
            </a:r>
            <a:r>
              <a:rPr lang="de-CH" dirty="0"/>
              <a:t> EU-</a:t>
            </a:r>
            <a:r>
              <a:rPr lang="de-CH" dirty="0" err="1"/>
              <a:t>funded</a:t>
            </a:r>
            <a:r>
              <a:rPr lang="de-CH" dirty="0"/>
              <a:t> </a:t>
            </a:r>
            <a:r>
              <a:rPr lang="de-CH" dirty="0" err="1"/>
              <a:t>customs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border</a:t>
            </a:r>
            <a:r>
              <a:rPr lang="de-CH" dirty="0"/>
              <a:t> </a:t>
            </a:r>
            <a:r>
              <a:rPr lang="de-CH" dirty="0" err="1"/>
              <a:t>security</a:t>
            </a:r>
            <a:r>
              <a:rPr lang="de-CH" dirty="0"/>
              <a:t> </a:t>
            </a:r>
            <a:r>
              <a:rPr lang="de-CH" dirty="0" err="1"/>
              <a:t>research</a:t>
            </a:r>
            <a:r>
              <a:rPr lang="de-CH" dirty="0"/>
              <a:t>, </a:t>
            </a:r>
            <a:r>
              <a:rPr lang="de-CH" dirty="0" err="1"/>
              <a:t>development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innovation</a:t>
            </a:r>
            <a:r>
              <a:rPr lang="de-CH" dirty="0"/>
              <a:t> </a:t>
            </a:r>
            <a:r>
              <a:rPr lang="de-CH" dirty="0" err="1"/>
              <a:t>projects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18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2C95924-6897-483A-92CA-16FBD326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4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PEN-CP: Customs Innovation Awards encourage sharing of novel ideas and innovative actions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DE74FB-FE3B-4D2A-83BD-3643171D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219564"/>
            <a:ext cx="2743200" cy="365125"/>
          </a:xfrm>
        </p:spPr>
        <p:txBody>
          <a:bodyPr/>
          <a:lstStyle/>
          <a:p>
            <a:fld id="{F65CFEF7-862C-E444-B91B-EAC90BFEE5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5F0A273-AC07-E349-8C40-A925887295D1}"/>
              </a:ext>
            </a:extLst>
          </p:cNvPr>
          <p:cNvSpPr/>
          <p:nvPr/>
        </p:nvSpPr>
        <p:spPr>
          <a:xfrm>
            <a:off x="838200" y="1770949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PEN-CP</a:t>
            </a:r>
            <a:r>
              <a:rPr lang="en-US" sz="2000" i="1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Customs Innovation Award (PCIA)</a:t>
            </a:r>
            <a:endParaRPr lang="en-US" sz="20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2EA376D-3E4B-504C-AD1B-FA2C47420390}"/>
              </a:ext>
            </a:extLst>
          </p:cNvPr>
          <p:cNvSpPr/>
          <p:nvPr/>
        </p:nvSpPr>
        <p:spPr>
          <a:xfrm>
            <a:off x="6605056" y="1770949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2000" i="1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Customs Innovation Award (GCIA)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C1023A6-48C0-A349-9838-9B7763DD39A2}"/>
              </a:ext>
            </a:extLst>
          </p:cNvPr>
          <p:cNvSpPr>
            <a:spLocks/>
          </p:cNvSpPr>
          <p:nvPr/>
        </p:nvSpPr>
        <p:spPr>
          <a:xfrm>
            <a:off x="838200" y="2400019"/>
            <a:ext cx="4987796" cy="402207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Open for PEN-CP </a:t>
            </a:r>
            <a:r>
              <a:rPr lang="fi-FI" sz="1600" dirty="0" err="1">
                <a:latin typeface="avenir-lt-w01_35-light1475496"/>
              </a:rPr>
              <a:t>customs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partners</a:t>
            </a: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UK </a:t>
            </a:r>
            <a:r>
              <a:rPr lang="fi-FI" sz="1600" dirty="0" err="1">
                <a:latin typeface="avenir-lt-w01_35-light1475496"/>
              </a:rPr>
              <a:t>Border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Force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won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the</a:t>
            </a:r>
            <a:r>
              <a:rPr lang="fi-FI" sz="1600" dirty="0">
                <a:latin typeface="avenir-lt-w01_35-light1475496"/>
              </a:rPr>
              <a:t> 2019 </a:t>
            </a:r>
            <a:r>
              <a:rPr lang="fi-FI" sz="1600" dirty="0" err="1">
                <a:latin typeface="avenir-lt-w01_35-light1475496"/>
              </a:rPr>
              <a:t>award</a:t>
            </a:r>
            <a:r>
              <a:rPr lang="fi-FI" sz="1600" dirty="0">
                <a:latin typeface="avenir-lt-w01_35-light1475496"/>
              </a:rPr>
              <a:t> </a:t>
            </a: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”Using a </a:t>
            </a:r>
            <a:r>
              <a:rPr lang="fi-FI" sz="1600" dirty="0" err="1">
                <a:latin typeface="avenir-lt-w01_35-light1475496"/>
              </a:rPr>
              <a:t>human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security</a:t>
            </a:r>
            <a:r>
              <a:rPr lang="fi-FI" sz="1600" dirty="0">
                <a:latin typeface="avenir-lt-w01_35-light1475496"/>
              </a:rPr>
              <a:t> radar </a:t>
            </a:r>
            <a:r>
              <a:rPr lang="fi-FI" sz="1600" dirty="0" err="1">
                <a:latin typeface="avenir-lt-w01_35-light1475496"/>
              </a:rPr>
              <a:t>screening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passengers</a:t>
            </a:r>
            <a:r>
              <a:rPr lang="fi-FI" sz="1600" dirty="0">
                <a:latin typeface="avenir-lt-w01_35-light1475496"/>
              </a:rPr>
              <a:t> on </a:t>
            </a:r>
            <a:r>
              <a:rPr lang="fi-FI" sz="1600" dirty="0" err="1">
                <a:latin typeface="avenir-lt-w01_35-light1475496"/>
              </a:rPr>
              <a:t>the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move</a:t>
            </a:r>
            <a:r>
              <a:rPr lang="fi-FI" sz="1600" dirty="0">
                <a:latin typeface="avenir-lt-w01_35-light1475496"/>
              </a:rPr>
              <a:t>”</a:t>
            </a: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latin typeface="avenir-lt-w01_35-light1475496"/>
              </a:rPr>
              <a:t>Themes</a:t>
            </a:r>
            <a:r>
              <a:rPr lang="fi-FI" sz="1600" dirty="0">
                <a:latin typeface="avenir-lt-w01_35-light1475496"/>
              </a:rPr>
              <a:t> for 2020 </a:t>
            </a:r>
            <a:r>
              <a:rPr lang="fi-FI" sz="1600" dirty="0" err="1">
                <a:latin typeface="avenir-lt-w01_35-light1475496"/>
              </a:rPr>
              <a:t>Customs</a:t>
            </a:r>
            <a:r>
              <a:rPr lang="fi-FI" sz="1600" dirty="0">
                <a:latin typeface="avenir-lt-w01_35-light1475496"/>
              </a:rPr>
              <a:t> Innovation </a:t>
            </a:r>
            <a:r>
              <a:rPr lang="fi-FI" sz="1600" dirty="0" err="1">
                <a:latin typeface="avenir-lt-w01_35-light1475496"/>
              </a:rPr>
              <a:t>Award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are</a:t>
            </a:r>
            <a:r>
              <a:rPr lang="fi-FI" sz="1600" dirty="0">
                <a:latin typeface="avenir-lt-w01_35-light1475496"/>
              </a:rPr>
              <a:t> </a:t>
            </a: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latin typeface="avenir-lt-w01_35-light1475496"/>
              </a:rPr>
              <a:t>Novel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approaches</a:t>
            </a:r>
            <a:r>
              <a:rPr lang="fi-FI" sz="1600" dirty="0">
                <a:latin typeface="avenir-lt-w01_35-light1475496"/>
              </a:rPr>
              <a:t> to </a:t>
            </a:r>
            <a:r>
              <a:rPr lang="fi-FI" sz="1600" dirty="0" err="1">
                <a:latin typeface="avenir-lt-w01_35-light1475496"/>
              </a:rPr>
              <a:t>cope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with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the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growing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international</a:t>
            </a:r>
            <a:r>
              <a:rPr lang="fi-FI" sz="1600" dirty="0">
                <a:latin typeface="avenir-lt-w01_35-light1475496"/>
              </a:rPr>
              <a:t> e-</a:t>
            </a:r>
            <a:r>
              <a:rPr lang="fi-FI" sz="1600" dirty="0" err="1">
                <a:latin typeface="avenir-lt-w01_35-light1475496"/>
              </a:rPr>
              <a:t>commerce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traffic</a:t>
            </a:r>
            <a:endParaRPr lang="fi-FI" sz="1600" dirty="0">
              <a:latin typeface="avenir-lt-w01_35-light1475496"/>
            </a:endParaRP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latin typeface="avenir-lt-w01_35-light1475496"/>
              </a:rPr>
              <a:t>Future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opportunities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with</a:t>
            </a:r>
            <a:r>
              <a:rPr lang="fi-FI" sz="1600" dirty="0">
                <a:latin typeface="avenir-lt-w01_35-light1475496"/>
              </a:rPr>
              <a:t> mobile </a:t>
            </a:r>
            <a:r>
              <a:rPr lang="fi-FI" sz="1600" dirty="0" err="1">
                <a:latin typeface="avenir-lt-w01_35-light1475496"/>
              </a:rPr>
              <a:t>laboratory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capabilities</a:t>
            </a:r>
            <a:endParaRPr lang="fi-FI" sz="1600" dirty="0">
              <a:latin typeface="avenir-lt-w01_35-light1475496"/>
            </a:endParaRP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600" dirty="0">
              <a:latin typeface="avenir-lt-w01_35-light1475496"/>
            </a:endParaRP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dirty="0">
              <a:latin typeface="avenir-lt-w01_35-light1475496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05929A5-B81E-E440-98A1-CBA659DFDCAE}"/>
              </a:ext>
            </a:extLst>
          </p:cNvPr>
          <p:cNvCxnSpPr>
            <a:cxnSpLocks/>
          </p:cNvCxnSpPr>
          <p:nvPr/>
        </p:nvCxnSpPr>
        <p:spPr>
          <a:xfrm>
            <a:off x="6151112" y="1905732"/>
            <a:ext cx="1" cy="41075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B1BD1E2-DD82-0246-BA21-9E1EA363D4DF}"/>
              </a:ext>
            </a:extLst>
          </p:cNvPr>
          <p:cNvSpPr>
            <a:spLocks/>
          </p:cNvSpPr>
          <p:nvPr/>
        </p:nvSpPr>
        <p:spPr>
          <a:xfrm>
            <a:off x="6577062" y="2344031"/>
            <a:ext cx="5058203" cy="402207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b="1" dirty="0">
                <a:latin typeface="avenir-lt-w01_35-light1475496"/>
              </a:rPr>
              <a:t>Data quality </a:t>
            </a:r>
            <a:r>
              <a:rPr lang="fi-FI" sz="1600" dirty="0">
                <a:latin typeface="avenir-lt-w01_35-light1475496"/>
              </a:rPr>
              <a:t>is the theme for 2021 edition</a:t>
            </a: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latin typeface="avenir-lt-w01_35-light1475496"/>
              </a:rPr>
              <a:t>Track</a:t>
            </a:r>
            <a:r>
              <a:rPr lang="fi-FI" sz="1600" dirty="0">
                <a:latin typeface="avenir-lt-w01_35-light1475496"/>
              </a:rPr>
              <a:t> 1: Best </a:t>
            </a:r>
            <a:r>
              <a:rPr lang="fi-FI" sz="1600" dirty="0" err="1">
                <a:latin typeface="avenir-lt-w01_35-light1475496"/>
              </a:rPr>
              <a:t>proven</a:t>
            </a:r>
            <a:r>
              <a:rPr lang="fi-FI" sz="1600" dirty="0">
                <a:latin typeface="avenir-lt-w01_35-light1475496"/>
              </a:rPr>
              <a:t> </a:t>
            </a:r>
            <a:r>
              <a:rPr lang="fi-FI" sz="1600" dirty="0" err="1">
                <a:latin typeface="avenir-lt-w01_35-light1475496"/>
              </a:rPr>
              <a:t>solution</a:t>
            </a:r>
            <a:endParaRPr lang="fi-FI" sz="1600" dirty="0">
              <a:latin typeface="avenir-lt-w01_35-light1475496"/>
            </a:endParaRP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Track 2: Best solution idea</a:t>
            </a:r>
          </a:p>
          <a:p>
            <a:pPr lvl="1" fontAlgn="base">
              <a:spcBef>
                <a:spcPts val="300"/>
              </a:spcBef>
              <a:spcAft>
                <a:spcPts val="300"/>
              </a:spcAft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-lt-w01_35-light1475496"/>
              </a:rPr>
              <a:t>Examples on data quality dimensions</a:t>
            </a: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venir-lt-w01_35-light1475496"/>
              </a:rPr>
              <a:t>Accuracy — Is data correct and how well does it represent reality? </a:t>
            </a: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venir-lt-w01_35-light1475496"/>
              </a:rPr>
              <a:t>Completeness — Does a dataset include all critical data elements? </a:t>
            </a: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venir-lt-w01_35-light1475496"/>
              </a:rPr>
              <a:t>Timeliness — Is data available when it is needed? </a:t>
            </a:r>
          </a:p>
          <a:p>
            <a:pPr marL="742950" lvl="1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venir-lt-w01_35-light1475496"/>
              </a:rPr>
              <a:t>Standardization — Is data in useful, standardized format?</a:t>
            </a:r>
          </a:p>
          <a:p>
            <a:pPr lvl="1" fontAlgn="base"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avenir-lt-w01_35-light1475496"/>
              </a:rPr>
              <a:t> </a:t>
            </a:r>
            <a:endParaRPr lang="fi-FI" sz="14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Next steps are under discussions</a:t>
            </a: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1600" dirty="0">
              <a:latin typeface="avenir-lt-w01_35-light1475496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92AD3B92-45F5-344D-8A00-B41F64918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92" y="6227255"/>
            <a:ext cx="1239094" cy="4295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62EC56-49FE-4153-9CEC-F524418A6B63}"/>
              </a:ext>
            </a:extLst>
          </p:cNvPr>
          <p:cNvSpPr txBox="1"/>
          <p:nvPr/>
        </p:nvSpPr>
        <p:spPr>
          <a:xfrm>
            <a:off x="1916309" y="5826864"/>
            <a:ext cx="431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/>
              <a:t>See PEN-CP Magazines 9 and 8 for details on PCIA-2020 and -2019</a:t>
            </a:r>
          </a:p>
          <a:p>
            <a:pPr algn="ctr"/>
            <a:r>
              <a:rPr lang="de-CH" sz="1200" i="1" dirty="0">
                <a:hlinkClick r:id="rId4"/>
              </a:rPr>
              <a:t>www.pen-cp.net/download-pen-cp-magazine</a:t>
            </a:r>
            <a:r>
              <a:rPr lang="de-DE" sz="1200" i="1" dirty="0"/>
              <a:t> </a:t>
            </a:r>
            <a:endParaRPr lang="de-CH" sz="1200" i="1" dirty="0"/>
          </a:p>
        </p:txBody>
      </p:sp>
    </p:spTree>
    <p:extLst>
      <p:ext uri="{BB962C8B-B14F-4D97-AF65-F5344CB8AC3E}">
        <p14:creationId xmlns:p14="http://schemas.microsoft.com/office/powerpoint/2010/main" val="22735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2C95924-6897-483A-92CA-16FBD326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PROFILE: New training materials and exercises on customs data analytics and quantitative models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DE74FB-FE3B-4D2A-83BD-3643171D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8983" y="6326969"/>
            <a:ext cx="2743200" cy="365125"/>
          </a:xfrm>
        </p:spPr>
        <p:txBody>
          <a:bodyPr/>
          <a:lstStyle/>
          <a:p>
            <a:fld id="{F65CFEF7-862C-E444-B91B-EAC90BFEE5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69E56A-0401-234A-9A97-57A4C357251F}"/>
              </a:ext>
            </a:extLst>
          </p:cNvPr>
          <p:cNvSpPr>
            <a:spLocks/>
          </p:cNvSpPr>
          <p:nvPr/>
        </p:nvSpPr>
        <p:spPr>
          <a:xfrm>
            <a:off x="838200" y="2622572"/>
            <a:ext cx="4987796" cy="402207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PROFILE designs data analytics and quantitative exercises on realistic problems that customs officers face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Target audiences include: customs officers with data analytics backgound; and data analytics experts new to customs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We use Canvas as the Learning Management System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Development and piloting of PROFILE training materials takes place between 7/2020-12/2021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B4960A7-D743-184A-B035-D6912BDF206D}"/>
              </a:ext>
            </a:extLst>
          </p:cNvPr>
          <p:cNvCxnSpPr>
            <a:cxnSpLocks/>
          </p:cNvCxnSpPr>
          <p:nvPr/>
        </p:nvCxnSpPr>
        <p:spPr>
          <a:xfrm>
            <a:off x="6151112" y="1817302"/>
            <a:ext cx="1" cy="42793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7AABE6-2E0C-4D4D-B97B-37F2B432A685}"/>
              </a:ext>
            </a:extLst>
          </p:cNvPr>
          <p:cNvSpPr>
            <a:spLocks/>
          </p:cNvSpPr>
          <p:nvPr/>
        </p:nvSpPr>
        <p:spPr>
          <a:xfrm>
            <a:off x="6457566" y="2603233"/>
            <a:ext cx="5120023" cy="3416251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Identifying 1-2 tangible topics for developing and piloting joint training materials 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Applying operations research and operations management principles and approaches in customs context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Exploiting data sources external to customs for risk management purposes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endParaRPr lang="fi-FI" sz="16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latin typeface="avenir-lt-w01_35-light1475496"/>
              </a:rPr>
              <a:t>Other ideas may emerge during joint brainstorming sessions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D93171-5C49-4343-B0AA-D5AEBFBC7E94}"/>
              </a:ext>
            </a:extLst>
          </p:cNvPr>
          <p:cNvSpPr/>
          <p:nvPr/>
        </p:nvSpPr>
        <p:spPr>
          <a:xfrm>
            <a:off x="838200" y="1826339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 for developing training material and exercises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BF0448-5B80-5C4A-86F8-9B09A7A7C3A7}"/>
              </a:ext>
            </a:extLst>
          </p:cNvPr>
          <p:cNvSpPr/>
          <p:nvPr/>
        </p:nvSpPr>
        <p:spPr>
          <a:xfrm>
            <a:off x="6455759" y="1798346"/>
            <a:ext cx="5381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invite WCO to explore on options for training material co-operation in the future  </a:t>
            </a: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8F2656-0ABE-4241-8B2C-C4CD53D148F5}"/>
              </a:ext>
            </a:extLst>
          </p:cNvPr>
          <p:cNvPicPr/>
          <p:nvPr/>
        </p:nvPicPr>
        <p:blipFill rotWithShape="1">
          <a:blip r:embed="rId3"/>
          <a:srcRect l="15949" t="21638" r="3930" b="35083"/>
          <a:stretch/>
        </p:blipFill>
        <p:spPr bwMode="auto">
          <a:xfrm>
            <a:off x="11081907" y="6297903"/>
            <a:ext cx="1028687" cy="389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171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2C95924-6897-483A-92CA-16FBD326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23" y="243822"/>
            <a:ext cx="11529509" cy="1325563"/>
          </a:xfrm>
        </p:spPr>
        <p:txBody>
          <a:bodyPr>
            <a:normAutofit fontScale="90000"/>
          </a:bodyPr>
          <a:lstStyle/>
          <a:p>
            <a:r>
              <a:rPr lang="de-CH" dirty="0"/>
              <a:t>ARESIBO: How can augmented reality &amp; unmanned vehicles contribute to border management &amp; controls?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2DE74FB-FE3B-4D2A-83BD-3643171D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CFEF7-862C-E444-B91B-EAC90BFEE527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5A158ED-87C6-7243-B6F1-7ADF287758B3}"/>
              </a:ext>
            </a:extLst>
          </p:cNvPr>
          <p:cNvCxnSpPr>
            <a:cxnSpLocks/>
          </p:cNvCxnSpPr>
          <p:nvPr/>
        </p:nvCxnSpPr>
        <p:spPr>
          <a:xfrm>
            <a:off x="6151112" y="1947932"/>
            <a:ext cx="1" cy="427932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82F3FA-EC9C-A647-8FDC-91965D68099E}"/>
              </a:ext>
            </a:extLst>
          </p:cNvPr>
          <p:cNvSpPr>
            <a:spLocks/>
          </p:cNvSpPr>
          <p:nvPr/>
        </p:nvSpPr>
        <p:spPr>
          <a:xfrm>
            <a:off x="6476228" y="2585244"/>
            <a:ext cx="5120023" cy="4022078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venir-lt-w01_35-light1475496"/>
              </a:rPr>
              <a:t>How </a:t>
            </a:r>
            <a:r>
              <a:rPr lang="fi-FI" sz="2000" dirty="0" err="1">
                <a:latin typeface="avenir-lt-w01_35-light1475496"/>
              </a:rPr>
              <a:t>can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unmanned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vehicles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support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customs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border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control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activities</a:t>
            </a:r>
            <a:r>
              <a:rPr lang="fi-FI" sz="2000" dirty="0">
                <a:latin typeface="avenir-lt-w01_35-light1475496"/>
              </a:rPr>
              <a:t>? </a:t>
            </a: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venir-lt-w01_35-light1475496"/>
              </a:rPr>
              <a:t>How </a:t>
            </a:r>
            <a:r>
              <a:rPr lang="fi-FI" sz="2000" dirty="0" err="1">
                <a:latin typeface="avenir-lt-w01_35-light1475496"/>
              </a:rPr>
              <a:t>can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advancements</a:t>
            </a:r>
            <a:r>
              <a:rPr lang="fi-FI" sz="2000" dirty="0">
                <a:latin typeface="avenir-lt-w01_35-light1475496"/>
              </a:rPr>
              <a:t> in </a:t>
            </a:r>
            <a:r>
              <a:rPr lang="fi-FI" sz="2000" dirty="0" err="1">
                <a:latin typeface="avenir-lt-w01_35-light1475496"/>
              </a:rPr>
              <a:t>augmented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reality</a:t>
            </a:r>
            <a:r>
              <a:rPr lang="fi-FI" sz="2000" dirty="0">
                <a:latin typeface="avenir-lt-w01_35-light1475496"/>
              </a:rPr>
              <a:t> (AR) </a:t>
            </a:r>
            <a:r>
              <a:rPr lang="fi-FI" sz="2000" dirty="0" err="1">
                <a:latin typeface="avenir-lt-w01_35-light1475496"/>
              </a:rPr>
              <a:t>support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customs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border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control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activities</a:t>
            </a:r>
            <a:r>
              <a:rPr lang="fi-FI" sz="2000" dirty="0">
                <a:latin typeface="avenir-lt-w01_35-light1475496"/>
              </a:rPr>
              <a:t>? </a:t>
            </a: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latin typeface="avenir-lt-w01_35-light1475496"/>
              </a:rPr>
              <a:t>How </a:t>
            </a:r>
            <a:r>
              <a:rPr lang="fi-FI" sz="2000" dirty="0" err="1">
                <a:latin typeface="avenir-lt-w01_35-light1475496"/>
              </a:rPr>
              <a:t>can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customs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capabilities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contribute</a:t>
            </a:r>
            <a:r>
              <a:rPr lang="fi-FI" sz="2000" dirty="0">
                <a:latin typeface="avenir-lt-w01_35-light1475496"/>
              </a:rPr>
              <a:t> to </a:t>
            </a:r>
            <a:r>
              <a:rPr lang="fi-FI" sz="2000" dirty="0" err="1">
                <a:latin typeface="avenir-lt-w01_35-light1475496"/>
              </a:rPr>
              <a:t>the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improved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situational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awareness</a:t>
            </a:r>
            <a:r>
              <a:rPr lang="fi-FI" sz="2000" dirty="0">
                <a:latin typeface="avenir-lt-w01_35-light1475496"/>
              </a:rPr>
              <a:t> of </a:t>
            </a:r>
            <a:r>
              <a:rPr lang="fi-FI" sz="2000" dirty="0" err="1">
                <a:latin typeface="avenir-lt-w01_35-light1475496"/>
              </a:rPr>
              <a:t>the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border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guard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actitivies</a:t>
            </a:r>
            <a:r>
              <a:rPr lang="fi-FI" sz="2000" dirty="0">
                <a:latin typeface="avenir-lt-w01_35-light1475496"/>
              </a:rPr>
              <a:t>? </a:t>
            </a: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2000" dirty="0" err="1">
                <a:latin typeface="avenir-lt-w01_35-light1475496"/>
              </a:rPr>
              <a:t>What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about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the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other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way</a:t>
            </a:r>
            <a:r>
              <a:rPr lang="fi-FI" sz="2000" dirty="0">
                <a:latin typeface="avenir-lt-w01_35-light1475496"/>
              </a:rPr>
              <a:t> </a:t>
            </a:r>
            <a:r>
              <a:rPr lang="fi-FI" sz="2000" dirty="0" err="1">
                <a:latin typeface="avenir-lt-w01_35-light1475496"/>
              </a:rPr>
              <a:t>round</a:t>
            </a:r>
            <a:r>
              <a:rPr lang="fi-FI" sz="2000" dirty="0">
                <a:latin typeface="avenir-lt-w01_35-light1475496"/>
              </a:rPr>
              <a:t>?</a:t>
            </a: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i-FI" sz="2000" dirty="0">
              <a:latin typeface="avenir-lt-w01_35-light1475496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D26194-4F72-C74F-986C-626825D5AC5E}"/>
              </a:ext>
            </a:extLst>
          </p:cNvPr>
          <p:cNvSpPr/>
          <p:nvPr/>
        </p:nvSpPr>
        <p:spPr>
          <a:xfrm>
            <a:off x="838200" y="1984962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ARESIBO technologies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03FC50C-1A41-1344-98BE-47028A36CC98}"/>
              </a:ext>
            </a:extLst>
          </p:cNvPr>
          <p:cNvSpPr/>
          <p:nvPr/>
        </p:nvSpPr>
        <p:spPr>
          <a:xfrm>
            <a:off x="6605055" y="1984962"/>
            <a:ext cx="5420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000000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Future discussion points with customs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8BB693-26DA-2D45-8178-785D4B9B5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9" y="2651637"/>
            <a:ext cx="1707535" cy="1186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BCBD44-C0A7-7F40-B20C-165E8BD47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642" y="3415205"/>
            <a:ext cx="1562100" cy="15367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FF888E8-B8A5-D744-8D70-BFA9D717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007" y="3788401"/>
            <a:ext cx="1468657" cy="11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TE Blade 10 64GB Smartphone (Unlocked) Z6530M B&amp;H Photo Video">
            <a:extLst>
              <a:ext uri="{FF2B5EF4-FFF2-40B4-BE49-F238E27FC236}">
                <a16:creationId xmlns:a16="http://schemas.microsoft.com/office/drawing/2014/main" xmlns="" id="{A1FEFE71-CF86-2249-B074-AB94AA96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85" y="3984266"/>
            <a:ext cx="928106" cy="9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umenier Launches Unmanned Ground Vehicle (UGV) Platform to Support  Commercial and Government Needs – Drone Industry Wire">
            <a:extLst>
              <a:ext uri="{FF2B5EF4-FFF2-40B4-BE49-F238E27FC236}">
                <a16:creationId xmlns:a16="http://schemas.microsoft.com/office/drawing/2014/main" xmlns="" id="{FCDF9354-DE59-7A47-9B30-9BB14D2E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43" y="2620137"/>
            <a:ext cx="1725114" cy="11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0408AD-4CA7-094D-B78B-6E3CCD72D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7768" y="5222311"/>
            <a:ext cx="1724522" cy="826826"/>
          </a:xfrm>
          <a:prstGeom prst="rect">
            <a:avLst/>
          </a:prstGeom>
        </p:spPr>
      </p:pic>
      <p:pic>
        <p:nvPicPr>
          <p:cNvPr id="19" name="Picture 2" descr="Home">
            <a:extLst>
              <a:ext uri="{FF2B5EF4-FFF2-40B4-BE49-F238E27FC236}">
                <a16:creationId xmlns:a16="http://schemas.microsoft.com/office/drawing/2014/main" xmlns="" id="{71994866-CC1C-F34A-A210-C190AFEF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478" y="6336300"/>
            <a:ext cx="945258" cy="29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2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DDDFA6-721D-044E-8705-EF88DB4C12E6}"/>
              </a:ext>
            </a:extLst>
          </p:cNvPr>
          <p:cNvPicPr/>
          <p:nvPr/>
        </p:nvPicPr>
        <p:blipFill rotWithShape="1">
          <a:blip r:embed="rId3"/>
          <a:srcRect l="15949" t="21638" r="3930" b="35083"/>
          <a:stretch/>
        </p:blipFill>
        <p:spPr bwMode="auto">
          <a:xfrm>
            <a:off x="4917888" y="1981359"/>
            <a:ext cx="2254240" cy="854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5F06D9-6369-544D-B0B1-F67428F9D09E}"/>
              </a:ext>
            </a:extLst>
          </p:cNvPr>
          <p:cNvSpPr>
            <a:spLocks/>
          </p:cNvSpPr>
          <p:nvPr/>
        </p:nvSpPr>
        <p:spPr>
          <a:xfrm>
            <a:off x="4392479" y="2945831"/>
            <a:ext cx="3165320" cy="144000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600" b="1" dirty="0">
                <a:latin typeface="avenir-lt-w01_35-light1475496"/>
                <a:hlinkClick r:id="rId4"/>
              </a:rPr>
              <a:t>www.profile-project.eu</a:t>
            </a:r>
            <a:endParaRPr lang="fi-FI" sz="1600" b="1" dirty="0">
              <a:latin typeface="avenir-lt-w01_35-light1475496"/>
            </a:endParaRP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200" b="1" dirty="0">
                <a:latin typeface="avenir-lt-w01_35-light1475496"/>
              </a:rPr>
              <a:t>twitter.com/PROFILE_EU</a:t>
            </a:r>
            <a:endParaRPr lang="fi-FI" sz="1600" b="1" dirty="0">
              <a:latin typeface="avenir-lt-w01_35-light1475496"/>
            </a:endParaRP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endParaRPr lang="fi-FI" sz="1600" b="1" dirty="0">
              <a:latin typeface="avenir-lt-w01_35-light1475496"/>
            </a:endParaRP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600" b="1" dirty="0">
                <a:latin typeface="avenir-lt-w01_35-light1475496"/>
              </a:rPr>
              <a:t>Share with us your needs and ideas for future data analytics training materials!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7788551-558F-A542-A71B-B0B135071EE8}"/>
              </a:ext>
            </a:extLst>
          </p:cNvPr>
          <p:cNvSpPr>
            <a:spLocks/>
          </p:cNvSpPr>
          <p:nvPr/>
        </p:nvSpPr>
        <p:spPr>
          <a:xfrm>
            <a:off x="970952" y="2936494"/>
            <a:ext cx="3013220" cy="144000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600" b="1" dirty="0">
                <a:latin typeface="avenir-lt-w01_35-light1475496"/>
                <a:hlinkClick r:id="rId5"/>
              </a:rPr>
              <a:t>www.pen-cp.net</a:t>
            </a:r>
            <a:endParaRPr lang="fi-FI" sz="1600" b="1" dirty="0">
              <a:latin typeface="avenir-lt-w01_35-light1475496"/>
            </a:endParaRP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200" b="1" dirty="0">
                <a:latin typeface="avenir-lt-w01_35-light1475496"/>
              </a:rPr>
              <a:t>twitter.com/PENCP_NET </a:t>
            </a: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endParaRPr lang="fi-FI" sz="1600" b="1" dirty="0">
              <a:latin typeface="avenir-lt-w01_35-light1475496"/>
            </a:endParaRP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600" b="1" dirty="0">
                <a:latin typeface="avenir-lt-w01_35-light1475496"/>
              </a:rPr>
              <a:t>Keep your eyes open for the Global Customs Innovation Award 2021! </a:t>
            </a:r>
            <a:endParaRPr lang="fi-FI" b="1" dirty="0">
              <a:latin typeface="avenir-lt-w01_35-light1475496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D8FB7E6-BCBF-524C-832F-208DE7D75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446" y="2067430"/>
            <a:ext cx="2329338" cy="807435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xmlns="" id="{A28AB2F9-C6DC-9F40-B61D-303094A4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03" y="2104447"/>
            <a:ext cx="2105810" cy="6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346F3F-4F95-D24A-A266-FA92E1B3D0C5}"/>
              </a:ext>
            </a:extLst>
          </p:cNvPr>
          <p:cNvSpPr>
            <a:spLocks/>
          </p:cNvSpPr>
          <p:nvPr/>
        </p:nvSpPr>
        <p:spPr>
          <a:xfrm>
            <a:off x="7969499" y="2927164"/>
            <a:ext cx="3400841" cy="144000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600" b="1" dirty="0">
                <a:latin typeface="avenir-lt-w01_35-light1475496"/>
                <a:hlinkClick r:id="rId8"/>
              </a:rPr>
              <a:t>https://aresibo.eu/</a:t>
            </a:r>
            <a:endParaRPr lang="fi-FI" sz="1600" b="1" dirty="0">
              <a:latin typeface="avenir-lt-w01_35-light1475496"/>
            </a:endParaRP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200" b="1" dirty="0">
                <a:latin typeface="avenir-lt-w01_35-light1475496"/>
              </a:rPr>
              <a:t>twitter.com/aresiboEU</a:t>
            </a:r>
            <a:endParaRPr lang="fi-FI" sz="1600" b="1" dirty="0">
              <a:latin typeface="avenir-lt-w01_35-light1475496"/>
            </a:endParaRP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endParaRPr lang="fi-FI" sz="1600" b="1" dirty="0">
              <a:latin typeface="avenir-lt-w01_35-light1475496"/>
            </a:endParaRPr>
          </a:p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fi-FI" sz="1600" b="1" dirty="0">
                <a:latin typeface="avenir-lt-w01_35-light1475496"/>
              </a:rPr>
              <a:t>Stay tuned for border surveillance technology updates and user need surveys!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0FE2ECA-0845-FA40-824F-65908D0FAA23}"/>
              </a:ext>
            </a:extLst>
          </p:cNvPr>
          <p:cNvSpPr/>
          <p:nvPr/>
        </p:nvSpPr>
        <p:spPr>
          <a:xfrm>
            <a:off x="6746839" y="6340283"/>
            <a:ext cx="5550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</a:rPr>
              <a:t>The projects are funded under the EU’s Horizon2020 programme under grant agreement numbers 833805 (ARESIBO), 786748 (PROFILE) and 786773 (PEN-CP)</a:t>
            </a:r>
          </a:p>
          <a:p>
            <a:endParaRPr lang="en-GB" sz="800" dirty="0">
              <a:latin typeface="Verdana" panose="020B0604030504040204" pitchFamily="34" charset="0"/>
            </a:endParaRPr>
          </a:p>
          <a:p>
            <a:r>
              <a:rPr lang="en-GB" sz="800" dirty="0">
                <a:latin typeface="Verdana" panose="020B0604030504040204" pitchFamily="34" charset="0"/>
              </a:rPr>
              <a:t> </a:t>
            </a:r>
            <a:endParaRPr lang="en-GB" sz="800" dirty="0"/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xmlns="" id="{DEEFD9BA-A173-1D41-A494-8CA8F4D0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39"/>
            <a:ext cx="10515600" cy="1325563"/>
          </a:xfrm>
        </p:spPr>
        <p:txBody>
          <a:bodyPr/>
          <a:lstStyle/>
          <a:p>
            <a:r>
              <a:rPr lang="de-CH" dirty="0" err="1"/>
              <a:t>Please</a:t>
            </a:r>
            <a:r>
              <a:rPr lang="de-CH" dirty="0"/>
              <a:t> </a:t>
            </a:r>
            <a:r>
              <a:rPr lang="de-CH" dirty="0" err="1"/>
              <a:t>visit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</a:t>
            </a:r>
            <a:r>
              <a:rPr lang="de-CH" dirty="0" err="1"/>
              <a:t>websites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send email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more</a:t>
            </a:r>
            <a:r>
              <a:rPr lang="de-CH" dirty="0"/>
              <a:t> </a:t>
            </a:r>
            <a:r>
              <a:rPr lang="de-CH" dirty="0" err="1"/>
              <a:t>information</a:t>
            </a:r>
            <a:endParaRPr lang="de-C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3E3AD2D-6518-C442-B866-051277E972E9}"/>
              </a:ext>
            </a:extLst>
          </p:cNvPr>
          <p:cNvSpPr>
            <a:spLocks/>
          </p:cNvSpPr>
          <p:nvPr/>
        </p:nvSpPr>
        <p:spPr>
          <a:xfrm>
            <a:off x="2732321" y="4784072"/>
            <a:ext cx="8613709" cy="1440000"/>
          </a:xfrm>
          <a:prstGeom prst="rect">
            <a:avLst/>
          </a:prstGeom>
          <a:noFill/>
        </p:spPr>
        <p:txBody>
          <a:bodyPr wrap="square" anchor="t">
            <a:no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</a:pPr>
            <a:r>
              <a:rPr lang="fi-FI" dirty="0">
                <a:latin typeface="avenir-lt-w01_35-light1475496"/>
              </a:rPr>
              <a:t>Toni Männisto, Head of Research, </a:t>
            </a:r>
            <a:r>
              <a:rPr lang="fi-FI" dirty="0">
                <a:latin typeface="avenir-lt-w01_35-light1475496"/>
                <a:hlinkClick r:id="rId9"/>
              </a:rPr>
              <a:t>toni@cross-border.org</a:t>
            </a:r>
            <a:endParaRPr lang="fi-FI" dirty="0">
              <a:latin typeface="avenir-lt-w01_35-light1475496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</a:pPr>
            <a:endParaRPr lang="fi-FI" sz="14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avenir-lt-w01_35-light1475496"/>
              </a:rPr>
              <a:t>Follow PEN-CP and PROFILE in LinkedIn: </a:t>
            </a:r>
            <a:r>
              <a:rPr lang="fi-FI" sz="1400" dirty="0">
                <a:latin typeface="avenir-lt-w01_35-light1475496"/>
                <a:hlinkClick r:id="rId10"/>
              </a:rPr>
              <a:t>https://www.linkedin.com/groups/8183667/</a:t>
            </a:r>
            <a:endParaRPr lang="fi-FI" sz="1400" dirty="0">
              <a:latin typeface="avenir-lt-w01_35-light1475496"/>
            </a:endParaRP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avenir-lt-w01_35-light1475496"/>
              </a:rPr>
              <a:t>Follow PEN-CP and PROFILE in YouTube: </a:t>
            </a:r>
            <a:r>
              <a:rPr lang="fi-FI" sz="1400" dirty="0">
                <a:latin typeface="avenir-lt-w01_35-light1475496"/>
                <a:hlinkClick r:id="rId11"/>
              </a:rPr>
              <a:t>https://www.youtube.com/channel/UCVNREOilB1Doex4u9E6AHkw</a:t>
            </a:r>
            <a:r>
              <a:rPr lang="fi-FI" sz="1400" dirty="0">
                <a:latin typeface="avenir-lt-w01_35-light1475496"/>
              </a:rPr>
              <a:t> </a:t>
            </a:r>
          </a:p>
          <a:p>
            <a:pPr marL="285750" indent="-285750" fontAlgn="base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avenir-lt-w01_35-light1475496"/>
              </a:rPr>
              <a:t>Follow PEN-CP in Facebook: </a:t>
            </a:r>
            <a:r>
              <a:rPr lang="fi-FI" sz="1400" dirty="0">
                <a:latin typeface="avenir-lt-w01_35-light1475496"/>
                <a:hlinkClick r:id="rId12"/>
              </a:rPr>
              <a:t>https://www.facebook.com/groups/pencp/</a:t>
            </a:r>
            <a:r>
              <a:rPr lang="fi-FI" sz="1400" dirty="0">
                <a:latin typeface="avenir-lt-w01_35-light1475496"/>
              </a:rPr>
              <a:t>  </a:t>
            </a:r>
            <a:endParaRPr lang="fi-FI" sz="1600" dirty="0">
              <a:latin typeface="avenir-lt-w01_35-light1475496"/>
            </a:endParaRPr>
          </a:p>
        </p:txBody>
      </p:sp>
    </p:spTree>
    <p:extLst>
      <p:ext uri="{BB962C8B-B14F-4D97-AF65-F5344CB8AC3E}">
        <p14:creationId xmlns:p14="http://schemas.microsoft.com/office/powerpoint/2010/main" val="306026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2213B0"/>
      </a:accent1>
      <a:accent2>
        <a:srgbClr val="009DD9"/>
      </a:accent2>
      <a:accent3>
        <a:srgbClr val="2313B3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9" id="{392D4719-D1ED-8042-B81A-178036110F80}" vid="{8C6F28EC-6348-874E-9007-BB6649541C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 template Feb2020b</Template>
  <TotalTime>2</TotalTime>
  <Words>774</Words>
  <Application>Microsoft Office PowerPoint</Application>
  <PresentationFormat>Widescreen</PresentationFormat>
  <Paragraphs>121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avenir-lt-w01_35-light1475496</vt:lpstr>
      <vt:lpstr>Calibri</vt:lpstr>
      <vt:lpstr>Helvetica Neue</vt:lpstr>
      <vt:lpstr>Roboto</vt:lpstr>
      <vt:lpstr>Times New Roman</vt:lpstr>
      <vt:lpstr>Verdana</vt:lpstr>
      <vt:lpstr>Office Theme</vt:lpstr>
      <vt:lpstr>PowerPoint Presentation</vt:lpstr>
      <vt:lpstr>The three EU-funded customs and border security research, development and innovation projects  </vt:lpstr>
      <vt:lpstr>PEN-CP: Customs Innovation Awards encourage sharing of novel ideas and innovative actions </vt:lpstr>
      <vt:lpstr>PROFILE: New training materials and exercises on customs data analytics and quantitative models</vt:lpstr>
      <vt:lpstr>ARESIBO: How can augmented reality &amp; unmanned vehicles contribute to border management &amp; controls?</vt:lpstr>
      <vt:lpstr>Please visit project websites or send email for 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 Hintsa</dc:creator>
  <cp:lastModifiedBy>Vyara Filipova</cp:lastModifiedBy>
  <cp:revision>203</cp:revision>
  <dcterms:created xsi:type="dcterms:W3CDTF">2020-02-20T12:06:03Z</dcterms:created>
  <dcterms:modified xsi:type="dcterms:W3CDTF">2020-11-06T15:09:46Z</dcterms:modified>
</cp:coreProperties>
</file>