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61" r:id="rId5"/>
    <p:sldId id="262" r:id="rId6"/>
    <p:sldId id="263" r:id="rId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707"/>
  </p:normalViewPr>
  <p:slideViewPr>
    <p:cSldViewPr>
      <p:cViewPr varScale="1">
        <p:scale>
          <a:sx n="71" d="100"/>
          <a:sy n="71" d="100"/>
        </p:scale>
        <p:origin x="1328" y="16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6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0" y="2590800"/>
            <a:ext cx="589788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4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91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6475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2190750"/>
            <a:ext cx="6232525" cy="5221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0" y="2590800"/>
            <a:ext cx="589788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563" y="438150"/>
            <a:ext cx="3154362" cy="697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6475" y="438150"/>
            <a:ext cx="9310688" cy="6973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8716-2021-4D20-AB21-E93C151C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73B59-4B03-4625-8F09-DDFE6FD95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3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  <a:prstGeom prst="rect">
            <a:avLst/>
          </a:prstGeo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/>
          <a:lstStyle/>
          <a:p>
            <a:fld id="{99E3F330-0462-45A8-B6AA-F4EF21568B58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6629400"/>
            <a:ext cx="3413760" cy="438150"/>
          </a:xfrm>
          <a:prstGeom prst="rect">
            <a:avLst/>
          </a:prstGeom>
        </p:spPr>
        <p:txBody>
          <a:bodyPr/>
          <a:lstStyle/>
          <a:p>
            <a:fld id="{24FE77C3-ED34-44CD-97A2-0E986B3F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A9BAEC-120D-48C7-BC39-BAA260765F3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C9BD-0CD4-4903-952E-39E14E15C3A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DA69-494F-48F8-83AB-7D22A72A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F9A76D-EB10-4369-8AFE-6BBA1705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Lukan – CFO WX Brands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0551FD0-1BB6-4C09-837D-0C1FE049B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88" y="2590800"/>
            <a:ext cx="13828623" cy="3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3E5A28C-3709-41A8-BF8A-D7806B3A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3048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WX BRANDS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286000"/>
            <a:ext cx="13167360" cy="4495800"/>
          </a:xfrm>
        </p:spPr>
        <p:txBody>
          <a:bodyPr/>
          <a:lstStyle/>
          <a:p>
            <a:r>
              <a:rPr lang="en-US" sz="3200" dirty="0"/>
              <a:t>Top 15 US Wine Company</a:t>
            </a:r>
          </a:p>
          <a:p>
            <a:r>
              <a:rPr lang="en-US" sz="3200" dirty="0"/>
              <a:t>National Brand Portfolio and Exclusive Brand Partners with total wine shipments near 3 million cases in 2020</a:t>
            </a:r>
          </a:p>
          <a:p>
            <a:r>
              <a:rPr lang="en-US" sz="3200" dirty="0"/>
              <a:t>Sales to 19 countries</a:t>
            </a:r>
          </a:p>
          <a:p>
            <a:r>
              <a:rPr lang="en-US" sz="3200" dirty="0"/>
              <a:t>Wine sourced from 12 countries</a:t>
            </a:r>
          </a:p>
          <a:p>
            <a:r>
              <a:rPr lang="en-US" sz="3200" dirty="0"/>
              <a:t>Acquired brands will contribute greater than 1.2 million 9LE shipments in 2020</a:t>
            </a:r>
          </a:p>
          <a:p>
            <a:r>
              <a:rPr lang="en-US" sz="3200" dirty="0"/>
              <a:t>Multiple Impact Hot Brand Awards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E0D923-25AD-409D-9DBB-339C1C3E0857}"/>
              </a:ext>
            </a:extLst>
          </p:cNvPr>
          <p:cNvGrpSpPr>
            <a:grpSpLocks noChangeAspect="1"/>
          </p:cNvGrpSpPr>
          <p:nvPr/>
        </p:nvGrpSpPr>
        <p:grpSpPr>
          <a:xfrm>
            <a:off x="7315201" y="5934606"/>
            <a:ext cx="2271137" cy="860089"/>
            <a:chOff x="1686479" y="5615626"/>
            <a:chExt cx="734090" cy="27800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BFC6373-2163-42C2-84A4-4DB533D96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25"/>
            <a:stretch/>
          </p:blipFill>
          <p:spPr bwMode="auto">
            <a:xfrm>
              <a:off x="1686479" y="5615626"/>
              <a:ext cx="367161" cy="27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163ED9C4-4CE4-4806-82B6-54A481887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640" y="5617020"/>
              <a:ext cx="366929" cy="27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57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WX BRANDS</a:t>
            </a:r>
          </a:p>
        </p:txBody>
      </p:sp>
      <p:sp>
        <p:nvSpPr>
          <p:cNvPr id="6" name="Pentagon 15">
            <a:extLst>
              <a:ext uri="{FF2B5EF4-FFF2-40B4-BE49-F238E27FC236}">
                <a16:creationId xmlns:a16="http://schemas.microsoft.com/office/drawing/2014/main" id="{F5B55789-6789-48C9-9CB4-025B8CE85A0F}"/>
              </a:ext>
            </a:extLst>
          </p:cNvPr>
          <p:cNvSpPr/>
          <p:nvPr/>
        </p:nvSpPr>
        <p:spPr bwMode="gray">
          <a:xfrm rot="5400000">
            <a:off x="-383676" y="3939834"/>
            <a:ext cx="5097512" cy="1043619"/>
          </a:xfrm>
          <a:prstGeom prst="homePlate">
            <a:avLst/>
          </a:prstGeom>
          <a:solidFill>
            <a:srgbClr val="6A7067">
              <a:lumMod val="20000"/>
              <a:lumOff val="8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6800" rtlCol="0" anchor="t" anchorCtr="0"/>
          <a:lstStyle/>
          <a:p>
            <a:pPr marL="0" marR="0" lvl="0" indent="0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ounded Rectangle 105">
            <a:extLst>
              <a:ext uri="{FF2B5EF4-FFF2-40B4-BE49-F238E27FC236}">
                <a16:creationId xmlns:a16="http://schemas.microsoft.com/office/drawing/2014/main" id="{EAC27AE7-3424-4D69-A4B9-D72EC1E0B188}"/>
              </a:ext>
            </a:extLst>
          </p:cNvPr>
          <p:cNvSpPr/>
          <p:nvPr/>
        </p:nvSpPr>
        <p:spPr bwMode="gray">
          <a:xfrm>
            <a:off x="170605" y="959654"/>
            <a:ext cx="3988945" cy="646772"/>
          </a:xfrm>
          <a:prstGeom prst="roundRect">
            <a:avLst/>
          </a:prstGeom>
          <a:solidFill>
            <a:srgbClr val="8FA63E">
              <a:lumMod val="50000"/>
            </a:srgbClr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40" tIns="4680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Transactions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25CFD4-421F-4C25-ACFA-E0814AB81832}"/>
              </a:ext>
            </a:extLst>
          </p:cNvPr>
          <p:cNvSpPr/>
          <p:nvPr/>
        </p:nvSpPr>
        <p:spPr bwMode="gray">
          <a:xfrm>
            <a:off x="1776965" y="2124596"/>
            <a:ext cx="776229" cy="576628"/>
          </a:xfrm>
          <a:prstGeom prst="ellipse">
            <a:avLst/>
          </a:prstGeom>
          <a:solidFill>
            <a:srgbClr val="749CA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</a:t>
            </a:r>
          </a:p>
        </p:txBody>
      </p:sp>
      <p:pic>
        <p:nvPicPr>
          <p:cNvPr id="9" name="Picture 6" descr="Baileyana Winery Brand Assets - WX Trade Portal">
            <a:extLst>
              <a:ext uri="{FF2B5EF4-FFF2-40B4-BE49-F238E27FC236}">
                <a16:creationId xmlns:a16="http://schemas.microsoft.com/office/drawing/2014/main" id="{AF68198D-9084-41F0-9835-D21F2E340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2214" y="6344341"/>
            <a:ext cx="3205970" cy="4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ur Daily Wines - WX Trade Portal">
            <a:extLst>
              <a:ext uri="{FF2B5EF4-FFF2-40B4-BE49-F238E27FC236}">
                <a16:creationId xmlns:a16="http://schemas.microsoft.com/office/drawing/2014/main" id="{A3894920-30B8-4255-8114-7BDC5BA14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2281" y="2207805"/>
            <a:ext cx="2465838" cy="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hronic Cellars - WX Trade Portal">
            <a:extLst>
              <a:ext uri="{FF2B5EF4-FFF2-40B4-BE49-F238E27FC236}">
                <a16:creationId xmlns:a16="http://schemas.microsoft.com/office/drawing/2014/main" id="{975E410B-5EC2-4CE5-AFEE-7A66092EE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1313" r="861"/>
          <a:stretch/>
        </p:blipFill>
        <p:spPr bwMode="auto">
          <a:xfrm>
            <a:off x="6439255" y="3063437"/>
            <a:ext cx="1751890" cy="5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JRV brand assets - WX Trade Portal">
            <a:extLst>
              <a:ext uri="{FF2B5EF4-FFF2-40B4-BE49-F238E27FC236}">
                <a16:creationId xmlns:a16="http://schemas.microsoft.com/office/drawing/2014/main" id="{037E7D9B-24C2-41E1-BF9A-4CF73D2D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8" y="3988188"/>
            <a:ext cx="1141335" cy="7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Jelly Jar - WX Trade Portal">
            <a:extLst>
              <a:ext uri="{FF2B5EF4-FFF2-40B4-BE49-F238E27FC236}">
                <a16:creationId xmlns:a16="http://schemas.microsoft.com/office/drawing/2014/main" id="{6B34D0F9-F14E-4791-874B-7C7C97FA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013760"/>
            <a:ext cx="1595687" cy="81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ckless Love Wines - WX Trade Portal">
            <a:extLst>
              <a:ext uri="{FF2B5EF4-FFF2-40B4-BE49-F238E27FC236}">
                <a16:creationId xmlns:a16="http://schemas.microsoft.com/office/drawing/2014/main" id="{467B34AD-1BFA-4ECB-9A23-A88B2DBE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4952"/>
            <a:ext cx="909854" cy="5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read &amp; Butter - WX Trade Portal">
            <a:extLst>
              <a:ext uri="{FF2B5EF4-FFF2-40B4-BE49-F238E27FC236}">
                <a16:creationId xmlns:a16="http://schemas.microsoft.com/office/drawing/2014/main" id="{751EB378-266B-458B-9EE8-EA4F389D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9441" y="4116432"/>
            <a:ext cx="2831517" cy="5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8007BF82-CD42-4B00-A740-20265C7B6172}"/>
              </a:ext>
            </a:extLst>
          </p:cNvPr>
          <p:cNvSpPr/>
          <p:nvPr/>
        </p:nvSpPr>
        <p:spPr bwMode="gray">
          <a:xfrm>
            <a:off x="1776964" y="2972038"/>
            <a:ext cx="776229" cy="576628"/>
          </a:xfrm>
          <a:prstGeom prst="ellipse">
            <a:avLst/>
          </a:prstGeom>
          <a:solidFill>
            <a:srgbClr val="749CA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262D42-7E1B-4352-A729-E25D30B92FBE}"/>
              </a:ext>
            </a:extLst>
          </p:cNvPr>
          <p:cNvSpPr/>
          <p:nvPr/>
        </p:nvSpPr>
        <p:spPr bwMode="gray">
          <a:xfrm>
            <a:off x="1759205" y="3988188"/>
            <a:ext cx="776229" cy="576628"/>
          </a:xfrm>
          <a:prstGeom prst="ellipse">
            <a:avLst/>
          </a:prstGeom>
          <a:solidFill>
            <a:srgbClr val="749CA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253D712-01E4-41F6-BC35-0F6CB82628F7}"/>
              </a:ext>
            </a:extLst>
          </p:cNvPr>
          <p:cNvSpPr/>
          <p:nvPr/>
        </p:nvSpPr>
        <p:spPr bwMode="gray">
          <a:xfrm>
            <a:off x="1776964" y="5022107"/>
            <a:ext cx="776229" cy="576628"/>
          </a:xfrm>
          <a:prstGeom prst="ellipse">
            <a:avLst/>
          </a:prstGeom>
          <a:solidFill>
            <a:srgbClr val="749CA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1752C22-373E-48CE-9645-BF1D4B8E322A}"/>
              </a:ext>
            </a:extLst>
          </p:cNvPr>
          <p:cNvSpPr/>
          <p:nvPr/>
        </p:nvSpPr>
        <p:spPr bwMode="gray">
          <a:xfrm>
            <a:off x="1776964" y="5994527"/>
            <a:ext cx="776229" cy="576628"/>
          </a:xfrm>
          <a:prstGeom prst="ellipse">
            <a:avLst/>
          </a:prstGeom>
          <a:solidFill>
            <a:srgbClr val="749CA2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ctr" anchorCtr="0"/>
          <a:lstStyle/>
          <a:p>
            <a:pPr marL="0" marR="0" lvl="0" indent="0" algn="ctr" defTabSz="91440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9512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64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Mike Lukan – CFO WX Brands</vt:lpstr>
      <vt:lpstr>PowerPoint Presentation</vt:lpstr>
      <vt:lpstr>WX BRANDS</vt:lpstr>
      <vt:lpstr>WX BRANDS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Summers</dc:creator>
  <cp:lastModifiedBy>Rebecca Johnson</cp:lastModifiedBy>
  <cp:revision>18</cp:revision>
  <dcterms:created xsi:type="dcterms:W3CDTF">2016-05-23T23:15:19Z</dcterms:created>
  <dcterms:modified xsi:type="dcterms:W3CDTF">2020-09-09T23:50:36Z</dcterms:modified>
</cp:coreProperties>
</file>