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7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8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56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22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0474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363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553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402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1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45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16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19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732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08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44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03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76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96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143041-7A28-4FD9-A567-78FE9A33C6DB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ECA5A-F71E-4A1A-B6C9-82BDD23F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686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91103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Effectiveness and efficiency of artificial intelligence in </a:t>
            </a:r>
            <a:r>
              <a:rPr lang="en-US" sz="3600" b="1" dirty="0" smtClean="0"/>
              <a:t>boosting customs </a:t>
            </a:r>
            <a:r>
              <a:rPr lang="en-US" sz="3600" b="1" dirty="0"/>
              <a:t>performance: a case study of RECTS at Uganda Customs administration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063"/>
            <a:ext cx="9144000" cy="688063"/>
          </a:xfrm>
        </p:spPr>
        <p:txBody>
          <a:bodyPr>
            <a:normAutofit/>
          </a:bodyPr>
          <a:lstStyle/>
          <a:p>
            <a:pPr algn="ctr"/>
            <a:r>
              <a:rPr lang="en-AU" sz="2800" b="1" i="1" cap="none" dirty="0" smtClean="0">
                <a:solidFill>
                  <a:schemeClr val="tx1"/>
                </a:solidFill>
              </a:rPr>
              <a:t>Kugonza Julius  &amp;  Mugalula Christabel</a:t>
            </a:r>
            <a:endParaRPr lang="en-US" sz="2800" b="1" i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0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2994" y="531772"/>
            <a:ext cx="7612982" cy="396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457200">
              <a:lnSpc>
                <a:spcPct val="107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i="1" dirty="0">
                <a:latin typeface="+mj-lt"/>
                <a:ea typeface="+mj-ea"/>
                <a:cs typeface="+mj-cs"/>
              </a:rPr>
              <a:t>Table 4: Multiple comparisons of the different transit times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8491145"/>
              </p:ext>
            </p:extLst>
          </p:nvPr>
        </p:nvGraphicFramePr>
        <p:xfrm>
          <a:off x="963571" y="1212895"/>
          <a:ext cx="10271779" cy="3232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649"/>
                <a:gridCol w="2099199"/>
                <a:gridCol w="2099199"/>
                <a:gridCol w="1050683"/>
                <a:gridCol w="1050683"/>
                <a:gridCol w="1050683"/>
                <a:gridCol w="1050683"/>
              </a:tblGrid>
              <a:tr h="704048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(I)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(J)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 Difference (I-J)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Std. Error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95% Confidence Interval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Lower Bound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Upper Bound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5359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Normal seal transit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E-seal transit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3.41207</a:t>
                      </a:r>
                      <a:r>
                        <a:rPr lang="en-US" sz="12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.55169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2.0651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4.7590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39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Escorted transit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-.31381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.57870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.851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-1.7267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1.0991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703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E-seal transit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Normal seal Transit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-3.41207</a:t>
                      </a:r>
                      <a:r>
                        <a:rPr lang="en-US" sz="12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.55169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-4.7590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-2.0651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5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Escorted transit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-3.72587</a:t>
                      </a:r>
                      <a:r>
                        <a:rPr lang="en-US" sz="12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.60529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-5.2037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-2.2481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703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Escorted transit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Normal seal Transit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.31381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.57870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.851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-1.0991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1.7267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5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E-seal transit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3.72587</a:t>
                      </a:r>
                      <a:r>
                        <a:rPr lang="en-US" sz="12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.60529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2.2481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5.2037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18777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Source: URA databases*. The mean difference is significant at the 0.05 level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068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	</a:t>
            </a:r>
            <a:r>
              <a:rPr lang="en-AU" b="1" dirty="0" smtClean="0"/>
              <a:t>Recommendations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9546" y="1294646"/>
            <a:ext cx="9280308" cy="49537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</a:t>
            </a:r>
            <a:r>
              <a:rPr lang="en-US" dirty="0" smtClean="0"/>
              <a:t>ublic–private </a:t>
            </a:r>
            <a:r>
              <a:rPr lang="en-US" dirty="0"/>
              <a:t>partnership (PPP)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System Integration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dirty="0"/>
              <a:t>clear change management strategy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Accreditation of AI experts in Customs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Establishment </a:t>
            </a:r>
            <a:r>
              <a:rPr lang="en-US" dirty="0"/>
              <a:t>of regional AI laboratories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C</a:t>
            </a:r>
            <a:r>
              <a:rPr lang="en-US" dirty="0" smtClean="0"/>
              <a:t>ustoms </a:t>
            </a:r>
            <a:r>
              <a:rPr lang="en-US" dirty="0"/>
              <a:t>administrations must work co-operatively—as stipulated in the WCO SAFE Framework of Standards</a:t>
            </a:r>
          </a:p>
        </p:txBody>
      </p:sp>
    </p:spTree>
    <p:extLst>
      <p:ext uri="{BB962C8B-B14F-4D97-AF65-F5344CB8AC3E}">
        <p14:creationId xmlns:p14="http://schemas.microsoft.com/office/powerpoint/2010/main" xmlns="" val="210041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5302"/>
          </a:xfrm>
        </p:spPr>
        <p:txBody>
          <a:bodyPr/>
          <a:lstStyle/>
          <a:p>
            <a:pPr algn="ctr"/>
            <a:r>
              <a:rPr lang="en-AU" b="1" dirty="0"/>
              <a:t>Introduction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Background of AI</a:t>
            </a:r>
            <a:endParaRPr lang="en-US" b="1" dirty="0"/>
          </a:p>
          <a:p>
            <a:r>
              <a:rPr lang="en-US" b="1" dirty="0" smtClean="0"/>
              <a:t>Key facts about AI driven Economy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It is projected that the worldwide market for AI solutions could be worth more than £GPB 30bn by </a:t>
            </a:r>
            <a:r>
              <a:rPr lang="en-US" dirty="0" smtClean="0"/>
              <a:t>2024.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 another estimate, ‘AI could contribute up to $ USD15.7 trillion to the global economy in 2030, more than the current output of China and India combined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r>
              <a:rPr lang="en-US" b="1" dirty="0" smtClean="0"/>
              <a:t>AI in Customs Perspective</a:t>
            </a:r>
          </a:p>
          <a:p>
            <a:r>
              <a:rPr lang="en-US" b="1" dirty="0" smtClean="0"/>
              <a:t>RECTS as an AI powered system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9628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dirty="0"/>
              <a:t>Figure1: Illustration of trucks armed with E-seals along the Northern Corridor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8222" t="21652" r="29392" b="27825"/>
          <a:stretch/>
        </p:blipFill>
        <p:spPr bwMode="auto">
          <a:xfrm>
            <a:off x="872685" y="984242"/>
            <a:ext cx="10326452" cy="5389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2685" y="6373639"/>
            <a:ext cx="5155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Source: URA Central Command Center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852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219999"/>
            <a:ext cx="8946541" cy="419548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cargo transit operations across the five land-linked developing countries of Uganda, Rwanda, Burundi, the DRC and South Sudan involved, for a long time, a convoy system, </a:t>
            </a:r>
            <a:endParaRPr lang="en-US" dirty="0" smtClean="0"/>
          </a:p>
          <a:p>
            <a:r>
              <a:rPr lang="en-US" dirty="0" smtClean="0"/>
              <a:t>Transit was characterised </a:t>
            </a:r>
            <a:r>
              <a:rPr lang="en-US" dirty="0"/>
              <a:t>by paper-based controls, transit log sheets, physical escorts, and transit check points (Balamaga, 2019). Balamaga (</a:t>
            </a:r>
            <a:r>
              <a:rPr lang="en-US" dirty="0" smtClean="0"/>
              <a:t>2019).</a:t>
            </a:r>
          </a:p>
          <a:p>
            <a:endParaRPr lang="en-US" sz="100" dirty="0" smtClean="0"/>
          </a:p>
          <a:p>
            <a:r>
              <a:rPr lang="en-US" dirty="0" smtClean="0"/>
              <a:t>The transit </a:t>
            </a:r>
            <a:r>
              <a:rPr lang="en-US" dirty="0"/>
              <a:t>system was overwhelmed by various impediments to the seamless flow of cargo that </a:t>
            </a:r>
            <a:r>
              <a:rPr lang="en-US" dirty="0" smtClean="0"/>
              <a:t>included;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unnecessary delays.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a high cost of doing </a:t>
            </a:r>
            <a:r>
              <a:rPr lang="en-US" dirty="0" smtClean="0"/>
              <a:t>business.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non-tariff barriers.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transit diversion.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high administrative monitoring </a:t>
            </a:r>
            <a:r>
              <a:rPr lang="en-US" dirty="0" smtClean="0"/>
              <a:t>costs.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information-sharing gaps between the partner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95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/>
              <a:t>Global standards and actions in the uptake of AI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Adherence to existing human rights </a:t>
            </a:r>
            <a:r>
              <a:rPr lang="en-US" b="1" dirty="0" smtClean="0"/>
              <a:t>frameworks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Inclusive growth, sustainable development, and </a:t>
            </a:r>
            <a:r>
              <a:rPr lang="en-US" b="1" dirty="0" smtClean="0"/>
              <a:t>wellbeing.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Ensuring accountable and responsible </a:t>
            </a:r>
            <a:r>
              <a:rPr lang="en-US" b="1" dirty="0" smtClean="0"/>
              <a:t>design.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Transparent </a:t>
            </a:r>
            <a:r>
              <a:rPr lang="en-US" b="1" dirty="0" smtClean="0"/>
              <a:t>technology.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Privacy and data </a:t>
            </a:r>
            <a:r>
              <a:rPr lang="en-US" b="1" dirty="0" smtClean="0"/>
              <a:t>governance.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Robustness, security and </a:t>
            </a:r>
            <a:r>
              <a:rPr lang="en-US" b="1" dirty="0" smtClean="0"/>
              <a:t>safety.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Diversity, non-discrimination and fairness</a:t>
            </a:r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20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Challenges in the uptake of AI in customs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Change management over anticipated job loss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Skills gap and a shortage of AI </a:t>
            </a:r>
            <a:r>
              <a:rPr lang="en-US" b="1" dirty="0" smtClean="0"/>
              <a:t>researchers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Capital investments in AI research and development needed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AI legislation and regulation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Better national coordination required geographically</a:t>
            </a:r>
          </a:p>
          <a:p>
            <a:pPr>
              <a:lnSpc>
                <a:spcPct val="150000"/>
              </a:lnSpc>
            </a:pPr>
            <a:r>
              <a:rPr lang="en-US" b="1" dirty="0"/>
              <a:t>Limited 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283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Regional electronic cargo tracking system case study in Uganda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b="1" dirty="0" smtClean="0"/>
              <a:t>Background</a:t>
            </a:r>
          </a:p>
          <a:p>
            <a:pPr>
              <a:lnSpc>
                <a:spcPct val="250000"/>
              </a:lnSpc>
            </a:pPr>
            <a:r>
              <a:rPr lang="en-US" b="1" dirty="0" smtClean="0"/>
              <a:t>Why a Transit?</a:t>
            </a:r>
          </a:p>
          <a:p>
            <a:pPr>
              <a:lnSpc>
                <a:spcPct val="250000"/>
              </a:lnSpc>
            </a:pPr>
            <a:r>
              <a:rPr lang="en-US" b="1" dirty="0"/>
              <a:t>Transit inefficiencies in LDCs</a:t>
            </a:r>
          </a:p>
          <a:p>
            <a:pPr>
              <a:lnSpc>
                <a:spcPct val="250000"/>
              </a:lnSpc>
            </a:pPr>
            <a:r>
              <a:rPr lang="en-US" b="1" dirty="0" smtClean="0"/>
              <a:t>ECTS to RECTS</a:t>
            </a:r>
          </a:p>
          <a:p>
            <a:pPr>
              <a:lnSpc>
                <a:spcPct val="250000"/>
              </a:lnSpc>
            </a:pP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43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237063658"/>
              </p:ext>
            </p:extLst>
          </p:nvPr>
        </p:nvGraphicFramePr>
        <p:xfrm>
          <a:off x="1032095" y="1322357"/>
          <a:ext cx="8682273" cy="2064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660"/>
                <a:gridCol w="1108101"/>
                <a:gridCol w="1108101"/>
                <a:gridCol w="1108101"/>
                <a:gridCol w="1108101"/>
                <a:gridCol w="2287209"/>
              </a:tblGrid>
              <a:tr h="516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</a:tr>
              <a:tr h="5160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transits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178,090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195,372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189,618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233,922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285,824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</a:tr>
              <a:tr h="5160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e-monitored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11,459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17,226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15,094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42,845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60,066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ctr"/>
                </a:tc>
              </a:tr>
              <a:tr h="516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 of E-monitored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6.43%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8.82%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7.96%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18.32%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21.02%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5" marR="62665" marT="0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9404350" cy="479425"/>
          </a:xfrm>
        </p:spPr>
        <p:txBody>
          <a:bodyPr/>
          <a:lstStyle/>
          <a:p>
            <a:r>
              <a:rPr lang="en-US" sz="2800" i="1" dirty="0" smtClean="0"/>
              <a:t>          Table 1: Total transits in Uganda 2014–2018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79814" y="3688433"/>
            <a:ext cx="3455972" cy="97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xmlns="" val="11719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5591"/>
          </a:xfrm>
        </p:spPr>
        <p:txBody>
          <a:bodyPr/>
          <a:lstStyle/>
          <a:p>
            <a:r>
              <a:rPr lang="en-US" b="1" dirty="0"/>
              <a:t>Findings</a:t>
            </a:r>
            <a:br>
              <a:rPr lang="en-US" b="1" dirty="0"/>
            </a:br>
            <a:r>
              <a:rPr lang="en-US" sz="100" b="1" dirty="0" smtClean="0"/>
              <a:t/>
            </a:r>
            <a:br>
              <a:rPr lang="en-US" sz="1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399" y="1192839"/>
            <a:ext cx="8946541" cy="4195481"/>
          </a:xfrm>
        </p:spPr>
        <p:txBody>
          <a:bodyPr/>
          <a:lstStyle/>
          <a:p>
            <a:r>
              <a:rPr lang="en-US" i="1" dirty="0"/>
              <a:t>Table 2: Transit times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4234355"/>
              </p:ext>
            </p:extLst>
          </p:nvPr>
        </p:nvGraphicFramePr>
        <p:xfrm>
          <a:off x="919268" y="1629624"/>
          <a:ext cx="9410737" cy="1706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391"/>
                <a:gridCol w="1344391"/>
                <a:gridCol w="1344391"/>
                <a:gridCol w="1344391"/>
                <a:gridCol w="1344391"/>
                <a:gridCol w="1344391"/>
                <a:gridCol w="1344391"/>
              </a:tblGrid>
              <a:tr h="26542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Std. Deviation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Std. Error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95% Confidence Interval for Mean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Lower Bound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Upper Bound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578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Normal seal Transit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12.1044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1.76266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.44067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11.1651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13.0436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6542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E-seal transit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8.6923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.96993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.26901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8.1062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9.2784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6542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Escorted transit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12.4182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1.51249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.45603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11.4021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13.4343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8789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11.0818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2.21517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.35025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10.3733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11.7902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30665" y="3528469"/>
            <a:ext cx="6625532" cy="396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latin typeface="+mj-lt"/>
                <a:ea typeface="+mj-ea"/>
                <a:cs typeface="+mj-cs"/>
              </a:rPr>
              <a:t>Table 3: Analysis of variance of different transit times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5583829"/>
              </p:ext>
            </p:extLst>
          </p:nvPr>
        </p:nvGraphicFramePr>
        <p:xfrm>
          <a:off x="930661" y="3994415"/>
          <a:ext cx="9453666" cy="1518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5611"/>
                <a:gridCol w="1575611"/>
                <a:gridCol w="1575611"/>
                <a:gridCol w="1575611"/>
                <a:gridCol w="1575611"/>
                <a:gridCol w="1575611"/>
              </a:tblGrid>
              <a:tr h="43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Sum of squares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 square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3571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Between groups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110.601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55.301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25.333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3571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Within groups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80.770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1129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191.372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9067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638</Words>
  <Application>Microsoft Office PowerPoint</Application>
  <PresentationFormat>Custom</PresentationFormat>
  <Paragraphs>192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Effectiveness and efficiency of artificial intelligence in boosting customs performance: a case study of RECTS at Uganda Customs administration </vt:lpstr>
      <vt:lpstr>Introduction </vt:lpstr>
      <vt:lpstr>Figure1: Illustration of trucks armed with E-seals along the Northern Corridor </vt:lpstr>
      <vt:lpstr>Problem statement</vt:lpstr>
      <vt:lpstr>Global standards and actions in the uptake of AI </vt:lpstr>
      <vt:lpstr>Challenges in the uptake of AI in customs operations</vt:lpstr>
      <vt:lpstr>Regional electronic cargo tracking system case study in Uganda</vt:lpstr>
      <vt:lpstr>          Table 1: Total transits in Uganda 2014–2018 </vt:lpstr>
      <vt:lpstr>Findings  </vt:lpstr>
      <vt:lpstr>Slide 10</vt:lpstr>
      <vt:lpstr> Recommendations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Effectiveness and efficiency of artificial intelligence in boosting customs performance: a case study of RECTS at Uganda Customs administration</dc:title>
  <dc:creator>Julius Kugonza</dc:creator>
  <cp:lastModifiedBy>jkugonza</cp:lastModifiedBy>
  <cp:revision>10</cp:revision>
  <dcterms:created xsi:type="dcterms:W3CDTF">2020-10-30T09:02:45Z</dcterms:created>
  <dcterms:modified xsi:type="dcterms:W3CDTF">2020-11-03T06:13:33Z</dcterms:modified>
</cp:coreProperties>
</file>