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5" r:id="rId4"/>
    <p:sldMasterId id="2147483648" r:id="rId5"/>
  </p:sldMasterIdLst>
  <p:sldIdLst>
    <p:sldId id="256" r:id="rId6"/>
    <p:sldId id="257" r:id="rId7"/>
    <p:sldId id="259" r:id="rId8"/>
    <p:sldId id="261" r:id="rId9"/>
    <p:sldId id="262" r:id="rId10"/>
    <p:sldId id="263" r:id="rId11"/>
    <p:sldId id="264" r:id="rId12"/>
    <p:sldId id="265" r:id="rId13"/>
    <p:sldId id="266" r:id="rId14"/>
    <p:sldId id="267" r:id="rId15"/>
    <p:sldId id="298" r:id="rId16"/>
    <p:sldId id="268" r:id="rId17"/>
    <p:sldId id="269" r:id="rId18"/>
    <p:sldId id="273" r:id="rId19"/>
    <p:sldId id="274" r:id="rId20"/>
    <p:sldId id="282" r:id="rId21"/>
    <p:sldId id="281" r:id="rId22"/>
    <p:sldId id="280" r:id="rId23"/>
    <p:sldId id="279" r:id="rId24"/>
    <p:sldId id="278" r:id="rId25"/>
    <p:sldId id="302" r:id="rId26"/>
    <p:sldId id="299" r:id="rId27"/>
    <p:sldId id="277" r:id="rId28"/>
    <p:sldId id="276" r:id="rId29"/>
    <p:sldId id="297" r:id="rId30"/>
    <p:sldId id="296" r:id="rId31"/>
    <p:sldId id="295" r:id="rId32"/>
    <p:sldId id="294" r:id="rId33"/>
    <p:sldId id="293" r:id="rId34"/>
    <p:sldId id="292" r:id="rId35"/>
    <p:sldId id="291" r:id="rId36"/>
    <p:sldId id="290" r:id="rId37"/>
    <p:sldId id="289" r:id="rId38"/>
    <p:sldId id="288" r:id="rId39"/>
    <p:sldId id="300" r:id="rId40"/>
    <p:sldId id="301" r:id="rId41"/>
    <p:sldId id="287" r:id="rId42"/>
    <p:sldId id="286" r:id="rId43"/>
    <p:sldId id="270" r:id="rId44"/>
    <p:sldId id="260" r:id="rId45"/>
    <p:sldId id="271" r:id="rId46"/>
    <p:sldId id="272" r:id="rId47"/>
    <p:sldId id="258"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1" d="100"/>
          <a:sy n="71" d="100"/>
        </p:scale>
        <p:origin x="690" y="7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8" Type="http://schemas.openxmlformats.org/officeDocument/2006/relationships/slide" Target="slides/slide3.xml"/><Relationship Id="rId51"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Placeholder 3">
            <a:extLst>
              <a:ext uri="{FF2B5EF4-FFF2-40B4-BE49-F238E27FC236}">
                <a16:creationId xmlns:a16="http://schemas.microsoft.com/office/drawing/2014/main" id="{8F9170C5-8BB6-4C69-99CA-3D254A66309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0800000">
            <a:off x="0" y="0"/>
            <a:ext cx="12192000" cy="5296951"/>
          </a:xfrm>
          <a:prstGeom prst="rect">
            <a:avLst/>
          </a:prstGeom>
        </p:spPr>
      </p:pic>
      <p:sp>
        <p:nvSpPr>
          <p:cNvPr id="11" name="Rectangle 10">
            <a:extLst>
              <a:ext uri="{FF2B5EF4-FFF2-40B4-BE49-F238E27FC236}">
                <a16:creationId xmlns:a16="http://schemas.microsoft.com/office/drawing/2014/main" id="{AB1B08F0-0032-4257-BF3E-CCA90FDF1E24}"/>
              </a:ext>
            </a:extLst>
          </p:cNvPr>
          <p:cNvSpPr/>
          <p:nvPr userDrawn="1"/>
        </p:nvSpPr>
        <p:spPr bwMode="auto">
          <a:xfrm>
            <a:off x="-5013" y="-39152"/>
            <a:ext cx="12191999" cy="5336104"/>
          </a:xfrm>
          <a:prstGeom prst="rect">
            <a:avLst/>
          </a:prstGeom>
          <a:gradFill flip="none" rotWithShape="1">
            <a:gsLst>
              <a:gs pos="0">
                <a:srgbClr val="00688B">
                  <a:alpha val="80000"/>
                </a:srgbClr>
              </a:gs>
              <a:gs pos="100000">
                <a:srgbClr val="027FA0">
                  <a:alpha val="80000"/>
                </a:srgbClr>
              </a:gs>
            </a:gsLst>
            <a:lin ang="5400000" scaled="0"/>
            <a:tileRect/>
          </a:gradFill>
          <a:ln w="9525">
            <a:noFill/>
            <a:round/>
            <a:headEnd/>
            <a:tailEnd/>
          </a:ln>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173456"/>
              </a:solidFill>
              <a:effectLst/>
              <a:uLnTx/>
              <a:uFillTx/>
              <a:latin typeface="Franklin Gothic Book" panose="020B0503020102020204"/>
            </a:endParaRPr>
          </a:p>
        </p:txBody>
      </p:sp>
      <p:sp>
        <p:nvSpPr>
          <p:cNvPr id="2" name="Title 1">
            <a:extLst>
              <a:ext uri="{FF2B5EF4-FFF2-40B4-BE49-F238E27FC236}">
                <a16:creationId xmlns:a16="http://schemas.microsoft.com/office/drawing/2014/main" id="{2E49A21C-C0F8-4122-83BA-D73A042817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25F097-BF3F-4796-86A4-49D026C28F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C5215172-DCB9-442B-AD40-EAF6B523568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72BDDD0-4182-4B12-856F-EAFBCB5EA358}"/>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503727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E8A6B-BFC1-4A86-89B4-E73E374E0F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5B75EA9-7F74-4C94-877F-54FDD6676F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7ADF22-8430-413A-8292-D8C1ABCB6699}"/>
              </a:ext>
            </a:extLst>
          </p:cNvPr>
          <p:cNvSpPr>
            <a:spLocks noGrp="1"/>
          </p:cNvSpPr>
          <p:nvPr>
            <p:ph type="dt" sz="half" idx="10"/>
          </p:nvPr>
        </p:nvSpPr>
        <p:spPr>
          <a:xfrm>
            <a:off x="838200" y="6356350"/>
            <a:ext cx="2743200" cy="365125"/>
          </a:xfrm>
          <a:prstGeom prst="rect">
            <a:avLst/>
          </a:prstGeom>
        </p:spPr>
        <p:txBody>
          <a:bodyPr/>
          <a:lstStyle/>
          <a:p>
            <a:fld id="{74AADE78-9488-4BB2-B9D1-EBC572565BF5}" type="datetimeFigureOut">
              <a:rPr lang="en-US" smtClean="0"/>
              <a:t>1/19/2021</a:t>
            </a:fld>
            <a:endParaRPr lang="en-US" dirty="0"/>
          </a:p>
        </p:txBody>
      </p:sp>
      <p:sp>
        <p:nvSpPr>
          <p:cNvPr id="5" name="Footer Placeholder 4">
            <a:extLst>
              <a:ext uri="{FF2B5EF4-FFF2-40B4-BE49-F238E27FC236}">
                <a16:creationId xmlns:a16="http://schemas.microsoft.com/office/drawing/2014/main" id="{98DE2552-9C6B-4938-999A-86EA0A6BFDE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9E117EA-5C7D-4A08-ADB3-373F087E4358}"/>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2108380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F3BDA1-5C72-4EFD-AC74-1D12579485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0287D30-3B78-4FE6-BDB0-F55AF880C0B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79DEBD-07B2-4E8C-A220-E8748EA85EFF}"/>
              </a:ext>
            </a:extLst>
          </p:cNvPr>
          <p:cNvSpPr>
            <a:spLocks noGrp="1"/>
          </p:cNvSpPr>
          <p:nvPr>
            <p:ph type="dt" sz="half" idx="10"/>
          </p:nvPr>
        </p:nvSpPr>
        <p:spPr>
          <a:xfrm>
            <a:off x="838200" y="6356350"/>
            <a:ext cx="2743200" cy="365125"/>
          </a:xfrm>
          <a:prstGeom prst="rect">
            <a:avLst/>
          </a:prstGeom>
        </p:spPr>
        <p:txBody>
          <a:bodyPr/>
          <a:lstStyle/>
          <a:p>
            <a:fld id="{74AADE78-9488-4BB2-B9D1-EBC572565BF5}" type="datetimeFigureOut">
              <a:rPr lang="en-US" smtClean="0"/>
              <a:t>1/19/2021</a:t>
            </a:fld>
            <a:endParaRPr lang="en-US" dirty="0"/>
          </a:p>
        </p:txBody>
      </p:sp>
      <p:sp>
        <p:nvSpPr>
          <p:cNvPr id="5" name="Footer Placeholder 4">
            <a:extLst>
              <a:ext uri="{FF2B5EF4-FFF2-40B4-BE49-F238E27FC236}">
                <a16:creationId xmlns:a16="http://schemas.microsoft.com/office/drawing/2014/main" id="{12F0C4D0-FA9A-494F-AB95-EDD8A866E7A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7E609E-7262-4AC6-892F-8C822C98CD95}"/>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13417954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pic>
        <p:nvPicPr>
          <p:cNvPr id="2" name="Picture Placeholder 3">
            <a:extLst>
              <a:ext uri="{FF2B5EF4-FFF2-40B4-BE49-F238E27FC236}">
                <a16:creationId xmlns:a16="http://schemas.microsoft.com/office/drawing/2014/main" id="{BAA7D4D0-7B10-8843-8732-AF00173D277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0800000">
            <a:off x="0" y="8467"/>
            <a:ext cx="12192000" cy="6841067"/>
          </a:xfrm>
          <a:prstGeom prst="rect">
            <a:avLst/>
          </a:prstGeom>
        </p:spPr>
      </p:pic>
      <p:sp>
        <p:nvSpPr>
          <p:cNvPr id="3" name="Rectangle 2">
            <a:extLst>
              <a:ext uri="{FF2B5EF4-FFF2-40B4-BE49-F238E27FC236}">
                <a16:creationId xmlns:a16="http://schemas.microsoft.com/office/drawing/2014/main" id="{9C970559-1A96-5D49-8718-D97871DDAD98}"/>
              </a:ext>
            </a:extLst>
          </p:cNvPr>
          <p:cNvSpPr/>
          <p:nvPr userDrawn="1"/>
        </p:nvSpPr>
        <p:spPr bwMode="auto">
          <a:xfrm>
            <a:off x="0" y="5562600"/>
            <a:ext cx="12192000" cy="1295400"/>
          </a:xfrm>
          <a:prstGeom prst="rect">
            <a:avLst/>
          </a:prstGeom>
          <a:solidFill>
            <a:schemeClr val="bg1">
              <a:lumMod val="95000"/>
            </a:schemeClr>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dirty="0"/>
          </a:p>
        </p:txBody>
      </p:sp>
      <p:sp>
        <p:nvSpPr>
          <p:cNvPr id="4" name="Rectangle 3">
            <a:extLst>
              <a:ext uri="{FF2B5EF4-FFF2-40B4-BE49-F238E27FC236}">
                <a16:creationId xmlns:a16="http://schemas.microsoft.com/office/drawing/2014/main" id="{E25D3B39-465B-A947-BBD0-72C2884FDD48}"/>
              </a:ext>
            </a:extLst>
          </p:cNvPr>
          <p:cNvSpPr/>
          <p:nvPr userDrawn="1"/>
        </p:nvSpPr>
        <p:spPr bwMode="auto">
          <a:xfrm>
            <a:off x="0" y="8465"/>
            <a:ext cx="12192000" cy="5562600"/>
          </a:xfrm>
          <a:prstGeom prst="rect">
            <a:avLst/>
          </a:prstGeom>
          <a:gradFill flip="none" rotWithShape="1">
            <a:gsLst>
              <a:gs pos="0">
                <a:schemeClr val="accent1">
                  <a:alpha val="80000"/>
                </a:schemeClr>
              </a:gs>
              <a:gs pos="100000">
                <a:schemeClr val="accent2">
                  <a:alpha val="80000"/>
                </a:schemeClr>
              </a:gs>
            </a:gsLst>
            <a:lin ang="5400000" scaled="0"/>
            <a:tileRect/>
          </a:gra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dirty="0"/>
          </a:p>
        </p:txBody>
      </p:sp>
      <p:pic>
        <p:nvPicPr>
          <p:cNvPr id="7" name="Picture 6">
            <a:extLst>
              <a:ext uri="{FF2B5EF4-FFF2-40B4-BE49-F238E27FC236}">
                <a16:creationId xmlns:a16="http://schemas.microsoft.com/office/drawing/2014/main" id="{C9C5C4EB-CE8A-2147-8F03-01E1E282713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8000" y="5782683"/>
            <a:ext cx="2547088" cy="907400"/>
          </a:xfrm>
          <a:prstGeom prst="rect">
            <a:avLst/>
          </a:prstGeom>
        </p:spPr>
      </p:pic>
      <p:sp>
        <p:nvSpPr>
          <p:cNvPr id="23" name="Text Placeholder 22">
            <a:extLst>
              <a:ext uri="{FF2B5EF4-FFF2-40B4-BE49-F238E27FC236}">
                <a16:creationId xmlns:a16="http://schemas.microsoft.com/office/drawing/2014/main" id="{C917F034-34D2-9C42-B81D-14870336D0F7}"/>
              </a:ext>
            </a:extLst>
          </p:cNvPr>
          <p:cNvSpPr>
            <a:spLocks noGrp="1"/>
          </p:cNvSpPr>
          <p:nvPr>
            <p:ph type="body" sz="quarter" idx="10"/>
          </p:nvPr>
        </p:nvSpPr>
        <p:spPr>
          <a:xfrm>
            <a:off x="508000" y="2108200"/>
            <a:ext cx="10363200" cy="1422400"/>
          </a:xfrm>
          <a:prstGeom prst="rect">
            <a:avLst/>
          </a:prstGeom>
        </p:spPr>
        <p:txBody>
          <a:bodyPr/>
          <a:lstStyle>
            <a:lvl1pPr marL="0" indent="0">
              <a:buFontTx/>
              <a:buNone/>
              <a:defRPr sz="5867">
                <a:solidFill>
                  <a:schemeClr val="bg1"/>
                </a:solidFill>
                <a:latin typeface="+mj-lt"/>
              </a:defRPr>
            </a:lvl1pPr>
          </a:lstStyle>
          <a:p>
            <a:pPr lvl="0"/>
            <a:endParaRPr lang="en-US" dirty="0"/>
          </a:p>
        </p:txBody>
      </p:sp>
      <p:sp>
        <p:nvSpPr>
          <p:cNvPr id="27" name="Text Placeholder 26">
            <a:extLst>
              <a:ext uri="{FF2B5EF4-FFF2-40B4-BE49-F238E27FC236}">
                <a16:creationId xmlns:a16="http://schemas.microsoft.com/office/drawing/2014/main" id="{44828F55-088E-4A44-A1D1-64D6CF6148E7}"/>
              </a:ext>
            </a:extLst>
          </p:cNvPr>
          <p:cNvSpPr>
            <a:spLocks noGrp="1"/>
          </p:cNvSpPr>
          <p:nvPr>
            <p:ph type="body" sz="quarter" idx="11" hasCustomPrompt="1"/>
          </p:nvPr>
        </p:nvSpPr>
        <p:spPr>
          <a:xfrm>
            <a:off x="508000" y="3733800"/>
            <a:ext cx="9855200" cy="1016000"/>
          </a:xfrm>
          <a:prstGeom prst="rect">
            <a:avLst/>
          </a:prstGeom>
        </p:spPr>
        <p:txBody>
          <a:bodyPr/>
          <a:lstStyle>
            <a:lvl1pPr marL="0" indent="0">
              <a:buFontTx/>
              <a:buNone/>
              <a:defRPr sz="2933">
                <a:solidFill>
                  <a:schemeClr val="bg1"/>
                </a:solidFill>
              </a:defRPr>
            </a:lvl1pPr>
          </a:lstStyle>
          <a:p>
            <a:pPr lvl="0"/>
            <a:r>
              <a:rPr lang="en-US"/>
              <a:t>Sub Title/Author/Presenter</a:t>
            </a:r>
          </a:p>
        </p:txBody>
      </p:sp>
    </p:spTree>
    <p:extLst>
      <p:ext uri="{BB962C8B-B14F-4D97-AF65-F5344CB8AC3E}">
        <p14:creationId xmlns:p14="http://schemas.microsoft.com/office/powerpoint/2010/main" val="15825611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 Thank You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69D6739-B881-524F-B8CD-A187881B4CEA}"/>
              </a:ext>
            </a:extLst>
          </p:cNvPr>
          <p:cNvSpPr/>
          <p:nvPr userDrawn="1"/>
        </p:nvSpPr>
        <p:spPr bwMode="auto">
          <a:xfrm>
            <a:off x="6086909" y="0"/>
            <a:ext cx="6105091" cy="6858000"/>
          </a:xfrm>
          <a:prstGeom prst="rect">
            <a:avLst/>
          </a:prstGeom>
          <a:solidFill>
            <a:schemeClr val="accent1"/>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dirty="0"/>
          </a:p>
        </p:txBody>
      </p:sp>
      <p:pic>
        <p:nvPicPr>
          <p:cNvPr id="6" name="Picture 5">
            <a:extLst>
              <a:ext uri="{FF2B5EF4-FFF2-40B4-BE49-F238E27FC236}">
                <a16:creationId xmlns:a16="http://schemas.microsoft.com/office/drawing/2014/main" id="{B865A69A-BFC0-BC43-A865-52F55BC05F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6591" y="2006944"/>
            <a:ext cx="5413909" cy="1928705"/>
          </a:xfrm>
          <a:prstGeom prst="rect">
            <a:avLst/>
          </a:prstGeom>
        </p:spPr>
      </p:pic>
      <p:pic>
        <p:nvPicPr>
          <p:cNvPr id="7" name="Picture 6">
            <a:extLst>
              <a:ext uri="{FF2B5EF4-FFF2-40B4-BE49-F238E27FC236}">
                <a16:creationId xmlns:a16="http://schemas.microsoft.com/office/drawing/2014/main" id="{3EE2E649-EAEB-9045-8915-BDB7CC66BDF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87945" y="5591851"/>
            <a:ext cx="3251200" cy="762000"/>
          </a:xfrm>
          <a:prstGeom prst="rect">
            <a:avLst/>
          </a:prstGeom>
        </p:spPr>
      </p:pic>
      <p:sp>
        <p:nvSpPr>
          <p:cNvPr id="9" name="Freeform 8">
            <a:extLst>
              <a:ext uri="{FF2B5EF4-FFF2-40B4-BE49-F238E27FC236}">
                <a16:creationId xmlns:a16="http://schemas.microsoft.com/office/drawing/2014/main" id="{8E12B962-C6CB-464C-AF3B-80D6F7AB4DE8}"/>
              </a:ext>
            </a:extLst>
          </p:cNvPr>
          <p:cNvSpPr>
            <a:spLocks noEditPoints="1"/>
          </p:cNvSpPr>
          <p:nvPr userDrawn="1"/>
        </p:nvSpPr>
        <p:spPr bwMode="auto">
          <a:xfrm>
            <a:off x="6610335" y="3256596"/>
            <a:ext cx="323217" cy="487765"/>
          </a:xfrm>
          <a:custGeom>
            <a:avLst/>
            <a:gdLst/>
            <a:ahLst/>
            <a:cxnLst>
              <a:cxn ang="0">
                <a:pos x="89" y="0"/>
              </a:cxn>
              <a:cxn ang="0">
                <a:pos x="0" y="89"/>
              </a:cxn>
              <a:cxn ang="0">
                <a:pos x="38" y="188"/>
              </a:cxn>
              <a:cxn ang="0">
                <a:pos x="76" y="249"/>
              </a:cxn>
              <a:cxn ang="0">
                <a:pos x="89" y="269"/>
              </a:cxn>
              <a:cxn ang="0">
                <a:pos x="102" y="249"/>
              </a:cxn>
              <a:cxn ang="0">
                <a:pos x="139" y="188"/>
              </a:cxn>
              <a:cxn ang="0">
                <a:pos x="178" y="89"/>
              </a:cxn>
              <a:cxn ang="0">
                <a:pos x="89" y="0"/>
              </a:cxn>
              <a:cxn ang="0">
                <a:pos x="89" y="135"/>
              </a:cxn>
              <a:cxn ang="0">
                <a:pos x="43" y="89"/>
              </a:cxn>
              <a:cxn ang="0">
                <a:pos x="89" y="43"/>
              </a:cxn>
              <a:cxn ang="0">
                <a:pos x="135" y="89"/>
              </a:cxn>
              <a:cxn ang="0">
                <a:pos x="89" y="135"/>
              </a:cxn>
              <a:cxn ang="0">
                <a:pos x="89" y="135"/>
              </a:cxn>
              <a:cxn ang="0">
                <a:pos x="89" y="135"/>
              </a:cxn>
            </a:cxnLst>
            <a:rect l="0" t="0" r="r" b="b"/>
            <a:pathLst>
              <a:path w="178" h="269">
                <a:moveTo>
                  <a:pt x="89" y="0"/>
                </a:moveTo>
                <a:cubicBezTo>
                  <a:pt x="40" y="0"/>
                  <a:pt x="0" y="40"/>
                  <a:pt x="0" y="89"/>
                </a:cubicBezTo>
                <a:cubicBezTo>
                  <a:pt x="0" y="109"/>
                  <a:pt x="13" y="141"/>
                  <a:pt x="38" y="188"/>
                </a:cubicBezTo>
                <a:cubicBezTo>
                  <a:pt x="57" y="220"/>
                  <a:pt x="75" y="248"/>
                  <a:pt x="76" y="249"/>
                </a:cubicBezTo>
                <a:cubicBezTo>
                  <a:pt x="89" y="269"/>
                  <a:pt x="89" y="269"/>
                  <a:pt x="89" y="269"/>
                </a:cubicBezTo>
                <a:cubicBezTo>
                  <a:pt x="102" y="249"/>
                  <a:pt x="102" y="249"/>
                  <a:pt x="102" y="249"/>
                </a:cubicBezTo>
                <a:cubicBezTo>
                  <a:pt x="103" y="248"/>
                  <a:pt x="121" y="220"/>
                  <a:pt x="139" y="188"/>
                </a:cubicBezTo>
                <a:cubicBezTo>
                  <a:pt x="165" y="141"/>
                  <a:pt x="178" y="109"/>
                  <a:pt x="178" y="89"/>
                </a:cubicBezTo>
                <a:cubicBezTo>
                  <a:pt x="178" y="40"/>
                  <a:pt x="138" y="0"/>
                  <a:pt x="89" y="0"/>
                </a:cubicBezTo>
                <a:close/>
                <a:moveTo>
                  <a:pt x="89" y="135"/>
                </a:moveTo>
                <a:cubicBezTo>
                  <a:pt x="63" y="135"/>
                  <a:pt x="43" y="114"/>
                  <a:pt x="43" y="89"/>
                </a:cubicBezTo>
                <a:cubicBezTo>
                  <a:pt x="43" y="63"/>
                  <a:pt x="63" y="43"/>
                  <a:pt x="89" y="43"/>
                </a:cubicBezTo>
                <a:cubicBezTo>
                  <a:pt x="114" y="43"/>
                  <a:pt x="135" y="63"/>
                  <a:pt x="135" y="89"/>
                </a:cubicBezTo>
                <a:cubicBezTo>
                  <a:pt x="135" y="114"/>
                  <a:pt x="114" y="135"/>
                  <a:pt x="89" y="135"/>
                </a:cubicBezTo>
                <a:close/>
                <a:moveTo>
                  <a:pt x="89" y="135"/>
                </a:moveTo>
                <a:cubicBezTo>
                  <a:pt x="89" y="135"/>
                  <a:pt x="89" y="135"/>
                  <a:pt x="89" y="135"/>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0" name="Freeform 143">
            <a:extLst>
              <a:ext uri="{FF2B5EF4-FFF2-40B4-BE49-F238E27FC236}">
                <a16:creationId xmlns:a16="http://schemas.microsoft.com/office/drawing/2014/main" id="{5A49E9B1-70FA-C14D-B12B-566DB48E243B}"/>
              </a:ext>
            </a:extLst>
          </p:cNvPr>
          <p:cNvSpPr>
            <a:spLocks noEditPoints="1"/>
          </p:cNvSpPr>
          <p:nvPr userDrawn="1"/>
        </p:nvSpPr>
        <p:spPr bwMode="auto">
          <a:xfrm>
            <a:off x="6545231" y="4866117"/>
            <a:ext cx="453424" cy="298940"/>
          </a:xfrm>
          <a:custGeom>
            <a:avLst/>
            <a:gdLst/>
            <a:ahLst/>
            <a:cxnLst>
              <a:cxn ang="0">
                <a:pos x="107" y="0"/>
              </a:cxn>
              <a:cxn ang="0">
                <a:pos x="15" y="0"/>
              </a:cxn>
              <a:cxn ang="0">
                <a:pos x="0" y="16"/>
              </a:cxn>
              <a:cxn ang="0">
                <a:pos x="0" y="65"/>
              </a:cxn>
              <a:cxn ang="0">
                <a:pos x="15" y="81"/>
              </a:cxn>
              <a:cxn ang="0">
                <a:pos x="107" y="81"/>
              </a:cxn>
              <a:cxn ang="0">
                <a:pos x="123" y="65"/>
              </a:cxn>
              <a:cxn ang="0">
                <a:pos x="123" y="16"/>
              </a:cxn>
              <a:cxn ang="0">
                <a:pos x="107" y="0"/>
              </a:cxn>
              <a:cxn ang="0">
                <a:pos x="8" y="20"/>
              </a:cxn>
              <a:cxn ang="0">
                <a:pos x="34" y="41"/>
              </a:cxn>
              <a:cxn ang="0">
                <a:pos x="8" y="61"/>
              </a:cxn>
              <a:cxn ang="0">
                <a:pos x="8" y="20"/>
              </a:cxn>
              <a:cxn ang="0">
                <a:pos x="115" y="65"/>
              </a:cxn>
              <a:cxn ang="0">
                <a:pos x="107" y="73"/>
              </a:cxn>
              <a:cxn ang="0">
                <a:pos x="15" y="73"/>
              </a:cxn>
              <a:cxn ang="0">
                <a:pos x="8" y="65"/>
              </a:cxn>
              <a:cxn ang="0">
                <a:pos x="38" y="43"/>
              </a:cxn>
              <a:cxn ang="0">
                <a:pos x="54" y="56"/>
              </a:cxn>
              <a:cxn ang="0">
                <a:pos x="61" y="58"/>
              </a:cxn>
              <a:cxn ang="0">
                <a:pos x="68" y="56"/>
              </a:cxn>
              <a:cxn ang="0">
                <a:pos x="85" y="43"/>
              </a:cxn>
              <a:cxn ang="0">
                <a:pos x="115" y="65"/>
              </a:cxn>
              <a:cxn ang="0">
                <a:pos x="115" y="61"/>
              </a:cxn>
              <a:cxn ang="0">
                <a:pos x="88" y="41"/>
              </a:cxn>
              <a:cxn ang="0">
                <a:pos x="115" y="20"/>
              </a:cxn>
              <a:cxn ang="0">
                <a:pos x="115" y="61"/>
              </a:cxn>
              <a:cxn ang="0">
                <a:pos x="66" y="52"/>
              </a:cxn>
              <a:cxn ang="0">
                <a:pos x="61" y="54"/>
              </a:cxn>
              <a:cxn ang="0">
                <a:pos x="57" y="52"/>
              </a:cxn>
              <a:cxn ang="0">
                <a:pos x="41" y="41"/>
              </a:cxn>
              <a:cxn ang="0">
                <a:pos x="38" y="38"/>
              </a:cxn>
              <a:cxn ang="0">
                <a:pos x="8" y="16"/>
              </a:cxn>
              <a:cxn ang="0">
                <a:pos x="15" y="8"/>
              </a:cxn>
              <a:cxn ang="0">
                <a:pos x="107" y="8"/>
              </a:cxn>
              <a:cxn ang="0">
                <a:pos x="115" y="16"/>
              </a:cxn>
              <a:cxn ang="0">
                <a:pos x="66" y="52"/>
              </a:cxn>
              <a:cxn ang="0">
                <a:pos x="66" y="52"/>
              </a:cxn>
              <a:cxn ang="0">
                <a:pos x="66" y="52"/>
              </a:cxn>
            </a:cxnLst>
            <a:rect l="0" t="0" r="r" b="b"/>
            <a:pathLst>
              <a:path w="123" h="81">
                <a:moveTo>
                  <a:pt x="107" y="0"/>
                </a:moveTo>
                <a:cubicBezTo>
                  <a:pt x="15" y="0"/>
                  <a:pt x="15" y="0"/>
                  <a:pt x="15" y="0"/>
                </a:cubicBezTo>
                <a:cubicBezTo>
                  <a:pt x="7" y="0"/>
                  <a:pt x="0" y="7"/>
                  <a:pt x="0" y="16"/>
                </a:cubicBezTo>
                <a:cubicBezTo>
                  <a:pt x="0" y="65"/>
                  <a:pt x="0" y="65"/>
                  <a:pt x="0" y="65"/>
                </a:cubicBezTo>
                <a:cubicBezTo>
                  <a:pt x="0" y="74"/>
                  <a:pt x="7" y="81"/>
                  <a:pt x="15" y="81"/>
                </a:cubicBezTo>
                <a:cubicBezTo>
                  <a:pt x="107" y="81"/>
                  <a:pt x="107" y="81"/>
                  <a:pt x="107" y="81"/>
                </a:cubicBezTo>
                <a:cubicBezTo>
                  <a:pt x="116" y="81"/>
                  <a:pt x="123" y="74"/>
                  <a:pt x="123" y="65"/>
                </a:cubicBezTo>
                <a:cubicBezTo>
                  <a:pt x="123" y="16"/>
                  <a:pt x="123" y="16"/>
                  <a:pt x="123" y="16"/>
                </a:cubicBezTo>
                <a:cubicBezTo>
                  <a:pt x="123" y="7"/>
                  <a:pt x="116" y="0"/>
                  <a:pt x="107" y="0"/>
                </a:cubicBezTo>
                <a:close/>
                <a:moveTo>
                  <a:pt x="8" y="20"/>
                </a:moveTo>
                <a:cubicBezTo>
                  <a:pt x="34" y="41"/>
                  <a:pt x="34" y="41"/>
                  <a:pt x="34" y="41"/>
                </a:cubicBezTo>
                <a:cubicBezTo>
                  <a:pt x="8" y="61"/>
                  <a:pt x="8" y="61"/>
                  <a:pt x="8" y="61"/>
                </a:cubicBezTo>
                <a:lnTo>
                  <a:pt x="8" y="20"/>
                </a:lnTo>
                <a:close/>
                <a:moveTo>
                  <a:pt x="115" y="65"/>
                </a:moveTo>
                <a:cubicBezTo>
                  <a:pt x="115" y="70"/>
                  <a:pt x="112" y="73"/>
                  <a:pt x="107" y="73"/>
                </a:cubicBezTo>
                <a:cubicBezTo>
                  <a:pt x="15" y="73"/>
                  <a:pt x="15" y="73"/>
                  <a:pt x="15" y="73"/>
                </a:cubicBezTo>
                <a:cubicBezTo>
                  <a:pt x="11" y="73"/>
                  <a:pt x="8" y="70"/>
                  <a:pt x="8" y="65"/>
                </a:cubicBezTo>
                <a:cubicBezTo>
                  <a:pt x="38" y="43"/>
                  <a:pt x="38" y="43"/>
                  <a:pt x="38" y="43"/>
                </a:cubicBezTo>
                <a:cubicBezTo>
                  <a:pt x="54" y="56"/>
                  <a:pt x="54" y="56"/>
                  <a:pt x="54" y="56"/>
                </a:cubicBezTo>
                <a:cubicBezTo>
                  <a:pt x="56" y="57"/>
                  <a:pt x="59" y="58"/>
                  <a:pt x="61" y="58"/>
                </a:cubicBezTo>
                <a:cubicBezTo>
                  <a:pt x="64" y="58"/>
                  <a:pt x="66" y="57"/>
                  <a:pt x="68" y="56"/>
                </a:cubicBezTo>
                <a:cubicBezTo>
                  <a:pt x="85" y="43"/>
                  <a:pt x="85" y="43"/>
                  <a:pt x="85" y="43"/>
                </a:cubicBezTo>
                <a:lnTo>
                  <a:pt x="115" y="65"/>
                </a:lnTo>
                <a:close/>
                <a:moveTo>
                  <a:pt x="115" y="61"/>
                </a:moveTo>
                <a:cubicBezTo>
                  <a:pt x="88" y="41"/>
                  <a:pt x="88" y="41"/>
                  <a:pt x="88" y="41"/>
                </a:cubicBezTo>
                <a:cubicBezTo>
                  <a:pt x="115" y="20"/>
                  <a:pt x="115" y="20"/>
                  <a:pt x="115" y="20"/>
                </a:cubicBezTo>
                <a:lnTo>
                  <a:pt x="115" y="61"/>
                </a:lnTo>
                <a:close/>
                <a:moveTo>
                  <a:pt x="66" y="52"/>
                </a:moveTo>
                <a:cubicBezTo>
                  <a:pt x="65" y="53"/>
                  <a:pt x="63" y="54"/>
                  <a:pt x="61" y="54"/>
                </a:cubicBezTo>
                <a:cubicBezTo>
                  <a:pt x="60" y="54"/>
                  <a:pt x="58" y="53"/>
                  <a:pt x="57" y="52"/>
                </a:cubicBezTo>
                <a:cubicBezTo>
                  <a:pt x="41" y="41"/>
                  <a:pt x="41" y="41"/>
                  <a:pt x="41" y="41"/>
                </a:cubicBezTo>
                <a:cubicBezTo>
                  <a:pt x="38" y="38"/>
                  <a:pt x="38" y="38"/>
                  <a:pt x="38" y="38"/>
                </a:cubicBezTo>
                <a:cubicBezTo>
                  <a:pt x="8" y="16"/>
                  <a:pt x="8" y="16"/>
                  <a:pt x="8" y="16"/>
                </a:cubicBezTo>
                <a:cubicBezTo>
                  <a:pt x="8" y="11"/>
                  <a:pt x="11" y="8"/>
                  <a:pt x="15" y="8"/>
                </a:cubicBezTo>
                <a:cubicBezTo>
                  <a:pt x="107" y="8"/>
                  <a:pt x="107" y="8"/>
                  <a:pt x="107" y="8"/>
                </a:cubicBezTo>
                <a:cubicBezTo>
                  <a:pt x="112" y="8"/>
                  <a:pt x="115" y="11"/>
                  <a:pt x="115" y="16"/>
                </a:cubicBezTo>
                <a:lnTo>
                  <a:pt x="66" y="52"/>
                </a:lnTo>
                <a:close/>
                <a:moveTo>
                  <a:pt x="66" y="52"/>
                </a:moveTo>
                <a:cubicBezTo>
                  <a:pt x="66" y="52"/>
                  <a:pt x="66" y="52"/>
                  <a:pt x="66" y="52"/>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11" name="Group 10">
            <a:extLst>
              <a:ext uri="{FF2B5EF4-FFF2-40B4-BE49-F238E27FC236}">
                <a16:creationId xmlns:a16="http://schemas.microsoft.com/office/drawing/2014/main" id="{225098DC-28A5-A746-88BF-E574C14ED03E}"/>
              </a:ext>
            </a:extLst>
          </p:cNvPr>
          <p:cNvGrpSpPr/>
          <p:nvPr userDrawn="1"/>
        </p:nvGrpSpPr>
        <p:grpSpPr>
          <a:xfrm>
            <a:off x="6559398" y="5442309"/>
            <a:ext cx="425092" cy="425092"/>
            <a:chOff x="3721100" y="6330951"/>
            <a:chExt cx="530225" cy="530225"/>
          </a:xfrm>
          <a:solidFill>
            <a:schemeClr val="bg1"/>
          </a:solidFill>
        </p:grpSpPr>
        <p:sp>
          <p:nvSpPr>
            <p:cNvPr id="12" name="Freeform 11">
              <a:extLst>
                <a:ext uri="{FF2B5EF4-FFF2-40B4-BE49-F238E27FC236}">
                  <a16:creationId xmlns:a16="http://schemas.microsoft.com/office/drawing/2014/main" id="{CF6DC2B1-44FC-0444-87BA-033C027D4E42}"/>
                </a:ext>
              </a:extLst>
            </p:cNvPr>
            <p:cNvSpPr>
              <a:spLocks noEditPoints="1"/>
            </p:cNvSpPr>
            <p:nvPr/>
          </p:nvSpPr>
          <p:spPr bwMode="auto">
            <a:xfrm>
              <a:off x="3959225" y="6383338"/>
              <a:ext cx="292100" cy="469900"/>
            </a:xfrm>
            <a:custGeom>
              <a:avLst/>
              <a:gdLst/>
              <a:ahLst/>
              <a:cxnLst>
                <a:cxn ang="0">
                  <a:pos x="126" y="33"/>
                </a:cxn>
                <a:cxn ang="0">
                  <a:pos x="122" y="34"/>
                </a:cxn>
                <a:cxn ang="0">
                  <a:pos x="101" y="36"/>
                </a:cxn>
                <a:cxn ang="0">
                  <a:pos x="95" y="46"/>
                </a:cxn>
                <a:cxn ang="0">
                  <a:pos x="90" y="44"/>
                </a:cxn>
                <a:cxn ang="0">
                  <a:pos x="73" y="29"/>
                </a:cxn>
                <a:cxn ang="0">
                  <a:pos x="70" y="21"/>
                </a:cxn>
                <a:cxn ang="0">
                  <a:pos x="67" y="12"/>
                </a:cxn>
                <a:cxn ang="0">
                  <a:pos x="56" y="2"/>
                </a:cxn>
                <a:cxn ang="0">
                  <a:pos x="43" y="0"/>
                </a:cxn>
                <a:cxn ang="0">
                  <a:pos x="43" y="6"/>
                </a:cxn>
                <a:cxn ang="0">
                  <a:pos x="56" y="18"/>
                </a:cxn>
                <a:cxn ang="0">
                  <a:pos x="62" y="25"/>
                </a:cxn>
                <a:cxn ang="0">
                  <a:pos x="55" y="29"/>
                </a:cxn>
                <a:cxn ang="0">
                  <a:pos x="49" y="27"/>
                </a:cxn>
                <a:cxn ang="0">
                  <a:pos x="41" y="24"/>
                </a:cxn>
                <a:cxn ang="0">
                  <a:pos x="41" y="17"/>
                </a:cxn>
                <a:cxn ang="0">
                  <a:pos x="30" y="12"/>
                </a:cxn>
                <a:cxn ang="0">
                  <a:pos x="27" y="28"/>
                </a:cxn>
                <a:cxn ang="0">
                  <a:pos x="15" y="31"/>
                </a:cxn>
                <a:cxn ang="0">
                  <a:pos x="17" y="40"/>
                </a:cxn>
                <a:cxn ang="0">
                  <a:pos x="31" y="42"/>
                </a:cxn>
                <a:cxn ang="0">
                  <a:pos x="34" y="28"/>
                </a:cxn>
                <a:cxn ang="0">
                  <a:pos x="45" y="30"/>
                </a:cxn>
                <a:cxn ang="0">
                  <a:pos x="51" y="33"/>
                </a:cxn>
                <a:cxn ang="0">
                  <a:pos x="60" y="33"/>
                </a:cxn>
                <a:cxn ang="0">
                  <a:pos x="66" y="45"/>
                </a:cxn>
                <a:cxn ang="0">
                  <a:pos x="82" y="62"/>
                </a:cxn>
                <a:cxn ang="0">
                  <a:pos x="81" y="68"/>
                </a:cxn>
                <a:cxn ang="0">
                  <a:pos x="68" y="66"/>
                </a:cxn>
                <a:cxn ang="0">
                  <a:pos x="45" y="78"/>
                </a:cxn>
                <a:cxn ang="0">
                  <a:pos x="29" y="97"/>
                </a:cxn>
                <a:cxn ang="0">
                  <a:pos x="27" y="106"/>
                </a:cxn>
                <a:cxn ang="0">
                  <a:pos x="21" y="106"/>
                </a:cxn>
                <a:cxn ang="0">
                  <a:pos x="11" y="101"/>
                </a:cxn>
                <a:cxn ang="0">
                  <a:pos x="0" y="106"/>
                </a:cxn>
                <a:cxn ang="0">
                  <a:pos x="3" y="117"/>
                </a:cxn>
                <a:cxn ang="0">
                  <a:pos x="7" y="112"/>
                </a:cxn>
                <a:cxn ang="0">
                  <a:pos x="15" y="111"/>
                </a:cxn>
                <a:cxn ang="0">
                  <a:pos x="15" y="121"/>
                </a:cxn>
                <a:cxn ang="0">
                  <a:pos x="21" y="123"/>
                </a:cxn>
                <a:cxn ang="0">
                  <a:pos x="28" y="131"/>
                </a:cxn>
                <a:cxn ang="0">
                  <a:pos x="39" y="128"/>
                </a:cxn>
                <a:cxn ang="0">
                  <a:pos x="51" y="130"/>
                </a:cxn>
                <a:cxn ang="0">
                  <a:pos x="66" y="134"/>
                </a:cxn>
                <a:cxn ang="0">
                  <a:pos x="73" y="134"/>
                </a:cxn>
                <a:cxn ang="0">
                  <a:pos x="85" y="148"/>
                </a:cxn>
                <a:cxn ang="0">
                  <a:pos x="109" y="162"/>
                </a:cxn>
                <a:cxn ang="0">
                  <a:pos x="93" y="191"/>
                </a:cxn>
                <a:cxn ang="0">
                  <a:pos x="77" y="199"/>
                </a:cxn>
                <a:cxn ang="0">
                  <a:pos x="71" y="215"/>
                </a:cxn>
                <a:cxn ang="0">
                  <a:pos x="48" y="231"/>
                </a:cxn>
                <a:cxn ang="0">
                  <a:pos x="45" y="240"/>
                </a:cxn>
                <a:cxn ang="0">
                  <a:pos x="149" y="108"/>
                </a:cxn>
                <a:cxn ang="0">
                  <a:pos x="126" y="33"/>
                </a:cxn>
                <a:cxn ang="0">
                  <a:pos x="126" y="33"/>
                </a:cxn>
                <a:cxn ang="0">
                  <a:pos x="126" y="33"/>
                </a:cxn>
              </a:cxnLst>
              <a:rect l="0" t="0" r="r" b="b"/>
              <a:pathLst>
                <a:path w="149" h="240">
                  <a:moveTo>
                    <a:pt x="126" y="33"/>
                  </a:moveTo>
                  <a:cubicBezTo>
                    <a:pt x="122" y="34"/>
                    <a:pt x="122" y="34"/>
                    <a:pt x="122" y="34"/>
                  </a:cubicBezTo>
                  <a:cubicBezTo>
                    <a:pt x="101" y="36"/>
                    <a:pt x="101" y="36"/>
                    <a:pt x="101" y="36"/>
                  </a:cubicBezTo>
                  <a:cubicBezTo>
                    <a:pt x="95" y="46"/>
                    <a:pt x="95" y="46"/>
                    <a:pt x="95" y="46"/>
                  </a:cubicBezTo>
                  <a:cubicBezTo>
                    <a:pt x="90" y="44"/>
                    <a:pt x="90" y="44"/>
                    <a:pt x="90" y="44"/>
                  </a:cubicBezTo>
                  <a:cubicBezTo>
                    <a:pt x="73" y="29"/>
                    <a:pt x="73" y="29"/>
                    <a:pt x="73" y="29"/>
                  </a:cubicBezTo>
                  <a:cubicBezTo>
                    <a:pt x="70" y="21"/>
                    <a:pt x="70" y="21"/>
                    <a:pt x="70" y="21"/>
                  </a:cubicBezTo>
                  <a:cubicBezTo>
                    <a:pt x="67" y="12"/>
                    <a:pt x="67" y="12"/>
                    <a:pt x="67" y="12"/>
                  </a:cubicBezTo>
                  <a:cubicBezTo>
                    <a:pt x="56" y="2"/>
                    <a:pt x="56" y="2"/>
                    <a:pt x="56" y="2"/>
                  </a:cubicBezTo>
                  <a:cubicBezTo>
                    <a:pt x="43" y="0"/>
                    <a:pt x="43" y="0"/>
                    <a:pt x="43" y="0"/>
                  </a:cubicBezTo>
                  <a:cubicBezTo>
                    <a:pt x="43" y="6"/>
                    <a:pt x="43" y="6"/>
                    <a:pt x="43" y="6"/>
                  </a:cubicBezTo>
                  <a:cubicBezTo>
                    <a:pt x="56" y="18"/>
                    <a:pt x="56" y="18"/>
                    <a:pt x="56" y="18"/>
                  </a:cubicBezTo>
                  <a:cubicBezTo>
                    <a:pt x="62" y="25"/>
                    <a:pt x="62" y="25"/>
                    <a:pt x="62" y="25"/>
                  </a:cubicBezTo>
                  <a:cubicBezTo>
                    <a:pt x="55" y="29"/>
                    <a:pt x="55" y="29"/>
                    <a:pt x="55" y="29"/>
                  </a:cubicBezTo>
                  <a:cubicBezTo>
                    <a:pt x="49" y="27"/>
                    <a:pt x="49" y="27"/>
                    <a:pt x="49" y="27"/>
                  </a:cubicBezTo>
                  <a:cubicBezTo>
                    <a:pt x="41" y="24"/>
                    <a:pt x="41" y="24"/>
                    <a:pt x="41" y="24"/>
                  </a:cubicBezTo>
                  <a:cubicBezTo>
                    <a:pt x="41" y="17"/>
                    <a:pt x="41" y="17"/>
                    <a:pt x="41" y="17"/>
                  </a:cubicBezTo>
                  <a:cubicBezTo>
                    <a:pt x="30" y="12"/>
                    <a:pt x="30" y="12"/>
                    <a:pt x="30" y="12"/>
                  </a:cubicBezTo>
                  <a:cubicBezTo>
                    <a:pt x="27" y="28"/>
                    <a:pt x="27" y="28"/>
                    <a:pt x="27" y="28"/>
                  </a:cubicBezTo>
                  <a:cubicBezTo>
                    <a:pt x="15" y="31"/>
                    <a:pt x="15" y="31"/>
                    <a:pt x="15" y="31"/>
                  </a:cubicBezTo>
                  <a:cubicBezTo>
                    <a:pt x="17" y="40"/>
                    <a:pt x="17" y="40"/>
                    <a:pt x="17" y="40"/>
                  </a:cubicBezTo>
                  <a:cubicBezTo>
                    <a:pt x="31" y="42"/>
                    <a:pt x="31" y="42"/>
                    <a:pt x="31" y="42"/>
                  </a:cubicBezTo>
                  <a:cubicBezTo>
                    <a:pt x="34" y="28"/>
                    <a:pt x="34" y="28"/>
                    <a:pt x="34" y="28"/>
                  </a:cubicBezTo>
                  <a:cubicBezTo>
                    <a:pt x="45" y="30"/>
                    <a:pt x="45" y="30"/>
                    <a:pt x="45" y="30"/>
                  </a:cubicBezTo>
                  <a:cubicBezTo>
                    <a:pt x="51" y="33"/>
                    <a:pt x="51" y="33"/>
                    <a:pt x="51" y="33"/>
                  </a:cubicBezTo>
                  <a:cubicBezTo>
                    <a:pt x="60" y="33"/>
                    <a:pt x="60" y="33"/>
                    <a:pt x="60" y="33"/>
                  </a:cubicBezTo>
                  <a:cubicBezTo>
                    <a:pt x="66" y="45"/>
                    <a:pt x="66" y="45"/>
                    <a:pt x="66" y="45"/>
                  </a:cubicBezTo>
                  <a:cubicBezTo>
                    <a:pt x="82" y="62"/>
                    <a:pt x="82" y="62"/>
                    <a:pt x="82" y="62"/>
                  </a:cubicBezTo>
                  <a:cubicBezTo>
                    <a:pt x="81" y="68"/>
                    <a:pt x="81" y="68"/>
                    <a:pt x="81" y="68"/>
                  </a:cubicBezTo>
                  <a:cubicBezTo>
                    <a:pt x="68" y="66"/>
                    <a:pt x="68" y="66"/>
                    <a:pt x="68" y="66"/>
                  </a:cubicBezTo>
                  <a:cubicBezTo>
                    <a:pt x="45" y="78"/>
                    <a:pt x="45" y="78"/>
                    <a:pt x="45" y="78"/>
                  </a:cubicBezTo>
                  <a:cubicBezTo>
                    <a:pt x="29" y="97"/>
                    <a:pt x="29" y="97"/>
                    <a:pt x="29" y="97"/>
                  </a:cubicBezTo>
                  <a:cubicBezTo>
                    <a:pt x="27" y="106"/>
                    <a:pt x="27" y="106"/>
                    <a:pt x="27" y="106"/>
                  </a:cubicBezTo>
                  <a:cubicBezTo>
                    <a:pt x="21" y="106"/>
                    <a:pt x="21" y="106"/>
                    <a:pt x="21" y="106"/>
                  </a:cubicBezTo>
                  <a:cubicBezTo>
                    <a:pt x="11" y="101"/>
                    <a:pt x="11" y="101"/>
                    <a:pt x="11" y="101"/>
                  </a:cubicBezTo>
                  <a:cubicBezTo>
                    <a:pt x="0" y="106"/>
                    <a:pt x="0" y="106"/>
                    <a:pt x="0" y="106"/>
                  </a:cubicBezTo>
                  <a:cubicBezTo>
                    <a:pt x="3" y="117"/>
                    <a:pt x="3" y="117"/>
                    <a:pt x="3" y="117"/>
                  </a:cubicBezTo>
                  <a:cubicBezTo>
                    <a:pt x="7" y="112"/>
                    <a:pt x="7" y="112"/>
                    <a:pt x="7" y="112"/>
                  </a:cubicBezTo>
                  <a:cubicBezTo>
                    <a:pt x="15" y="111"/>
                    <a:pt x="15" y="111"/>
                    <a:pt x="15" y="111"/>
                  </a:cubicBezTo>
                  <a:cubicBezTo>
                    <a:pt x="15" y="121"/>
                    <a:pt x="15" y="121"/>
                    <a:pt x="15" y="121"/>
                  </a:cubicBezTo>
                  <a:cubicBezTo>
                    <a:pt x="21" y="123"/>
                    <a:pt x="21" y="123"/>
                    <a:pt x="21" y="123"/>
                  </a:cubicBezTo>
                  <a:cubicBezTo>
                    <a:pt x="28" y="131"/>
                    <a:pt x="28" y="131"/>
                    <a:pt x="28" y="131"/>
                  </a:cubicBezTo>
                  <a:cubicBezTo>
                    <a:pt x="39" y="128"/>
                    <a:pt x="39" y="128"/>
                    <a:pt x="39" y="128"/>
                  </a:cubicBezTo>
                  <a:cubicBezTo>
                    <a:pt x="51" y="130"/>
                    <a:pt x="51" y="130"/>
                    <a:pt x="51" y="130"/>
                  </a:cubicBezTo>
                  <a:cubicBezTo>
                    <a:pt x="66" y="134"/>
                    <a:pt x="66" y="134"/>
                    <a:pt x="66" y="134"/>
                  </a:cubicBezTo>
                  <a:cubicBezTo>
                    <a:pt x="73" y="134"/>
                    <a:pt x="73" y="134"/>
                    <a:pt x="73" y="134"/>
                  </a:cubicBezTo>
                  <a:cubicBezTo>
                    <a:pt x="85" y="148"/>
                    <a:pt x="85" y="148"/>
                    <a:pt x="85" y="148"/>
                  </a:cubicBezTo>
                  <a:cubicBezTo>
                    <a:pt x="109" y="162"/>
                    <a:pt x="109" y="162"/>
                    <a:pt x="109" y="162"/>
                  </a:cubicBezTo>
                  <a:cubicBezTo>
                    <a:pt x="93" y="191"/>
                    <a:pt x="93" y="191"/>
                    <a:pt x="93" y="191"/>
                  </a:cubicBezTo>
                  <a:cubicBezTo>
                    <a:pt x="77" y="199"/>
                    <a:pt x="77" y="199"/>
                    <a:pt x="77" y="199"/>
                  </a:cubicBezTo>
                  <a:cubicBezTo>
                    <a:pt x="71" y="215"/>
                    <a:pt x="71" y="215"/>
                    <a:pt x="71" y="215"/>
                  </a:cubicBezTo>
                  <a:cubicBezTo>
                    <a:pt x="48" y="231"/>
                    <a:pt x="48" y="231"/>
                    <a:pt x="48" y="231"/>
                  </a:cubicBezTo>
                  <a:cubicBezTo>
                    <a:pt x="45" y="240"/>
                    <a:pt x="45" y="240"/>
                    <a:pt x="45" y="240"/>
                  </a:cubicBezTo>
                  <a:cubicBezTo>
                    <a:pt x="105" y="226"/>
                    <a:pt x="149" y="172"/>
                    <a:pt x="149" y="108"/>
                  </a:cubicBezTo>
                  <a:cubicBezTo>
                    <a:pt x="149" y="80"/>
                    <a:pt x="141" y="54"/>
                    <a:pt x="126" y="33"/>
                  </a:cubicBezTo>
                  <a:close/>
                  <a:moveTo>
                    <a:pt x="126" y="33"/>
                  </a:moveTo>
                  <a:cubicBezTo>
                    <a:pt x="126" y="33"/>
                    <a:pt x="126" y="33"/>
                    <a:pt x="126" y="33"/>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3" name="Freeform 12">
              <a:extLst>
                <a:ext uri="{FF2B5EF4-FFF2-40B4-BE49-F238E27FC236}">
                  <a16:creationId xmlns:a16="http://schemas.microsoft.com/office/drawing/2014/main" id="{82A253D9-9F8C-1842-9202-2EBC3DBD67BC}"/>
                </a:ext>
              </a:extLst>
            </p:cNvPr>
            <p:cNvSpPr>
              <a:spLocks noEditPoints="1"/>
            </p:cNvSpPr>
            <p:nvPr/>
          </p:nvSpPr>
          <p:spPr bwMode="auto">
            <a:xfrm>
              <a:off x="3721100" y="6457951"/>
              <a:ext cx="307975" cy="403225"/>
            </a:xfrm>
            <a:custGeom>
              <a:avLst/>
              <a:gdLst/>
              <a:ahLst/>
              <a:cxnLst>
                <a:cxn ang="0">
                  <a:pos x="151" y="141"/>
                </a:cxn>
                <a:cxn ang="0">
                  <a:pos x="141" y="123"/>
                </a:cxn>
                <a:cxn ang="0">
                  <a:pos x="150" y="104"/>
                </a:cxn>
                <a:cxn ang="0">
                  <a:pos x="141" y="101"/>
                </a:cxn>
                <a:cxn ang="0">
                  <a:pos x="131" y="91"/>
                </a:cxn>
                <a:cxn ang="0">
                  <a:pos x="109" y="86"/>
                </a:cxn>
                <a:cxn ang="0">
                  <a:pos x="101" y="70"/>
                </a:cxn>
                <a:cxn ang="0">
                  <a:pos x="101" y="80"/>
                </a:cxn>
                <a:cxn ang="0">
                  <a:pos x="98" y="80"/>
                </a:cxn>
                <a:cxn ang="0">
                  <a:pos x="78" y="53"/>
                </a:cxn>
                <a:cxn ang="0">
                  <a:pos x="78" y="31"/>
                </a:cxn>
                <a:cxn ang="0">
                  <a:pos x="64" y="8"/>
                </a:cxn>
                <a:cxn ang="0">
                  <a:pos x="42" y="12"/>
                </a:cxn>
                <a:cxn ang="0">
                  <a:pos x="26" y="12"/>
                </a:cxn>
                <a:cxn ang="0">
                  <a:pos x="19" y="7"/>
                </a:cxn>
                <a:cxn ang="0">
                  <a:pos x="28" y="0"/>
                </a:cxn>
                <a:cxn ang="0">
                  <a:pos x="19" y="2"/>
                </a:cxn>
                <a:cxn ang="0">
                  <a:pos x="0" y="70"/>
                </a:cxn>
                <a:cxn ang="0">
                  <a:pos x="136" y="206"/>
                </a:cxn>
                <a:cxn ang="0">
                  <a:pos x="153" y="205"/>
                </a:cxn>
                <a:cxn ang="0">
                  <a:pos x="151" y="188"/>
                </a:cxn>
                <a:cxn ang="0">
                  <a:pos x="157" y="163"/>
                </a:cxn>
                <a:cxn ang="0">
                  <a:pos x="151" y="141"/>
                </a:cxn>
                <a:cxn ang="0">
                  <a:pos x="151" y="141"/>
                </a:cxn>
                <a:cxn ang="0">
                  <a:pos x="151" y="141"/>
                </a:cxn>
              </a:cxnLst>
              <a:rect l="0" t="0" r="r" b="b"/>
              <a:pathLst>
                <a:path w="157" h="206">
                  <a:moveTo>
                    <a:pt x="151" y="141"/>
                  </a:moveTo>
                  <a:cubicBezTo>
                    <a:pt x="141" y="123"/>
                    <a:pt x="141" y="123"/>
                    <a:pt x="141" y="123"/>
                  </a:cubicBezTo>
                  <a:cubicBezTo>
                    <a:pt x="150" y="104"/>
                    <a:pt x="150" y="104"/>
                    <a:pt x="150" y="104"/>
                  </a:cubicBezTo>
                  <a:cubicBezTo>
                    <a:pt x="141" y="101"/>
                    <a:pt x="141" y="101"/>
                    <a:pt x="141" y="101"/>
                  </a:cubicBezTo>
                  <a:cubicBezTo>
                    <a:pt x="131" y="91"/>
                    <a:pt x="131" y="91"/>
                    <a:pt x="131" y="91"/>
                  </a:cubicBezTo>
                  <a:cubicBezTo>
                    <a:pt x="109" y="86"/>
                    <a:pt x="109" y="86"/>
                    <a:pt x="109" y="86"/>
                  </a:cubicBezTo>
                  <a:cubicBezTo>
                    <a:pt x="101" y="70"/>
                    <a:pt x="101" y="70"/>
                    <a:pt x="101" y="70"/>
                  </a:cubicBezTo>
                  <a:cubicBezTo>
                    <a:pt x="101" y="80"/>
                    <a:pt x="101" y="80"/>
                    <a:pt x="101" y="80"/>
                  </a:cubicBezTo>
                  <a:cubicBezTo>
                    <a:pt x="98" y="80"/>
                    <a:pt x="98" y="80"/>
                    <a:pt x="98" y="80"/>
                  </a:cubicBezTo>
                  <a:cubicBezTo>
                    <a:pt x="78" y="53"/>
                    <a:pt x="78" y="53"/>
                    <a:pt x="78" y="53"/>
                  </a:cubicBezTo>
                  <a:cubicBezTo>
                    <a:pt x="78" y="31"/>
                    <a:pt x="78" y="31"/>
                    <a:pt x="78" y="31"/>
                  </a:cubicBezTo>
                  <a:cubicBezTo>
                    <a:pt x="64" y="8"/>
                    <a:pt x="64" y="8"/>
                    <a:pt x="64" y="8"/>
                  </a:cubicBezTo>
                  <a:cubicBezTo>
                    <a:pt x="42" y="12"/>
                    <a:pt x="42" y="12"/>
                    <a:pt x="42" y="12"/>
                  </a:cubicBezTo>
                  <a:cubicBezTo>
                    <a:pt x="26" y="12"/>
                    <a:pt x="26" y="12"/>
                    <a:pt x="26" y="12"/>
                  </a:cubicBezTo>
                  <a:cubicBezTo>
                    <a:pt x="19" y="7"/>
                    <a:pt x="19" y="7"/>
                    <a:pt x="19" y="7"/>
                  </a:cubicBezTo>
                  <a:cubicBezTo>
                    <a:pt x="28" y="0"/>
                    <a:pt x="28" y="0"/>
                    <a:pt x="28" y="0"/>
                  </a:cubicBezTo>
                  <a:cubicBezTo>
                    <a:pt x="19" y="2"/>
                    <a:pt x="19" y="2"/>
                    <a:pt x="19" y="2"/>
                  </a:cubicBezTo>
                  <a:cubicBezTo>
                    <a:pt x="7" y="22"/>
                    <a:pt x="0" y="45"/>
                    <a:pt x="0" y="70"/>
                  </a:cubicBezTo>
                  <a:cubicBezTo>
                    <a:pt x="0" y="145"/>
                    <a:pt x="61" y="206"/>
                    <a:pt x="136" y="206"/>
                  </a:cubicBezTo>
                  <a:cubicBezTo>
                    <a:pt x="141" y="206"/>
                    <a:pt x="147" y="205"/>
                    <a:pt x="153" y="205"/>
                  </a:cubicBezTo>
                  <a:cubicBezTo>
                    <a:pt x="151" y="188"/>
                    <a:pt x="151" y="188"/>
                    <a:pt x="151" y="188"/>
                  </a:cubicBezTo>
                  <a:cubicBezTo>
                    <a:pt x="151" y="188"/>
                    <a:pt x="157" y="164"/>
                    <a:pt x="157" y="163"/>
                  </a:cubicBezTo>
                  <a:cubicBezTo>
                    <a:pt x="157" y="162"/>
                    <a:pt x="151" y="141"/>
                    <a:pt x="151" y="141"/>
                  </a:cubicBezTo>
                  <a:close/>
                  <a:moveTo>
                    <a:pt x="151" y="141"/>
                  </a:moveTo>
                  <a:cubicBezTo>
                    <a:pt x="151" y="141"/>
                    <a:pt x="151" y="141"/>
                    <a:pt x="151" y="141"/>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4" name="Freeform 13">
              <a:extLst>
                <a:ext uri="{FF2B5EF4-FFF2-40B4-BE49-F238E27FC236}">
                  <a16:creationId xmlns:a16="http://schemas.microsoft.com/office/drawing/2014/main" id="{38DE89CB-18B3-2247-B754-E18D09C96214}"/>
                </a:ext>
              </a:extLst>
            </p:cNvPr>
            <p:cNvSpPr>
              <a:spLocks noEditPoints="1"/>
            </p:cNvSpPr>
            <p:nvPr/>
          </p:nvSpPr>
          <p:spPr bwMode="auto">
            <a:xfrm>
              <a:off x="3781425" y="6330951"/>
              <a:ext cx="317500" cy="95250"/>
            </a:xfrm>
            <a:custGeom>
              <a:avLst/>
              <a:gdLst/>
              <a:ahLst/>
              <a:cxnLst>
                <a:cxn ang="0">
                  <a:pos x="19" y="43"/>
                </a:cxn>
                <a:cxn ang="0">
                  <a:pos x="44" y="40"/>
                </a:cxn>
                <a:cxn ang="0">
                  <a:pos x="55" y="34"/>
                </a:cxn>
                <a:cxn ang="0">
                  <a:pos x="67" y="37"/>
                </a:cxn>
                <a:cxn ang="0">
                  <a:pos x="87" y="36"/>
                </a:cxn>
                <a:cxn ang="0">
                  <a:pos x="94" y="26"/>
                </a:cxn>
                <a:cxn ang="0">
                  <a:pos x="104" y="27"/>
                </a:cxn>
                <a:cxn ang="0">
                  <a:pos x="128" y="25"/>
                </a:cxn>
                <a:cxn ang="0">
                  <a:pos x="135" y="18"/>
                </a:cxn>
                <a:cxn ang="0">
                  <a:pos x="144" y="11"/>
                </a:cxn>
                <a:cxn ang="0">
                  <a:pos x="157" y="13"/>
                </a:cxn>
                <a:cxn ang="0">
                  <a:pos x="162" y="13"/>
                </a:cxn>
                <a:cxn ang="0">
                  <a:pos x="105" y="0"/>
                </a:cxn>
                <a:cxn ang="0">
                  <a:pos x="0" y="49"/>
                </a:cxn>
                <a:cxn ang="0">
                  <a:pos x="0" y="49"/>
                </a:cxn>
                <a:cxn ang="0">
                  <a:pos x="19" y="43"/>
                </a:cxn>
                <a:cxn ang="0">
                  <a:pos x="110" y="13"/>
                </a:cxn>
                <a:cxn ang="0">
                  <a:pos x="124" y="5"/>
                </a:cxn>
                <a:cxn ang="0">
                  <a:pos x="133" y="11"/>
                </a:cxn>
                <a:cxn ang="0">
                  <a:pos x="120" y="20"/>
                </a:cxn>
                <a:cxn ang="0">
                  <a:pos x="108" y="22"/>
                </a:cxn>
                <a:cxn ang="0">
                  <a:pos x="102" y="18"/>
                </a:cxn>
                <a:cxn ang="0">
                  <a:pos x="110" y="13"/>
                </a:cxn>
                <a:cxn ang="0">
                  <a:pos x="69" y="14"/>
                </a:cxn>
                <a:cxn ang="0">
                  <a:pos x="75" y="17"/>
                </a:cxn>
                <a:cxn ang="0">
                  <a:pos x="83" y="14"/>
                </a:cxn>
                <a:cxn ang="0">
                  <a:pos x="88" y="22"/>
                </a:cxn>
                <a:cxn ang="0">
                  <a:pos x="69" y="27"/>
                </a:cxn>
                <a:cxn ang="0">
                  <a:pos x="60" y="21"/>
                </a:cxn>
                <a:cxn ang="0">
                  <a:pos x="69" y="14"/>
                </a:cxn>
                <a:cxn ang="0">
                  <a:pos x="69" y="14"/>
                </a:cxn>
                <a:cxn ang="0">
                  <a:pos x="69" y="14"/>
                </a:cxn>
              </a:cxnLst>
              <a:rect l="0" t="0" r="r" b="b"/>
              <a:pathLst>
                <a:path w="162" h="49">
                  <a:moveTo>
                    <a:pt x="19" y="43"/>
                  </a:moveTo>
                  <a:cubicBezTo>
                    <a:pt x="44" y="40"/>
                    <a:pt x="44" y="40"/>
                    <a:pt x="44" y="40"/>
                  </a:cubicBezTo>
                  <a:cubicBezTo>
                    <a:pt x="55" y="34"/>
                    <a:pt x="55" y="34"/>
                    <a:pt x="55" y="34"/>
                  </a:cubicBezTo>
                  <a:cubicBezTo>
                    <a:pt x="67" y="37"/>
                    <a:pt x="67" y="37"/>
                    <a:pt x="67" y="37"/>
                  </a:cubicBezTo>
                  <a:cubicBezTo>
                    <a:pt x="87" y="36"/>
                    <a:pt x="87" y="36"/>
                    <a:pt x="87" y="36"/>
                  </a:cubicBezTo>
                  <a:cubicBezTo>
                    <a:pt x="94" y="26"/>
                    <a:pt x="94" y="26"/>
                    <a:pt x="94" y="26"/>
                  </a:cubicBezTo>
                  <a:cubicBezTo>
                    <a:pt x="104" y="27"/>
                    <a:pt x="104" y="27"/>
                    <a:pt x="104" y="27"/>
                  </a:cubicBezTo>
                  <a:cubicBezTo>
                    <a:pt x="128" y="25"/>
                    <a:pt x="128" y="25"/>
                    <a:pt x="128" y="25"/>
                  </a:cubicBezTo>
                  <a:cubicBezTo>
                    <a:pt x="135" y="18"/>
                    <a:pt x="135" y="18"/>
                    <a:pt x="135" y="18"/>
                  </a:cubicBezTo>
                  <a:cubicBezTo>
                    <a:pt x="144" y="11"/>
                    <a:pt x="144" y="11"/>
                    <a:pt x="144" y="11"/>
                  </a:cubicBezTo>
                  <a:cubicBezTo>
                    <a:pt x="157" y="13"/>
                    <a:pt x="157" y="13"/>
                    <a:pt x="157" y="13"/>
                  </a:cubicBezTo>
                  <a:cubicBezTo>
                    <a:pt x="162" y="13"/>
                    <a:pt x="162" y="13"/>
                    <a:pt x="162" y="13"/>
                  </a:cubicBezTo>
                  <a:cubicBezTo>
                    <a:pt x="145" y="4"/>
                    <a:pt x="125" y="0"/>
                    <a:pt x="105" y="0"/>
                  </a:cubicBezTo>
                  <a:cubicBezTo>
                    <a:pt x="63" y="0"/>
                    <a:pt x="25" y="19"/>
                    <a:pt x="0" y="49"/>
                  </a:cubicBezTo>
                  <a:cubicBezTo>
                    <a:pt x="0" y="49"/>
                    <a:pt x="0" y="49"/>
                    <a:pt x="0" y="49"/>
                  </a:cubicBezTo>
                  <a:lnTo>
                    <a:pt x="19" y="43"/>
                  </a:lnTo>
                  <a:close/>
                  <a:moveTo>
                    <a:pt x="110" y="13"/>
                  </a:moveTo>
                  <a:cubicBezTo>
                    <a:pt x="124" y="5"/>
                    <a:pt x="124" y="5"/>
                    <a:pt x="124" y="5"/>
                  </a:cubicBezTo>
                  <a:cubicBezTo>
                    <a:pt x="133" y="11"/>
                    <a:pt x="133" y="11"/>
                    <a:pt x="133" y="11"/>
                  </a:cubicBezTo>
                  <a:cubicBezTo>
                    <a:pt x="120" y="20"/>
                    <a:pt x="120" y="20"/>
                    <a:pt x="120" y="20"/>
                  </a:cubicBezTo>
                  <a:cubicBezTo>
                    <a:pt x="108" y="22"/>
                    <a:pt x="108" y="22"/>
                    <a:pt x="108" y="22"/>
                  </a:cubicBezTo>
                  <a:cubicBezTo>
                    <a:pt x="102" y="18"/>
                    <a:pt x="102" y="18"/>
                    <a:pt x="102" y="18"/>
                  </a:cubicBezTo>
                  <a:lnTo>
                    <a:pt x="110" y="13"/>
                  </a:lnTo>
                  <a:close/>
                  <a:moveTo>
                    <a:pt x="69" y="14"/>
                  </a:moveTo>
                  <a:cubicBezTo>
                    <a:pt x="75" y="17"/>
                    <a:pt x="75" y="17"/>
                    <a:pt x="75" y="17"/>
                  </a:cubicBezTo>
                  <a:cubicBezTo>
                    <a:pt x="83" y="14"/>
                    <a:pt x="83" y="14"/>
                    <a:pt x="83" y="14"/>
                  </a:cubicBezTo>
                  <a:cubicBezTo>
                    <a:pt x="88" y="22"/>
                    <a:pt x="88" y="22"/>
                    <a:pt x="88" y="22"/>
                  </a:cubicBezTo>
                  <a:cubicBezTo>
                    <a:pt x="69" y="27"/>
                    <a:pt x="69" y="27"/>
                    <a:pt x="69" y="27"/>
                  </a:cubicBezTo>
                  <a:cubicBezTo>
                    <a:pt x="60" y="21"/>
                    <a:pt x="60" y="21"/>
                    <a:pt x="60" y="21"/>
                  </a:cubicBezTo>
                  <a:cubicBezTo>
                    <a:pt x="60" y="21"/>
                    <a:pt x="69" y="16"/>
                    <a:pt x="69" y="14"/>
                  </a:cubicBezTo>
                  <a:close/>
                  <a:moveTo>
                    <a:pt x="69" y="14"/>
                  </a:moveTo>
                  <a:cubicBezTo>
                    <a:pt x="69" y="14"/>
                    <a:pt x="69" y="14"/>
                    <a:pt x="69" y="14"/>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grpSp>
      <p:sp>
        <p:nvSpPr>
          <p:cNvPr id="15" name="Freeform 14">
            <a:extLst>
              <a:ext uri="{FF2B5EF4-FFF2-40B4-BE49-F238E27FC236}">
                <a16:creationId xmlns:a16="http://schemas.microsoft.com/office/drawing/2014/main" id="{78BFB831-992F-7A4B-B6E7-7D1C48209EF4}"/>
              </a:ext>
            </a:extLst>
          </p:cNvPr>
          <p:cNvSpPr>
            <a:spLocks noEditPoints="1"/>
          </p:cNvSpPr>
          <p:nvPr userDrawn="1"/>
        </p:nvSpPr>
        <p:spPr bwMode="auto">
          <a:xfrm>
            <a:off x="6558748" y="4053858"/>
            <a:ext cx="426391" cy="481156"/>
          </a:xfrm>
          <a:custGeom>
            <a:avLst/>
            <a:gdLst/>
            <a:ahLst/>
            <a:cxnLst>
              <a:cxn ang="0">
                <a:pos x="256" y="248"/>
              </a:cxn>
              <a:cxn ang="0">
                <a:pos x="247" y="253"/>
              </a:cxn>
              <a:cxn ang="0">
                <a:pos x="242" y="244"/>
              </a:cxn>
              <a:cxn ang="0">
                <a:pos x="236" y="204"/>
              </a:cxn>
              <a:cxn ang="0">
                <a:pos x="214" y="199"/>
              </a:cxn>
              <a:cxn ang="0">
                <a:pos x="171" y="236"/>
              </a:cxn>
              <a:cxn ang="0">
                <a:pos x="127" y="281"/>
              </a:cxn>
              <a:cxn ang="0">
                <a:pos x="68" y="299"/>
              </a:cxn>
              <a:cxn ang="0">
                <a:pos x="62" y="298"/>
              </a:cxn>
              <a:cxn ang="0">
                <a:pos x="12" y="274"/>
              </a:cxn>
              <a:cxn ang="0">
                <a:pos x="16" y="225"/>
              </a:cxn>
              <a:cxn ang="0">
                <a:pos x="9" y="215"/>
              </a:cxn>
              <a:cxn ang="0">
                <a:pos x="12" y="191"/>
              </a:cxn>
              <a:cxn ang="0">
                <a:pos x="60" y="154"/>
              </a:cxn>
              <a:cxn ang="0">
                <a:pos x="71" y="151"/>
              </a:cxn>
              <a:cxn ang="0">
                <a:pos x="84" y="158"/>
              </a:cxn>
              <a:cxn ang="0">
                <a:pos x="102" y="181"/>
              </a:cxn>
              <a:cxn ang="0">
                <a:pos x="150" y="146"/>
              </a:cxn>
              <a:cxn ang="0">
                <a:pos x="184" y="98"/>
              </a:cxn>
              <a:cxn ang="0">
                <a:pos x="161" y="79"/>
              </a:cxn>
              <a:cxn ang="0">
                <a:pos x="158" y="56"/>
              </a:cxn>
              <a:cxn ang="0">
                <a:pos x="194" y="7"/>
              </a:cxn>
              <a:cxn ang="0">
                <a:pos x="208" y="0"/>
              </a:cxn>
              <a:cxn ang="0">
                <a:pos x="218" y="3"/>
              </a:cxn>
              <a:cxn ang="0">
                <a:pos x="246" y="25"/>
              </a:cxn>
              <a:cxn ang="0">
                <a:pos x="246" y="25"/>
              </a:cxn>
              <a:cxn ang="0">
                <a:pos x="247" y="25"/>
              </a:cxn>
              <a:cxn ang="0">
                <a:pos x="247" y="26"/>
              </a:cxn>
              <a:cxn ang="0">
                <a:pos x="247" y="26"/>
              </a:cxn>
              <a:cxn ang="0">
                <a:pos x="248" y="27"/>
              </a:cxn>
              <a:cxn ang="0">
                <a:pos x="248" y="27"/>
              </a:cxn>
              <a:cxn ang="0">
                <a:pos x="249" y="29"/>
              </a:cxn>
              <a:cxn ang="0">
                <a:pos x="249" y="29"/>
              </a:cxn>
              <a:cxn ang="0">
                <a:pos x="181" y="178"/>
              </a:cxn>
              <a:cxn ang="0">
                <a:pos x="49" y="248"/>
              </a:cxn>
              <a:cxn ang="0">
                <a:pos x="49" y="248"/>
              </a:cxn>
              <a:cxn ang="0">
                <a:pos x="34" y="246"/>
              </a:cxn>
              <a:cxn ang="0">
                <a:pos x="34" y="246"/>
              </a:cxn>
              <a:cxn ang="0">
                <a:pos x="33" y="246"/>
              </a:cxn>
              <a:cxn ang="0">
                <a:pos x="32" y="246"/>
              </a:cxn>
              <a:cxn ang="0">
                <a:pos x="32" y="245"/>
              </a:cxn>
              <a:cxn ang="0">
                <a:pos x="31" y="245"/>
              </a:cxn>
              <a:cxn ang="0">
                <a:pos x="31" y="244"/>
              </a:cxn>
              <a:cxn ang="0">
                <a:pos x="30" y="244"/>
              </a:cxn>
              <a:cxn ang="0">
                <a:pos x="30" y="244"/>
              </a:cxn>
              <a:cxn ang="0">
                <a:pos x="26" y="238"/>
              </a:cxn>
              <a:cxn ang="0">
                <a:pos x="24" y="266"/>
              </a:cxn>
              <a:cxn ang="0">
                <a:pos x="120" y="269"/>
              </a:cxn>
              <a:cxn ang="0">
                <a:pos x="159" y="228"/>
              </a:cxn>
              <a:cxn ang="0">
                <a:pos x="212" y="184"/>
              </a:cxn>
              <a:cxn ang="0">
                <a:pos x="247" y="194"/>
              </a:cxn>
              <a:cxn ang="0">
                <a:pos x="256" y="248"/>
              </a:cxn>
              <a:cxn ang="0">
                <a:pos x="256" y="248"/>
              </a:cxn>
              <a:cxn ang="0">
                <a:pos x="256" y="248"/>
              </a:cxn>
            </a:cxnLst>
            <a:rect l="0" t="0" r="r" b="b"/>
            <a:pathLst>
              <a:path w="265" h="299">
                <a:moveTo>
                  <a:pt x="256" y="248"/>
                </a:moveTo>
                <a:cubicBezTo>
                  <a:pt x="255" y="252"/>
                  <a:pt x="251" y="254"/>
                  <a:pt x="247" y="253"/>
                </a:cubicBezTo>
                <a:cubicBezTo>
                  <a:pt x="243" y="252"/>
                  <a:pt x="241" y="248"/>
                  <a:pt x="242" y="244"/>
                </a:cubicBezTo>
                <a:cubicBezTo>
                  <a:pt x="246" y="227"/>
                  <a:pt x="244" y="212"/>
                  <a:pt x="236" y="204"/>
                </a:cubicBezTo>
                <a:cubicBezTo>
                  <a:pt x="231" y="199"/>
                  <a:pt x="224" y="197"/>
                  <a:pt x="214" y="199"/>
                </a:cubicBezTo>
                <a:cubicBezTo>
                  <a:pt x="196" y="202"/>
                  <a:pt x="184" y="218"/>
                  <a:pt x="171" y="236"/>
                </a:cubicBezTo>
                <a:cubicBezTo>
                  <a:pt x="159" y="252"/>
                  <a:pt x="146" y="269"/>
                  <a:pt x="127" y="281"/>
                </a:cubicBezTo>
                <a:cubicBezTo>
                  <a:pt x="109" y="292"/>
                  <a:pt x="88" y="299"/>
                  <a:pt x="68" y="299"/>
                </a:cubicBezTo>
                <a:cubicBezTo>
                  <a:pt x="66" y="299"/>
                  <a:pt x="64" y="299"/>
                  <a:pt x="62" y="298"/>
                </a:cubicBezTo>
                <a:cubicBezTo>
                  <a:pt x="40" y="297"/>
                  <a:pt x="22" y="288"/>
                  <a:pt x="12" y="274"/>
                </a:cubicBezTo>
                <a:cubicBezTo>
                  <a:pt x="0" y="256"/>
                  <a:pt x="7" y="238"/>
                  <a:pt x="16" y="225"/>
                </a:cubicBezTo>
                <a:cubicBezTo>
                  <a:pt x="9" y="215"/>
                  <a:pt x="9" y="215"/>
                  <a:pt x="9" y="215"/>
                </a:cubicBezTo>
                <a:cubicBezTo>
                  <a:pt x="3" y="208"/>
                  <a:pt x="5" y="197"/>
                  <a:pt x="12" y="191"/>
                </a:cubicBezTo>
                <a:cubicBezTo>
                  <a:pt x="60" y="154"/>
                  <a:pt x="60" y="154"/>
                  <a:pt x="60" y="154"/>
                </a:cubicBezTo>
                <a:cubicBezTo>
                  <a:pt x="63" y="152"/>
                  <a:pt x="67" y="151"/>
                  <a:pt x="71" y="151"/>
                </a:cubicBezTo>
                <a:cubicBezTo>
                  <a:pt x="76" y="151"/>
                  <a:pt x="81" y="153"/>
                  <a:pt x="84" y="158"/>
                </a:cubicBezTo>
                <a:cubicBezTo>
                  <a:pt x="102" y="181"/>
                  <a:pt x="102" y="181"/>
                  <a:pt x="102" y="181"/>
                </a:cubicBezTo>
                <a:cubicBezTo>
                  <a:pt x="116" y="175"/>
                  <a:pt x="132" y="164"/>
                  <a:pt x="150" y="146"/>
                </a:cubicBezTo>
                <a:cubicBezTo>
                  <a:pt x="168" y="128"/>
                  <a:pt x="178" y="112"/>
                  <a:pt x="184" y="98"/>
                </a:cubicBezTo>
                <a:cubicBezTo>
                  <a:pt x="161" y="79"/>
                  <a:pt x="161" y="79"/>
                  <a:pt x="161" y="79"/>
                </a:cubicBezTo>
                <a:cubicBezTo>
                  <a:pt x="153" y="74"/>
                  <a:pt x="152" y="63"/>
                  <a:pt x="158" y="56"/>
                </a:cubicBezTo>
                <a:cubicBezTo>
                  <a:pt x="194" y="7"/>
                  <a:pt x="194" y="7"/>
                  <a:pt x="194" y="7"/>
                </a:cubicBezTo>
                <a:cubicBezTo>
                  <a:pt x="197" y="2"/>
                  <a:pt x="202" y="0"/>
                  <a:pt x="208" y="0"/>
                </a:cubicBezTo>
                <a:cubicBezTo>
                  <a:pt x="212" y="0"/>
                  <a:pt x="215" y="1"/>
                  <a:pt x="218" y="3"/>
                </a:cubicBezTo>
                <a:cubicBezTo>
                  <a:pt x="246" y="25"/>
                  <a:pt x="246" y="25"/>
                  <a:pt x="246" y="25"/>
                </a:cubicBezTo>
                <a:cubicBezTo>
                  <a:pt x="246" y="25"/>
                  <a:pt x="246" y="25"/>
                  <a:pt x="246" y="25"/>
                </a:cubicBezTo>
                <a:cubicBezTo>
                  <a:pt x="246" y="25"/>
                  <a:pt x="246" y="25"/>
                  <a:pt x="247" y="25"/>
                </a:cubicBezTo>
                <a:cubicBezTo>
                  <a:pt x="247" y="26"/>
                  <a:pt x="247" y="26"/>
                  <a:pt x="247" y="26"/>
                </a:cubicBezTo>
                <a:cubicBezTo>
                  <a:pt x="247" y="26"/>
                  <a:pt x="247" y="26"/>
                  <a:pt x="247" y="26"/>
                </a:cubicBezTo>
                <a:cubicBezTo>
                  <a:pt x="248" y="27"/>
                  <a:pt x="248" y="27"/>
                  <a:pt x="248" y="27"/>
                </a:cubicBezTo>
                <a:cubicBezTo>
                  <a:pt x="248" y="27"/>
                  <a:pt x="248" y="27"/>
                  <a:pt x="248" y="27"/>
                </a:cubicBezTo>
                <a:cubicBezTo>
                  <a:pt x="248" y="28"/>
                  <a:pt x="248" y="28"/>
                  <a:pt x="249" y="29"/>
                </a:cubicBezTo>
                <a:cubicBezTo>
                  <a:pt x="249" y="29"/>
                  <a:pt x="249" y="29"/>
                  <a:pt x="249" y="29"/>
                </a:cubicBezTo>
                <a:cubicBezTo>
                  <a:pt x="249" y="31"/>
                  <a:pt x="265" y="93"/>
                  <a:pt x="181" y="178"/>
                </a:cubicBezTo>
                <a:cubicBezTo>
                  <a:pt x="121" y="239"/>
                  <a:pt x="72" y="248"/>
                  <a:pt x="49" y="248"/>
                </a:cubicBezTo>
                <a:cubicBezTo>
                  <a:pt x="49" y="248"/>
                  <a:pt x="49" y="248"/>
                  <a:pt x="49" y="248"/>
                </a:cubicBezTo>
                <a:cubicBezTo>
                  <a:pt x="40" y="248"/>
                  <a:pt x="34" y="246"/>
                  <a:pt x="34" y="246"/>
                </a:cubicBezTo>
                <a:cubicBezTo>
                  <a:pt x="34" y="246"/>
                  <a:pt x="34" y="246"/>
                  <a:pt x="34" y="246"/>
                </a:cubicBezTo>
                <a:cubicBezTo>
                  <a:pt x="33" y="246"/>
                  <a:pt x="33" y="246"/>
                  <a:pt x="33" y="246"/>
                </a:cubicBezTo>
                <a:cubicBezTo>
                  <a:pt x="33" y="246"/>
                  <a:pt x="33" y="246"/>
                  <a:pt x="32" y="246"/>
                </a:cubicBezTo>
                <a:cubicBezTo>
                  <a:pt x="32" y="245"/>
                  <a:pt x="32" y="245"/>
                  <a:pt x="32" y="245"/>
                </a:cubicBezTo>
                <a:cubicBezTo>
                  <a:pt x="31" y="245"/>
                  <a:pt x="31" y="245"/>
                  <a:pt x="31" y="245"/>
                </a:cubicBezTo>
                <a:cubicBezTo>
                  <a:pt x="31" y="245"/>
                  <a:pt x="31" y="244"/>
                  <a:pt x="31" y="244"/>
                </a:cubicBezTo>
                <a:cubicBezTo>
                  <a:pt x="30" y="244"/>
                  <a:pt x="30" y="244"/>
                  <a:pt x="30" y="244"/>
                </a:cubicBezTo>
                <a:cubicBezTo>
                  <a:pt x="30" y="244"/>
                  <a:pt x="30" y="244"/>
                  <a:pt x="30" y="244"/>
                </a:cubicBezTo>
                <a:cubicBezTo>
                  <a:pt x="26" y="238"/>
                  <a:pt x="26" y="238"/>
                  <a:pt x="26" y="238"/>
                </a:cubicBezTo>
                <a:cubicBezTo>
                  <a:pt x="21" y="245"/>
                  <a:pt x="17" y="256"/>
                  <a:pt x="24" y="266"/>
                </a:cubicBezTo>
                <a:cubicBezTo>
                  <a:pt x="38" y="286"/>
                  <a:pt x="82" y="292"/>
                  <a:pt x="120" y="269"/>
                </a:cubicBezTo>
                <a:cubicBezTo>
                  <a:pt x="136" y="258"/>
                  <a:pt x="148" y="243"/>
                  <a:pt x="159" y="228"/>
                </a:cubicBezTo>
                <a:cubicBezTo>
                  <a:pt x="174" y="208"/>
                  <a:pt x="188" y="189"/>
                  <a:pt x="212" y="184"/>
                </a:cubicBezTo>
                <a:cubicBezTo>
                  <a:pt x="226" y="182"/>
                  <a:pt x="238" y="185"/>
                  <a:pt x="247" y="194"/>
                </a:cubicBezTo>
                <a:cubicBezTo>
                  <a:pt x="258" y="206"/>
                  <a:pt x="261" y="226"/>
                  <a:pt x="256" y="248"/>
                </a:cubicBezTo>
                <a:close/>
                <a:moveTo>
                  <a:pt x="256" y="248"/>
                </a:moveTo>
                <a:cubicBezTo>
                  <a:pt x="256" y="248"/>
                  <a:pt x="256" y="248"/>
                  <a:pt x="256" y="24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 name="Text Placeholder 17">
            <a:extLst>
              <a:ext uri="{FF2B5EF4-FFF2-40B4-BE49-F238E27FC236}">
                <a16:creationId xmlns:a16="http://schemas.microsoft.com/office/drawing/2014/main" id="{3A48045B-B0FB-1F4E-8E68-668995FC4437}"/>
              </a:ext>
            </a:extLst>
          </p:cNvPr>
          <p:cNvSpPr>
            <a:spLocks noGrp="1"/>
          </p:cNvSpPr>
          <p:nvPr>
            <p:ph type="body" sz="quarter" idx="10" hasCustomPrompt="1"/>
          </p:nvPr>
        </p:nvSpPr>
        <p:spPr>
          <a:xfrm>
            <a:off x="6400801" y="584200"/>
            <a:ext cx="5264151" cy="812800"/>
          </a:xfrm>
          <a:prstGeom prst="rect">
            <a:avLst/>
          </a:prstGeom>
        </p:spPr>
        <p:txBody>
          <a:bodyPr/>
          <a:lstStyle>
            <a:lvl1pPr marL="0" indent="0">
              <a:buFontTx/>
              <a:buNone/>
              <a:defRPr>
                <a:solidFill>
                  <a:schemeClr val="bg1"/>
                </a:solidFill>
                <a:latin typeface="+mj-lt"/>
              </a:defRPr>
            </a:lvl1pPr>
            <a:lvl2pPr marL="609585" indent="0">
              <a:buFontTx/>
              <a:buNone/>
              <a:defRPr>
                <a:latin typeface="+mj-lt"/>
              </a:defRPr>
            </a:lvl2pPr>
            <a:lvl3pPr marL="1219170" indent="0">
              <a:buFontTx/>
              <a:buNone/>
              <a:defRPr>
                <a:latin typeface="+mj-lt"/>
              </a:defRPr>
            </a:lvl3pPr>
            <a:lvl4pPr marL="1828754" indent="0">
              <a:buFontTx/>
              <a:buNone/>
              <a:defRPr>
                <a:latin typeface="+mj-lt"/>
              </a:defRPr>
            </a:lvl4pPr>
            <a:lvl5pPr marL="2438339" indent="0">
              <a:buFontTx/>
              <a:buNone/>
              <a:defRPr>
                <a:latin typeface="+mj-lt"/>
              </a:defRPr>
            </a:lvl5pPr>
          </a:lstStyle>
          <a:p>
            <a:pPr lvl="0"/>
            <a:r>
              <a:rPr lang="en-US"/>
              <a:t>THANK YOU</a:t>
            </a:r>
          </a:p>
        </p:txBody>
      </p:sp>
      <p:sp>
        <p:nvSpPr>
          <p:cNvPr id="20" name="Text Placeholder 19">
            <a:extLst>
              <a:ext uri="{FF2B5EF4-FFF2-40B4-BE49-F238E27FC236}">
                <a16:creationId xmlns:a16="http://schemas.microsoft.com/office/drawing/2014/main" id="{CE4ECAAC-8464-0740-BAB8-5BC8E28BEA65}"/>
              </a:ext>
            </a:extLst>
          </p:cNvPr>
          <p:cNvSpPr>
            <a:spLocks noGrp="1"/>
          </p:cNvSpPr>
          <p:nvPr>
            <p:ph type="body" sz="quarter" idx="11" hasCustomPrompt="1"/>
          </p:nvPr>
        </p:nvSpPr>
        <p:spPr>
          <a:xfrm>
            <a:off x="7299961" y="3343234"/>
            <a:ext cx="3454400" cy="505884"/>
          </a:xfrm>
          <a:prstGeom prst="rect">
            <a:avLst/>
          </a:prstGeom>
        </p:spPr>
        <p:txBody>
          <a:bodyPr/>
          <a:lstStyle>
            <a:lvl1pPr marL="0" indent="0">
              <a:buFontTx/>
              <a:buNone/>
              <a:defRPr sz="1867">
                <a:solidFill>
                  <a:schemeClr val="bg1"/>
                </a:solidFill>
              </a:defRPr>
            </a:lvl1pPr>
            <a:lvl2pPr marL="609585" indent="0">
              <a:buFontTx/>
              <a:buNone/>
              <a:defRPr sz="1867">
                <a:solidFill>
                  <a:schemeClr val="bg1"/>
                </a:solidFill>
              </a:defRPr>
            </a:lvl2pPr>
            <a:lvl3pPr marL="1219170" indent="0">
              <a:buFontTx/>
              <a:buNone/>
              <a:defRPr sz="1867">
                <a:solidFill>
                  <a:schemeClr val="bg1"/>
                </a:solidFill>
              </a:defRPr>
            </a:lvl3pPr>
            <a:lvl4pPr marL="1828754" indent="0">
              <a:buFontTx/>
              <a:buNone/>
              <a:defRPr sz="1867">
                <a:solidFill>
                  <a:schemeClr val="bg1"/>
                </a:solidFill>
              </a:defRPr>
            </a:lvl4pPr>
            <a:lvl5pPr marL="2438339" indent="0">
              <a:buFontTx/>
              <a:buNone/>
              <a:defRPr sz="1867">
                <a:solidFill>
                  <a:schemeClr val="bg1"/>
                </a:solidFill>
              </a:defRPr>
            </a:lvl5pPr>
          </a:lstStyle>
          <a:p>
            <a:pPr lvl="0"/>
            <a:r>
              <a:rPr lang="en-US"/>
              <a:t>ADDRESS</a:t>
            </a:r>
          </a:p>
        </p:txBody>
      </p:sp>
      <p:sp>
        <p:nvSpPr>
          <p:cNvPr id="21" name="Text Placeholder 19">
            <a:extLst>
              <a:ext uri="{FF2B5EF4-FFF2-40B4-BE49-F238E27FC236}">
                <a16:creationId xmlns:a16="http://schemas.microsoft.com/office/drawing/2014/main" id="{E94DA6EA-7608-5648-A615-5716518B44BA}"/>
              </a:ext>
            </a:extLst>
          </p:cNvPr>
          <p:cNvSpPr>
            <a:spLocks noGrp="1"/>
          </p:cNvSpPr>
          <p:nvPr>
            <p:ph type="body" sz="quarter" idx="12" hasCustomPrompt="1"/>
          </p:nvPr>
        </p:nvSpPr>
        <p:spPr>
          <a:xfrm>
            <a:off x="7299961" y="4031598"/>
            <a:ext cx="3454400" cy="505884"/>
          </a:xfrm>
          <a:prstGeom prst="rect">
            <a:avLst/>
          </a:prstGeom>
        </p:spPr>
        <p:txBody>
          <a:bodyPr/>
          <a:lstStyle>
            <a:lvl1pPr marL="0" indent="0">
              <a:buFontTx/>
              <a:buNone/>
              <a:defRPr sz="1867">
                <a:solidFill>
                  <a:schemeClr val="bg1"/>
                </a:solidFill>
              </a:defRPr>
            </a:lvl1pPr>
            <a:lvl2pPr marL="609585" indent="0">
              <a:buFontTx/>
              <a:buNone/>
              <a:defRPr sz="1867">
                <a:solidFill>
                  <a:schemeClr val="bg1"/>
                </a:solidFill>
              </a:defRPr>
            </a:lvl2pPr>
            <a:lvl3pPr marL="1219170" indent="0">
              <a:buFontTx/>
              <a:buNone/>
              <a:defRPr sz="1867">
                <a:solidFill>
                  <a:schemeClr val="bg1"/>
                </a:solidFill>
              </a:defRPr>
            </a:lvl3pPr>
            <a:lvl4pPr marL="1828754" indent="0">
              <a:buFontTx/>
              <a:buNone/>
              <a:defRPr sz="1867">
                <a:solidFill>
                  <a:schemeClr val="bg1"/>
                </a:solidFill>
              </a:defRPr>
            </a:lvl4pPr>
            <a:lvl5pPr marL="2438339" indent="0">
              <a:buFontTx/>
              <a:buNone/>
              <a:defRPr sz="1867">
                <a:solidFill>
                  <a:schemeClr val="bg1"/>
                </a:solidFill>
              </a:defRPr>
            </a:lvl5pPr>
          </a:lstStyle>
          <a:p>
            <a:pPr lvl="0"/>
            <a:r>
              <a:rPr lang="en-US"/>
              <a:t>PHONE</a:t>
            </a:r>
          </a:p>
        </p:txBody>
      </p:sp>
      <p:sp>
        <p:nvSpPr>
          <p:cNvPr id="22" name="Text Placeholder 19">
            <a:extLst>
              <a:ext uri="{FF2B5EF4-FFF2-40B4-BE49-F238E27FC236}">
                <a16:creationId xmlns:a16="http://schemas.microsoft.com/office/drawing/2014/main" id="{BBE81641-AD44-C14A-B350-4768997F3485}"/>
              </a:ext>
            </a:extLst>
          </p:cNvPr>
          <p:cNvSpPr>
            <a:spLocks noGrp="1"/>
          </p:cNvSpPr>
          <p:nvPr>
            <p:ph type="body" sz="quarter" idx="13" hasCustomPrompt="1"/>
          </p:nvPr>
        </p:nvSpPr>
        <p:spPr>
          <a:xfrm>
            <a:off x="7299961" y="4719962"/>
            <a:ext cx="3454400" cy="505884"/>
          </a:xfrm>
          <a:prstGeom prst="rect">
            <a:avLst/>
          </a:prstGeom>
        </p:spPr>
        <p:txBody>
          <a:bodyPr/>
          <a:lstStyle>
            <a:lvl1pPr marL="0" indent="0">
              <a:buFontTx/>
              <a:buNone/>
              <a:defRPr sz="1867">
                <a:solidFill>
                  <a:schemeClr val="bg1"/>
                </a:solidFill>
              </a:defRPr>
            </a:lvl1pPr>
            <a:lvl2pPr marL="609585" indent="0">
              <a:buFontTx/>
              <a:buNone/>
              <a:defRPr sz="1867">
                <a:solidFill>
                  <a:schemeClr val="bg1"/>
                </a:solidFill>
              </a:defRPr>
            </a:lvl2pPr>
            <a:lvl3pPr marL="1219170" indent="0">
              <a:buFontTx/>
              <a:buNone/>
              <a:defRPr sz="1867">
                <a:solidFill>
                  <a:schemeClr val="bg1"/>
                </a:solidFill>
              </a:defRPr>
            </a:lvl3pPr>
            <a:lvl4pPr marL="1828754" indent="0">
              <a:buFontTx/>
              <a:buNone/>
              <a:defRPr sz="1867">
                <a:solidFill>
                  <a:schemeClr val="bg1"/>
                </a:solidFill>
              </a:defRPr>
            </a:lvl4pPr>
            <a:lvl5pPr marL="2438339" indent="0">
              <a:buFontTx/>
              <a:buNone/>
              <a:defRPr sz="1867">
                <a:solidFill>
                  <a:schemeClr val="bg1"/>
                </a:solidFill>
              </a:defRPr>
            </a:lvl5pPr>
          </a:lstStyle>
          <a:p>
            <a:pPr lvl="0"/>
            <a:r>
              <a:rPr lang="en-US"/>
              <a:t>EMAIL</a:t>
            </a:r>
          </a:p>
        </p:txBody>
      </p:sp>
      <p:sp>
        <p:nvSpPr>
          <p:cNvPr id="23" name="Text Placeholder 19">
            <a:extLst>
              <a:ext uri="{FF2B5EF4-FFF2-40B4-BE49-F238E27FC236}">
                <a16:creationId xmlns:a16="http://schemas.microsoft.com/office/drawing/2014/main" id="{5086914E-D905-FE43-95DD-64CD39261155}"/>
              </a:ext>
            </a:extLst>
          </p:cNvPr>
          <p:cNvSpPr>
            <a:spLocks noGrp="1"/>
          </p:cNvSpPr>
          <p:nvPr>
            <p:ph type="body" sz="quarter" idx="14" hasCustomPrompt="1"/>
          </p:nvPr>
        </p:nvSpPr>
        <p:spPr>
          <a:xfrm>
            <a:off x="7299961" y="5409293"/>
            <a:ext cx="3454400" cy="505884"/>
          </a:xfrm>
          <a:prstGeom prst="rect">
            <a:avLst/>
          </a:prstGeom>
        </p:spPr>
        <p:txBody>
          <a:bodyPr/>
          <a:lstStyle>
            <a:lvl1pPr marL="0" indent="0">
              <a:buFontTx/>
              <a:buNone/>
              <a:defRPr sz="1867">
                <a:solidFill>
                  <a:schemeClr val="bg1"/>
                </a:solidFill>
              </a:defRPr>
            </a:lvl1pPr>
            <a:lvl2pPr marL="609585" indent="0">
              <a:buFontTx/>
              <a:buNone/>
              <a:defRPr sz="1867">
                <a:solidFill>
                  <a:schemeClr val="bg1"/>
                </a:solidFill>
              </a:defRPr>
            </a:lvl2pPr>
            <a:lvl3pPr marL="1219170" indent="0">
              <a:buFontTx/>
              <a:buNone/>
              <a:defRPr sz="1867">
                <a:solidFill>
                  <a:schemeClr val="bg1"/>
                </a:solidFill>
              </a:defRPr>
            </a:lvl3pPr>
            <a:lvl4pPr marL="1828754" indent="0">
              <a:buFontTx/>
              <a:buNone/>
              <a:defRPr sz="1867">
                <a:solidFill>
                  <a:schemeClr val="bg1"/>
                </a:solidFill>
              </a:defRPr>
            </a:lvl4pPr>
            <a:lvl5pPr marL="2438339" indent="0">
              <a:buFontTx/>
              <a:buNone/>
              <a:defRPr sz="1867">
                <a:solidFill>
                  <a:schemeClr val="bg1"/>
                </a:solidFill>
              </a:defRPr>
            </a:lvl5pPr>
          </a:lstStyle>
          <a:p>
            <a:pPr lvl="0"/>
            <a:r>
              <a:rPr lang="en-US"/>
              <a:t>WEBSITE</a:t>
            </a:r>
          </a:p>
        </p:txBody>
      </p:sp>
    </p:spTree>
    <p:extLst>
      <p:ext uri="{BB962C8B-B14F-4D97-AF65-F5344CB8AC3E}">
        <p14:creationId xmlns:p14="http://schemas.microsoft.com/office/powerpoint/2010/main" val="387368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18000" decel="8200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accel="18000" decel="82000"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accel="18000" decel="82000"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accel="18000" decel="82000" fill="hold"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8B6D6-6BCA-43C5-9E30-0CE613349E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2C2FBF-3E00-410F-929F-626FE410BD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B284D9E7-D164-43FA-9605-6856F5FB09D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938665-9BD8-43CB-9F66-65EF64C59084}"/>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3638234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5181C-C1EE-4C3C-AB77-2CB0185F3D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3F5782-0E07-4AAB-9A58-CE9BAC76E3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48BF757A-6528-4AA0-8073-1A425A971D9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05410CF-5561-490B-9F1E-A61BFD17C1C7}"/>
              </a:ext>
            </a:extLst>
          </p:cNvPr>
          <p:cNvSpPr>
            <a:spLocks noGrp="1"/>
          </p:cNvSpPr>
          <p:nvPr>
            <p:ph type="sldNum" sz="quarter" idx="12"/>
          </p:nvPr>
        </p:nvSpPr>
        <p:spPr/>
        <p:txBody>
          <a:bodyPr/>
          <a:lstStyle/>
          <a:p>
            <a:fld id="{0189AC23-F5FC-43F9-ADE8-C6A4338B1B8E}" type="slidenum">
              <a:rPr lang="en-US" smtClean="0"/>
              <a:t>‹#›</a:t>
            </a:fld>
            <a:endParaRPr lang="en-US" dirty="0"/>
          </a:p>
        </p:txBody>
      </p:sp>
      <p:sp>
        <p:nvSpPr>
          <p:cNvPr id="8" name="Title 1">
            <a:extLst>
              <a:ext uri="{FF2B5EF4-FFF2-40B4-BE49-F238E27FC236}">
                <a16:creationId xmlns:a16="http://schemas.microsoft.com/office/drawing/2014/main" id="{FCB5CA52-3262-41A4-9F21-6498574641FE}"/>
              </a:ext>
            </a:extLst>
          </p:cNvPr>
          <p:cNvSpPr txBox="1">
            <a:spLocks/>
          </p:cNvSpPr>
          <p:nvPr userDrawn="1"/>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r>
              <a:rPr lang="en-US" dirty="0"/>
              <a:t>Click to edit Master title style</a:t>
            </a:r>
          </a:p>
        </p:txBody>
      </p:sp>
    </p:spTree>
    <p:extLst>
      <p:ext uri="{BB962C8B-B14F-4D97-AF65-F5344CB8AC3E}">
        <p14:creationId xmlns:p14="http://schemas.microsoft.com/office/powerpoint/2010/main" val="598126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04D3B-120B-4CD6-8676-7329336989B8}"/>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C8682991-6DF0-496F-BBF8-ED485FF59BE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9632E2E-DA97-4421-9219-2033D393BB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48348D2A-9C56-406A-AF00-01AAB8C153D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6B51240-12D2-47A5-88AD-D5C38C42BDC2}"/>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3701041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78CB8-04E6-4E69-99E5-888ADB67E73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23BB6A4-DE00-4C38-9085-6C6639693D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FE4CC9-8880-4403-869D-ADD1C1AD0BB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06AB0D8-CEB9-402C-893C-60E2F05BD5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EBF50C-8753-4355-91C7-4C99B9CC76A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EBD62984-6CD9-46A9-A10C-48AFC55C6A4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D830FA4-81B2-435D-8702-63E6837D9A8D}"/>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2208408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5C7D6-4AA7-4E5E-9139-CD1DCDE50CE2}"/>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3A4600E9-0226-4DF2-A055-6D67D693CF3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31BA434-C628-4DC7-A305-68D113D88CC8}"/>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628618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93B3FE0D-EEC2-464B-B464-C5E559D6780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5F31959-8CF2-41B5-AE4B-BF57213C0968}"/>
              </a:ext>
            </a:extLst>
          </p:cNvPr>
          <p:cNvSpPr>
            <a:spLocks noGrp="1"/>
          </p:cNvSpPr>
          <p:nvPr>
            <p:ph type="sldNum" sz="quarter" idx="12"/>
          </p:nvPr>
        </p:nvSpPr>
        <p:spPr/>
        <p:txBody>
          <a:bodyPr/>
          <a:lstStyle/>
          <a:p>
            <a:fld id="{0189AC23-F5FC-43F9-ADE8-C6A4338B1B8E}" type="slidenum">
              <a:rPr lang="en-US" smtClean="0"/>
              <a:t>‹#›</a:t>
            </a:fld>
            <a:endParaRPr lang="en-US" dirty="0"/>
          </a:p>
        </p:txBody>
      </p:sp>
      <p:sp>
        <p:nvSpPr>
          <p:cNvPr id="6" name="Title 1">
            <a:extLst>
              <a:ext uri="{FF2B5EF4-FFF2-40B4-BE49-F238E27FC236}">
                <a16:creationId xmlns:a16="http://schemas.microsoft.com/office/drawing/2014/main" id="{30690E0A-B036-4CAF-AAE0-D7FD352B4DF8}"/>
              </a:ext>
            </a:extLst>
          </p:cNvPr>
          <p:cNvSpPr>
            <a:spLocks noGrp="1"/>
          </p:cNvSpPr>
          <p:nvPr>
            <p:ph type="title"/>
          </p:nvPr>
        </p:nvSpPr>
        <p:spPr>
          <a:xfrm>
            <a:off x="838200" y="365125"/>
            <a:ext cx="10515600" cy="1325563"/>
          </a:xfrm>
        </p:spPr>
        <p:txBody>
          <a:bodyPr/>
          <a:lstStyle/>
          <a:p>
            <a:r>
              <a:rPr lang="en-US" dirty="0"/>
              <a:t>Click to edit Master title style</a:t>
            </a:r>
          </a:p>
        </p:txBody>
      </p:sp>
    </p:spTree>
    <p:extLst>
      <p:ext uri="{BB962C8B-B14F-4D97-AF65-F5344CB8AC3E}">
        <p14:creationId xmlns:p14="http://schemas.microsoft.com/office/powerpoint/2010/main" val="772330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194E4-B965-4E48-9D22-AE4C995ED4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5AE55F4-0AEE-45D7-B73C-6B1EE01082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F1865CE-9022-4ED3-866D-E2F98E8509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6198ED50-116D-4445-B7B9-926F7304383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9D90612-B9D6-47F3-BF76-161D931CBC65}"/>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363597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B4971-0691-4226-8A67-65CD56252C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09D60E8-FACB-4A5E-AFFD-87EF4BBEB5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58459E2A-8D68-4E6F-9E03-909CCD54F5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6E4C3EC8-E099-4769-B64A-16D632A491F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24B7A1C-67B9-4794-ACFF-20E95B2D28E6}"/>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922951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C4F8BCD3-AF71-46BC-9201-6909870C5E32}"/>
              </a:ext>
            </a:extLst>
          </p:cNvPr>
          <p:cNvGrpSpPr/>
          <p:nvPr userDrawn="1"/>
        </p:nvGrpSpPr>
        <p:grpSpPr>
          <a:xfrm>
            <a:off x="838200" y="365125"/>
            <a:ext cx="10515600" cy="1332538"/>
            <a:chOff x="262757" y="1329109"/>
            <a:chExt cx="8153400" cy="685800"/>
          </a:xfrm>
        </p:grpSpPr>
        <p:sp>
          <p:nvSpPr>
            <p:cNvPr id="15" name="Rectangle 14">
              <a:extLst>
                <a:ext uri="{FF2B5EF4-FFF2-40B4-BE49-F238E27FC236}">
                  <a16:creationId xmlns:a16="http://schemas.microsoft.com/office/drawing/2014/main" id="{63547563-ECB9-4280-AA48-933B8AABF5A3}"/>
                </a:ext>
              </a:extLst>
            </p:cNvPr>
            <p:cNvSpPr/>
            <p:nvPr userDrawn="1"/>
          </p:nvSpPr>
          <p:spPr bwMode="auto">
            <a:xfrm>
              <a:off x="262757" y="1329109"/>
              <a:ext cx="7696200" cy="685800"/>
            </a:xfrm>
            <a:prstGeom prst="rect">
              <a:avLst/>
            </a:prstGeom>
            <a:solidFill>
              <a:srgbClr val="00688B"/>
            </a:solidFill>
            <a:ln w="9525">
              <a:noFill/>
              <a:round/>
              <a:headEnd/>
              <a:tailEnd/>
            </a:ln>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173456"/>
                </a:solidFill>
                <a:effectLst/>
                <a:uLnTx/>
                <a:uFillTx/>
                <a:latin typeface="Franklin Gothic Book" panose="020B0503020102020204"/>
              </a:endParaRPr>
            </a:p>
          </p:txBody>
        </p:sp>
        <p:sp>
          <p:nvSpPr>
            <p:cNvPr id="16" name="Triangle 10">
              <a:extLst>
                <a:ext uri="{FF2B5EF4-FFF2-40B4-BE49-F238E27FC236}">
                  <a16:creationId xmlns:a16="http://schemas.microsoft.com/office/drawing/2014/main" id="{A7261D6D-9F09-4F0D-9432-6D45C2B56099}"/>
                </a:ext>
              </a:extLst>
            </p:cNvPr>
            <p:cNvSpPr/>
            <p:nvPr userDrawn="1"/>
          </p:nvSpPr>
          <p:spPr bwMode="auto">
            <a:xfrm rot="5400000">
              <a:off x="7844657" y="1443409"/>
              <a:ext cx="685800" cy="457200"/>
            </a:xfrm>
            <a:prstGeom prst="triangle">
              <a:avLst/>
            </a:prstGeom>
            <a:solidFill>
              <a:srgbClr val="00688B"/>
            </a:solidFill>
            <a:ln w="9525">
              <a:noFill/>
              <a:round/>
              <a:headEnd/>
              <a:tailEnd/>
            </a:ln>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173456"/>
                </a:solidFill>
                <a:effectLst/>
                <a:uLnTx/>
                <a:uFillTx/>
                <a:latin typeface="Franklin Gothic Book" panose="020B0503020102020204"/>
              </a:endParaRPr>
            </a:p>
          </p:txBody>
        </p:sp>
      </p:grpSp>
      <p:sp>
        <p:nvSpPr>
          <p:cNvPr id="2" name="Title Placeholder 1">
            <a:extLst>
              <a:ext uri="{FF2B5EF4-FFF2-40B4-BE49-F238E27FC236}">
                <a16:creationId xmlns:a16="http://schemas.microsoft.com/office/drawing/2014/main" id="{846B80D8-8CEB-4517-AE37-912F17AE9B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67A33E6-39A6-4B45-9817-AA04257CE5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3F565426-0204-403B-8B45-FBA0DC9D9A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8AC6736-FB9C-4BA5-A5C0-DDD9A8F356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89AC23-F5FC-43F9-ADE8-C6A4338B1B8E}" type="slidenum">
              <a:rPr lang="en-US" smtClean="0"/>
              <a:t>‹#›</a:t>
            </a:fld>
            <a:endParaRPr lang="en-US" dirty="0"/>
          </a:p>
        </p:txBody>
      </p:sp>
      <p:pic>
        <p:nvPicPr>
          <p:cNvPr id="7" name="Picture 6">
            <a:extLst>
              <a:ext uri="{FF2B5EF4-FFF2-40B4-BE49-F238E27FC236}">
                <a16:creationId xmlns:a16="http://schemas.microsoft.com/office/drawing/2014/main" id="{16B8C3D7-F0C8-46CE-B8CF-AF6C3C06702B}"/>
              </a:ext>
            </a:extLst>
          </p:cNvPr>
          <p:cNvPicPr>
            <a:picLocks noChangeAspect="1"/>
          </p:cNvPicPr>
          <p:nvPr userDrawn="1"/>
        </p:nvPicPr>
        <p:blipFill>
          <a:blip r:embed="rId13">
            <a:alphaModFix amt="35000"/>
            <a:extLst>
              <a:ext uri="{28A0092B-C50C-407E-A947-70E740481C1C}">
                <a14:useLocalDpi xmlns:a14="http://schemas.microsoft.com/office/drawing/2010/main" val="0"/>
              </a:ext>
            </a:extLst>
          </a:blip>
          <a:stretch>
            <a:fillRect/>
          </a:stretch>
        </p:blipFill>
        <p:spPr>
          <a:xfrm>
            <a:off x="476250" y="6304925"/>
            <a:ext cx="904875" cy="322362"/>
          </a:xfrm>
          <a:prstGeom prst="rect">
            <a:avLst/>
          </a:prstGeom>
        </p:spPr>
      </p:pic>
    </p:spTree>
    <p:extLst>
      <p:ext uri="{BB962C8B-B14F-4D97-AF65-F5344CB8AC3E}">
        <p14:creationId xmlns:p14="http://schemas.microsoft.com/office/powerpoint/2010/main" val="1328996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915" r:id="rId1"/>
    <p:sldLayoutId id="2147484204" r:id="rId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www.gcfa.org/forms"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17FEB-8D9A-484A-BB8E-99C10D4F5F5F}"/>
              </a:ext>
            </a:extLst>
          </p:cNvPr>
          <p:cNvSpPr>
            <a:spLocks noGrp="1"/>
          </p:cNvSpPr>
          <p:nvPr>
            <p:ph type="ctrTitle"/>
          </p:nvPr>
        </p:nvSpPr>
        <p:spPr>
          <a:xfrm>
            <a:off x="4128985" y="4667813"/>
            <a:ext cx="3934027" cy="597681"/>
          </a:xfrm>
        </p:spPr>
        <p:txBody>
          <a:bodyPr>
            <a:normAutofit/>
          </a:bodyPr>
          <a:lstStyle/>
          <a:p>
            <a:r>
              <a:rPr lang="en-US" sz="3600" dirty="0"/>
              <a:t>Sponsored by GCFA</a:t>
            </a:r>
          </a:p>
        </p:txBody>
      </p:sp>
      <p:sp>
        <p:nvSpPr>
          <p:cNvPr id="3" name="Subtitle 2">
            <a:extLst>
              <a:ext uri="{FF2B5EF4-FFF2-40B4-BE49-F238E27FC236}">
                <a16:creationId xmlns:a16="http://schemas.microsoft.com/office/drawing/2014/main" id="{C0C321DE-54DB-4375-AE1C-8026CEA930C1}"/>
              </a:ext>
            </a:extLst>
          </p:cNvPr>
          <p:cNvSpPr>
            <a:spLocks noGrp="1"/>
          </p:cNvSpPr>
          <p:nvPr>
            <p:ph type="subTitle" idx="1"/>
          </p:nvPr>
        </p:nvSpPr>
        <p:spPr>
          <a:xfrm>
            <a:off x="3861879" y="5385215"/>
            <a:ext cx="4468241" cy="1114037"/>
          </a:xfrm>
        </p:spPr>
        <p:txBody>
          <a:bodyPr>
            <a:normAutofit lnSpcReduction="10000"/>
          </a:bodyPr>
          <a:lstStyle/>
          <a:p>
            <a:r>
              <a:rPr lang="en-US" sz="3600" dirty="0"/>
              <a:t>Virtual Training Event</a:t>
            </a:r>
          </a:p>
          <a:p>
            <a:r>
              <a:rPr lang="en-US" sz="3600" dirty="0"/>
              <a:t>January 26-28, 2021</a:t>
            </a:r>
          </a:p>
        </p:txBody>
      </p:sp>
      <p:pic>
        <p:nvPicPr>
          <p:cNvPr id="10" name="Picture 9" descr="A picture containing logo&#10;&#10;Description automatically generated">
            <a:extLst>
              <a:ext uri="{FF2B5EF4-FFF2-40B4-BE49-F238E27FC236}">
                <a16:creationId xmlns:a16="http://schemas.microsoft.com/office/drawing/2014/main" id="{AA724DF9-6595-44DB-93EA-EF25E2BB381E}"/>
              </a:ext>
            </a:extLst>
          </p:cNvPr>
          <p:cNvPicPr>
            <a:picLocks noChangeAspect="1"/>
          </p:cNvPicPr>
          <p:nvPr/>
        </p:nvPicPr>
        <p:blipFill>
          <a:blip r:embed="rId2">
            <a:biLevel thresh="50000"/>
            <a:extLst>
              <a:ext uri="{28A0092B-C50C-407E-A947-70E740481C1C}">
                <a14:useLocalDpi xmlns:a14="http://schemas.microsoft.com/office/drawing/2010/main" val="0"/>
              </a:ext>
            </a:extLst>
          </a:blip>
          <a:stretch>
            <a:fillRect/>
          </a:stretch>
        </p:blipFill>
        <p:spPr>
          <a:xfrm>
            <a:off x="1941778" y="199681"/>
            <a:ext cx="8308439" cy="4626139"/>
          </a:xfrm>
          <a:prstGeom prst="rect">
            <a:avLst/>
          </a:prstGeom>
        </p:spPr>
      </p:pic>
    </p:spTree>
    <p:extLst>
      <p:ext uri="{BB962C8B-B14F-4D97-AF65-F5344CB8AC3E}">
        <p14:creationId xmlns:p14="http://schemas.microsoft.com/office/powerpoint/2010/main" val="2891832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Audit Guidelines - Purpose</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lstStyle/>
          <a:p>
            <a:pPr lvl="0">
              <a:spcAft>
                <a:spcPts val="600"/>
              </a:spcAft>
              <a:buClr>
                <a:srgbClr val="58A3A8"/>
              </a:buClr>
            </a:pPr>
            <a:r>
              <a:rPr lang="en-US" sz="3200" dirty="0">
                <a:solidFill>
                  <a:prstClr val="black"/>
                </a:solidFill>
              </a:rPr>
              <a:t>To outline the financial statement audit requirements for each JEO/CCEO.</a:t>
            </a:r>
          </a:p>
          <a:p>
            <a:pPr lvl="0">
              <a:spcAft>
                <a:spcPts val="600"/>
              </a:spcAft>
              <a:buClr>
                <a:srgbClr val="58A3A8"/>
              </a:buClr>
            </a:pPr>
            <a:r>
              <a:rPr lang="en-US" sz="3200" dirty="0">
                <a:solidFill>
                  <a:prstClr val="black"/>
                </a:solidFill>
              </a:rPr>
              <a:t>To ensure audits are thorough and useful.</a:t>
            </a:r>
          </a:p>
          <a:p>
            <a:pPr lvl="0">
              <a:spcAft>
                <a:spcPts val="600"/>
              </a:spcAft>
              <a:buClr>
                <a:srgbClr val="58A3A8"/>
              </a:buClr>
            </a:pPr>
            <a:r>
              <a:rPr lang="en-US" sz="3200" dirty="0">
                <a:solidFill>
                  <a:prstClr val="black"/>
                </a:solidFill>
              </a:rPr>
              <a:t>To ensure identified control deficiencies are remediated.</a:t>
            </a:r>
          </a:p>
          <a:p>
            <a:pPr lvl="0">
              <a:spcAft>
                <a:spcPts val="600"/>
              </a:spcAft>
              <a:buClr>
                <a:srgbClr val="58A3A8"/>
              </a:buClr>
            </a:pPr>
            <a:r>
              <a:rPr lang="en-US" sz="3200" dirty="0">
                <a:solidFill>
                  <a:prstClr val="black"/>
                </a:solidFill>
              </a:rPr>
              <a:t>To provide audit consistency.</a:t>
            </a:r>
          </a:p>
          <a:p>
            <a:pPr marL="0" lvl="0" indent="0">
              <a:spcAft>
                <a:spcPts val="600"/>
              </a:spcAft>
              <a:buClr>
                <a:srgbClr val="58A3A8"/>
              </a:buClr>
              <a:buNone/>
            </a:pPr>
            <a:r>
              <a:rPr lang="en-US" sz="3200" dirty="0">
                <a:solidFill>
                  <a:prstClr val="black"/>
                </a:solidFill>
              </a:rPr>
              <a:t>There are separate, but similar guidelines for JEOs and CCEOs. </a:t>
            </a:r>
          </a:p>
          <a:p>
            <a:endParaRPr lang="en-US" dirty="0"/>
          </a:p>
        </p:txBody>
      </p:sp>
    </p:spTree>
    <p:extLst>
      <p:ext uri="{BB962C8B-B14F-4D97-AF65-F5344CB8AC3E}">
        <p14:creationId xmlns:p14="http://schemas.microsoft.com/office/powerpoint/2010/main" val="4054009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Audit Guidelines - Consolidations</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fontScale="92500" lnSpcReduction="20000"/>
          </a:bodyPr>
          <a:lstStyle/>
          <a:p>
            <a:pPr marL="0" lvl="0" indent="0">
              <a:spcAft>
                <a:spcPts val="600"/>
              </a:spcAft>
              <a:buClr>
                <a:srgbClr val="58A3A8"/>
              </a:buClr>
              <a:buNone/>
            </a:pPr>
            <a:r>
              <a:rPr lang="en-US" sz="3200" dirty="0">
                <a:solidFill>
                  <a:prstClr val="black"/>
                </a:solidFill>
              </a:rPr>
              <a:t>If the episcopal office financial statements are consolidated with the related annual conference, the following is required: </a:t>
            </a:r>
          </a:p>
          <a:p>
            <a:pPr lvl="0">
              <a:spcAft>
                <a:spcPts val="600"/>
              </a:spcAft>
              <a:buClr>
                <a:srgbClr val="58A3A8"/>
              </a:buClr>
            </a:pPr>
            <a:r>
              <a:rPr lang="en-US" sz="3200" dirty="0">
                <a:solidFill>
                  <a:prstClr val="black"/>
                </a:solidFill>
              </a:rPr>
              <a:t>The report should be clear that the EO is consolidated with the annual conference.</a:t>
            </a:r>
          </a:p>
          <a:p>
            <a:pPr lvl="0">
              <a:spcAft>
                <a:spcPts val="600"/>
              </a:spcAft>
              <a:buClr>
                <a:srgbClr val="58A3A8"/>
              </a:buClr>
            </a:pPr>
            <a:r>
              <a:rPr lang="en-US" sz="3200" dirty="0">
                <a:solidFill>
                  <a:prstClr val="black"/>
                </a:solidFill>
              </a:rPr>
              <a:t>Separate EO schedules are required. This may be in the form of a consolidating schedule.</a:t>
            </a:r>
          </a:p>
          <a:p>
            <a:pPr lvl="0">
              <a:spcAft>
                <a:spcPts val="600"/>
              </a:spcAft>
              <a:buClr>
                <a:srgbClr val="58A3A8"/>
              </a:buClr>
            </a:pPr>
            <a:r>
              <a:rPr lang="en-US" sz="3200" dirty="0">
                <a:solidFill>
                  <a:prstClr val="black"/>
                </a:solidFill>
              </a:rPr>
              <a:t>A fixed asset schedule is required. </a:t>
            </a:r>
          </a:p>
          <a:p>
            <a:pPr marL="0" lvl="0" indent="0">
              <a:spcAft>
                <a:spcPts val="600"/>
              </a:spcAft>
              <a:buClr>
                <a:srgbClr val="58A3A8"/>
              </a:buClr>
              <a:buNone/>
            </a:pPr>
            <a:r>
              <a:rPr lang="en-US" sz="3200" dirty="0">
                <a:solidFill>
                  <a:prstClr val="black"/>
                </a:solidFill>
              </a:rPr>
              <a:t>To facilitate the communication of required information, a checklist has been developed and must be completed by the EO or annual conference. </a:t>
            </a:r>
          </a:p>
        </p:txBody>
      </p:sp>
    </p:spTree>
    <p:extLst>
      <p:ext uri="{BB962C8B-B14F-4D97-AF65-F5344CB8AC3E}">
        <p14:creationId xmlns:p14="http://schemas.microsoft.com/office/powerpoint/2010/main" val="3030160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1A5B97-F88E-7D41-B345-35ABD5F81392}"/>
              </a:ext>
            </a:extLst>
          </p:cNvPr>
          <p:cNvSpPr>
            <a:spLocks noGrp="1"/>
          </p:cNvSpPr>
          <p:nvPr>
            <p:ph type="body" sz="quarter" idx="10"/>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4800" b="1" dirty="0">
                <a:solidFill>
                  <a:schemeClr val="bg1"/>
                </a:solidFill>
              </a:rPr>
              <a:t>Internal Control Considerations</a:t>
            </a:r>
          </a:p>
        </p:txBody>
      </p:sp>
      <p:sp>
        <p:nvSpPr>
          <p:cNvPr id="3" name="Text Placeholder 2">
            <a:extLst>
              <a:ext uri="{FF2B5EF4-FFF2-40B4-BE49-F238E27FC236}">
                <a16:creationId xmlns:a16="http://schemas.microsoft.com/office/drawing/2014/main" id="{C1637B29-4686-AD4F-9940-53EBF269A502}"/>
              </a:ext>
            </a:extLst>
          </p:cNvPr>
          <p:cNvSpPr>
            <a:spLocks noGrp="1"/>
          </p:cNvSpPr>
          <p:nvPr>
            <p:ph type="body" sz="quarter" idx="11"/>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endParaRPr lang="en-US" b="1" dirty="0">
              <a:solidFill>
                <a:schemeClr val="bg1"/>
              </a:solidFill>
            </a:endParaRPr>
          </a:p>
        </p:txBody>
      </p:sp>
    </p:spTree>
    <p:extLst>
      <p:ext uri="{BB962C8B-B14F-4D97-AF65-F5344CB8AC3E}">
        <p14:creationId xmlns:p14="http://schemas.microsoft.com/office/powerpoint/2010/main" val="3253065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Purpose of Internal Controls</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lstStyle/>
          <a:p>
            <a:pPr lvl="0">
              <a:spcAft>
                <a:spcPts val="600"/>
              </a:spcAft>
              <a:buClr>
                <a:srgbClr val="58A3A8"/>
              </a:buClr>
            </a:pPr>
            <a:endParaRPr lang="en-US" sz="3200" dirty="0">
              <a:solidFill>
                <a:prstClr val="black"/>
              </a:solidFill>
            </a:endParaRPr>
          </a:p>
          <a:p>
            <a:pPr lvl="0">
              <a:buClr>
                <a:srgbClr val="58A3A8"/>
              </a:buClr>
            </a:pPr>
            <a:r>
              <a:rPr lang="en-US" sz="3200" dirty="0">
                <a:solidFill>
                  <a:prstClr val="black"/>
                </a:solidFill>
              </a:rPr>
              <a:t>To help ensure an entity’s financial statements are not materially misstated.  </a:t>
            </a:r>
          </a:p>
          <a:p>
            <a:pPr lvl="0">
              <a:spcAft>
                <a:spcPts val="600"/>
              </a:spcAft>
              <a:buClr>
                <a:srgbClr val="58A3A8"/>
              </a:buClr>
            </a:pPr>
            <a:r>
              <a:rPr lang="en-US" sz="3200" dirty="0">
                <a:solidFill>
                  <a:prstClr val="black"/>
                </a:solidFill>
              </a:rPr>
              <a:t>To prevent or detect instances of fraud or other inappropriate use of Church assets.</a:t>
            </a:r>
          </a:p>
          <a:p>
            <a:endParaRPr lang="en-US" dirty="0"/>
          </a:p>
        </p:txBody>
      </p:sp>
    </p:spTree>
    <p:extLst>
      <p:ext uri="{BB962C8B-B14F-4D97-AF65-F5344CB8AC3E}">
        <p14:creationId xmlns:p14="http://schemas.microsoft.com/office/powerpoint/2010/main" val="2687751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Limitations of Internal Controls</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lstStyle/>
          <a:p>
            <a:pPr lvl="0">
              <a:spcAft>
                <a:spcPts val="600"/>
              </a:spcAft>
              <a:buClr>
                <a:srgbClr val="58A3A8"/>
              </a:buClr>
            </a:pPr>
            <a:endParaRPr lang="en-US" sz="3200" dirty="0">
              <a:solidFill>
                <a:prstClr val="black"/>
              </a:solidFill>
            </a:endParaRPr>
          </a:p>
          <a:p>
            <a:pPr lvl="0">
              <a:spcAft>
                <a:spcPts val="600"/>
              </a:spcAft>
              <a:buClr>
                <a:srgbClr val="58A3A8"/>
              </a:buClr>
            </a:pPr>
            <a:r>
              <a:rPr lang="en-US" sz="3200" dirty="0">
                <a:solidFill>
                  <a:prstClr val="black"/>
                </a:solidFill>
              </a:rPr>
              <a:t>Provide Only Reasonable Assurance that inappropriate transactions or fraud will be Prevented or Detected</a:t>
            </a:r>
          </a:p>
          <a:p>
            <a:pPr lvl="0">
              <a:spcAft>
                <a:spcPts val="600"/>
              </a:spcAft>
              <a:buClr>
                <a:srgbClr val="58A3A8"/>
              </a:buClr>
            </a:pPr>
            <a:r>
              <a:rPr lang="en-US" sz="3200" dirty="0">
                <a:solidFill>
                  <a:prstClr val="black"/>
                </a:solidFill>
              </a:rPr>
              <a:t>Often Reliant Upon the Integrity of Key Personnel</a:t>
            </a:r>
          </a:p>
          <a:p>
            <a:pPr lvl="0">
              <a:spcAft>
                <a:spcPts val="600"/>
              </a:spcAft>
              <a:buClr>
                <a:srgbClr val="58A3A8"/>
              </a:buClr>
            </a:pPr>
            <a:r>
              <a:rPr lang="en-US" sz="3200" dirty="0">
                <a:solidFill>
                  <a:prstClr val="black"/>
                </a:solidFill>
              </a:rPr>
              <a:t>Effectiveness is Lessened when Collusion Occurs</a:t>
            </a:r>
          </a:p>
          <a:p>
            <a:endParaRPr lang="en-US" dirty="0"/>
          </a:p>
        </p:txBody>
      </p:sp>
    </p:spTree>
    <p:extLst>
      <p:ext uri="{BB962C8B-B14F-4D97-AF65-F5344CB8AC3E}">
        <p14:creationId xmlns:p14="http://schemas.microsoft.com/office/powerpoint/2010/main" val="1805191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Control Design Considerations</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lstStyle/>
          <a:p>
            <a:pPr lvl="0">
              <a:buClr>
                <a:srgbClr val="58A3A8"/>
              </a:buClr>
            </a:pPr>
            <a:endParaRPr lang="en-US" sz="3200" dirty="0">
              <a:solidFill>
                <a:prstClr val="black"/>
              </a:solidFill>
            </a:endParaRPr>
          </a:p>
          <a:p>
            <a:pPr lvl="0">
              <a:spcAft>
                <a:spcPts val="600"/>
              </a:spcAft>
              <a:buClr>
                <a:srgbClr val="58A3A8"/>
              </a:buClr>
            </a:pPr>
            <a:r>
              <a:rPr lang="en-US" sz="3200" dirty="0">
                <a:solidFill>
                  <a:prstClr val="black"/>
                </a:solidFill>
              </a:rPr>
              <a:t>Internal controls must be designed based on an entity’s available resources (e.g., personnel and systems).</a:t>
            </a:r>
          </a:p>
          <a:p>
            <a:pPr lvl="0">
              <a:spcAft>
                <a:spcPts val="600"/>
              </a:spcAft>
              <a:buClr>
                <a:srgbClr val="58A3A8"/>
              </a:buClr>
            </a:pPr>
            <a:r>
              <a:rPr lang="en-US" sz="3200" dirty="0">
                <a:solidFill>
                  <a:prstClr val="black"/>
                </a:solidFill>
              </a:rPr>
              <a:t>A cost vs. benefit analysis must be performed when designing internal controls.</a:t>
            </a:r>
          </a:p>
          <a:p>
            <a:endParaRPr lang="en-US" dirty="0"/>
          </a:p>
        </p:txBody>
      </p:sp>
    </p:spTree>
    <p:extLst>
      <p:ext uri="{BB962C8B-B14F-4D97-AF65-F5344CB8AC3E}">
        <p14:creationId xmlns:p14="http://schemas.microsoft.com/office/powerpoint/2010/main" val="16830659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Control Design Considerations</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a:bodyPr>
          <a:lstStyle/>
          <a:p>
            <a:pPr lvl="0" fontAlgn="base">
              <a:spcAft>
                <a:spcPct val="0"/>
              </a:spcAft>
              <a:buClr>
                <a:srgbClr val="58A3A8"/>
              </a:buClr>
              <a:buFontTx/>
              <a:buChar char="•"/>
            </a:pPr>
            <a:endParaRPr lang="en-US" sz="3200" kern="0" dirty="0">
              <a:solidFill>
                <a:srgbClr val="000000"/>
              </a:solidFill>
              <a:cs typeface="Arial"/>
            </a:endParaRPr>
          </a:p>
          <a:p>
            <a:pPr lvl="0" fontAlgn="base">
              <a:spcAft>
                <a:spcPct val="0"/>
              </a:spcAft>
              <a:buClr>
                <a:srgbClr val="58A3A8"/>
              </a:buClr>
              <a:buFontTx/>
              <a:buChar char="•"/>
            </a:pPr>
            <a:r>
              <a:rPr lang="en-US" sz="3200" kern="0" dirty="0">
                <a:solidFill>
                  <a:srgbClr val="000000"/>
                </a:solidFill>
                <a:cs typeface="Arial"/>
              </a:rPr>
              <a:t>Preventive</a:t>
            </a:r>
          </a:p>
          <a:p>
            <a:pPr lvl="0" fontAlgn="base">
              <a:spcAft>
                <a:spcPct val="0"/>
              </a:spcAft>
              <a:buClr>
                <a:srgbClr val="58A3A8"/>
              </a:buClr>
              <a:buFontTx/>
              <a:buChar char="•"/>
            </a:pPr>
            <a:r>
              <a:rPr lang="en-US" sz="3200" kern="0" dirty="0">
                <a:solidFill>
                  <a:srgbClr val="000000"/>
                </a:solidFill>
                <a:cs typeface="Arial"/>
              </a:rPr>
              <a:t>Detective</a:t>
            </a:r>
          </a:p>
          <a:p>
            <a:pPr lvl="0" fontAlgn="base">
              <a:spcAft>
                <a:spcPct val="0"/>
              </a:spcAft>
              <a:buClr>
                <a:srgbClr val="58A3A8"/>
              </a:buClr>
              <a:buNone/>
            </a:pPr>
            <a:r>
              <a:rPr lang="en-US" sz="3200" kern="0" dirty="0">
                <a:solidFill>
                  <a:srgbClr val="CC0000"/>
                </a:solidFill>
                <a:cs typeface="Arial"/>
              </a:rPr>
              <a:t>__________________________________</a:t>
            </a:r>
          </a:p>
          <a:p>
            <a:pPr lvl="0" fontAlgn="base">
              <a:spcAft>
                <a:spcPct val="0"/>
              </a:spcAft>
              <a:buClr>
                <a:srgbClr val="58A3A8"/>
              </a:buClr>
              <a:buFontTx/>
              <a:buChar char="•"/>
            </a:pPr>
            <a:endParaRPr lang="en-US" sz="3200" kern="0" dirty="0">
              <a:solidFill>
                <a:srgbClr val="CC0000"/>
              </a:solidFill>
              <a:cs typeface="Arial"/>
            </a:endParaRPr>
          </a:p>
          <a:p>
            <a:pPr lvl="0" fontAlgn="base">
              <a:spcAft>
                <a:spcPct val="0"/>
              </a:spcAft>
              <a:buClr>
                <a:srgbClr val="58A3A8"/>
              </a:buClr>
              <a:buFontTx/>
              <a:buChar char="•"/>
            </a:pPr>
            <a:r>
              <a:rPr lang="en-US" sz="3200" kern="0" dirty="0">
                <a:solidFill>
                  <a:srgbClr val="000000"/>
                </a:solidFill>
                <a:cs typeface="Arial"/>
              </a:rPr>
              <a:t>Automated</a:t>
            </a:r>
          </a:p>
          <a:p>
            <a:pPr lvl="0" fontAlgn="base">
              <a:spcAft>
                <a:spcPct val="0"/>
              </a:spcAft>
              <a:buClr>
                <a:srgbClr val="58A3A8"/>
              </a:buClr>
              <a:buFontTx/>
              <a:buChar char="•"/>
            </a:pPr>
            <a:r>
              <a:rPr lang="en-US" sz="3200" kern="0" dirty="0">
                <a:solidFill>
                  <a:srgbClr val="000000"/>
                </a:solidFill>
                <a:cs typeface="Arial"/>
              </a:rPr>
              <a:t>Manual</a:t>
            </a:r>
            <a:endParaRPr lang="en-US" sz="3200" dirty="0"/>
          </a:p>
        </p:txBody>
      </p:sp>
    </p:spTree>
    <p:extLst>
      <p:ext uri="{BB962C8B-B14F-4D97-AF65-F5344CB8AC3E}">
        <p14:creationId xmlns:p14="http://schemas.microsoft.com/office/powerpoint/2010/main" val="17781813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Preventive Controls</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lstStyle/>
          <a:p>
            <a:pPr lvl="0" fontAlgn="base">
              <a:spcAft>
                <a:spcPct val="0"/>
              </a:spcAft>
              <a:buClr>
                <a:srgbClr val="58A3A8"/>
              </a:buClr>
              <a:buFontTx/>
              <a:buChar char="•"/>
            </a:pPr>
            <a:endParaRPr lang="en-US" sz="3200" kern="0" dirty="0">
              <a:solidFill>
                <a:srgbClr val="000000"/>
              </a:solidFill>
              <a:cs typeface="Arial"/>
            </a:endParaRPr>
          </a:p>
          <a:p>
            <a:pPr lvl="0" fontAlgn="base">
              <a:spcAft>
                <a:spcPct val="0"/>
              </a:spcAft>
              <a:buClr>
                <a:srgbClr val="58A3A8"/>
              </a:buClr>
              <a:buFontTx/>
              <a:buChar char="•"/>
            </a:pPr>
            <a:r>
              <a:rPr lang="en-US" sz="3200" kern="0" dirty="0">
                <a:solidFill>
                  <a:srgbClr val="000000"/>
                </a:solidFill>
                <a:cs typeface="Arial"/>
              </a:rPr>
              <a:t>Generally </a:t>
            </a:r>
            <a:r>
              <a:rPr lang="en-US" sz="3200" b="1" kern="0" dirty="0">
                <a:solidFill>
                  <a:srgbClr val="CC0000"/>
                </a:solidFill>
                <a:cs typeface="Arial"/>
              </a:rPr>
              <a:t>More</a:t>
            </a:r>
            <a:r>
              <a:rPr lang="en-US" sz="3200" kern="0" dirty="0">
                <a:solidFill>
                  <a:srgbClr val="000000"/>
                </a:solidFill>
                <a:cs typeface="Arial"/>
              </a:rPr>
              <a:t> </a:t>
            </a:r>
            <a:r>
              <a:rPr lang="en-US" sz="3200" b="1" kern="0" dirty="0">
                <a:solidFill>
                  <a:srgbClr val="CC0000"/>
                </a:solidFill>
                <a:cs typeface="Arial"/>
              </a:rPr>
              <a:t>Effective</a:t>
            </a:r>
          </a:p>
          <a:p>
            <a:pPr lvl="0" fontAlgn="base">
              <a:spcAft>
                <a:spcPct val="0"/>
              </a:spcAft>
              <a:buClr>
                <a:srgbClr val="58A3A8"/>
              </a:buClr>
              <a:buNone/>
            </a:pPr>
            <a:endParaRPr lang="en-US" sz="3200" b="1" kern="0" dirty="0">
              <a:solidFill>
                <a:srgbClr val="CC0000"/>
              </a:solidFill>
              <a:cs typeface="Arial"/>
            </a:endParaRPr>
          </a:p>
          <a:p>
            <a:pPr lvl="0" fontAlgn="base">
              <a:spcAft>
                <a:spcPct val="0"/>
              </a:spcAft>
              <a:buClr>
                <a:srgbClr val="58A3A8"/>
              </a:buClr>
              <a:buFontTx/>
              <a:buChar char="•"/>
            </a:pPr>
            <a:r>
              <a:rPr lang="en-US" sz="3200" kern="0" dirty="0">
                <a:solidFill>
                  <a:srgbClr val="000000"/>
                </a:solidFill>
                <a:cs typeface="Arial"/>
              </a:rPr>
              <a:t>Often Require </a:t>
            </a:r>
            <a:r>
              <a:rPr lang="en-US" sz="3200" b="1" kern="0" dirty="0">
                <a:solidFill>
                  <a:srgbClr val="CC0000"/>
                </a:solidFill>
                <a:cs typeface="Arial"/>
              </a:rPr>
              <a:t>Less Ongoing Effort</a:t>
            </a:r>
            <a:r>
              <a:rPr lang="en-US" sz="3200" kern="0" dirty="0">
                <a:solidFill>
                  <a:srgbClr val="000000"/>
                </a:solidFill>
                <a:cs typeface="Arial"/>
              </a:rPr>
              <a:t> by Management</a:t>
            </a:r>
          </a:p>
          <a:p>
            <a:endParaRPr lang="en-US" dirty="0"/>
          </a:p>
        </p:txBody>
      </p:sp>
    </p:spTree>
    <p:extLst>
      <p:ext uri="{BB962C8B-B14F-4D97-AF65-F5344CB8AC3E}">
        <p14:creationId xmlns:p14="http://schemas.microsoft.com/office/powerpoint/2010/main" val="36904075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Detective Controls</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lstStyle/>
          <a:p>
            <a:pPr lvl="0" fontAlgn="base">
              <a:spcAft>
                <a:spcPct val="0"/>
              </a:spcAft>
              <a:buClr>
                <a:srgbClr val="58A3A8"/>
              </a:buClr>
              <a:buFontTx/>
              <a:buChar char="•"/>
            </a:pPr>
            <a:endParaRPr lang="en-US" sz="3200" kern="0" dirty="0">
              <a:solidFill>
                <a:srgbClr val="000000"/>
              </a:solidFill>
              <a:cs typeface="Arial"/>
            </a:endParaRPr>
          </a:p>
          <a:p>
            <a:pPr lvl="0" fontAlgn="base">
              <a:spcAft>
                <a:spcPct val="0"/>
              </a:spcAft>
              <a:buClr>
                <a:srgbClr val="58A3A8"/>
              </a:buClr>
              <a:buFontTx/>
              <a:buChar char="•"/>
            </a:pPr>
            <a:r>
              <a:rPr lang="en-US" sz="3200" kern="0" dirty="0">
                <a:solidFill>
                  <a:srgbClr val="000000"/>
                </a:solidFill>
                <a:cs typeface="Arial"/>
              </a:rPr>
              <a:t>Generally </a:t>
            </a:r>
            <a:r>
              <a:rPr lang="en-US" sz="3200" b="1" kern="0" dirty="0">
                <a:solidFill>
                  <a:srgbClr val="CC0000"/>
                </a:solidFill>
                <a:cs typeface="Arial"/>
              </a:rPr>
              <a:t>Less Effective</a:t>
            </a:r>
          </a:p>
          <a:p>
            <a:pPr lvl="0" fontAlgn="base">
              <a:spcAft>
                <a:spcPct val="0"/>
              </a:spcAft>
              <a:buClr>
                <a:srgbClr val="58A3A8"/>
              </a:buClr>
              <a:buNone/>
            </a:pPr>
            <a:endParaRPr lang="en-US" sz="3200" b="1" kern="0" dirty="0">
              <a:solidFill>
                <a:srgbClr val="CC0000"/>
              </a:solidFill>
              <a:cs typeface="Arial"/>
            </a:endParaRPr>
          </a:p>
          <a:p>
            <a:pPr lvl="0" fontAlgn="base">
              <a:spcAft>
                <a:spcPct val="0"/>
              </a:spcAft>
              <a:buClr>
                <a:srgbClr val="58A3A8"/>
              </a:buClr>
              <a:buFontTx/>
              <a:buChar char="•"/>
            </a:pPr>
            <a:r>
              <a:rPr lang="en-US" sz="3200" kern="0" dirty="0">
                <a:solidFill>
                  <a:srgbClr val="000000"/>
                </a:solidFill>
                <a:cs typeface="Arial"/>
              </a:rPr>
              <a:t>Often Require </a:t>
            </a:r>
            <a:r>
              <a:rPr lang="en-US" sz="3200" b="1" kern="0" dirty="0">
                <a:solidFill>
                  <a:srgbClr val="CC0000"/>
                </a:solidFill>
                <a:cs typeface="Arial"/>
              </a:rPr>
              <a:t>More Ongoing Effort</a:t>
            </a:r>
            <a:r>
              <a:rPr lang="en-US" sz="3200" kern="0" dirty="0">
                <a:solidFill>
                  <a:srgbClr val="000000"/>
                </a:solidFill>
                <a:cs typeface="Arial"/>
              </a:rPr>
              <a:t> by Management</a:t>
            </a:r>
          </a:p>
          <a:p>
            <a:endParaRPr lang="en-US" dirty="0"/>
          </a:p>
        </p:txBody>
      </p:sp>
    </p:spTree>
    <p:extLst>
      <p:ext uri="{BB962C8B-B14F-4D97-AF65-F5344CB8AC3E}">
        <p14:creationId xmlns:p14="http://schemas.microsoft.com/office/powerpoint/2010/main" val="3899415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Automated Controls</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lstStyle/>
          <a:p>
            <a:pPr lvl="0" fontAlgn="base">
              <a:spcAft>
                <a:spcPct val="0"/>
              </a:spcAft>
              <a:buClr>
                <a:srgbClr val="58A3A8"/>
              </a:buClr>
              <a:buFontTx/>
              <a:buChar char="•"/>
            </a:pPr>
            <a:endParaRPr lang="en-US" sz="3200" kern="0" dirty="0">
              <a:solidFill>
                <a:srgbClr val="000000"/>
              </a:solidFill>
              <a:cs typeface="Arial"/>
            </a:endParaRPr>
          </a:p>
          <a:p>
            <a:pPr lvl="0" fontAlgn="base">
              <a:spcAft>
                <a:spcPct val="0"/>
              </a:spcAft>
              <a:buClr>
                <a:srgbClr val="58A3A8"/>
              </a:buClr>
              <a:buFontTx/>
              <a:buChar char="•"/>
            </a:pPr>
            <a:r>
              <a:rPr lang="en-US" sz="3200" kern="0" dirty="0">
                <a:solidFill>
                  <a:srgbClr val="000000"/>
                </a:solidFill>
                <a:cs typeface="Arial"/>
              </a:rPr>
              <a:t>Require </a:t>
            </a:r>
            <a:r>
              <a:rPr lang="en-US" sz="3200" b="1" kern="0" dirty="0">
                <a:solidFill>
                  <a:srgbClr val="CC0000"/>
                </a:solidFill>
                <a:cs typeface="Arial"/>
              </a:rPr>
              <a:t>Less Ongoing Effort</a:t>
            </a:r>
            <a:r>
              <a:rPr lang="en-US" sz="3200" kern="0" dirty="0">
                <a:solidFill>
                  <a:srgbClr val="000000"/>
                </a:solidFill>
                <a:cs typeface="Arial"/>
              </a:rPr>
              <a:t> by Management</a:t>
            </a:r>
          </a:p>
          <a:p>
            <a:pPr lvl="0" fontAlgn="base">
              <a:spcAft>
                <a:spcPct val="0"/>
              </a:spcAft>
              <a:buClr>
                <a:srgbClr val="58A3A8"/>
              </a:buClr>
              <a:buNone/>
            </a:pPr>
            <a:endParaRPr lang="en-US" sz="3200" kern="0" dirty="0">
              <a:solidFill>
                <a:srgbClr val="000000"/>
              </a:solidFill>
              <a:cs typeface="Arial"/>
            </a:endParaRPr>
          </a:p>
          <a:p>
            <a:pPr lvl="0" fontAlgn="base">
              <a:spcAft>
                <a:spcPct val="0"/>
              </a:spcAft>
              <a:buClr>
                <a:srgbClr val="58A3A8"/>
              </a:buClr>
              <a:buFontTx/>
              <a:buChar char="•"/>
            </a:pPr>
            <a:r>
              <a:rPr lang="en-US" sz="3200" kern="0" dirty="0">
                <a:solidFill>
                  <a:srgbClr val="000000"/>
                </a:solidFill>
                <a:cs typeface="Arial"/>
              </a:rPr>
              <a:t>Generally </a:t>
            </a:r>
            <a:r>
              <a:rPr lang="en-US" sz="3200" b="1" kern="0" dirty="0">
                <a:solidFill>
                  <a:srgbClr val="CC0000"/>
                </a:solidFill>
                <a:cs typeface="Arial"/>
              </a:rPr>
              <a:t>Very Effective</a:t>
            </a:r>
          </a:p>
          <a:p>
            <a:endParaRPr lang="en-US" dirty="0"/>
          </a:p>
        </p:txBody>
      </p:sp>
    </p:spTree>
    <p:extLst>
      <p:ext uri="{BB962C8B-B14F-4D97-AF65-F5344CB8AC3E}">
        <p14:creationId xmlns:p14="http://schemas.microsoft.com/office/powerpoint/2010/main" val="3985023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Discussion Topics</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lstStyle/>
          <a:p>
            <a:endParaRPr lang="en-US" dirty="0"/>
          </a:p>
          <a:p>
            <a:r>
              <a:rPr lang="en-US" sz="4000" dirty="0"/>
              <a:t>Financial Statement Audit Overview</a:t>
            </a:r>
          </a:p>
          <a:p>
            <a:r>
              <a:rPr lang="en-US" sz="4000" dirty="0"/>
              <a:t>JEO/CCEO Audit Guidelines/Requirements</a:t>
            </a:r>
          </a:p>
          <a:p>
            <a:r>
              <a:rPr lang="en-US" sz="4000" dirty="0"/>
              <a:t>Internal Control Considerations</a:t>
            </a:r>
          </a:p>
          <a:p>
            <a:r>
              <a:rPr lang="en-US" sz="4000" dirty="0"/>
              <a:t>Local Church Audit Guide</a:t>
            </a:r>
          </a:p>
          <a:p>
            <a:endParaRPr lang="en-US" sz="4000" dirty="0"/>
          </a:p>
          <a:p>
            <a:endParaRPr lang="en-US" dirty="0"/>
          </a:p>
        </p:txBody>
      </p:sp>
    </p:spTree>
    <p:extLst>
      <p:ext uri="{BB962C8B-B14F-4D97-AF65-F5344CB8AC3E}">
        <p14:creationId xmlns:p14="http://schemas.microsoft.com/office/powerpoint/2010/main" val="1068633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Manual Controls</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lstStyle/>
          <a:p>
            <a:pPr lvl="0" fontAlgn="base">
              <a:spcAft>
                <a:spcPct val="0"/>
              </a:spcAft>
              <a:buClr>
                <a:srgbClr val="58A3A8"/>
              </a:buClr>
              <a:buFontTx/>
              <a:buChar char="•"/>
            </a:pPr>
            <a:endParaRPr lang="en-US" sz="3200" kern="0" dirty="0">
              <a:solidFill>
                <a:srgbClr val="000000"/>
              </a:solidFill>
              <a:cs typeface="Arial"/>
            </a:endParaRPr>
          </a:p>
          <a:p>
            <a:pPr lvl="0" fontAlgn="base">
              <a:spcAft>
                <a:spcPct val="0"/>
              </a:spcAft>
              <a:buClr>
                <a:srgbClr val="58A3A8"/>
              </a:buClr>
              <a:buFontTx/>
              <a:buChar char="•"/>
            </a:pPr>
            <a:r>
              <a:rPr lang="en-US" sz="3200" kern="0" dirty="0">
                <a:solidFill>
                  <a:srgbClr val="000000"/>
                </a:solidFill>
                <a:cs typeface="Arial"/>
              </a:rPr>
              <a:t>Require </a:t>
            </a:r>
            <a:r>
              <a:rPr lang="en-US" sz="3200" b="1" kern="0" dirty="0">
                <a:solidFill>
                  <a:srgbClr val="CC0000"/>
                </a:solidFill>
                <a:cs typeface="Arial"/>
              </a:rPr>
              <a:t>More Ongoing Effort</a:t>
            </a:r>
            <a:r>
              <a:rPr lang="en-US" sz="3200" kern="0" dirty="0">
                <a:solidFill>
                  <a:srgbClr val="000000"/>
                </a:solidFill>
                <a:cs typeface="Arial"/>
              </a:rPr>
              <a:t> by Management</a:t>
            </a:r>
          </a:p>
          <a:p>
            <a:pPr lvl="0" fontAlgn="base">
              <a:spcAft>
                <a:spcPct val="0"/>
              </a:spcAft>
              <a:buClr>
                <a:srgbClr val="58A3A8"/>
              </a:buClr>
              <a:buNone/>
            </a:pPr>
            <a:endParaRPr lang="en-US" sz="3200" kern="0" dirty="0">
              <a:solidFill>
                <a:srgbClr val="000000"/>
              </a:solidFill>
              <a:cs typeface="Arial"/>
            </a:endParaRPr>
          </a:p>
          <a:p>
            <a:pPr lvl="0" fontAlgn="base">
              <a:spcAft>
                <a:spcPct val="0"/>
              </a:spcAft>
              <a:buClr>
                <a:srgbClr val="58A3A8"/>
              </a:buClr>
              <a:buFontTx/>
              <a:buChar char="•"/>
            </a:pPr>
            <a:r>
              <a:rPr lang="en-US" sz="3200" kern="0" dirty="0">
                <a:solidFill>
                  <a:srgbClr val="000000"/>
                </a:solidFill>
                <a:cs typeface="Arial"/>
              </a:rPr>
              <a:t>More </a:t>
            </a:r>
            <a:r>
              <a:rPr lang="en-US" sz="3200" b="1" kern="0" dirty="0">
                <a:solidFill>
                  <a:srgbClr val="CC0000"/>
                </a:solidFill>
                <a:cs typeface="Arial"/>
              </a:rPr>
              <a:t>Subject to Human Error</a:t>
            </a:r>
          </a:p>
          <a:p>
            <a:endParaRPr lang="en-US" dirty="0"/>
          </a:p>
        </p:txBody>
      </p:sp>
    </p:spTree>
    <p:extLst>
      <p:ext uri="{BB962C8B-B14F-4D97-AF65-F5344CB8AC3E}">
        <p14:creationId xmlns:p14="http://schemas.microsoft.com/office/powerpoint/2010/main" val="10320445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normAutofit/>
          </a:bodyPr>
          <a:lstStyle/>
          <a:p>
            <a:r>
              <a:rPr lang="en-US" dirty="0"/>
              <a:t>Disclosure: Control Discussion Examples</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a:bodyPr>
          <a:lstStyle/>
          <a:p>
            <a:pPr marL="0" lvl="0" indent="0" fontAlgn="base">
              <a:spcAft>
                <a:spcPct val="0"/>
              </a:spcAft>
              <a:buClr>
                <a:srgbClr val="58A3A8"/>
              </a:buClr>
              <a:buNone/>
            </a:pPr>
            <a:r>
              <a:rPr lang="en-US" sz="3200" kern="0" dirty="0">
                <a:solidFill>
                  <a:srgbClr val="000000"/>
                </a:solidFill>
                <a:latin typeface="Arial"/>
                <a:cs typeface="Arial"/>
              </a:rPr>
              <a:t>The risks and related controls discussed in this presentation are examples for your general awareness, and not intended to be all-inclusive.  I encourage you to discuss any questions about internal controls with me, GCFA management or your conference's accounting firm. I also suggest that you discuss risks and controls with other conferences to share best practices.</a:t>
            </a:r>
          </a:p>
          <a:p>
            <a:pPr marL="0" indent="0">
              <a:buNone/>
            </a:pPr>
            <a:endParaRPr lang="en-US" dirty="0"/>
          </a:p>
        </p:txBody>
      </p:sp>
    </p:spTree>
    <p:extLst>
      <p:ext uri="{BB962C8B-B14F-4D97-AF65-F5344CB8AC3E}">
        <p14:creationId xmlns:p14="http://schemas.microsoft.com/office/powerpoint/2010/main" val="20631424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Common Accounting Close and Reporting Controls</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lstStyle/>
          <a:p>
            <a:pPr marL="0" lvl="0" indent="0" fontAlgn="base">
              <a:spcAft>
                <a:spcPct val="0"/>
              </a:spcAft>
              <a:buClr>
                <a:srgbClr val="58A3A8"/>
              </a:buClr>
              <a:buNone/>
            </a:pPr>
            <a:endParaRPr lang="en-US" sz="3200" kern="0" dirty="0">
              <a:solidFill>
                <a:srgbClr val="000000"/>
              </a:solidFill>
              <a:latin typeface="Arial"/>
              <a:cs typeface="Arial"/>
            </a:endParaRPr>
          </a:p>
          <a:p>
            <a:pPr lvl="0" fontAlgn="base">
              <a:spcAft>
                <a:spcPct val="0"/>
              </a:spcAft>
              <a:buClr>
                <a:srgbClr val="58A3A8"/>
              </a:buClr>
              <a:buFontTx/>
              <a:buChar char="•"/>
            </a:pPr>
            <a:r>
              <a:rPr lang="en-US" sz="3200" kern="0" dirty="0">
                <a:solidFill>
                  <a:srgbClr val="000000"/>
                </a:solidFill>
                <a:latin typeface="Arial"/>
                <a:cs typeface="Arial"/>
              </a:rPr>
              <a:t>Monthly Reconciliations of All Balance Sheet Accounts (reviewed by someone in a supervisory or independent position)</a:t>
            </a:r>
          </a:p>
          <a:p>
            <a:pPr lvl="0" fontAlgn="base">
              <a:spcAft>
                <a:spcPct val="0"/>
              </a:spcAft>
              <a:buClr>
                <a:srgbClr val="58A3A8"/>
              </a:buClr>
              <a:buFontTx/>
              <a:buChar char="•"/>
            </a:pPr>
            <a:r>
              <a:rPr lang="en-US" sz="3200" kern="0" dirty="0">
                <a:solidFill>
                  <a:srgbClr val="000000"/>
                </a:solidFill>
                <a:latin typeface="Arial"/>
                <a:cs typeface="Arial"/>
              </a:rPr>
              <a:t>Budget to Actual Analysis</a:t>
            </a:r>
          </a:p>
          <a:p>
            <a:pPr lvl="0" fontAlgn="base">
              <a:spcAft>
                <a:spcPct val="0"/>
              </a:spcAft>
              <a:buClr>
                <a:srgbClr val="58A3A8"/>
              </a:buClr>
              <a:buFontTx/>
              <a:buChar char="•"/>
            </a:pPr>
            <a:r>
              <a:rPr lang="en-US" sz="3200" kern="0" dirty="0">
                <a:solidFill>
                  <a:srgbClr val="000000"/>
                </a:solidFill>
                <a:latin typeface="Arial"/>
                <a:cs typeface="Arial"/>
              </a:rPr>
              <a:t>Financial Reporting Reviews</a:t>
            </a:r>
          </a:p>
          <a:p>
            <a:endParaRPr lang="en-US" dirty="0"/>
          </a:p>
        </p:txBody>
      </p:sp>
    </p:spTree>
    <p:extLst>
      <p:ext uri="{BB962C8B-B14F-4D97-AF65-F5344CB8AC3E}">
        <p14:creationId xmlns:p14="http://schemas.microsoft.com/office/powerpoint/2010/main" val="17729035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Common Areas for Fraud or </a:t>
            </a:r>
            <a:br>
              <a:rPr lang="en-US" dirty="0"/>
            </a:br>
            <a:r>
              <a:rPr lang="en-US" dirty="0"/>
              <a:t>Misuse of Funds</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lstStyle/>
          <a:p>
            <a:pPr marL="0" lvl="0" indent="0" fontAlgn="base">
              <a:spcAft>
                <a:spcPct val="0"/>
              </a:spcAft>
              <a:buClr>
                <a:srgbClr val="58A3A8"/>
              </a:buClr>
              <a:buNone/>
            </a:pPr>
            <a:endParaRPr lang="en-US" sz="3200" kern="0" dirty="0">
              <a:solidFill>
                <a:srgbClr val="000000"/>
              </a:solidFill>
              <a:latin typeface="Arial"/>
              <a:cs typeface="Arial"/>
            </a:endParaRPr>
          </a:p>
          <a:p>
            <a:pPr lvl="0" fontAlgn="base">
              <a:spcAft>
                <a:spcPct val="0"/>
              </a:spcAft>
              <a:buClr>
                <a:srgbClr val="58A3A8"/>
              </a:buClr>
              <a:buFontTx/>
              <a:buChar char="•"/>
            </a:pPr>
            <a:r>
              <a:rPr lang="en-US" sz="3200" kern="0" dirty="0">
                <a:solidFill>
                  <a:srgbClr val="000000"/>
                </a:solidFill>
                <a:latin typeface="Arial"/>
                <a:cs typeface="Arial"/>
              </a:rPr>
              <a:t>Cash Receipts</a:t>
            </a:r>
          </a:p>
          <a:p>
            <a:pPr lvl="0" fontAlgn="base">
              <a:spcAft>
                <a:spcPct val="0"/>
              </a:spcAft>
              <a:buClr>
                <a:srgbClr val="58A3A8"/>
              </a:buClr>
              <a:buNone/>
            </a:pPr>
            <a:endParaRPr lang="en-US" sz="3200" kern="0" dirty="0">
              <a:solidFill>
                <a:srgbClr val="000000"/>
              </a:solidFill>
              <a:latin typeface="Arial"/>
              <a:cs typeface="Arial"/>
            </a:endParaRPr>
          </a:p>
          <a:p>
            <a:pPr lvl="0" fontAlgn="base">
              <a:spcAft>
                <a:spcPct val="0"/>
              </a:spcAft>
              <a:buClr>
                <a:srgbClr val="58A3A8"/>
              </a:buClr>
              <a:buFontTx/>
              <a:buChar char="•"/>
            </a:pPr>
            <a:r>
              <a:rPr lang="en-US" sz="3200" kern="0" dirty="0">
                <a:solidFill>
                  <a:srgbClr val="000000"/>
                </a:solidFill>
                <a:latin typeface="Arial"/>
                <a:cs typeface="Arial"/>
              </a:rPr>
              <a:t>Payroll</a:t>
            </a:r>
          </a:p>
          <a:p>
            <a:pPr lvl="0" fontAlgn="base">
              <a:spcAft>
                <a:spcPct val="0"/>
              </a:spcAft>
              <a:buClr>
                <a:srgbClr val="58A3A8"/>
              </a:buClr>
              <a:buNone/>
            </a:pPr>
            <a:endParaRPr lang="en-US" sz="3200" kern="0" dirty="0">
              <a:solidFill>
                <a:srgbClr val="000000"/>
              </a:solidFill>
              <a:latin typeface="Arial"/>
              <a:cs typeface="Arial"/>
            </a:endParaRPr>
          </a:p>
          <a:p>
            <a:pPr lvl="0" fontAlgn="base">
              <a:spcAft>
                <a:spcPct val="0"/>
              </a:spcAft>
              <a:buClr>
                <a:srgbClr val="58A3A8"/>
              </a:buClr>
              <a:buFontTx/>
              <a:buChar char="•"/>
            </a:pPr>
            <a:r>
              <a:rPr lang="en-US" sz="3200" kern="0" dirty="0">
                <a:solidFill>
                  <a:srgbClr val="000000"/>
                </a:solidFill>
                <a:latin typeface="Arial"/>
                <a:cs typeface="Arial"/>
              </a:rPr>
              <a:t>Purchasing and Payables</a:t>
            </a:r>
          </a:p>
          <a:p>
            <a:endParaRPr lang="en-US" dirty="0"/>
          </a:p>
        </p:txBody>
      </p:sp>
    </p:spTree>
    <p:extLst>
      <p:ext uri="{BB962C8B-B14F-4D97-AF65-F5344CB8AC3E}">
        <p14:creationId xmlns:p14="http://schemas.microsoft.com/office/powerpoint/2010/main" val="28955404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Types of Cash Receipt Fraud</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lstStyle/>
          <a:p>
            <a:pPr marL="0" lvl="0" indent="0" fontAlgn="base">
              <a:spcAft>
                <a:spcPct val="0"/>
              </a:spcAft>
              <a:buClr>
                <a:srgbClr val="58A3A8"/>
              </a:buClr>
              <a:buNone/>
            </a:pPr>
            <a:endParaRPr lang="en-US" kern="0" dirty="0">
              <a:solidFill>
                <a:srgbClr val="000000"/>
              </a:solidFill>
              <a:cs typeface="Arial"/>
            </a:endParaRPr>
          </a:p>
          <a:p>
            <a:pPr lvl="0" fontAlgn="base">
              <a:spcAft>
                <a:spcPct val="0"/>
              </a:spcAft>
              <a:buClr>
                <a:srgbClr val="58A3A8"/>
              </a:buClr>
              <a:buFontTx/>
              <a:buChar char="•"/>
            </a:pPr>
            <a:r>
              <a:rPr lang="en-US" sz="3200" kern="0" dirty="0">
                <a:solidFill>
                  <a:srgbClr val="000000"/>
                </a:solidFill>
                <a:cs typeface="Arial"/>
              </a:rPr>
              <a:t>Skimming</a:t>
            </a:r>
          </a:p>
          <a:p>
            <a:pPr lvl="0" fontAlgn="base">
              <a:spcAft>
                <a:spcPct val="0"/>
              </a:spcAft>
              <a:buClr>
                <a:srgbClr val="58A3A8"/>
              </a:buClr>
              <a:buNone/>
            </a:pPr>
            <a:endParaRPr lang="en-US" sz="3200" kern="0" dirty="0">
              <a:solidFill>
                <a:srgbClr val="000000"/>
              </a:solidFill>
              <a:cs typeface="Arial"/>
            </a:endParaRPr>
          </a:p>
          <a:p>
            <a:pPr lvl="0" fontAlgn="base">
              <a:spcAft>
                <a:spcPct val="0"/>
              </a:spcAft>
              <a:buClr>
                <a:srgbClr val="58A3A8"/>
              </a:buClr>
              <a:buFontTx/>
              <a:buChar char="•"/>
            </a:pPr>
            <a:r>
              <a:rPr lang="en-US" sz="3200" kern="0" dirty="0">
                <a:solidFill>
                  <a:srgbClr val="000000"/>
                </a:solidFill>
                <a:cs typeface="Arial"/>
              </a:rPr>
              <a:t>Erroneous Write-offs</a:t>
            </a:r>
          </a:p>
          <a:p>
            <a:pPr marL="0" lvl="0" indent="0" fontAlgn="base">
              <a:spcAft>
                <a:spcPct val="0"/>
              </a:spcAft>
              <a:buClr>
                <a:srgbClr val="58A3A8"/>
              </a:buClr>
              <a:buNone/>
            </a:pPr>
            <a:endParaRPr lang="en-US" sz="3200" kern="0" dirty="0">
              <a:solidFill>
                <a:srgbClr val="000000"/>
              </a:solidFill>
              <a:cs typeface="Arial"/>
            </a:endParaRPr>
          </a:p>
          <a:p>
            <a:endParaRPr lang="en-US" dirty="0"/>
          </a:p>
        </p:txBody>
      </p:sp>
    </p:spTree>
    <p:extLst>
      <p:ext uri="{BB962C8B-B14F-4D97-AF65-F5344CB8AC3E}">
        <p14:creationId xmlns:p14="http://schemas.microsoft.com/office/powerpoint/2010/main" val="31171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Preventive Cash Receipt Controls</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a:bodyPr>
          <a:lstStyle/>
          <a:p>
            <a:pPr lvl="0" fontAlgn="base">
              <a:spcAft>
                <a:spcPts val="600"/>
              </a:spcAft>
              <a:buClr>
                <a:srgbClr val="58A3A8"/>
              </a:buClr>
              <a:buFontTx/>
              <a:buChar char="•"/>
            </a:pPr>
            <a:r>
              <a:rPr lang="en-US" sz="3500" kern="0" dirty="0">
                <a:solidFill>
                  <a:srgbClr val="000000"/>
                </a:solidFill>
                <a:cs typeface="Arial"/>
              </a:rPr>
              <a:t>Secure cash receipts until deposited</a:t>
            </a:r>
          </a:p>
          <a:p>
            <a:pPr lvl="0" fontAlgn="base">
              <a:spcAft>
                <a:spcPts val="600"/>
              </a:spcAft>
              <a:buClr>
                <a:srgbClr val="58A3A8"/>
              </a:buClr>
              <a:buFontTx/>
              <a:buChar char="•"/>
            </a:pPr>
            <a:r>
              <a:rPr lang="en-US" sz="3500" kern="0" dirty="0">
                <a:solidFill>
                  <a:srgbClr val="000000"/>
                </a:solidFill>
                <a:cs typeface="Arial"/>
              </a:rPr>
              <a:t>Restrictively endorse checks ASAP</a:t>
            </a:r>
          </a:p>
          <a:p>
            <a:pPr lvl="0" fontAlgn="base">
              <a:spcAft>
                <a:spcPts val="600"/>
              </a:spcAft>
              <a:buClr>
                <a:srgbClr val="58A3A8"/>
              </a:buClr>
              <a:buFontTx/>
              <a:buChar char="•"/>
            </a:pPr>
            <a:r>
              <a:rPr lang="en-US" sz="3500" kern="0" dirty="0">
                <a:solidFill>
                  <a:srgbClr val="000000"/>
                </a:solidFill>
                <a:cs typeface="Arial"/>
              </a:rPr>
              <a:t>Use a Lockbox or Payment Processor (with a system and organization control audit)</a:t>
            </a:r>
          </a:p>
          <a:p>
            <a:pPr lvl="0" fontAlgn="base">
              <a:spcAft>
                <a:spcPts val="600"/>
              </a:spcAft>
              <a:buClr>
                <a:srgbClr val="58A3A8"/>
              </a:buClr>
              <a:buFontTx/>
              <a:buChar char="•"/>
            </a:pPr>
            <a:r>
              <a:rPr lang="en-US" sz="3500" kern="0" dirty="0">
                <a:solidFill>
                  <a:srgbClr val="000000"/>
                </a:solidFill>
                <a:cs typeface="Arial"/>
              </a:rPr>
              <a:t>Segregate the cash receipt responsibility from the payment/write-off posting function</a:t>
            </a:r>
          </a:p>
          <a:p>
            <a:endParaRPr lang="en-US" dirty="0"/>
          </a:p>
        </p:txBody>
      </p:sp>
    </p:spTree>
    <p:extLst>
      <p:ext uri="{BB962C8B-B14F-4D97-AF65-F5344CB8AC3E}">
        <p14:creationId xmlns:p14="http://schemas.microsoft.com/office/powerpoint/2010/main" val="9407551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Detective Cash Receipt Controls</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lstStyle/>
          <a:p>
            <a:pPr lvl="0" fontAlgn="base">
              <a:spcAft>
                <a:spcPct val="0"/>
              </a:spcAft>
              <a:buClr>
                <a:srgbClr val="58A3A8"/>
              </a:buClr>
              <a:buFontTx/>
              <a:buChar char="•"/>
            </a:pPr>
            <a:endParaRPr lang="en-US" sz="3200" kern="0" dirty="0">
              <a:solidFill>
                <a:srgbClr val="000000"/>
              </a:solidFill>
              <a:cs typeface="Arial"/>
            </a:endParaRPr>
          </a:p>
          <a:p>
            <a:pPr lvl="0" fontAlgn="base">
              <a:spcAft>
                <a:spcPct val="0"/>
              </a:spcAft>
              <a:buClr>
                <a:srgbClr val="58A3A8"/>
              </a:buClr>
              <a:buFontTx/>
              <a:buChar char="•"/>
            </a:pPr>
            <a:r>
              <a:rPr lang="en-US" sz="3200" kern="0" dirty="0">
                <a:solidFill>
                  <a:srgbClr val="000000"/>
                </a:solidFill>
                <a:cs typeface="Arial"/>
              </a:rPr>
              <a:t>Review of Account Write-offs/Refunds</a:t>
            </a:r>
          </a:p>
          <a:p>
            <a:pPr lvl="0" fontAlgn="base">
              <a:spcAft>
                <a:spcPct val="0"/>
              </a:spcAft>
              <a:buClr>
                <a:srgbClr val="58A3A8"/>
              </a:buClr>
              <a:buNone/>
            </a:pPr>
            <a:endParaRPr lang="en-US" sz="3200" kern="0" dirty="0">
              <a:solidFill>
                <a:srgbClr val="000000"/>
              </a:solidFill>
              <a:cs typeface="Arial"/>
            </a:endParaRPr>
          </a:p>
          <a:p>
            <a:pPr lvl="0" fontAlgn="base">
              <a:spcAft>
                <a:spcPct val="0"/>
              </a:spcAft>
              <a:buClr>
                <a:srgbClr val="58A3A8"/>
              </a:buClr>
              <a:buFontTx/>
              <a:buChar char="•"/>
            </a:pPr>
            <a:r>
              <a:rPr lang="en-US" sz="3200" kern="0" dirty="0">
                <a:solidFill>
                  <a:srgbClr val="000000"/>
                </a:solidFill>
                <a:cs typeface="Arial"/>
              </a:rPr>
              <a:t>Follow-up of Aged Receivables</a:t>
            </a:r>
          </a:p>
          <a:p>
            <a:pPr lvl="0" fontAlgn="base">
              <a:spcAft>
                <a:spcPct val="0"/>
              </a:spcAft>
              <a:buClr>
                <a:srgbClr val="58A3A8"/>
              </a:buClr>
              <a:buNone/>
            </a:pPr>
            <a:endParaRPr lang="en-US" sz="3200" kern="0" dirty="0">
              <a:solidFill>
                <a:srgbClr val="000000"/>
              </a:solidFill>
              <a:cs typeface="Arial"/>
            </a:endParaRPr>
          </a:p>
          <a:p>
            <a:pPr lvl="0" fontAlgn="base">
              <a:spcAft>
                <a:spcPct val="0"/>
              </a:spcAft>
              <a:buClr>
                <a:srgbClr val="58A3A8"/>
              </a:buClr>
              <a:buFontTx/>
              <a:buChar char="•"/>
            </a:pPr>
            <a:r>
              <a:rPr lang="en-US" sz="3200" kern="0" dirty="0">
                <a:solidFill>
                  <a:srgbClr val="000000"/>
                </a:solidFill>
                <a:cs typeface="Arial"/>
              </a:rPr>
              <a:t>Statements</a:t>
            </a:r>
          </a:p>
          <a:p>
            <a:endParaRPr lang="en-US" dirty="0"/>
          </a:p>
        </p:txBody>
      </p:sp>
    </p:spTree>
    <p:extLst>
      <p:ext uri="{BB962C8B-B14F-4D97-AF65-F5344CB8AC3E}">
        <p14:creationId xmlns:p14="http://schemas.microsoft.com/office/powerpoint/2010/main" val="30455139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Types of Payroll Fraud</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lstStyle/>
          <a:p>
            <a:pPr lvl="0" fontAlgn="base">
              <a:spcAft>
                <a:spcPct val="0"/>
              </a:spcAft>
              <a:buClr>
                <a:srgbClr val="58A3A8"/>
              </a:buClr>
              <a:buFontTx/>
              <a:buChar char="•"/>
            </a:pPr>
            <a:endParaRPr lang="en-US" sz="3200" kern="0" dirty="0">
              <a:solidFill>
                <a:srgbClr val="000000"/>
              </a:solidFill>
              <a:cs typeface="Arial"/>
            </a:endParaRPr>
          </a:p>
          <a:p>
            <a:pPr lvl="0" fontAlgn="base">
              <a:spcAft>
                <a:spcPct val="0"/>
              </a:spcAft>
              <a:buClr>
                <a:srgbClr val="58A3A8"/>
              </a:buClr>
              <a:buFontTx/>
              <a:buChar char="•"/>
            </a:pPr>
            <a:r>
              <a:rPr lang="en-US" sz="3200" kern="0" dirty="0">
                <a:solidFill>
                  <a:srgbClr val="000000"/>
                </a:solidFill>
                <a:cs typeface="Arial"/>
              </a:rPr>
              <a:t>Ghost Employees</a:t>
            </a:r>
          </a:p>
          <a:p>
            <a:pPr lvl="0" fontAlgn="base">
              <a:spcAft>
                <a:spcPct val="0"/>
              </a:spcAft>
              <a:buClr>
                <a:srgbClr val="58A3A8"/>
              </a:buClr>
              <a:buNone/>
            </a:pPr>
            <a:endParaRPr lang="en-US" sz="3200" kern="0" dirty="0">
              <a:solidFill>
                <a:srgbClr val="000000"/>
              </a:solidFill>
              <a:cs typeface="Arial"/>
            </a:endParaRPr>
          </a:p>
          <a:p>
            <a:pPr lvl="0" fontAlgn="base">
              <a:spcAft>
                <a:spcPct val="0"/>
              </a:spcAft>
              <a:buClr>
                <a:srgbClr val="58A3A8"/>
              </a:buClr>
              <a:buFontTx/>
              <a:buChar char="•"/>
            </a:pPr>
            <a:r>
              <a:rPr lang="en-US" sz="3200" kern="0" dirty="0">
                <a:solidFill>
                  <a:srgbClr val="000000"/>
                </a:solidFill>
                <a:cs typeface="Arial"/>
              </a:rPr>
              <a:t>Erroneous Changes to Employee Pay Information</a:t>
            </a:r>
          </a:p>
          <a:p>
            <a:pPr lvl="0" fontAlgn="base">
              <a:spcAft>
                <a:spcPct val="0"/>
              </a:spcAft>
              <a:buClr>
                <a:srgbClr val="58A3A8"/>
              </a:buClr>
              <a:buNone/>
            </a:pPr>
            <a:endParaRPr lang="en-US" sz="3200" kern="0" dirty="0">
              <a:solidFill>
                <a:srgbClr val="000000"/>
              </a:solidFill>
              <a:cs typeface="Arial"/>
            </a:endParaRPr>
          </a:p>
          <a:p>
            <a:pPr lvl="0" fontAlgn="base">
              <a:spcAft>
                <a:spcPct val="0"/>
              </a:spcAft>
              <a:buClr>
                <a:srgbClr val="58A3A8"/>
              </a:buClr>
              <a:buFontTx/>
              <a:buChar char="•"/>
            </a:pPr>
            <a:r>
              <a:rPr lang="en-US" sz="3200" kern="0" dirty="0">
                <a:solidFill>
                  <a:srgbClr val="000000"/>
                </a:solidFill>
                <a:cs typeface="Arial"/>
              </a:rPr>
              <a:t>Falsification of Timecards/Time Records</a:t>
            </a:r>
          </a:p>
          <a:p>
            <a:endParaRPr lang="en-US" dirty="0"/>
          </a:p>
        </p:txBody>
      </p:sp>
    </p:spTree>
    <p:extLst>
      <p:ext uri="{BB962C8B-B14F-4D97-AF65-F5344CB8AC3E}">
        <p14:creationId xmlns:p14="http://schemas.microsoft.com/office/powerpoint/2010/main" val="20141289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Preventive Payroll Controls</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a:bodyPr>
          <a:lstStyle/>
          <a:p>
            <a:pPr lvl="0" fontAlgn="base">
              <a:spcAft>
                <a:spcPts val="600"/>
              </a:spcAft>
              <a:buClr>
                <a:srgbClr val="58A3A8"/>
              </a:buClr>
              <a:buFontTx/>
              <a:buChar char="•"/>
            </a:pPr>
            <a:r>
              <a:rPr lang="en-US" sz="3500" kern="0" dirty="0">
                <a:solidFill>
                  <a:srgbClr val="000000"/>
                </a:solidFill>
                <a:cs typeface="Arial"/>
              </a:rPr>
              <a:t>Segregate the Ability to Set-up New Employees or Make Changes from the Time Entry and Disbursement Function</a:t>
            </a:r>
          </a:p>
          <a:p>
            <a:pPr lvl="0" fontAlgn="base">
              <a:spcAft>
                <a:spcPts val="600"/>
              </a:spcAft>
              <a:buClr>
                <a:srgbClr val="58A3A8"/>
              </a:buClr>
              <a:buFontTx/>
              <a:buChar char="•"/>
            </a:pPr>
            <a:r>
              <a:rPr lang="en-US" sz="3500" kern="0" dirty="0">
                <a:solidFill>
                  <a:srgbClr val="000000"/>
                </a:solidFill>
                <a:cs typeface="Arial"/>
              </a:rPr>
              <a:t>Require Management Approval to Setup New Employees or to Change Employee Information</a:t>
            </a:r>
          </a:p>
          <a:p>
            <a:pPr lvl="0" fontAlgn="base">
              <a:spcAft>
                <a:spcPts val="600"/>
              </a:spcAft>
              <a:buClr>
                <a:srgbClr val="58A3A8"/>
              </a:buClr>
              <a:buFontTx/>
              <a:buChar char="•"/>
            </a:pPr>
            <a:r>
              <a:rPr lang="en-US" sz="3500" kern="0" dirty="0">
                <a:solidFill>
                  <a:srgbClr val="000000"/>
                </a:solidFill>
                <a:cs typeface="Arial"/>
              </a:rPr>
              <a:t>Require Management Approval of Time Records</a:t>
            </a:r>
          </a:p>
          <a:p>
            <a:pPr lvl="0" fontAlgn="base">
              <a:spcAft>
                <a:spcPts val="600"/>
              </a:spcAft>
              <a:buClr>
                <a:srgbClr val="58A3A8"/>
              </a:buClr>
              <a:buFontTx/>
              <a:buChar char="•"/>
            </a:pPr>
            <a:r>
              <a:rPr lang="en-US" sz="3500" kern="0" dirty="0">
                <a:solidFill>
                  <a:srgbClr val="000000"/>
                </a:solidFill>
                <a:cs typeface="Arial"/>
              </a:rPr>
              <a:t>Direct Deposit</a:t>
            </a:r>
          </a:p>
          <a:p>
            <a:endParaRPr lang="en-US" dirty="0"/>
          </a:p>
        </p:txBody>
      </p:sp>
    </p:spTree>
    <p:extLst>
      <p:ext uri="{BB962C8B-B14F-4D97-AF65-F5344CB8AC3E}">
        <p14:creationId xmlns:p14="http://schemas.microsoft.com/office/powerpoint/2010/main" val="5782146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Detective Payroll Controls</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a:bodyPr>
          <a:lstStyle/>
          <a:p>
            <a:pPr lvl="0" fontAlgn="base">
              <a:spcAft>
                <a:spcPts val="600"/>
              </a:spcAft>
              <a:buClr>
                <a:srgbClr val="58A3A8"/>
              </a:buClr>
              <a:buFontTx/>
              <a:buChar char="•"/>
            </a:pPr>
            <a:r>
              <a:rPr lang="en-US" sz="3200" kern="0" dirty="0">
                <a:solidFill>
                  <a:srgbClr val="000000"/>
                </a:solidFill>
                <a:cs typeface="Arial"/>
              </a:rPr>
              <a:t>Management Monitoring of New Employee/Change Reporting</a:t>
            </a:r>
          </a:p>
          <a:p>
            <a:pPr lvl="0" fontAlgn="base">
              <a:spcAft>
                <a:spcPts val="600"/>
              </a:spcAft>
              <a:buClr>
                <a:srgbClr val="58A3A8"/>
              </a:buClr>
              <a:buFontTx/>
              <a:buChar char="•"/>
            </a:pPr>
            <a:r>
              <a:rPr lang="en-US" sz="3200" kern="0" dirty="0">
                <a:solidFill>
                  <a:srgbClr val="000000"/>
                </a:solidFill>
                <a:cs typeface="Arial"/>
              </a:rPr>
              <a:t>Monitoring of Payroll Expenses</a:t>
            </a:r>
          </a:p>
          <a:p>
            <a:pPr lvl="0" fontAlgn="base">
              <a:spcAft>
                <a:spcPts val="600"/>
              </a:spcAft>
              <a:buClr>
                <a:srgbClr val="58A3A8"/>
              </a:buClr>
              <a:buFontTx/>
              <a:buChar char="•"/>
            </a:pPr>
            <a:r>
              <a:rPr lang="en-US" sz="3200" kern="0" dirty="0">
                <a:solidFill>
                  <a:srgbClr val="000000"/>
                </a:solidFill>
                <a:cs typeface="Arial"/>
              </a:rPr>
              <a:t>Timely Completion of Bank Reconciliations</a:t>
            </a:r>
          </a:p>
          <a:p>
            <a:endParaRPr lang="en-US" dirty="0"/>
          </a:p>
        </p:txBody>
      </p:sp>
    </p:spTree>
    <p:extLst>
      <p:ext uri="{BB962C8B-B14F-4D97-AF65-F5344CB8AC3E}">
        <p14:creationId xmlns:p14="http://schemas.microsoft.com/office/powerpoint/2010/main" val="915968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1A5B97-F88E-7D41-B345-35ABD5F81392}"/>
              </a:ext>
            </a:extLst>
          </p:cNvPr>
          <p:cNvSpPr>
            <a:spLocks noGrp="1"/>
          </p:cNvSpPr>
          <p:nvPr>
            <p:ph type="body" sz="quarter" idx="10"/>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4800" b="1" dirty="0">
                <a:solidFill>
                  <a:schemeClr val="bg1"/>
                </a:solidFill>
              </a:rPr>
              <a:t>Financial Statement Audit Overview</a:t>
            </a:r>
          </a:p>
        </p:txBody>
      </p:sp>
      <p:sp>
        <p:nvSpPr>
          <p:cNvPr id="3" name="Text Placeholder 2">
            <a:extLst>
              <a:ext uri="{FF2B5EF4-FFF2-40B4-BE49-F238E27FC236}">
                <a16:creationId xmlns:a16="http://schemas.microsoft.com/office/drawing/2014/main" id="{C1637B29-4686-AD4F-9940-53EBF269A502}"/>
              </a:ext>
            </a:extLst>
          </p:cNvPr>
          <p:cNvSpPr>
            <a:spLocks noGrp="1"/>
          </p:cNvSpPr>
          <p:nvPr>
            <p:ph type="body" sz="quarter" idx="11"/>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endParaRPr lang="en-US" b="1" dirty="0">
              <a:solidFill>
                <a:schemeClr val="bg1"/>
              </a:solidFill>
            </a:endParaRPr>
          </a:p>
        </p:txBody>
      </p:sp>
    </p:spTree>
    <p:extLst>
      <p:ext uri="{BB962C8B-B14F-4D97-AF65-F5344CB8AC3E}">
        <p14:creationId xmlns:p14="http://schemas.microsoft.com/office/powerpoint/2010/main" val="29336232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Types of Disbursement Fraud</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Autofit/>
          </a:bodyPr>
          <a:lstStyle/>
          <a:p>
            <a:pPr lvl="0" fontAlgn="base">
              <a:spcAft>
                <a:spcPts val="600"/>
              </a:spcAft>
              <a:buClr>
                <a:srgbClr val="58A3A8"/>
              </a:buClr>
              <a:buFontTx/>
              <a:buChar char="•"/>
            </a:pPr>
            <a:r>
              <a:rPr lang="en-US" sz="3200" kern="0" dirty="0">
                <a:solidFill>
                  <a:srgbClr val="000000"/>
                </a:solidFill>
                <a:cs typeface="Arial"/>
              </a:rPr>
              <a:t>Fictitious Vendors/Programs</a:t>
            </a:r>
          </a:p>
          <a:p>
            <a:pPr lvl="0" fontAlgn="base">
              <a:spcAft>
                <a:spcPts val="600"/>
              </a:spcAft>
              <a:buClr>
                <a:srgbClr val="58A3A8"/>
              </a:buClr>
              <a:buFontTx/>
              <a:buChar char="•"/>
            </a:pPr>
            <a:r>
              <a:rPr lang="en-US" sz="3200" kern="0" dirty="0">
                <a:solidFill>
                  <a:srgbClr val="000000"/>
                </a:solidFill>
                <a:cs typeface="Arial"/>
              </a:rPr>
              <a:t>Collusion with Vendors</a:t>
            </a:r>
          </a:p>
          <a:p>
            <a:pPr lvl="0" fontAlgn="base">
              <a:spcAft>
                <a:spcPts val="600"/>
              </a:spcAft>
              <a:buClr>
                <a:srgbClr val="58A3A8"/>
              </a:buClr>
              <a:buFontTx/>
              <a:buChar char="•"/>
            </a:pPr>
            <a:r>
              <a:rPr lang="en-US" sz="3200" kern="0" dirty="0">
                <a:solidFill>
                  <a:srgbClr val="000000"/>
                </a:solidFill>
                <a:cs typeface="Arial"/>
              </a:rPr>
              <a:t>Fraudulent Expense Reports (esp. Travel Reimbursement and Small Expense Items)</a:t>
            </a:r>
          </a:p>
          <a:p>
            <a:pPr lvl="0" fontAlgn="base">
              <a:spcAft>
                <a:spcPts val="600"/>
              </a:spcAft>
              <a:buClr>
                <a:srgbClr val="58A3A8"/>
              </a:buClr>
              <a:buFontTx/>
              <a:buChar char="•"/>
            </a:pPr>
            <a:r>
              <a:rPr lang="en-US" sz="3200" kern="0" dirty="0">
                <a:solidFill>
                  <a:srgbClr val="000000"/>
                </a:solidFill>
                <a:cs typeface="Arial"/>
              </a:rPr>
              <a:t>Theft of Company Checks/Forgery</a:t>
            </a:r>
          </a:p>
          <a:p>
            <a:pPr lvl="0" fontAlgn="base">
              <a:spcAft>
                <a:spcPts val="600"/>
              </a:spcAft>
              <a:buClr>
                <a:srgbClr val="58A3A8"/>
              </a:buClr>
              <a:buFontTx/>
              <a:buChar char="•"/>
            </a:pPr>
            <a:r>
              <a:rPr lang="en-US" sz="3200" kern="0" dirty="0">
                <a:solidFill>
                  <a:srgbClr val="000000"/>
                </a:solidFill>
                <a:cs typeface="Arial"/>
              </a:rPr>
              <a:t>Fraudulent Wire Transfers</a:t>
            </a:r>
          </a:p>
          <a:p>
            <a:pPr lvl="0" fontAlgn="base">
              <a:spcAft>
                <a:spcPts val="600"/>
              </a:spcAft>
              <a:buClr>
                <a:srgbClr val="58A3A8"/>
              </a:buClr>
              <a:buFontTx/>
              <a:buChar char="•"/>
            </a:pPr>
            <a:r>
              <a:rPr lang="en-US" sz="3200" kern="0" dirty="0">
                <a:solidFill>
                  <a:srgbClr val="000000"/>
                </a:solidFill>
                <a:cs typeface="Arial"/>
              </a:rPr>
              <a:t>Defacement of Checks</a:t>
            </a:r>
            <a:endParaRPr lang="en-US" sz="3200" dirty="0"/>
          </a:p>
        </p:txBody>
      </p:sp>
    </p:spTree>
    <p:extLst>
      <p:ext uri="{BB962C8B-B14F-4D97-AF65-F5344CB8AC3E}">
        <p14:creationId xmlns:p14="http://schemas.microsoft.com/office/powerpoint/2010/main" val="34897629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Preventive Disbursement Controls</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fontScale="92500" lnSpcReduction="10000"/>
          </a:bodyPr>
          <a:lstStyle/>
          <a:p>
            <a:pPr lvl="0" fontAlgn="base">
              <a:spcAft>
                <a:spcPts val="600"/>
              </a:spcAft>
              <a:buClr>
                <a:srgbClr val="58A3A8"/>
              </a:buClr>
              <a:buFontTx/>
              <a:buChar char="•"/>
            </a:pPr>
            <a:r>
              <a:rPr lang="en-US" sz="3500" kern="0" dirty="0">
                <a:solidFill>
                  <a:srgbClr val="000000"/>
                </a:solidFill>
                <a:cs typeface="Arial"/>
              </a:rPr>
              <a:t>Segregate the Ability to Set-up or Change Vendor Information from the Invoice Processing Function</a:t>
            </a:r>
          </a:p>
          <a:p>
            <a:pPr lvl="0" fontAlgn="base">
              <a:spcAft>
                <a:spcPts val="600"/>
              </a:spcAft>
              <a:buClr>
                <a:srgbClr val="58A3A8"/>
              </a:buClr>
              <a:buFontTx/>
              <a:buChar char="•"/>
            </a:pPr>
            <a:r>
              <a:rPr lang="en-US" sz="3500" kern="0" dirty="0">
                <a:solidFill>
                  <a:srgbClr val="000000"/>
                </a:solidFill>
                <a:cs typeface="Arial"/>
              </a:rPr>
              <a:t>Require the Approval of All New Vendors</a:t>
            </a:r>
          </a:p>
          <a:p>
            <a:pPr lvl="0" fontAlgn="base">
              <a:spcAft>
                <a:spcPts val="600"/>
              </a:spcAft>
              <a:buClr>
                <a:srgbClr val="58A3A8"/>
              </a:buClr>
              <a:buFontTx/>
              <a:buChar char="•"/>
            </a:pPr>
            <a:r>
              <a:rPr lang="en-US" sz="3500" kern="0" dirty="0">
                <a:solidFill>
                  <a:srgbClr val="000000"/>
                </a:solidFill>
                <a:cs typeface="Arial"/>
              </a:rPr>
              <a:t>Proper Segregation of Duties within the RFP/Proposal Process </a:t>
            </a:r>
          </a:p>
          <a:p>
            <a:pPr lvl="0" fontAlgn="base">
              <a:spcAft>
                <a:spcPts val="600"/>
              </a:spcAft>
              <a:buClr>
                <a:srgbClr val="58A3A8"/>
              </a:buClr>
              <a:buFontTx/>
              <a:buChar char="•"/>
            </a:pPr>
            <a:r>
              <a:rPr lang="en-US" sz="3500" kern="0" dirty="0">
                <a:solidFill>
                  <a:srgbClr val="000000"/>
                </a:solidFill>
                <a:cs typeface="Arial"/>
              </a:rPr>
              <a:t>Require Management Approval of Invoices and Expense Reports</a:t>
            </a:r>
          </a:p>
          <a:p>
            <a:pPr lvl="0" fontAlgn="base">
              <a:spcAft>
                <a:spcPts val="600"/>
              </a:spcAft>
              <a:buClr>
                <a:srgbClr val="58A3A8"/>
              </a:buClr>
              <a:buFontTx/>
              <a:buChar char="•"/>
            </a:pPr>
            <a:r>
              <a:rPr lang="en-US" sz="3500" kern="0" dirty="0">
                <a:solidFill>
                  <a:srgbClr val="000000"/>
                </a:solidFill>
                <a:cs typeface="Arial"/>
              </a:rPr>
              <a:t>Safeguard Check Stock/Use Blank Stock</a:t>
            </a:r>
          </a:p>
          <a:p>
            <a:endParaRPr lang="en-US" dirty="0"/>
          </a:p>
        </p:txBody>
      </p:sp>
    </p:spTree>
    <p:extLst>
      <p:ext uri="{BB962C8B-B14F-4D97-AF65-F5344CB8AC3E}">
        <p14:creationId xmlns:p14="http://schemas.microsoft.com/office/powerpoint/2010/main" val="13668657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Preventive Disbursement Controls </a:t>
            </a:r>
            <a:r>
              <a:rPr lang="en-US" sz="2000" dirty="0"/>
              <a:t>(cont’d)</a:t>
            </a:r>
            <a:endParaRPr lang="en-US" dirty="0"/>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lnSpcReduction="10000"/>
          </a:bodyPr>
          <a:lstStyle/>
          <a:p>
            <a:pPr lvl="0" fontAlgn="base">
              <a:spcAft>
                <a:spcPct val="0"/>
              </a:spcAft>
              <a:buClr>
                <a:srgbClr val="58A3A8"/>
              </a:buClr>
              <a:buFontTx/>
              <a:buChar char="•"/>
            </a:pPr>
            <a:r>
              <a:rPr lang="en-US" sz="3200" kern="0" dirty="0">
                <a:solidFill>
                  <a:srgbClr val="000000"/>
                </a:solidFill>
                <a:cs typeface="Arial"/>
              </a:rPr>
              <a:t>Secure Signature Key/Stamp/Printer</a:t>
            </a:r>
          </a:p>
          <a:p>
            <a:pPr lvl="0" fontAlgn="base">
              <a:spcAft>
                <a:spcPct val="0"/>
              </a:spcAft>
              <a:buClr>
                <a:srgbClr val="58A3A8"/>
              </a:buClr>
              <a:buFontTx/>
              <a:buChar char="•"/>
            </a:pPr>
            <a:r>
              <a:rPr lang="en-US" sz="3200" kern="0" dirty="0">
                <a:solidFill>
                  <a:srgbClr val="000000"/>
                </a:solidFill>
                <a:cs typeface="Arial"/>
              </a:rPr>
              <a:t>Ensure Product Receipt Prior to Payment (i.e., a Three Way Match)</a:t>
            </a:r>
          </a:p>
          <a:p>
            <a:pPr lvl="0" fontAlgn="base">
              <a:spcAft>
                <a:spcPct val="0"/>
              </a:spcAft>
              <a:buClr>
                <a:srgbClr val="58A3A8"/>
              </a:buClr>
              <a:buFontTx/>
              <a:buChar char="•"/>
            </a:pPr>
            <a:r>
              <a:rPr lang="en-US" sz="3200" kern="0" dirty="0">
                <a:solidFill>
                  <a:srgbClr val="000000"/>
                </a:solidFill>
                <a:cs typeface="Arial"/>
              </a:rPr>
              <a:t>Return Signed Checks to Someone Independent of the Preparation Function for Payment</a:t>
            </a:r>
          </a:p>
          <a:p>
            <a:pPr lvl="0" fontAlgn="base">
              <a:spcAft>
                <a:spcPct val="0"/>
              </a:spcAft>
              <a:buClr>
                <a:srgbClr val="58A3A8"/>
              </a:buClr>
              <a:buFontTx/>
              <a:buChar char="•"/>
            </a:pPr>
            <a:r>
              <a:rPr lang="en-US" sz="3200" kern="0" dirty="0">
                <a:solidFill>
                  <a:srgbClr val="000000"/>
                </a:solidFill>
                <a:cs typeface="Arial"/>
              </a:rPr>
              <a:t>Use of Positive Pay </a:t>
            </a:r>
          </a:p>
          <a:p>
            <a:pPr lvl="0" fontAlgn="base">
              <a:spcAft>
                <a:spcPct val="0"/>
              </a:spcAft>
              <a:buClr>
                <a:srgbClr val="58A3A8"/>
              </a:buClr>
              <a:buFontTx/>
              <a:buChar char="•"/>
            </a:pPr>
            <a:r>
              <a:rPr lang="en-US" sz="3200" kern="0" dirty="0">
                <a:solidFill>
                  <a:srgbClr val="000000"/>
                </a:solidFill>
                <a:cs typeface="Arial"/>
              </a:rPr>
              <a:t>Segregate the Ability to Initiate/Approve Wire Transfers – </a:t>
            </a:r>
            <a:r>
              <a:rPr lang="en-US" sz="3200" b="1" kern="0" dirty="0">
                <a:solidFill>
                  <a:srgbClr val="000000"/>
                </a:solidFill>
                <a:cs typeface="Arial"/>
              </a:rPr>
              <a:t>BE CAUTIOUS IF YOUR BANK WILL NOT ENABLE THE VERIFICATION/ APPROVAL OF ALL WIRES.</a:t>
            </a:r>
          </a:p>
          <a:p>
            <a:endParaRPr lang="en-US" dirty="0"/>
          </a:p>
        </p:txBody>
      </p:sp>
    </p:spTree>
    <p:extLst>
      <p:ext uri="{BB962C8B-B14F-4D97-AF65-F5344CB8AC3E}">
        <p14:creationId xmlns:p14="http://schemas.microsoft.com/office/powerpoint/2010/main" val="31193969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Preventive Disbursement Controls </a:t>
            </a:r>
            <a:r>
              <a:rPr lang="en-US" sz="2000" dirty="0"/>
              <a:t>(continued)</a:t>
            </a:r>
            <a:endParaRPr lang="en-US" dirty="0"/>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lstStyle/>
          <a:p>
            <a:pPr lvl="0" fontAlgn="base">
              <a:spcAft>
                <a:spcPct val="0"/>
              </a:spcAft>
              <a:buClr>
                <a:srgbClr val="58A3A8"/>
              </a:buClr>
              <a:buFontTx/>
              <a:buChar char="•"/>
            </a:pPr>
            <a:endParaRPr lang="en-US" sz="3200" kern="0" dirty="0">
              <a:solidFill>
                <a:srgbClr val="000000"/>
              </a:solidFill>
              <a:cs typeface="Arial"/>
            </a:endParaRPr>
          </a:p>
          <a:p>
            <a:pPr lvl="0" fontAlgn="base">
              <a:spcAft>
                <a:spcPct val="0"/>
              </a:spcAft>
              <a:buClr>
                <a:srgbClr val="58A3A8"/>
              </a:buClr>
              <a:buFontTx/>
              <a:buChar char="•"/>
            </a:pPr>
            <a:r>
              <a:rPr lang="en-US" sz="3200" kern="0" dirty="0">
                <a:solidFill>
                  <a:srgbClr val="000000"/>
                </a:solidFill>
                <a:cs typeface="Arial"/>
              </a:rPr>
              <a:t>For wire transfers and ACH transactions, ensure that the “Administrator” role does not have too much unsupervised authority.  </a:t>
            </a:r>
          </a:p>
          <a:p>
            <a:endParaRPr lang="en-US" dirty="0"/>
          </a:p>
        </p:txBody>
      </p:sp>
    </p:spTree>
    <p:extLst>
      <p:ext uri="{BB962C8B-B14F-4D97-AF65-F5344CB8AC3E}">
        <p14:creationId xmlns:p14="http://schemas.microsoft.com/office/powerpoint/2010/main" val="13954309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Detective Disbursement Controls</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a:bodyPr>
          <a:lstStyle/>
          <a:p>
            <a:pPr lvl="0" fontAlgn="base">
              <a:spcAft>
                <a:spcPts val="600"/>
              </a:spcAft>
              <a:buClr>
                <a:srgbClr val="58A3A8"/>
              </a:buClr>
              <a:buFontTx/>
              <a:buChar char="•"/>
            </a:pPr>
            <a:r>
              <a:rPr lang="en-US" sz="3200" kern="0" dirty="0">
                <a:solidFill>
                  <a:srgbClr val="000000"/>
                </a:solidFill>
                <a:cs typeface="Arial"/>
              </a:rPr>
              <a:t>Management Monitoring of Vendor Changes</a:t>
            </a:r>
          </a:p>
          <a:p>
            <a:pPr lvl="0" fontAlgn="base">
              <a:spcAft>
                <a:spcPts val="600"/>
              </a:spcAft>
              <a:buClr>
                <a:srgbClr val="58A3A8"/>
              </a:buClr>
              <a:buFontTx/>
              <a:buChar char="•"/>
            </a:pPr>
            <a:r>
              <a:rPr lang="en-US" sz="3200" kern="0" dirty="0">
                <a:solidFill>
                  <a:srgbClr val="000000"/>
                </a:solidFill>
                <a:cs typeface="Arial"/>
              </a:rPr>
              <a:t>Check Signer Review of Bank Statements/Cancelled Checks</a:t>
            </a:r>
          </a:p>
          <a:p>
            <a:pPr lvl="0" fontAlgn="base">
              <a:spcAft>
                <a:spcPts val="600"/>
              </a:spcAft>
              <a:buClr>
                <a:srgbClr val="58A3A8"/>
              </a:buClr>
              <a:buFontTx/>
              <a:buChar char="•"/>
            </a:pPr>
            <a:r>
              <a:rPr lang="en-US" sz="3200" kern="0" dirty="0">
                <a:solidFill>
                  <a:srgbClr val="000000"/>
                </a:solidFill>
                <a:cs typeface="Arial"/>
              </a:rPr>
              <a:t>Timely Completion of Bank Reconciliations</a:t>
            </a:r>
          </a:p>
          <a:p>
            <a:pPr lvl="0" fontAlgn="base">
              <a:spcAft>
                <a:spcPts val="600"/>
              </a:spcAft>
              <a:buClr>
                <a:srgbClr val="58A3A8"/>
              </a:buClr>
              <a:buFontTx/>
              <a:buChar char="•"/>
            </a:pPr>
            <a:r>
              <a:rPr lang="en-US" sz="3200" kern="0" dirty="0">
                <a:solidFill>
                  <a:srgbClr val="000000"/>
                </a:solidFill>
                <a:cs typeface="Arial"/>
              </a:rPr>
              <a:t>Review of Check Registers</a:t>
            </a:r>
          </a:p>
          <a:p>
            <a:pPr lvl="0" fontAlgn="base">
              <a:spcAft>
                <a:spcPts val="600"/>
              </a:spcAft>
              <a:buClr>
                <a:srgbClr val="58A3A8"/>
              </a:buClr>
              <a:buFontTx/>
              <a:buChar char="•"/>
            </a:pPr>
            <a:r>
              <a:rPr lang="en-US" sz="3200" kern="0" dirty="0">
                <a:solidFill>
                  <a:srgbClr val="000000"/>
                </a:solidFill>
                <a:cs typeface="Arial"/>
              </a:rPr>
              <a:t>Monitoring of Expenses</a:t>
            </a:r>
          </a:p>
          <a:p>
            <a:endParaRPr lang="en-US" dirty="0"/>
          </a:p>
        </p:txBody>
      </p:sp>
    </p:spTree>
    <p:extLst>
      <p:ext uri="{BB962C8B-B14F-4D97-AF65-F5344CB8AC3E}">
        <p14:creationId xmlns:p14="http://schemas.microsoft.com/office/powerpoint/2010/main" val="34680799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Benefit Plan Related Controls</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fontScale="92500" lnSpcReduction="20000"/>
          </a:bodyPr>
          <a:lstStyle/>
          <a:p>
            <a:pPr lvl="0" fontAlgn="base">
              <a:spcAft>
                <a:spcPts val="600"/>
              </a:spcAft>
              <a:buClr>
                <a:srgbClr val="58A3A8"/>
              </a:buClr>
              <a:buFontTx/>
              <a:buChar char="•"/>
            </a:pPr>
            <a:r>
              <a:rPr lang="en-US" sz="3200" kern="0" dirty="0">
                <a:solidFill>
                  <a:srgbClr val="000000"/>
                </a:solidFill>
                <a:cs typeface="Arial"/>
              </a:rPr>
              <a:t>Wespath administers and is the trustee for the UMC retirement plans, including both the defined benefit plans and defined contributions plans. </a:t>
            </a:r>
          </a:p>
          <a:p>
            <a:pPr lvl="0" fontAlgn="base">
              <a:spcAft>
                <a:spcPts val="600"/>
              </a:spcAft>
              <a:buClr>
                <a:srgbClr val="58A3A8"/>
              </a:buClr>
              <a:buFontTx/>
              <a:buChar char="•"/>
            </a:pPr>
            <a:r>
              <a:rPr lang="en-US" sz="3200" kern="0" dirty="0">
                <a:solidFill>
                  <a:srgbClr val="000000"/>
                </a:solidFill>
                <a:cs typeface="Arial"/>
              </a:rPr>
              <a:t>The plans are designated as “church plans” which do not require a financial statement audit.</a:t>
            </a:r>
          </a:p>
          <a:p>
            <a:pPr lvl="0" fontAlgn="base">
              <a:spcAft>
                <a:spcPts val="600"/>
              </a:spcAft>
              <a:buClr>
                <a:srgbClr val="58A3A8"/>
              </a:buClr>
              <a:buFontTx/>
              <a:buChar char="•"/>
            </a:pPr>
            <a:r>
              <a:rPr lang="en-US" sz="3200" kern="0" dirty="0">
                <a:solidFill>
                  <a:srgbClr val="000000"/>
                </a:solidFill>
                <a:cs typeface="Arial"/>
              </a:rPr>
              <a:t>A System and Organization Control audit will be performed for the first time in 2021.</a:t>
            </a:r>
          </a:p>
          <a:p>
            <a:pPr lvl="0" fontAlgn="base">
              <a:spcAft>
                <a:spcPts val="600"/>
              </a:spcAft>
              <a:buClr>
                <a:srgbClr val="58A3A8"/>
              </a:buClr>
              <a:buFontTx/>
              <a:buChar char="•"/>
            </a:pPr>
            <a:r>
              <a:rPr lang="en-US" sz="3200" kern="0" dirty="0">
                <a:solidFill>
                  <a:srgbClr val="000000"/>
                </a:solidFill>
                <a:cs typeface="Arial"/>
              </a:rPr>
              <a:t>Conference management should implement certain controls to help ensure the accuracy and completeness of benefit plan transactions, including…….</a:t>
            </a:r>
          </a:p>
        </p:txBody>
      </p:sp>
    </p:spTree>
    <p:extLst>
      <p:ext uri="{BB962C8B-B14F-4D97-AF65-F5344CB8AC3E}">
        <p14:creationId xmlns:p14="http://schemas.microsoft.com/office/powerpoint/2010/main" val="37384702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Benefit Plan Related Controls </a:t>
            </a:r>
            <a:r>
              <a:rPr lang="en-US" sz="2000" dirty="0"/>
              <a:t>(continued)</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a:bodyPr>
          <a:lstStyle/>
          <a:p>
            <a:pPr lvl="0" fontAlgn="base">
              <a:spcAft>
                <a:spcPts val="600"/>
              </a:spcAft>
              <a:buClr>
                <a:srgbClr val="58A3A8"/>
              </a:buClr>
              <a:buFontTx/>
              <a:buChar char="•"/>
            </a:pPr>
            <a:r>
              <a:rPr lang="en-US" sz="3200" kern="0" dirty="0">
                <a:solidFill>
                  <a:srgbClr val="000000"/>
                </a:solidFill>
                <a:cs typeface="Arial"/>
              </a:rPr>
              <a:t>Reconcile contributions sent to Wespath to the actual amounts they received.</a:t>
            </a:r>
          </a:p>
          <a:p>
            <a:pPr lvl="0" fontAlgn="base">
              <a:spcAft>
                <a:spcPts val="600"/>
              </a:spcAft>
              <a:buClr>
                <a:srgbClr val="58A3A8"/>
              </a:buClr>
              <a:buFontTx/>
              <a:buChar char="•"/>
            </a:pPr>
            <a:r>
              <a:rPr lang="en-US" sz="3200" kern="0" dirty="0">
                <a:solidFill>
                  <a:srgbClr val="000000"/>
                </a:solidFill>
                <a:cs typeface="Arial"/>
              </a:rPr>
              <a:t>Request distribution reporting from Wespath and review it for reasonableness. </a:t>
            </a:r>
          </a:p>
          <a:p>
            <a:pPr lvl="0" fontAlgn="base">
              <a:spcAft>
                <a:spcPts val="600"/>
              </a:spcAft>
              <a:buClr>
                <a:srgbClr val="58A3A8"/>
              </a:buClr>
              <a:buFontTx/>
              <a:buChar char="•"/>
            </a:pPr>
            <a:r>
              <a:rPr lang="en-US" sz="3200" kern="0" dirty="0">
                <a:solidFill>
                  <a:srgbClr val="000000"/>
                </a:solidFill>
                <a:cs typeface="Arial"/>
              </a:rPr>
              <a:t>Employees should monitor their individual accounts for reasonableness based on their invested funds and expected rates of return (based on market performance).</a:t>
            </a:r>
          </a:p>
        </p:txBody>
      </p:sp>
    </p:spTree>
    <p:extLst>
      <p:ext uri="{BB962C8B-B14F-4D97-AF65-F5344CB8AC3E}">
        <p14:creationId xmlns:p14="http://schemas.microsoft.com/office/powerpoint/2010/main" val="22939905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Closing</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lnSpcReduction="10000"/>
          </a:bodyPr>
          <a:lstStyle/>
          <a:p>
            <a:pPr lvl="0" fontAlgn="base">
              <a:spcAft>
                <a:spcPct val="0"/>
              </a:spcAft>
              <a:buClr>
                <a:srgbClr val="58A3A8"/>
              </a:buClr>
              <a:buFontTx/>
              <a:buChar char="•"/>
            </a:pPr>
            <a:r>
              <a:rPr lang="en-US" sz="3200" kern="0" dirty="0">
                <a:solidFill>
                  <a:srgbClr val="000000"/>
                </a:solidFill>
                <a:cs typeface="Arial"/>
              </a:rPr>
              <a:t>Expect some fraud and misuse – Act to minimize the number and severity of occurrences.</a:t>
            </a:r>
          </a:p>
          <a:p>
            <a:pPr lvl="0" fontAlgn="base">
              <a:spcAft>
                <a:spcPct val="0"/>
              </a:spcAft>
              <a:buClr>
                <a:srgbClr val="58A3A8"/>
              </a:buClr>
              <a:buFontTx/>
              <a:buChar char="•"/>
            </a:pPr>
            <a:r>
              <a:rPr lang="en-US" sz="3200" kern="0" dirty="0">
                <a:solidFill>
                  <a:srgbClr val="000000"/>
                </a:solidFill>
                <a:cs typeface="Arial"/>
              </a:rPr>
              <a:t>Management must play an active role in identifying high risk areas and implementing the appropriate controls.</a:t>
            </a:r>
          </a:p>
          <a:p>
            <a:pPr lvl="0" fontAlgn="base">
              <a:spcAft>
                <a:spcPct val="0"/>
              </a:spcAft>
              <a:buClr>
                <a:srgbClr val="58A3A8"/>
              </a:buClr>
              <a:buFontTx/>
              <a:buChar char="•"/>
            </a:pPr>
            <a:r>
              <a:rPr lang="en-US" sz="3200" kern="0" dirty="0">
                <a:solidFill>
                  <a:srgbClr val="000000"/>
                </a:solidFill>
                <a:cs typeface="Arial"/>
              </a:rPr>
              <a:t>Stress to employees the importance of internal controls and why they are in place.  Do not have a “rubber stamp” mentality.</a:t>
            </a:r>
          </a:p>
          <a:p>
            <a:pPr lvl="0" fontAlgn="base">
              <a:spcAft>
                <a:spcPct val="0"/>
              </a:spcAft>
              <a:buClr>
                <a:srgbClr val="58A3A8"/>
              </a:buClr>
              <a:buFontTx/>
              <a:buChar char="•"/>
            </a:pPr>
            <a:r>
              <a:rPr lang="en-US" sz="3200" kern="0" dirty="0">
                <a:solidFill>
                  <a:srgbClr val="000000"/>
                </a:solidFill>
                <a:cs typeface="Arial"/>
              </a:rPr>
              <a:t>Controls must be tested periodically to ensure that they are operating effectively.</a:t>
            </a:r>
          </a:p>
          <a:p>
            <a:endParaRPr lang="en-US" dirty="0"/>
          </a:p>
        </p:txBody>
      </p:sp>
    </p:spTree>
    <p:extLst>
      <p:ext uri="{BB962C8B-B14F-4D97-AF65-F5344CB8AC3E}">
        <p14:creationId xmlns:p14="http://schemas.microsoft.com/office/powerpoint/2010/main" val="41521271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Closing </a:t>
            </a:r>
            <a:r>
              <a:rPr lang="en-US" sz="1600" dirty="0"/>
              <a:t>(continued)</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lstStyle/>
          <a:p>
            <a:pPr lvl="0" fontAlgn="base">
              <a:spcAft>
                <a:spcPct val="0"/>
              </a:spcAft>
              <a:buClr>
                <a:srgbClr val="58A3A8"/>
              </a:buClr>
              <a:buFontTx/>
              <a:buChar char="•"/>
            </a:pPr>
            <a:r>
              <a:rPr lang="en-US" sz="3200" kern="0" dirty="0">
                <a:solidFill>
                  <a:srgbClr val="000000"/>
                </a:solidFill>
                <a:cs typeface="Arial"/>
              </a:rPr>
              <a:t>Maintain a process/“hot line” for individuals to be able to report suspected instances of fraud and misuse of funds.</a:t>
            </a:r>
          </a:p>
          <a:p>
            <a:endParaRPr lang="en-US" dirty="0"/>
          </a:p>
        </p:txBody>
      </p:sp>
    </p:spTree>
    <p:extLst>
      <p:ext uri="{BB962C8B-B14F-4D97-AF65-F5344CB8AC3E}">
        <p14:creationId xmlns:p14="http://schemas.microsoft.com/office/powerpoint/2010/main" val="33682930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1A5B97-F88E-7D41-B345-35ABD5F81392}"/>
              </a:ext>
            </a:extLst>
          </p:cNvPr>
          <p:cNvSpPr>
            <a:spLocks noGrp="1"/>
          </p:cNvSpPr>
          <p:nvPr>
            <p:ph type="body" sz="quarter" idx="10"/>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4800" b="1" dirty="0">
                <a:solidFill>
                  <a:schemeClr val="bg1"/>
                </a:solidFill>
              </a:rPr>
              <a:t>Local Church Audit Guide</a:t>
            </a:r>
          </a:p>
        </p:txBody>
      </p:sp>
      <p:sp>
        <p:nvSpPr>
          <p:cNvPr id="3" name="Text Placeholder 2">
            <a:extLst>
              <a:ext uri="{FF2B5EF4-FFF2-40B4-BE49-F238E27FC236}">
                <a16:creationId xmlns:a16="http://schemas.microsoft.com/office/drawing/2014/main" id="{C1637B29-4686-AD4F-9940-53EBF269A502}"/>
              </a:ext>
            </a:extLst>
          </p:cNvPr>
          <p:cNvSpPr>
            <a:spLocks noGrp="1"/>
          </p:cNvSpPr>
          <p:nvPr>
            <p:ph type="body" sz="quarter" idx="11"/>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endParaRPr lang="en-US" b="1" dirty="0">
              <a:solidFill>
                <a:schemeClr val="bg1"/>
              </a:solidFill>
            </a:endParaRPr>
          </a:p>
        </p:txBody>
      </p:sp>
    </p:spTree>
    <p:extLst>
      <p:ext uri="{BB962C8B-B14F-4D97-AF65-F5344CB8AC3E}">
        <p14:creationId xmlns:p14="http://schemas.microsoft.com/office/powerpoint/2010/main" val="3349495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External Audit Requirement</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lstStyle/>
          <a:p>
            <a:pPr marL="0" lvl="0" indent="0">
              <a:buClr>
                <a:srgbClr val="58A3A8"/>
              </a:buClr>
              <a:buNone/>
            </a:pPr>
            <a:r>
              <a:rPr lang="en-US" sz="3200" i="1" dirty="0">
                <a:solidFill>
                  <a:prstClr val="black"/>
                </a:solidFill>
              </a:rPr>
              <a:t>Book of Discipline </a:t>
            </a:r>
            <a:r>
              <a:rPr lang="en-US" sz="3200" dirty="0">
                <a:solidFill>
                  <a:prstClr val="black"/>
                </a:solidFill>
              </a:rPr>
              <a:t>¶ 617: “The council shall have the following authority and responsibility with respect to the auditing of the financial records </a:t>
            </a:r>
            <a:r>
              <a:rPr lang="en-US" sz="3200" dirty="0"/>
              <a:t>of the conference and its agencies:</a:t>
            </a:r>
          </a:p>
          <a:p>
            <a:pPr marL="457200" lvl="0" indent="-457200">
              <a:buClr>
                <a:srgbClr val="58A3A8"/>
              </a:buClr>
              <a:buFont typeface="+mj-lt"/>
              <a:buAutoNum type="arabicPeriod"/>
            </a:pPr>
            <a:r>
              <a:rPr lang="en-US" sz="3200" dirty="0"/>
              <a:t>To have the accounts of the conference treasurer for the preceding fiscal year audited by a certified public accountant within 150 days after the close of the conference fiscal year and to receive, review, and report such audit to the annual conference.”</a:t>
            </a:r>
          </a:p>
          <a:p>
            <a:endParaRPr lang="en-US" dirty="0"/>
          </a:p>
        </p:txBody>
      </p:sp>
    </p:spTree>
    <p:extLst>
      <p:ext uri="{BB962C8B-B14F-4D97-AF65-F5344CB8AC3E}">
        <p14:creationId xmlns:p14="http://schemas.microsoft.com/office/powerpoint/2010/main" val="25806699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BF2BD-BBAB-44CA-9864-F81E1FCFB317}"/>
              </a:ext>
            </a:extLst>
          </p:cNvPr>
          <p:cNvSpPr>
            <a:spLocks noGrp="1"/>
          </p:cNvSpPr>
          <p:nvPr>
            <p:ph type="title"/>
          </p:nvPr>
        </p:nvSpPr>
        <p:spPr/>
        <p:txBody>
          <a:bodyPr/>
          <a:lstStyle/>
          <a:p>
            <a:r>
              <a:rPr lang="en-US" dirty="0"/>
              <a:t>LCAG Purpose</a:t>
            </a:r>
          </a:p>
        </p:txBody>
      </p:sp>
      <p:sp>
        <p:nvSpPr>
          <p:cNvPr id="6" name="Content Placeholder 5">
            <a:extLst>
              <a:ext uri="{FF2B5EF4-FFF2-40B4-BE49-F238E27FC236}">
                <a16:creationId xmlns:a16="http://schemas.microsoft.com/office/drawing/2014/main" id="{2E6AF16D-B162-454B-A315-BB70DF77E58B}"/>
              </a:ext>
            </a:extLst>
          </p:cNvPr>
          <p:cNvSpPr>
            <a:spLocks noGrp="1"/>
          </p:cNvSpPr>
          <p:nvPr>
            <p:ph sz="quarter" idx="4"/>
          </p:nvPr>
        </p:nvSpPr>
        <p:spPr>
          <a:xfrm>
            <a:off x="5799909" y="1957962"/>
            <a:ext cx="5555479" cy="4047354"/>
          </a:xfrm>
        </p:spPr>
        <p:txBody>
          <a:bodyPr/>
          <a:lstStyle/>
          <a:p>
            <a:pPr marL="0" lvl="0" indent="0" defTabSz="457200">
              <a:lnSpc>
                <a:spcPct val="100000"/>
              </a:lnSpc>
              <a:spcBef>
                <a:spcPts val="0"/>
              </a:spcBef>
              <a:buNone/>
            </a:pPr>
            <a:r>
              <a:rPr lang="en-US" sz="2000" dirty="0">
                <a:solidFill>
                  <a:prstClr val="black"/>
                </a:solidFill>
              </a:rPr>
              <a:t>The United Methodist Church </a:t>
            </a:r>
            <a:r>
              <a:rPr lang="en-US" sz="2000" i="1" dirty="0">
                <a:solidFill>
                  <a:prstClr val="black"/>
                </a:solidFill>
              </a:rPr>
              <a:t>Book of Discipline</a:t>
            </a:r>
            <a:r>
              <a:rPr lang="en-US" sz="2000" dirty="0">
                <a:solidFill>
                  <a:prstClr val="black"/>
                </a:solidFill>
              </a:rPr>
              <a:t> assigns the responsibility for the annual audit of financial records to the committee on finance at each local church. The committee “shall make provisions for an annual </a:t>
            </a:r>
            <a:r>
              <a:rPr lang="en-US" sz="2000" u="sng" dirty="0">
                <a:solidFill>
                  <a:prstClr val="black"/>
                </a:solidFill>
              </a:rPr>
              <a:t>audit</a:t>
            </a:r>
            <a:r>
              <a:rPr lang="en-US" sz="2000" dirty="0">
                <a:solidFill>
                  <a:prstClr val="black"/>
                </a:solidFill>
              </a:rPr>
              <a:t> of the financial statements of the local church and all its organizations and accounts. The committee shall make a full and complete report to the annual charge conference” (258.4d).  </a:t>
            </a:r>
            <a:r>
              <a:rPr lang="en-US" sz="2000" u="sng" dirty="0">
                <a:solidFill>
                  <a:prstClr val="black"/>
                </a:solidFill>
              </a:rPr>
              <a:t>The purpose of the audit guide is to assist the committee in its work.</a:t>
            </a:r>
          </a:p>
          <a:p>
            <a:endParaRPr lang="en-US" dirty="0"/>
          </a:p>
        </p:txBody>
      </p:sp>
      <p:pic>
        <p:nvPicPr>
          <p:cNvPr id="11" name="Content Placeholder 10" descr="A picture containing text&#10;&#10;Description automatically generated">
            <a:extLst>
              <a:ext uri="{FF2B5EF4-FFF2-40B4-BE49-F238E27FC236}">
                <a16:creationId xmlns:a16="http://schemas.microsoft.com/office/drawing/2014/main" id="{8E59E6F2-3A59-4458-A8D3-FC9022C79150}"/>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326997" y="1957962"/>
            <a:ext cx="3269950" cy="4231701"/>
          </a:xfrm>
        </p:spPr>
      </p:pic>
    </p:spTree>
    <p:extLst>
      <p:ext uri="{BB962C8B-B14F-4D97-AF65-F5344CB8AC3E}">
        <p14:creationId xmlns:p14="http://schemas.microsoft.com/office/powerpoint/2010/main" val="36807428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GCFA’s Role with LCAG</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lnSpcReduction="10000"/>
          </a:bodyPr>
          <a:lstStyle/>
          <a:p>
            <a:pPr marL="285750" lvl="0" indent="-285750" defTabSz="457200">
              <a:lnSpc>
                <a:spcPct val="100000"/>
              </a:lnSpc>
              <a:spcBef>
                <a:spcPts val="0"/>
              </a:spcBef>
            </a:pPr>
            <a:r>
              <a:rPr lang="en-US" sz="3000" dirty="0">
                <a:solidFill>
                  <a:prstClr val="black"/>
                </a:solidFill>
              </a:rPr>
              <a:t>GCFA and the Committee on Audit &amp; Review are not responsible for the conduct of local church audits, nor do they provide legal or financial advice to local churches through this booklet.  </a:t>
            </a:r>
          </a:p>
          <a:p>
            <a:pPr marL="285750" lvl="0" indent="-285750" defTabSz="457200">
              <a:lnSpc>
                <a:spcPct val="100000"/>
              </a:lnSpc>
              <a:spcBef>
                <a:spcPts val="0"/>
              </a:spcBef>
            </a:pPr>
            <a:r>
              <a:rPr lang="en-US" sz="3000" dirty="0">
                <a:solidFill>
                  <a:prstClr val="black"/>
                </a:solidFill>
              </a:rPr>
              <a:t>Local churches should seek assistance and advice from their local advisors when specific issues arise.  </a:t>
            </a:r>
          </a:p>
          <a:p>
            <a:pPr marL="285750" lvl="0" indent="-285750" defTabSz="457200">
              <a:lnSpc>
                <a:spcPct val="100000"/>
              </a:lnSpc>
              <a:spcBef>
                <a:spcPts val="0"/>
              </a:spcBef>
            </a:pPr>
            <a:r>
              <a:rPr lang="en-US" sz="3000" dirty="0">
                <a:solidFill>
                  <a:prstClr val="black"/>
                </a:solidFill>
              </a:rPr>
              <a:t>The LCAG is provided as a service; it should be used to increase the knowledge of auditing principles within the local church, including the understanding of why audits should be conducted and the uses to which they can be applied </a:t>
            </a:r>
          </a:p>
          <a:p>
            <a:pPr marL="0" lvl="0" indent="0" defTabSz="287338">
              <a:lnSpc>
                <a:spcPct val="100000"/>
              </a:lnSpc>
              <a:spcBef>
                <a:spcPts val="0"/>
              </a:spcBef>
              <a:buNone/>
            </a:pPr>
            <a:r>
              <a:rPr lang="en-US" sz="3000" dirty="0">
                <a:solidFill>
                  <a:prstClr val="black"/>
                </a:solidFill>
              </a:rPr>
              <a:t>	to local church officials.</a:t>
            </a:r>
          </a:p>
          <a:p>
            <a:endParaRPr lang="en-US" dirty="0"/>
          </a:p>
        </p:txBody>
      </p:sp>
    </p:spTree>
    <p:extLst>
      <p:ext uri="{BB962C8B-B14F-4D97-AF65-F5344CB8AC3E}">
        <p14:creationId xmlns:p14="http://schemas.microsoft.com/office/powerpoint/2010/main" val="10925755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Recent LCAG Updates (2014 and 2020)</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lnSpcReduction="10000"/>
          </a:bodyPr>
          <a:lstStyle/>
          <a:p>
            <a:pPr lvl="0">
              <a:spcAft>
                <a:spcPts val="600"/>
              </a:spcAft>
              <a:buClr>
                <a:srgbClr val="58A3A8"/>
              </a:buClr>
            </a:pPr>
            <a:r>
              <a:rPr lang="en-US" sz="3200" dirty="0">
                <a:solidFill>
                  <a:prstClr val="black"/>
                </a:solidFill>
              </a:rPr>
              <a:t>GCFA updated the LCAG in 2014 and 2020 to make it more “principles based” instead of specific “rules based.”</a:t>
            </a:r>
          </a:p>
          <a:p>
            <a:pPr lvl="0">
              <a:spcAft>
                <a:spcPts val="600"/>
              </a:spcAft>
              <a:buClr>
                <a:srgbClr val="58A3A8"/>
              </a:buClr>
            </a:pPr>
            <a:r>
              <a:rPr lang="en-US" sz="3200" dirty="0">
                <a:solidFill>
                  <a:prstClr val="black"/>
                </a:solidFill>
              </a:rPr>
              <a:t>Added information regarding the Trust Clause.</a:t>
            </a:r>
          </a:p>
          <a:p>
            <a:pPr lvl="0">
              <a:spcAft>
                <a:spcPts val="600"/>
              </a:spcAft>
              <a:buClr>
                <a:srgbClr val="58A3A8"/>
              </a:buClr>
            </a:pPr>
            <a:r>
              <a:rPr lang="en-US" sz="3200" dirty="0">
                <a:solidFill>
                  <a:prstClr val="black"/>
                </a:solidFill>
              </a:rPr>
              <a:t>Includes guidance for engagement types based on the size of the local church</a:t>
            </a:r>
          </a:p>
          <a:p>
            <a:pPr lvl="0">
              <a:spcAft>
                <a:spcPts val="600"/>
              </a:spcAft>
              <a:buClr>
                <a:srgbClr val="58A3A8"/>
              </a:buClr>
            </a:pPr>
            <a:r>
              <a:rPr lang="en-US" sz="3200" dirty="0">
                <a:solidFill>
                  <a:prstClr val="black"/>
                </a:solidFill>
              </a:rPr>
              <a:t>Includes recommended procedures for both external and non-external audits</a:t>
            </a:r>
          </a:p>
          <a:p>
            <a:pPr lvl="0">
              <a:spcAft>
                <a:spcPts val="600"/>
              </a:spcAft>
              <a:buClr>
                <a:srgbClr val="58A3A8"/>
              </a:buClr>
            </a:pPr>
            <a:r>
              <a:rPr lang="en-US" sz="3200" dirty="0">
                <a:solidFill>
                  <a:prstClr val="black"/>
                </a:solidFill>
              </a:rPr>
              <a:t>Located at:  </a:t>
            </a:r>
            <a:r>
              <a:rPr lang="en-US" sz="3200" dirty="0">
                <a:solidFill>
                  <a:prstClr val="black"/>
                </a:solidFill>
                <a:hlinkClick r:id="rId2">
                  <a:extLst>
                    <a:ext uri="{A12FA001-AC4F-418D-AE19-62706E023703}">
                      <ahyp:hlinkClr xmlns:ahyp="http://schemas.microsoft.com/office/drawing/2018/hyperlinkcolor" val="tx"/>
                    </a:ext>
                  </a:extLst>
                </a:hlinkClick>
              </a:rPr>
              <a:t>http://www.gcfa.org/forms</a:t>
            </a:r>
            <a:endParaRPr lang="en-US" sz="3200" dirty="0">
              <a:solidFill>
                <a:prstClr val="black"/>
              </a:solidFill>
            </a:endParaRPr>
          </a:p>
          <a:p>
            <a:endParaRPr lang="en-US" dirty="0"/>
          </a:p>
        </p:txBody>
      </p:sp>
    </p:spTree>
    <p:extLst>
      <p:ext uri="{BB962C8B-B14F-4D97-AF65-F5344CB8AC3E}">
        <p14:creationId xmlns:p14="http://schemas.microsoft.com/office/powerpoint/2010/main" val="5615146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006BA38-DA05-2444-A6EE-30ACE7A5EB09}"/>
              </a:ext>
            </a:extLst>
          </p:cNvPr>
          <p:cNvSpPr>
            <a:spLocks noGrp="1"/>
          </p:cNvSpPr>
          <p:nvPr>
            <p:ph type="body" sz="quarter" idx="11"/>
          </p:nvPr>
        </p:nvSpPr>
        <p:spPr>
          <a:xfrm>
            <a:off x="7299961" y="3040912"/>
            <a:ext cx="3454400" cy="808206"/>
          </a:xfrm>
        </p:spPr>
        <p:txBody>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dirty="0">
                <a:solidFill>
                  <a:schemeClr val="bg1"/>
                </a:solidFill>
              </a:rPr>
              <a:t>1 Music Circle North </a:t>
            </a:r>
          </a:p>
          <a:p>
            <a:r>
              <a:rPr lang="en-US" dirty="0">
                <a:solidFill>
                  <a:schemeClr val="bg1"/>
                </a:solidFill>
              </a:rPr>
              <a:t>Nashville, TN 37203</a:t>
            </a:r>
          </a:p>
        </p:txBody>
      </p:sp>
      <p:sp>
        <p:nvSpPr>
          <p:cNvPr id="4" name="Text Placeholder 3">
            <a:extLst>
              <a:ext uri="{FF2B5EF4-FFF2-40B4-BE49-F238E27FC236}">
                <a16:creationId xmlns:a16="http://schemas.microsoft.com/office/drawing/2014/main" id="{AC3F1072-4C6D-6748-96C6-CF7331BE4FA6}"/>
              </a:ext>
            </a:extLst>
          </p:cNvPr>
          <p:cNvSpPr>
            <a:spLocks noGrp="1"/>
          </p:cNvSpPr>
          <p:nvPr>
            <p:ph type="body" sz="quarter" idx="12"/>
          </p:nvPr>
        </p:nvSpPr>
        <p:spPr/>
        <p:txBody>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dirty="0">
                <a:solidFill>
                  <a:schemeClr val="bg1"/>
                </a:solidFill>
              </a:rPr>
              <a:t>615-329-2393</a:t>
            </a:r>
          </a:p>
        </p:txBody>
      </p:sp>
      <p:sp>
        <p:nvSpPr>
          <p:cNvPr id="5" name="Text Placeholder 4">
            <a:extLst>
              <a:ext uri="{FF2B5EF4-FFF2-40B4-BE49-F238E27FC236}">
                <a16:creationId xmlns:a16="http://schemas.microsoft.com/office/drawing/2014/main" id="{7188FB26-173D-A442-8859-A00FAF4F1627}"/>
              </a:ext>
            </a:extLst>
          </p:cNvPr>
          <p:cNvSpPr>
            <a:spLocks noGrp="1"/>
          </p:cNvSpPr>
          <p:nvPr>
            <p:ph type="body" sz="quarter" idx="13"/>
          </p:nvPr>
        </p:nvSpPr>
        <p:spPr>
          <a:xfrm>
            <a:off x="7299961" y="4719962"/>
            <a:ext cx="4608504" cy="505884"/>
          </a:xfrm>
        </p:spPr>
        <p:txBody>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dirty="0">
                <a:solidFill>
                  <a:schemeClr val="bg1"/>
                </a:solidFill>
              </a:rPr>
              <a:t>ConnectionalRelations@gcfa.org</a:t>
            </a:r>
          </a:p>
        </p:txBody>
      </p:sp>
      <p:sp>
        <p:nvSpPr>
          <p:cNvPr id="6" name="Text Placeholder 5">
            <a:extLst>
              <a:ext uri="{FF2B5EF4-FFF2-40B4-BE49-F238E27FC236}">
                <a16:creationId xmlns:a16="http://schemas.microsoft.com/office/drawing/2014/main" id="{59273E36-CEE4-DA44-915F-DE310077B501}"/>
              </a:ext>
            </a:extLst>
          </p:cNvPr>
          <p:cNvSpPr>
            <a:spLocks noGrp="1"/>
          </p:cNvSpPr>
          <p:nvPr>
            <p:ph type="body" sz="quarter" idx="14"/>
          </p:nvPr>
        </p:nvSpPr>
        <p:spPr>
          <a:xfrm>
            <a:off x="7299961" y="5409293"/>
            <a:ext cx="3726002" cy="715060"/>
          </a:xfrm>
        </p:spPr>
        <p:txBody>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3600" dirty="0">
                <a:solidFill>
                  <a:schemeClr val="bg1"/>
                </a:solidFill>
              </a:rPr>
              <a:t>www.gcfa.org</a:t>
            </a:r>
          </a:p>
        </p:txBody>
      </p:sp>
      <p:pic>
        <p:nvPicPr>
          <p:cNvPr id="1030" name="Picture 6" descr="Thank you PNG">
            <a:extLst>
              <a:ext uri="{FF2B5EF4-FFF2-40B4-BE49-F238E27FC236}">
                <a16:creationId xmlns:a16="http://schemas.microsoft.com/office/drawing/2014/main" id="{7081900C-EB0F-41C6-9322-3B54E0116FC4}"/>
              </a:ext>
            </a:extLst>
          </p:cNvPr>
          <p:cNvPicPr>
            <a:picLocks noChangeAspect="1" noChangeArrowheads="1"/>
          </p:cNvPicPr>
          <p:nvPr/>
        </p:nvPicPr>
        <p:blipFill>
          <a:blip r:embed="rId2">
            <a:biLevel thresh="25000"/>
            <a:extLst>
              <a:ext uri="{28A0092B-C50C-407E-A947-70E740481C1C}">
                <a14:useLocalDpi xmlns:a14="http://schemas.microsoft.com/office/drawing/2010/main" val="0"/>
              </a:ext>
            </a:extLst>
          </a:blip>
          <a:srcRect/>
          <a:stretch>
            <a:fillRect/>
          </a:stretch>
        </p:blipFill>
        <p:spPr bwMode="auto">
          <a:xfrm>
            <a:off x="7868093" y="79889"/>
            <a:ext cx="3079898" cy="30798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3039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External Auditor Selection</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lstStyle/>
          <a:p>
            <a:pPr lvl="0">
              <a:buClr>
                <a:srgbClr val="58A3A8"/>
              </a:buClr>
            </a:pPr>
            <a:endParaRPr lang="en-US" sz="3600" dirty="0">
              <a:solidFill>
                <a:prstClr val="black"/>
              </a:solidFill>
            </a:endParaRPr>
          </a:p>
          <a:p>
            <a:pPr lvl="0">
              <a:spcAft>
                <a:spcPts val="600"/>
              </a:spcAft>
              <a:buClr>
                <a:srgbClr val="58A3A8"/>
              </a:buClr>
            </a:pPr>
            <a:r>
              <a:rPr lang="en-US" sz="3600" dirty="0">
                <a:solidFill>
                  <a:prstClr val="black"/>
                </a:solidFill>
              </a:rPr>
              <a:t>UMC agencies are audited by Cherry Bekaert, LLP.</a:t>
            </a:r>
          </a:p>
          <a:p>
            <a:pPr lvl="0">
              <a:buClr>
                <a:srgbClr val="58A3A8"/>
              </a:buClr>
            </a:pPr>
            <a:r>
              <a:rPr lang="en-US" sz="3600" dirty="0">
                <a:solidFill>
                  <a:prstClr val="black"/>
                </a:solidFill>
              </a:rPr>
              <a:t>The Annual and Central Conference Offices and Episcopal Offices are audited by whichever firm they hire to perform their audit.  </a:t>
            </a:r>
          </a:p>
          <a:p>
            <a:endParaRPr lang="en-US" dirty="0"/>
          </a:p>
        </p:txBody>
      </p:sp>
    </p:spTree>
    <p:extLst>
      <p:ext uri="{BB962C8B-B14F-4D97-AF65-F5344CB8AC3E}">
        <p14:creationId xmlns:p14="http://schemas.microsoft.com/office/powerpoint/2010/main" val="3530237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External Audit Purpose</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lstStyle/>
          <a:p>
            <a:pPr marL="0" lvl="0" indent="0">
              <a:buClr>
                <a:srgbClr val="58A3A8"/>
              </a:buClr>
              <a:buNone/>
            </a:pPr>
            <a:r>
              <a:rPr lang="en-US" sz="3200" dirty="0">
                <a:solidFill>
                  <a:prstClr val="black"/>
                </a:solidFill>
              </a:rPr>
              <a:t>Per the American Institute of Certified Public Accountants: “The purpose of an audit is to provide financial statement users with an opinion by the auditor on whether the financial statements are </a:t>
            </a:r>
            <a:r>
              <a:rPr lang="en-US" sz="3200" u="sng" dirty="0">
                <a:solidFill>
                  <a:prstClr val="black"/>
                </a:solidFill>
              </a:rPr>
              <a:t>presented fairly</a:t>
            </a:r>
            <a:r>
              <a:rPr lang="en-US" sz="3200" dirty="0">
                <a:solidFill>
                  <a:prstClr val="black"/>
                </a:solidFill>
              </a:rPr>
              <a:t>, </a:t>
            </a:r>
            <a:r>
              <a:rPr lang="en-US" sz="3200" u="sng" dirty="0">
                <a:solidFill>
                  <a:prstClr val="black"/>
                </a:solidFill>
              </a:rPr>
              <a:t>in all material </a:t>
            </a:r>
            <a:r>
              <a:rPr lang="en-US" sz="3200" dirty="0">
                <a:solidFill>
                  <a:prstClr val="black"/>
                </a:solidFill>
              </a:rPr>
              <a:t>respects, in accordance with an applicable financial reporting framework, which </a:t>
            </a:r>
            <a:r>
              <a:rPr lang="en-US" sz="3200" u="sng" dirty="0">
                <a:solidFill>
                  <a:prstClr val="black"/>
                </a:solidFill>
              </a:rPr>
              <a:t>enhances the degree of confidence that intended users can place in the financial statements</a:t>
            </a:r>
            <a:r>
              <a:rPr lang="en-US" sz="3200" dirty="0">
                <a:solidFill>
                  <a:prstClr val="black"/>
                </a:solidFill>
              </a:rPr>
              <a:t>.”</a:t>
            </a:r>
          </a:p>
          <a:p>
            <a:endParaRPr lang="en-US" dirty="0"/>
          </a:p>
        </p:txBody>
      </p:sp>
    </p:spTree>
    <p:extLst>
      <p:ext uri="{BB962C8B-B14F-4D97-AF65-F5344CB8AC3E}">
        <p14:creationId xmlns:p14="http://schemas.microsoft.com/office/powerpoint/2010/main" val="1389175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External Audit – Key Points</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lstStyle/>
          <a:p>
            <a:pPr lvl="0">
              <a:spcAft>
                <a:spcPts val="600"/>
              </a:spcAft>
              <a:buClr>
                <a:srgbClr val="58A3A8"/>
              </a:buClr>
            </a:pPr>
            <a:r>
              <a:rPr lang="en-US" sz="3200" dirty="0">
                <a:solidFill>
                  <a:prstClr val="black"/>
                </a:solidFill>
              </a:rPr>
              <a:t>An unmodified opinion provides reasonable assurance that the financial statements are not materially misstated. </a:t>
            </a:r>
          </a:p>
          <a:p>
            <a:pPr lvl="0">
              <a:spcAft>
                <a:spcPts val="600"/>
              </a:spcAft>
              <a:buClr>
                <a:srgbClr val="58A3A8"/>
              </a:buClr>
            </a:pPr>
            <a:r>
              <a:rPr lang="en-US" sz="3200" dirty="0">
                <a:solidFill>
                  <a:prstClr val="black"/>
                </a:solidFill>
              </a:rPr>
              <a:t>Internal control evaluations conducted as part of a financial statement audit are inconsistent.  </a:t>
            </a:r>
          </a:p>
          <a:p>
            <a:pPr lvl="0">
              <a:buClr>
                <a:srgbClr val="58A3A8"/>
              </a:buClr>
            </a:pPr>
            <a:r>
              <a:rPr lang="en-US" sz="3200" dirty="0">
                <a:solidFill>
                  <a:prstClr val="black"/>
                </a:solidFill>
              </a:rPr>
              <a:t>Procedures are not designed for the purpose of detecting all fraud (only fraud that is material to the financial statements).  </a:t>
            </a:r>
          </a:p>
          <a:p>
            <a:endParaRPr lang="en-US" dirty="0"/>
          </a:p>
        </p:txBody>
      </p:sp>
    </p:spTree>
    <p:extLst>
      <p:ext uri="{BB962C8B-B14F-4D97-AF65-F5344CB8AC3E}">
        <p14:creationId xmlns:p14="http://schemas.microsoft.com/office/powerpoint/2010/main" val="3127731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External Audit – Key Points</a:t>
            </a:r>
            <a:r>
              <a:rPr lang="en-US" sz="1400" dirty="0"/>
              <a:t> (continued)</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a:bodyPr>
          <a:lstStyle/>
          <a:p>
            <a:pPr lvl="0">
              <a:buClr>
                <a:srgbClr val="58A3A8"/>
              </a:buClr>
            </a:pPr>
            <a:endParaRPr lang="en-US" sz="3200" dirty="0">
              <a:solidFill>
                <a:prstClr val="black"/>
              </a:solidFill>
            </a:endParaRPr>
          </a:p>
          <a:p>
            <a:pPr marL="0" lvl="0" indent="0">
              <a:buClr>
                <a:srgbClr val="58A3A8"/>
              </a:buClr>
              <a:buNone/>
            </a:pPr>
            <a:r>
              <a:rPr lang="en-US" sz="3200" dirty="0">
                <a:solidFill>
                  <a:prstClr val="black"/>
                </a:solidFill>
              </a:rPr>
              <a:t>The Jurisdictional and Central Conference Episcopal Offices are responsible for ensuring the related Audit Guidelines are followed by the external auditor. The guidelines are provided by the Episcopal Services Department at GCFA. </a:t>
            </a:r>
            <a:endParaRPr lang="en-US" sz="3200" dirty="0"/>
          </a:p>
        </p:txBody>
      </p:sp>
    </p:spTree>
    <p:extLst>
      <p:ext uri="{BB962C8B-B14F-4D97-AF65-F5344CB8AC3E}">
        <p14:creationId xmlns:p14="http://schemas.microsoft.com/office/powerpoint/2010/main" val="3022939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1A5B97-F88E-7D41-B345-35ABD5F81392}"/>
              </a:ext>
            </a:extLst>
          </p:cNvPr>
          <p:cNvSpPr>
            <a:spLocks noGrp="1"/>
          </p:cNvSpPr>
          <p:nvPr>
            <p:ph type="body" sz="quarter" idx="10"/>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4800" b="1" dirty="0">
                <a:solidFill>
                  <a:schemeClr val="bg1"/>
                </a:solidFill>
              </a:rPr>
              <a:t>JEO/CCEO Audit Guidelines</a:t>
            </a:r>
          </a:p>
        </p:txBody>
      </p:sp>
      <p:sp>
        <p:nvSpPr>
          <p:cNvPr id="3" name="Text Placeholder 2">
            <a:extLst>
              <a:ext uri="{FF2B5EF4-FFF2-40B4-BE49-F238E27FC236}">
                <a16:creationId xmlns:a16="http://schemas.microsoft.com/office/drawing/2014/main" id="{C1637B29-4686-AD4F-9940-53EBF269A502}"/>
              </a:ext>
            </a:extLst>
          </p:cNvPr>
          <p:cNvSpPr>
            <a:spLocks noGrp="1"/>
          </p:cNvSpPr>
          <p:nvPr>
            <p:ph type="body" sz="quarter" idx="11"/>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endParaRPr lang="en-US" b="1" dirty="0">
              <a:solidFill>
                <a:schemeClr val="bg1"/>
              </a:solidFill>
            </a:endParaRPr>
          </a:p>
        </p:txBody>
      </p:sp>
    </p:spTree>
    <p:extLst>
      <p:ext uri="{BB962C8B-B14F-4D97-AF65-F5344CB8AC3E}">
        <p14:creationId xmlns:p14="http://schemas.microsoft.com/office/powerpoint/2010/main" val="6965029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Theme">
  <a:themeElements>
    <a:clrScheme name="Custom 1">
      <a:dk1>
        <a:srgbClr val="173456"/>
      </a:dk1>
      <a:lt1>
        <a:srgbClr val="FFFFFF"/>
      </a:lt1>
      <a:dk2>
        <a:srgbClr val="173456"/>
      </a:dk2>
      <a:lt2>
        <a:srgbClr val="FFFFFF"/>
      </a:lt2>
      <a:accent1>
        <a:srgbClr val="00688B"/>
      </a:accent1>
      <a:accent2>
        <a:srgbClr val="027FA0"/>
      </a:accent2>
      <a:accent3>
        <a:srgbClr val="029BC3"/>
      </a:accent3>
      <a:accent4>
        <a:srgbClr val="A3D3D8"/>
      </a:accent4>
      <a:accent5>
        <a:srgbClr val="C3E8EA"/>
      </a:accent5>
      <a:accent6>
        <a:srgbClr val="B7B7B7"/>
      </a:accent6>
      <a:hlink>
        <a:srgbClr val="08986D"/>
      </a:hlink>
      <a:folHlink>
        <a:srgbClr val="2DC7FF"/>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1"/>
        </a:solidFill>
        <a:ln w="9525">
          <a:noFill/>
          <a:round/>
          <a:headEnd/>
          <a:tailEnd/>
        </a:ln>
      </a:spPr>
      <a:bodyPr vert="horz" wrap="square" lIns="91440" tIns="45720" rIns="91440" bIns="45720" numCol="1" anchor="t" anchorCtr="0" compatLnSpc="1">
        <a:prstTxWarp prst="textNoShape">
          <a:avLst/>
        </a:prstTxWarp>
      </a:bodyPr>
      <a:lstStyle>
        <a:defPPr>
          <a:defRPr/>
        </a:defPPr>
      </a:lstStyle>
    </a:sp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472D8E426220345B89B7B6839A37875" ma:contentTypeVersion="8" ma:contentTypeDescription="Create a new document." ma:contentTypeScope="" ma:versionID="d1b673c6f36e52c11073f749e7e5fbda">
  <xsd:schema xmlns:xsd="http://www.w3.org/2001/XMLSchema" xmlns:xs="http://www.w3.org/2001/XMLSchema" xmlns:p="http://schemas.microsoft.com/office/2006/metadata/properties" xmlns:ns2="e917e7b4-4346-449a-9cfb-cf92bf2e1087" targetNamespace="http://schemas.microsoft.com/office/2006/metadata/properties" ma:root="true" ma:fieldsID="e64c4b8f205753182e709be463a12eeb" ns2:_="">
    <xsd:import namespace="e917e7b4-4346-449a-9cfb-cf92bf2e108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917e7b4-4346-449a-9cfb-cf92bf2e10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7C54790-4ECB-45C3-B1EE-37A7010309AF}"/>
</file>

<file path=customXml/itemProps2.xml><?xml version="1.0" encoding="utf-8"?>
<ds:datastoreItem xmlns:ds="http://schemas.openxmlformats.org/officeDocument/2006/customXml" ds:itemID="{0F0A9C3A-50C8-42CF-841B-BABF0E07736D}">
  <ds:schemaRefs>
    <ds:schemaRef ds:uri="http://schemas.microsoft.com/office/2006/metadata/properties"/>
    <ds:schemaRef ds:uri="http://schemas.microsoft.com/office/2006/documentManagement/types"/>
    <ds:schemaRef ds:uri="http://purl.org/dc/elements/1.1/"/>
    <ds:schemaRef ds:uri="http://schemas.microsoft.com/office/infopath/2007/PartnerControls"/>
    <ds:schemaRef ds:uri="http://purl.org/dc/dcmitype/"/>
    <ds:schemaRef ds:uri="http://purl.org/dc/terms/"/>
    <ds:schemaRef ds:uri="http://schemas.openxmlformats.org/package/2006/metadata/core-properties"/>
    <ds:schemaRef ds:uri="e917e7b4-4346-449a-9cfb-cf92bf2e1087"/>
    <ds:schemaRef ds:uri="http://www.w3.org/XML/1998/namespace"/>
  </ds:schemaRefs>
</ds:datastoreItem>
</file>

<file path=customXml/itemProps3.xml><?xml version="1.0" encoding="utf-8"?>
<ds:datastoreItem xmlns:ds="http://schemas.openxmlformats.org/officeDocument/2006/customXml" ds:itemID="{8435A67E-73CE-403B-8309-7059A1437D9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298</TotalTime>
  <Words>1599</Words>
  <Application>Microsoft Office PowerPoint</Application>
  <PresentationFormat>Widescreen</PresentationFormat>
  <Paragraphs>191</Paragraphs>
  <Slides>43</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43</vt:i4>
      </vt:variant>
    </vt:vector>
  </HeadingPairs>
  <TitlesOfParts>
    <vt:vector size="50" baseType="lpstr">
      <vt:lpstr>Arial</vt:lpstr>
      <vt:lpstr>Calibri</vt:lpstr>
      <vt:lpstr>Calibri Light</vt:lpstr>
      <vt:lpstr>Franklin Gothic Book</vt:lpstr>
      <vt:lpstr>Franklin Gothic Medium</vt:lpstr>
      <vt:lpstr>Office Theme</vt:lpstr>
      <vt:lpstr>Default Theme</vt:lpstr>
      <vt:lpstr>Sponsored by GCFA</vt:lpstr>
      <vt:lpstr>Discussion Topics</vt:lpstr>
      <vt:lpstr>PowerPoint Presentation</vt:lpstr>
      <vt:lpstr>External Audit Requirement</vt:lpstr>
      <vt:lpstr>External Auditor Selection</vt:lpstr>
      <vt:lpstr>External Audit Purpose</vt:lpstr>
      <vt:lpstr>External Audit – Key Points</vt:lpstr>
      <vt:lpstr>External Audit – Key Points (continued)</vt:lpstr>
      <vt:lpstr>PowerPoint Presentation</vt:lpstr>
      <vt:lpstr>Audit Guidelines - Purpose</vt:lpstr>
      <vt:lpstr>Audit Guidelines - Consolidations</vt:lpstr>
      <vt:lpstr>PowerPoint Presentation</vt:lpstr>
      <vt:lpstr>Purpose of Internal Controls</vt:lpstr>
      <vt:lpstr>Limitations of Internal Controls</vt:lpstr>
      <vt:lpstr>Control Design Considerations</vt:lpstr>
      <vt:lpstr>Control Design Considerations</vt:lpstr>
      <vt:lpstr>Preventive Controls</vt:lpstr>
      <vt:lpstr>Detective Controls</vt:lpstr>
      <vt:lpstr>Automated Controls</vt:lpstr>
      <vt:lpstr>Manual Controls</vt:lpstr>
      <vt:lpstr>Disclosure: Control Discussion Examples</vt:lpstr>
      <vt:lpstr>Common Accounting Close and Reporting Controls</vt:lpstr>
      <vt:lpstr>Common Areas for Fraud or  Misuse of Funds</vt:lpstr>
      <vt:lpstr>Types of Cash Receipt Fraud</vt:lpstr>
      <vt:lpstr>Preventive Cash Receipt Controls</vt:lpstr>
      <vt:lpstr>Detective Cash Receipt Controls</vt:lpstr>
      <vt:lpstr>Types of Payroll Fraud</vt:lpstr>
      <vt:lpstr>Preventive Payroll Controls</vt:lpstr>
      <vt:lpstr>Detective Payroll Controls</vt:lpstr>
      <vt:lpstr>Types of Disbursement Fraud</vt:lpstr>
      <vt:lpstr>Preventive Disbursement Controls</vt:lpstr>
      <vt:lpstr>Preventive Disbursement Controls (cont’d)</vt:lpstr>
      <vt:lpstr>Preventive Disbursement Controls (continued)</vt:lpstr>
      <vt:lpstr>Detective Disbursement Controls</vt:lpstr>
      <vt:lpstr>Benefit Plan Related Controls</vt:lpstr>
      <vt:lpstr>Benefit Plan Related Controls (continued)</vt:lpstr>
      <vt:lpstr>Closing</vt:lpstr>
      <vt:lpstr>Closing (continued)</vt:lpstr>
      <vt:lpstr>PowerPoint Presentation</vt:lpstr>
      <vt:lpstr>LCAG Purpose</vt:lpstr>
      <vt:lpstr>GCFA’s Role with LCAG</vt:lpstr>
      <vt:lpstr>Recent LCAG Updates (2014 and 2020)</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Sponsored by GCFA</dc:title>
  <dc:creator>Sharon Dean</dc:creator>
  <cp:lastModifiedBy>Kellie Schmeal</cp:lastModifiedBy>
  <cp:revision>41</cp:revision>
  <dcterms:created xsi:type="dcterms:W3CDTF">2020-11-10T14:16:28Z</dcterms:created>
  <dcterms:modified xsi:type="dcterms:W3CDTF">2021-01-19T16:13:17Z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0x0101006472D8E426220345B89B7B6839A37875</vt:lpwstr>
  </property>
</Properties>
</file>