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9" r:id="rId4"/>
    <p:sldId id="261" r:id="rId5"/>
    <p:sldId id="268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ACEB-5D8B-41E9-B395-14A3C2CD1F91}" type="datetimeFigureOut">
              <a:rPr lang="en-US" smtClean="0"/>
              <a:t>11/1/2020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77B20-E902-4FCC-97C2-C7BDAF5A9E3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77B20-E902-4FCC-97C2-C7BDAF5A9E36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7856BE-5A71-465D-A1C6-8CEB5D221337}" type="datetimeFigureOut">
              <a:rPr lang="en-US" smtClean="0"/>
              <a:pPr/>
              <a:t>10/31/2020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466BA-9EE6-4508-899D-0BFADC67C6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058052" cy="2681302"/>
          </a:xfrm>
        </p:spPr>
        <p:txBody>
          <a:bodyPr>
            <a:normAutofit/>
          </a:bodyPr>
          <a:lstStyle/>
          <a:p>
            <a:r>
              <a:rPr lang="en-IN" cap="none" dirty="0" smtClean="0">
                <a:solidFill>
                  <a:schemeClr val="accent1"/>
                </a:solidFill>
              </a:rPr>
              <a:t>Paper </a:t>
            </a:r>
            <a:r>
              <a:rPr lang="en-IN" cap="none" dirty="0" smtClean="0">
                <a:solidFill>
                  <a:schemeClr val="accent1"/>
                </a:solidFill>
              </a:rPr>
              <a:t>a</a:t>
            </a:r>
            <a:r>
              <a:rPr lang="en-IN" cap="none" dirty="0" smtClean="0">
                <a:solidFill>
                  <a:schemeClr val="accent1"/>
                </a:solidFill>
              </a:rPr>
              <a:t>uthored by</a:t>
            </a:r>
          </a:p>
          <a:p>
            <a:r>
              <a:rPr lang="en-IN" dirty="0" err="1" smtClean="0"/>
              <a:t>M.m</a:t>
            </a:r>
            <a:r>
              <a:rPr lang="en-IN" dirty="0" smtClean="0"/>
              <a:t>. </a:t>
            </a:r>
            <a:r>
              <a:rPr lang="en-IN" cap="none" dirty="0" err="1" smtClean="0"/>
              <a:t>Parthiban</a:t>
            </a:r>
            <a:r>
              <a:rPr lang="en-IN" cap="none" dirty="0" smtClean="0"/>
              <a:t>, Principal Commissioner</a:t>
            </a:r>
          </a:p>
          <a:p>
            <a:r>
              <a:rPr lang="en-IN" cap="none" dirty="0" smtClean="0"/>
              <a:t>T. </a:t>
            </a:r>
            <a:r>
              <a:rPr lang="en-IN" cap="none" dirty="0" err="1" smtClean="0"/>
              <a:t>Samaya</a:t>
            </a:r>
            <a:r>
              <a:rPr lang="en-IN" cap="none" dirty="0" smtClean="0"/>
              <a:t> </a:t>
            </a:r>
            <a:r>
              <a:rPr lang="en-IN" cap="none" dirty="0" err="1" smtClean="0"/>
              <a:t>Murali</a:t>
            </a:r>
            <a:r>
              <a:rPr lang="en-IN" cap="none" dirty="0" smtClean="0"/>
              <a:t>, Joint Commissioner</a:t>
            </a:r>
          </a:p>
          <a:p>
            <a:r>
              <a:rPr lang="en-IN" cap="none" dirty="0" smtClean="0"/>
              <a:t>G. Kanaga Subramanian, Assistant Commissioner</a:t>
            </a:r>
          </a:p>
          <a:p>
            <a:r>
              <a:rPr lang="en-IN" cap="none" dirty="0" smtClean="0"/>
              <a:t>Indian Revenue Service (Customs &amp;Central Excise)</a:t>
            </a:r>
          </a:p>
          <a:p>
            <a:endParaRPr lang="en-IN" cap="none" dirty="0" smtClean="0"/>
          </a:p>
          <a:p>
            <a:r>
              <a:rPr lang="en-IN" cap="none" dirty="0" smtClean="0">
                <a:solidFill>
                  <a:schemeClr val="accent1"/>
                </a:solidFill>
              </a:rPr>
              <a:t>Presented by</a:t>
            </a:r>
          </a:p>
          <a:p>
            <a:r>
              <a:rPr lang="en-IN" dirty="0" err="1" smtClean="0"/>
              <a:t>M.m</a:t>
            </a:r>
            <a:r>
              <a:rPr lang="en-IN" smtClean="0"/>
              <a:t>. </a:t>
            </a:r>
            <a:r>
              <a:rPr lang="en-IN" cap="none" dirty="0" err="1" smtClean="0"/>
              <a:t>Parthiban</a:t>
            </a:r>
            <a:r>
              <a:rPr lang="en-IN" cap="none" dirty="0" smtClean="0"/>
              <a:t> and G. </a:t>
            </a:r>
            <a:r>
              <a:rPr lang="en-IN" cap="none" dirty="0" smtClean="0"/>
              <a:t>Kanaga </a:t>
            </a:r>
            <a:r>
              <a:rPr lang="en-IN" cap="none" dirty="0" smtClean="0"/>
              <a:t>Subramanian</a:t>
            </a:r>
            <a:endParaRPr lang="en-IN" cap="none" dirty="0" smtClean="0"/>
          </a:p>
          <a:p>
            <a:endParaRPr lang="en-IN" cap="none" dirty="0" smtClean="0"/>
          </a:p>
          <a:p>
            <a:endParaRPr lang="en-IN" cap="none" dirty="0" smtClean="0"/>
          </a:p>
          <a:p>
            <a:endParaRPr lang="en-IN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715436" cy="1204930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World Customs Organization and global trade:</a:t>
            </a:r>
            <a:br>
              <a:rPr lang="en-IN" sz="2800" b="1" dirty="0" smtClean="0"/>
            </a:br>
            <a:r>
              <a:rPr lang="en-IN" sz="2800" b="1" dirty="0" smtClean="0"/>
              <a:t>I</a:t>
            </a:r>
            <a:r>
              <a:rPr lang="en-IN" sz="2800" b="1" dirty="0" smtClean="0"/>
              <a:t>mprints and future paradigms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4000" b="1" dirty="0" smtClean="0">
              <a:solidFill>
                <a:prstClr val="black"/>
              </a:solidFill>
            </a:endParaRPr>
          </a:p>
          <a:p>
            <a:pPr algn="ctr">
              <a:buNone/>
            </a:pPr>
            <a:r>
              <a:rPr lang="en-IN" sz="4000" b="1" dirty="0" smtClean="0">
                <a:solidFill>
                  <a:prstClr val="black"/>
                </a:solidFill>
              </a:rPr>
              <a:t>WCO </a:t>
            </a:r>
            <a:r>
              <a:rPr lang="en-IN" sz="4000" b="1" dirty="0" smtClean="0">
                <a:solidFill>
                  <a:prstClr val="black"/>
                </a:solidFill>
              </a:rPr>
              <a:t>and global trade</a:t>
            </a:r>
            <a:br>
              <a:rPr lang="en-IN" sz="4000" b="1" dirty="0" smtClean="0">
                <a:solidFill>
                  <a:prstClr val="black"/>
                </a:solidFill>
              </a:rPr>
            </a:br>
            <a:r>
              <a:rPr lang="en-IN" sz="4000" b="1" dirty="0" smtClean="0">
                <a:solidFill>
                  <a:prstClr val="black"/>
                </a:solidFill>
              </a:rPr>
              <a:t>The way ahead</a:t>
            </a:r>
            <a:br>
              <a:rPr lang="en-IN" sz="4000" b="1" dirty="0" smtClean="0">
                <a:solidFill>
                  <a:prstClr val="black"/>
                </a:solidFill>
              </a:rPr>
            </a:br>
            <a:endParaRPr lang="en-IN" sz="4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sz="3100" b="1" dirty="0" smtClean="0">
                <a:solidFill>
                  <a:prstClr val="black"/>
                </a:solidFill>
              </a:rPr>
              <a:t/>
            </a:r>
            <a:br>
              <a:rPr lang="en-IN" sz="3100" b="1" dirty="0" smtClean="0">
                <a:solidFill>
                  <a:prstClr val="black"/>
                </a:solidFill>
              </a:rPr>
            </a:br>
            <a:endParaRPr lang="en-IN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IN" sz="3100" b="1" dirty="0" smtClean="0"/>
              <a:t>From </a:t>
            </a:r>
            <a:r>
              <a:rPr lang="en-IN" sz="3100" b="1" dirty="0" smtClean="0"/>
              <a:t>Cross-border to Global</a:t>
            </a:r>
            <a:br>
              <a:rPr lang="en-IN" sz="3100" b="1" dirty="0" smtClean="0"/>
            </a:br>
            <a:r>
              <a:rPr lang="en-IN" b="1" dirty="0" smtClean="0"/>
              <a:t> </a:t>
            </a:r>
            <a:r>
              <a:rPr lang="en-IN" sz="2700" b="1" dirty="0" smtClean="0"/>
              <a:t>Expanding </a:t>
            </a:r>
            <a:r>
              <a:rPr lang="en-IN" sz="2700" b="1" dirty="0" smtClean="0"/>
              <a:t>the scope of international trade</a:t>
            </a:r>
            <a:endParaRPr lang="en-IN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99404" cy="4759472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IN" sz="1900" dirty="0" smtClean="0"/>
              <a:t>Customs cooperation as an imperative of global trade</a:t>
            </a:r>
          </a:p>
          <a:p>
            <a:pPr>
              <a:lnSpc>
                <a:spcPct val="300000"/>
              </a:lnSpc>
            </a:pPr>
            <a:r>
              <a:rPr lang="en-IN" sz="1900" dirty="0" smtClean="0"/>
              <a:t>Multilateral Customs cooperation on a global scale</a:t>
            </a:r>
          </a:p>
          <a:p>
            <a:pPr>
              <a:lnSpc>
                <a:spcPct val="300000"/>
              </a:lnSpc>
            </a:pPr>
            <a:r>
              <a:rPr lang="en-IN" sz="1900" dirty="0" smtClean="0"/>
              <a:t>Providing form and organisation to the cross-border Customs infrastructure</a:t>
            </a:r>
          </a:p>
          <a:p>
            <a:pPr>
              <a:lnSpc>
                <a:spcPct val="300000"/>
              </a:lnSpc>
            </a:pPr>
            <a:r>
              <a:rPr lang="en-IN" sz="1900" dirty="0" smtClean="0"/>
              <a:t>WCO: the </a:t>
            </a:r>
            <a:r>
              <a:rPr lang="en-IN" sz="1900" dirty="0" smtClean="0"/>
              <a:t>base for the ease of doing business</a:t>
            </a:r>
            <a:br>
              <a:rPr lang="en-IN" sz="1900" dirty="0" smtClean="0"/>
            </a:br>
            <a:endParaRPr lang="en-IN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357322"/>
          </a:xfrm>
        </p:spPr>
        <p:txBody>
          <a:bodyPr>
            <a:normAutofit fontScale="90000"/>
          </a:bodyPr>
          <a:lstStyle/>
          <a:p>
            <a:r>
              <a:rPr lang="en-IN" sz="3100" b="1" dirty="0" smtClean="0"/>
              <a:t/>
            </a:r>
            <a:br>
              <a:rPr lang="en-IN" sz="3100" b="1" dirty="0" smtClean="0"/>
            </a:br>
            <a:r>
              <a:rPr lang="en-IN" sz="3100" b="1" dirty="0" smtClean="0"/>
              <a:t/>
            </a:r>
            <a:br>
              <a:rPr lang="en-IN" sz="3100" b="1" dirty="0" smtClean="0"/>
            </a:br>
            <a:r>
              <a:rPr lang="en-IN" sz="3100" b="1" dirty="0" smtClean="0"/>
              <a:t>Challenges to trading across borders</a:t>
            </a:r>
            <a:br>
              <a:rPr lang="en-IN" sz="3100" b="1" dirty="0" smtClean="0"/>
            </a:br>
            <a:r>
              <a:rPr lang="en-IN" sz="2700" b="1" dirty="0" smtClean="0"/>
              <a:t>What’s new for trade facilitation</a:t>
            </a:r>
            <a:r>
              <a:rPr lang="en-IN" sz="3100" b="1" dirty="0" smtClean="0"/>
              <a:t/>
            </a:r>
            <a:br>
              <a:rPr lang="en-IN" sz="3100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IN" sz="2000" dirty="0" smtClean="0"/>
              <a:t>Traditional Challenges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New Challenges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Realigning the focus of traditional </a:t>
            </a:r>
            <a:r>
              <a:rPr lang="en-IN" sz="2000" dirty="0" smtClean="0"/>
              <a:t>Customs techniques</a:t>
            </a:r>
            <a:endParaRPr lang="en-IN" sz="2000" dirty="0" smtClean="0"/>
          </a:p>
          <a:p>
            <a:pPr>
              <a:lnSpc>
                <a:spcPct val="300000"/>
              </a:lnSpc>
            </a:pPr>
            <a:r>
              <a:rPr lang="en-IN" sz="2000" dirty="0" smtClean="0"/>
              <a:t>Response through futuristic orientation of WCO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Encouraging compliance to </a:t>
            </a:r>
            <a:r>
              <a:rPr lang="en-IN" sz="2800" b="1" dirty="0" smtClean="0"/>
              <a:t>standards</a:t>
            </a:r>
            <a:br>
              <a:rPr lang="en-IN" sz="2800" b="1" dirty="0" smtClean="0"/>
            </a:br>
            <a:r>
              <a:rPr lang="en-IN" sz="2000" b="1" dirty="0" smtClean="0"/>
              <a:t>Incorporating a </a:t>
            </a:r>
            <a:r>
              <a:rPr lang="en-IN" sz="2000" b="1" dirty="0" smtClean="0"/>
              <a:t>global paradigm in the customs administrations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99404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370000"/>
              </a:lnSpc>
            </a:pPr>
            <a:r>
              <a:rPr lang="en-IN" dirty="0" smtClean="0"/>
              <a:t>Developments in the trading world</a:t>
            </a:r>
          </a:p>
          <a:p>
            <a:pPr>
              <a:lnSpc>
                <a:spcPct val="370000"/>
              </a:lnSpc>
            </a:pPr>
            <a:r>
              <a:rPr lang="en-IN" dirty="0" smtClean="0"/>
              <a:t>Development of new paradigms by WCO</a:t>
            </a:r>
          </a:p>
          <a:p>
            <a:pPr>
              <a:lnSpc>
                <a:spcPct val="370000"/>
              </a:lnSpc>
            </a:pPr>
            <a:r>
              <a:rPr lang="en-IN" dirty="0" smtClean="0"/>
              <a:t>Promoting adoption </a:t>
            </a:r>
            <a:r>
              <a:rPr lang="en-IN" dirty="0" smtClean="0"/>
              <a:t>of new paradigms</a:t>
            </a:r>
            <a:r>
              <a:rPr lang="en-IN" dirty="0" smtClean="0"/>
              <a:t> </a:t>
            </a:r>
            <a:r>
              <a:rPr lang="en-IN" dirty="0" smtClean="0"/>
              <a:t>by the customs and trade community</a:t>
            </a:r>
            <a:r>
              <a:rPr lang="en-IN" dirty="0" smtClean="0"/>
              <a:t> </a:t>
            </a:r>
          </a:p>
          <a:p>
            <a:pPr>
              <a:lnSpc>
                <a:spcPct val="370000"/>
              </a:lnSpc>
            </a:pPr>
            <a:r>
              <a:rPr lang="en-IN" dirty="0" smtClean="0"/>
              <a:t>Delivering results by capacity building and support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 smtClean="0"/>
              <a:t>Influence of WCO on the borders around the world</a:t>
            </a:r>
            <a:br>
              <a:rPr lang="en-IN" sz="2800" b="1" dirty="0" smtClean="0"/>
            </a:br>
            <a:r>
              <a:rPr lang="en-IN" sz="2400" b="1" dirty="0" smtClean="0"/>
              <a:t> Seamless flow of legitimate international trade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IN" sz="2000" dirty="0" smtClean="0"/>
              <a:t>Customs modernisation and reform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Technology driven Customs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Transparency and predictability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Enhancing partnerships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 smtClean="0"/>
              <a:t>Globally Networked Customs </a:t>
            </a:r>
            <a:br>
              <a:rPr lang="en-IN" sz="2800" b="1" dirty="0" smtClean="0"/>
            </a:br>
            <a:r>
              <a:rPr lang="en-IN" sz="2400" b="1" dirty="0" smtClean="0"/>
              <a:t>For a globalised world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IN" sz="2000" dirty="0" smtClean="0"/>
              <a:t>Need for supply chain visibility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Customs Regulatory requirements 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Enormity of resources applied for enforcement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Building up from the realities: Nodes </a:t>
            </a:r>
            <a:r>
              <a:rPr lang="en-IN" sz="2000" dirty="0" smtClean="0"/>
              <a:t>and the </a:t>
            </a:r>
            <a:r>
              <a:rPr lang="en-IN" sz="2000" dirty="0" smtClean="0"/>
              <a:t>inter-node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 smtClean="0"/>
              <a:t>Globally Networked Customs</a:t>
            </a:r>
            <a:br>
              <a:rPr lang="en-IN" sz="2800" b="1" dirty="0" smtClean="0"/>
            </a:br>
            <a:r>
              <a:rPr lang="en-IN" sz="2400" b="1" dirty="0" smtClean="0"/>
              <a:t> Early Response to Emerging Risks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571612"/>
            <a:ext cx="8842248" cy="4688034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IN" sz="1900" dirty="0" smtClean="0"/>
              <a:t>Unexpected </a:t>
            </a:r>
            <a:r>
              <a:rPr lang="en-IN" sz="1900" dirty="0" smtClean="0"/>
              <a:t>crisis situations </a:t>
            </a:r>
            <a:endParaRPr lang="en-IN" sz="1900" dirty="0" smtClean="0"/>
          </a:p>
          <a:p>
            <a:pPr>
              <a:lnSpc>
                <a:spcPct val="300000"/>
              </a:lnSpc>
            </a:pPr>
            <a:r>
              <a:rPr lang="en-IN" sz="1900" dirty="0" smtClean="0"/>
              <a:t>Readiness </a:t>
            </a:r>
            <a:r>
              <a:rPr lang="en-IN" sz="1900" dirty="0" smtClean="0"/>
              <a:t>of Customs </a:t>
            </a:r>
            <a:endParaRPr lang="en-IN" sz="1900" dirty="0" smtClean="0"/>
          </a:p>
          <a:p>
            <a:pPr>
              <a:lnSpc>
                <a:spcPct val="300000"/>
              </a:lnSpc>
            </a:pPr>
            <a:r>
              <a:rPr lang="en-IN" sz="1900" dirty="0" smtClean="0"/>
              <a:t>Cooperation </a:t>
            </a:r>
            <a:r>
              <a:rPr lang="en-IN" sz="1900" dirty="0" smtClean="0"/>
              <a:t>on a real-time </a:t>
            </a:r>
            <a:r>
              <a:rPr lang="en-IN" sz="1900" dirty="0" smtClean="0"/>
              <a:t>basis: saving </a:t>
            </a:r>
            <a:r>
              <a:rPr lang="en-IN" sz="1900" dirty="0" smtClean="0"/>
              <a:t>time and </a:t>
            </a:r>
            <a:r>
              <a:rPr lang="en-IN" sz="1900" dirty="0" smtClean="0"/>
              <a:t>cost</a:t>
            </a:r>
          </a:p>
          <a:p>
            <a:pPr>
              <a:lnSpc>
                <a:spcPct val="300000"/>
              </a:lnSpc>
            </a:pPr>
            <a:r>
              <a:rPr lang="en-IN" sz="1900" dirty="0" smtClean="0"/>
              <a:t>Making business as usual: resilient supply chains and reducing </a:t>
            </a:r>
            <a:r>
              <a:rPr lang="en-IN" sz="1900" dirty="0" smtClean="0"/>
              <a:t>vulnerabilities</a:t>
            </a:r>
            <a:endParaRPr lang="en-IN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 smtClean="0"/>
              <a:t>Customs </a:t>
            </a:r>
            <a:r>
              <a:rPr lang="en-IN" sz="2800" b="1" dirty="0"/>
              <a:t>citizen-centric </a:t>
            </a:r>
            <a:r>
              <a:rPr lang="en-IN" sz="2800" b="1" dirty="0" smtClean="0"/>
              <a:t>approach </a:t>
            </a:r>
            <a:br>
              <a:rPr lang="en-IN" sz="2800" b="1" dirty="0" smtClean="0"/>
            </a:br>
            <a:r>
              <a:rPr lang="en-IN" sz="2400" b="1" dirty="0" smtClean="0"/>
              <a:t>Sustainability for the people, planet and prosperity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IN" sz="2000" dirty="0" smtClean="0"/>
              <a:t>Right Queue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E-commerce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Green Customs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Humanitarian Customs 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143008"/>
          </a:xfrm>
        </p:spPr>
        <p:txBody>
          <a:bodyPr>
            <a:normAutofit fontScale="90000"/>
          </a:bodyPr>
          <a:lstStyle/>
          <a:p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b="1" dirty="0" smtClean="0"/>
              <a:t>WCO </a:t>
            </a:r>
            <a:r>
              <a:rPr lang="en-IN" sz="3100" b="1" dirty="0" smtClean="0"/>
              <a:t>and </a:t>
            </a:r>
            <a:r>
              <a:rPr lang="en-IN" sz="3100" b="1" dirty="0"/>
              <a:t>g</a:t>
            </a:r>
            <a:r>
              <a:rPr lang="en-IN" sz="3100" b="1" dirty="0" smtClean="0"/>
              <a:t>lobal trade</a:t>
            </a:r>
            <a:br>
              <a:rPr lang="en-IN" sz="3100" b="1" dirty="0" smtClean="0"/>
            </a:br>
            <a:r>
              <a:rPr lang="en-IN" sz="2700" b="1" dirty="0" smtClean="0"/>
              <a:t>The vast vacant niche</a:t>
            </a:r>
            <a:br>
              <a:rPr lang="en-IN" sz="2700" b="1" dirty="0" smtClean="0"/>
            </a:br>
            <a:endParaRPr lang="en-IN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IN" sz="2000" dirty="0" smtClean="0"/>
              <a:t>With a Customs administration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Among Customs administrations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With trade</a:t>
            </a:r>
          </a:p>
          <a:p>
            <a:pPr>
              <a:lnSpc>
                <a:spcPct val="300000"/>
              </a:lnSpc>
            </a:pPr>
            <a:r>
              <a:rPr lang="en-IN" sz="2000" dirty="0" smtClean="0"/>
              <a:t>Beyond trade</a:t>
            </a:r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4779</TotalTime>
  <Words>241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World Customs Organization and global trade: Imprints and future paradigms</vt:lpstr>
      <vt:lpstr>From Cross-border to Global  Expanding the scope of international trade</vt:lpstr>
      <vt:lpstr>  Challenges to trading across borders What’s new for trade facilitation </vt:lpstr>
      <vt:lpstr>Encouraging compliance to standards Incorporating a global paradigm in the customs administrations</vt:lpstr>
      <vt:lpstr>Influence of WCO on the borders around the world  Seamless flow of legitimate international trade</vt:lpstr>
      <vt:lpstr>Globally Networked Customs  For a globalised world</vt:lpstr>
      <vt:lpstr>Globally Networked Customs  Early Response to Emerging Risks</vt:lpstr>
      <vt:lpstr>Customs citizen-centric approach  Sustainability for the people, planet and prosperity</vt:lpstr>
      <vt:lpstr> WCO and global trade The vast vacant niche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Customs Organization and global trade: imprints and future paradigms</dc:title>
  <dc:creator>kanaga subramanian G</dc:creator>
  <cp:lastModifiedBy>kanaga subramanian G</cp:lastModifiedBy>
  <cp:revision>18</cp:revision>
  <dcterms:created xsi:type="dcterms:W3CDTF">2020-10-30T10:22:08Z</dcterms:created>
  <dcterms:modified xsi:type="dcterms:W3CDTF">2020-11-02T18:04:40Z</dcterms:modified>
</cp:coreProperties>
</file>