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sldIdLst>
    <p:sldId id="256" r:id="rId6"/>
    <p:sldId id="257" r:id="rId7"/>
    <p:sldId id="259" r:id="rId8"/>
    <p:sldId id="261" r:id="rId9"/>
    <p:sldId id="262" r:id="rId10"/>
    <p:sldId id="263" r:id="rId11"/>
    <p:sldId id="264" r:id="rId12"/>
    <p:sldId id="265" r:id="rId13"/>
    <p:sldId id="266" r:id="rId14"/>
    <p:sldId id="267" r:id="rId15"/>
    <p:sldId id="298" r:id="rId16"/>
    <p:sldId id="270" r:id="rId17"/>
    <p:sldId id="260" r:id="rId18"/>
    <p:sldId id="271" r:id="rId19"/>
    <p:sldId id="272"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1/25/2021</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1/25/2021</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cfa.org/form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7FEB-8D9A-484A-BB8E-99C10D4F5F5F}"/>
              </a:ext>
            </a:extLst>
          </p:cNvPr>
          <p:cNvSpPr>
            <a:spLocks noGrp="1"/>
          </p:cNvSpPr>
          <p:nvPr>
            <p:ph type="ctrTitle"/>
          </p:nvPr>
        </p:nvSpPr>
        <p:spPr>
          <a:xfrm>
            <a:off x="4128985" y="4667813"/>
            <a:ext cx="3934027" cy="597681"/>
          </a:xfrm>
        </p:spPr>
        <p:txBody>
          <a:bodyPr>
            <a:normAutofit/>
          </a:bodyPr>
          <a:lstStyle/>
          <a:p>
            <a:r>
              <a:rPr lang="en-US" sz="3600" dirty="0"/>
              <a:t>Sponsored by GCFA</a:t>
            </a:r>
          </a:p>
        </p:txBody>
      </p:sp>
      <p:sp>
        <p:nvSpPr>
          <p:cNvPr id="3" name="Subtitle 2">
            <a:extLst>
              <a:ext uri="{FF2B5EF4-FFF2-40B4-BE49-F238E27FC236}">
                <a16:creationId xmlns:a16="http://schemas.microsoft.com/office/drawing/2014/main" id="{C0C321DE-54DB-4375-AE1C-8026CEA930C1}"/>
              </a:ext>
            </a:extLst>
          </p:cNvPr>
          <p:cNvSpPr>
            <a:spLocks noGrp="1"/>
          </p:cNvSpPr>
          <p:nvPr>
            <p:ph type="subTitle" idx="1"/>
          </p:nvPr>
        </p:nvSpPr>
        <p:spPr>
          <a:xfrm>
            <a:off x="3861879" y="5385215"/>
            <a:ext cx="4468241" cy="1114037"/>
          </a:xfrm>
        </p:spPr>
        <p:txBody>
          <a:bodyPr>
            <a:normAutofit lnSpcReduction="10000"/>
          </a:bodyPr>
          <a:lstStyle/>
          <a:p>
            <a:r>
              <a:rPr lang="en-US" sz="3600" dirty="0"/>
              <a:t>Virtual Training Event</a:t>
            </a:r>
          </a:p>
          <a:p>
            <a:r>
              <a:rPr lang="en-US" sz="3600" dirty="0"/>
              <a:t>January 26-28, 2021</a:t>
            </a:r>
          </a:p>
        </p:txBody>
      </p:sp>
      <p:pic>
        <p:nvPicPr>
          <p:cNvPr id="10" name="Picture 9" descr="A picture containing logo&#10;&#10;Description automatically generated">
            <a:extLst>
              <a:ext uri="{FF2B5EF4-FFF2-40B4-BE49-F238E27FC236}">
                <a16:creationId xmlns:a16="http://schemas.microsoft.com/office/drawing/2014/main" id="{AA724DF9-6595-44DB-93EA-EF25E2BB381E}"/>
              </a:ext>
            </a:extLst>
          </p:cNvPr>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1941778" y="199681"/>
            <a:ext cx="8308439" cy="4626139"/>
          </a:xfrm>
          <a:prstGeom prst="rect">
            <a:avLst/>
          </a:prstGeom>
        </p:spPr>
      </p:pic>
    </p:spTree>
    <p:extLst>
      <p:ext uri="{BB962C8B-B14F-4D97-AF65-F5344CB8AC3E}">
        <p14:creationId xmlns:p14="http://schemas.microsoft.com/office/powerpoint/2010/main" val="289183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Audit Guidelines - Purpose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r>
              <a:rPr lang="en-US" sz="3200" dirty="0">
                <a:solidFill>
                  <a:prstClr val="black"/>
                </a:solidFill>
              </a:rPr>
              <a:t>To outline the financial statement audit requirements for each JEO/CCEO.</a:t>
            </a:r>
          </a:p>
          <a:p>
            <a:pPr lvl="0">
              <a:spcAft>
                <a:spcPts val="600"/>
              </a:spcAft>
              <a:buClr>
                <a:srgbClr val="58A3A8"/>
              </a:buClr>
            </a:pPr>
            <a:r>
              <a:rPr lang="en-US" sz="3200" dirty="0">
                <a:solidFill>
                  <a:prstClr val="black"/>
                </a:solidFill>
              </a:rPr>
              <a:t>To ensure audits are thorough and useful.</a:t>
            </a:r>
          </a:p>
          <a:p>
            <a:pPr lvl="0">
              <a:spcAft>
                <a:spcPts val="600"/>
              </a:spcAft>
              <a:buClr>
                <a:srgbClr val="58A3A8"/>
              </a:buClr>
            </a:pPr>
            <a:r>
              <a:rPr lang="en-US" sz="3200" dirty="0">
                <a:solidFill>
                  <a:prstClr val="black"/>
                </a:solidFill>
              </a:rPr>
              <a:t>To ensure identified control deficiencies are remediated.</a:t>
            </a:r>
          </a:p>
          <a:p>
            <a:pPr lvl="0">
              <a:spcAft>
                <a:spcPts val="600"/>
              </a:spcAft>
              <a:buClr>
                <a:srgbClr val="58A3A8"/>
              </a:buClr>
            </a:pPr>
            <a:r>
              <a:rPr lang="en-US" sz="3200" dirty="0">
                <a:solidFill>
                  <a:prstClr val="black"/>
                </a:solidFill>
              </a:rPr>
              <a:t>To provide audit consistency.</a:t>
            </a:r>
          </a:p>
          <a:p>
            <a:pPr marL="0" lvl="0" indent="0">
              <a:spcAft>
                <a:spcPts val="600"/>
              </a:spcAft>
              <a:buClr>
                <a:srgbClr val="58A3A8"/>
              </a:buClr>
              <a:buNone/>
            </a:pPr>
            <a:r>
              <a:rPr lang="en-US" sz="3200" dirty="0">
                <a:solidFill>
                  <a:prstClr val="black"/>
                </a:solidFill>
              </a:rPr>
              <a:t>There are separate, but similar guidelines for JEOs and CCEOs. </a:t>
            </a:r>
          </a:p>
          <a:p>
            <a:endParaRPr lang="en-US" dirty="0"/>
          </a:p>
        </p:txBody>
      </p:sp>
    </p:spTree>
    <p:extLst>
      <p:ext uri="{BB962C8B-B14F-4D97-AF65-F5344CB8AC3E}">
        <p14:creationId xmlns:p14="http://schemas.microsoft.com/office/powerpoint/2010/main" val="40540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Audit Guidelines - Consolidations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pPr marL="0" lvl="0" indent="0">
              <a:spcAft>
                <a:spcPts val="600"/>
              </a:spcAft>
              <a:buClr>
                <a:srgbClr val="58A3A8"/>
              </a:buClr>
              <a:buNone/>
            </a:pPr>
            <a:r>
              <a:rPr lang="en-US" sz="3200" dirty="0">
                <a:solidFill>
                  <a:prstClr val="black"/>
                </a:solidFill>
              </a:rPr>
              <a:t>If the episcopal office financial statements are consolidated with the related annual conference, the following is required: </a:t>
            </a:r>
          </a:p>
          <a:p>
            <a:pPr lvl="0">
              <a:spcAft>
                <a:spcPts val="600"/>
              </a:spcAft>
              <a:buClr>
                <a:srgbClr val="58A3A8"/>
              </a:buClr>
            </a:pPr>
            <a:r>
              <a:rPr lang="en-US" sz="3200" dirty="0">
                <a:solidFill>
                  <a:prstClr val="black"/>
                </a:solidFill>
              </a:rPr>
              <a:t>The report should be clear that the EO is consolidated with the annual conference.</a:t>
            </a:r>
          </a:p>
          <a:p>
            <a:pPr lvl="0">
              <a:spcAft>
                <a:spcPts val="600"/>
              </a:spcAft>
              <a:buClr>
                <a:srgbClr val="58A3A8"/>
              </a:buClr>
            </a:pPr>
            <a:r>
              <a:rPr lang="en-US" sz="3200" dirty="0">
                <a:solidFill>
                  <a:prstClr val="black"/>
                </a:solidFill>
              </a:rPr>
              <a:t>Separate EO schedules are required. This may be in the form of a consolidating schedule.</a:t>
            </a:r>
          </a:p>
          <a:p>
            <a:pPr lvl="0">
              <a:spcAft>
                <a:spcPts val="600"/>
              </a:spcAft>
              <a:buClr>
                <a:srgbClr val="58A3A8"/>
              </a:buClr>
            </a:pPr>
            <a:r>
              <a:rPr lang="en-US" sz="3200" dirty="0">
                <a:solidFill>
                  <a:prstClr val="black"/>
                </a:solidFill>
              </a:rPr>
              <a:t>A fixed asset schedule is required. </a:t>
            </a:r>
          </a:p>
          <a:p>
            <a:pPr marL="0" lvl="0" indent="0">
              <a:spcAft>
                <a:spcPts val="600"/>
              </a:spcAft>
              <a:buClr>
                <a:srgbClr val="58A3A8"/>
              </a:buClr>
              <a:buNone/>
            </a:pPr>
            <a:r>
              <a:rPr lang="en-US" sz="3200" dirty="0">
                <a:solidFill>
                  <a:prstClr val="black"/>
                </a:solidFill>
              </a:rPr>
              <a:t>To facilitate the communication of required information, a checklist has been developed and must be completed by the EO or annual conference. </a:t>
            </a:r>
          </a:p>
        </p:txBody>
      </p:sp>
    </p:spTree>
    <p:extLst>
      <p:ext uri="{BB962C8B-B14F-4D97-AF65-F5344CB8AC3E}">
        <p14:creationId xmlns:p14="http://schemas.microsoft.com/office/powerpoint/2010/main" val="303016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Local Church Audit Guide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34949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LCAG Purpose</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a:xfrm>
            <a:off x="5799909" y="1957962"/>
            <a:ext cx="5555479" cy="4047354"/>
          </a:xfrm>
        </p:spPr>
        <p:txBody>
          <a:bodyPr/>
          <a:lstStyle/>
          <a:p>
            <a:pPr marL="0" lvl="0" indent="0" defTabSz="457200">
              <a:lnSpc>
                <a:spcPct val="100000"/>
              </a:lnSpc>
              <a:spcBef>
                <a:spcPts val="0"/>
              </a:spcBef>
              <a:buNone/>
            </a:pPr>
            <a:r>
              <a:rPr lang="en-US" sz="2000" dirty="0">
                <a:solidFill>
                  <a:prstClr val="black"/>
                </a:solidFill>
              </a:rPr>
              <a:t>The United Methodist Church </a:t>
            </a:r>
            <a:r>
              <a:rPr lang="en-US" sz="2000" i="1" dirty="0">
                <a:solidFill>
                  <a:prstClr val="black"/>
                </a:solidFill>
              </a:rPr>
              <a:t>Book of Discipline</a:t>
            </a:r>
            <a:r>
              <a:rPr lang="en-US" sz="2000" dirty="0">
                <a:solidFill>
                  <a:prstClr val="black"/>
                </a:solidFill>
              </a:rPr>
              <a:t> assigns the responsibility for the annual audit of financial records to the committee on finance at each local church. The committee “shall make provisions for an annual </a:t>
            </a:r>
            <a:r>
              <a:rPr lang="en-US" sz="2000" u="sng" dirty="0">
                <a:solidFill>
                  <a:prstClr val="black"/>
                </a:solidFill>
              </a:rPr>
              <a:t>audit</a:t>
            </a:r>
            <a:r>
              <a:rPr lang="en-US" sz="2000" dirty="0">
                <a:solidFill>
                  <a:prstClr val="black"/>
                </a:solidFill>
              </a:rPr>
              <a:t> of the financial statements of the local church and all its organizations and accounts. The committee shall make a full and complete report to the annual charge conference” (258.4d).  </a:t>
            </a:r>
            <a:r>
              <a:rPr lang="en-US" sz="2000" u="sng" dirty="0">
                <a:solidFill>
                  <a:prstClr val="black"/>
                </a:solidFill>
              </a:rPr>
              <a:t>The purpose of the audit guide is to assist the committee in its work.</a:t>
            </a:r>
          </a:p>
          <a:p>
            <a:endParaRPr lang="en-US" dirty="0"/>
          </a:p>
        </p:txBody>
      </p:sp>
      <p:pic>
        <p:nvPicPr>
          <p:cNvPr id="11" name="Content Placeholder 10" descr="A picture containing text&#10;&#10;Description automatically generated">
            <a:extLst>
              <a:ext uri="{FF2B5EF4-FFF2-40B4-BE49-F238E27FC236}">
                <a16:creationId xmlns:a16="http://schemas.microsoft.com/office/drawing/2014/main" id="{8E59E6F2-3A59-4458-A8D3-FC9022C7915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326997" y="1957962"/>
            <a:ext cx="3269950" cy="4231701"/>
          </a:xfrm>
        </p:spPr>
      </p:pic>
    </p:spTree>
    <p:extLst>
      <p:ext uri="{BB962C8B-B14F-4D97-AF65-F5344CB8AC3E}">
        <p14:creationId xmlns:p14="http://schemas.microsoft.com/office/powerpoint/2010/main" val="3680742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GCFA’s Role with LCAG</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marL="285750" lvl="0" indent="-285750" defTabSz="457200">
              <a:lnSpc>
                <a:spcPct val="100000"/>
              </a:lnSpc>
              <a:spcBef>
                <a:spcPts val="0"/>
              </a:spcBef>
            </a:pPr>
            <a:r>
              <a:rPr lang="en-US" sz="3000" dirty="0">
                <a:solidFill>
                  <a:prstClr val="black"/>
                </a:solidFill>
              </a:rPr>
              <a:t>GCFA and the Committee on Audit &amp; Review are not responsible for the conduct of local church audits, nor do they provide legal or financial advice to local churches through this booklet.  </a:t>
            </a:r>
          </a:p>
          <a:p>
            <a:pPr marL="285750" lvl="0" indent="-285750" defTabSz="457200">
              <a:lnSpc>
                <a:spcPct val="100000"/>
              </a:lnSpc>
              <a:spcBef>
                <a:spcPts val="0"/>
              </a:spcBef>
            </a:pPr>
            <a:r>
              <a:rPr lang="en-US" sz="3000" dirty="0">
                <a:solidFill>
                  <a:prstClr val="black"/>
                </a:solidFill>
              </a:rPr>
              <a:t>Local churches should seek assistance and advice from their local advisors when specific issues arise.  </a:t>
            </a:r>
          </a:p>
          <a:p>
            <a:pPr marL="285750" lvl="0" indent="-285750" defTabSz="457200">
              <a:lnSpc>
                <a:spcPct val="100000"/>
              </a:lnSpc>
              <a:spcBef>
                <a:spcPts val="0"/>
              </a:spcBef>
            </a:pPr>
            <a:r>
              <a:rPr lang="en-US" sz="3000" dirty="0">
                <a:solidFill>
                  <a:prstClr val="black"/>
                </a:solidFill>
              </a:rPr>
              <a:t>The LCAG is provided as a service; it should be used to increase the knowledge of auditing principles within the local church, including the understanding of why audits should be conducted and the uses to which they can be applied </a:t>
            </a:r>
          </a:p>
          <a:p>
            <a:pPr marL="0" lvl="0" indent="0" defTabSz="287338">
              <a:lnSpc>
                <a:spcPct val="100000"/>
              </a:lnSpc>
              <a:spcBef>
                <a:spcPts val="0"/>
              </a:spcBef>
              <a:buNone/>
            </a:pPr>
            <a:r>
              <a:rPr lang="en-US" sz="3000" dirty="0">
                <a:solidFill>
                  <a:prstClr val="black"/>
                </a:solidFill>
              </a:rPr>
              <a:t>	to local church officials.</a:t>
            </a:r>
          </a:p>
          <a:p>
            <a:endParaRPr lang="en-US" dirty="0"/>
          </a:p>
        </p:txBody>
      </p:sp>
    </p:spTree>
    <p:extLst>
      <p:ext uri="{BB962C8B-B14F-4D97-AF65-F5344CB8AC3E}">
        <p14:creationId xmlns:p14="http://schemas.microsoft.com/office/powerpoint/2010/main" val="109257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Recent LCAG Updates (2014 and 2020)</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pPr lvl="0">
              <a:spcAft>
                <a:spcPts val="600"/>
              </a:spcAft>
              <a:buClr>
                <a:srgbClr val="58A3A8"/>
              </a:buClr>
            </a:pPr>
            <a:r>
              <a:rPr lang="en-US" sz="3200" dirty="0">
                <a:solidFill>
                  <a:prstClr val="black"/>
                </a:solidFill>
              </a:rPr>
              <a:t>GCFA updated the LCAG in 2014 and 2020 to make it more “principles based” instead of specific “rules based.”</a:t>
            </a:r>
          </a:p>
          <a:p>
            <a:pPr lvl="0">
              <a:spcAft>
                <a:spcPts val="600"/>
              </a:spcAft>
              <a:buClr>
                <a:srgbClr val="58A3A8"/>
              </a:buClr>
            </a:pPr>
            <a:r>
              <a:rPr lang="en-US" sz="3200" dirty="0">
                <a:solidFill>
                  <a:prstClr val="black"/>
                </a:solidFill>
              </a:rPr>
              <a:t>Added information regarding the Trust Clause.</a:t>
            </a:r>
          </a:p>
          <a:p>
            <a:pPr lvl="0">
              <a:spcAft>
                <a:spcPts val="600"/>
              </a:spcAft>
              <a:buClr>
                <a:srgbClr val="58A3A8"/>
              </a:buClr>
            </a:pPr>
            <a:r>
              <a:rPr lang="en-US" sz="3200" dirty="0">
                <a:solidFill>
                  <a:prstClr val="black"/>
                </a:solidFill>
              </a:rPr>
              <a:t>Includes guidance for engagement types based on the size of the local church</a:t>
            </a:r>
          </a:p>
          <a:p>
            <a:pPr lvl="0">
              <a:spcAft>
                <a:spcPts val="600"/>
              </a:spcAft>
              <a:buClr>
                <a:srgbClr val="58A3A8"/>
              </a:buClr>
            </a:pPr>
            <a:r>
              <a:rPr lang="en-US" sz="3200" dirty="0">
                <a:solidFill>
                  <a:prstClr val="black"/>
                </a:solidFill>
              </a:rPr>
              <a:t>Includes recommended procedures for both external and non-external audits</a:t>
            </a:r>
          </a:p>
          <a:p>
            <a:pPr lvl="0">
              <a:spcAft>
                <a:spcPts val="600"/>
              </a:spcAft>
              <a:buClr>
                <a:srgbClr val="58A3A8"/>
              </a:buClr>
            </a:pPr>
            <a:r>
              <a:rPr lang="en-US" sz="3200" dirty="0">
                <a:solidFill>
                  <a:prstClr val="black"/>
                </a:solidFill>
              </a:rPr>
              <a:t>Located at:  </a:t>
            </a:r>
            <a:r>
              <a:rPr lang="en-US" sz="3200" dirty="0">
                <a:solidFill>
                  <a:prstClr val="black"/>
                </a:solidFill>
                <a:hlinkClick r:id="rId2">
                  <a:extLst>
                    <a:ext uri="{A12FA001-AC4F-418D-AE19-62706E023703}">
                      <ahyp:hlinkClr xmlns:ahyp="http://schemas.microsoft.com/office/drawing/2018/hyperlinkcolor" val="tx"/>
                    </a:ext>
                  </a:extLst>
                </a:hlinkClick>
              </a:rPr>
              <a:t>http://www.gcfa.org/forms</a:t>
            </a:r>
            <a:endParaRPr lang="en-US" sz="3200" dirty="0">
              <a:solidFill>
                <a:prstClr val="black"/>
              </a:solidFill>
            </a:endParaRPr>
          </a:p>
          <a:p>
            <a:endParaRPr lang="en-US" dirty="0"/>
          </a:p>
        </p:txBody>
      </p:sp>
    </p:spTree>
    <p:extLst>
      <p:ext uri="{BB962C8B-B14F-4D97-AF65-F5344CB8AC3E}">
        <p14:creationId xmlns:p14="http://schemas.microsoft.com/office/powerpoint/2010/main" val="561514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Overview of Financial Statement Audits Discussion Topics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endParaRPr lang="en-US" dirty="0"/>
          </a:p>
          <a:p>
            <a:r>
              <a:rPr lang="en-US" sz="4000" dirty="0"/>
              <a:t>Conference Level Financial Statement Audits</a:t>
            </a:r>
          </a:p>
          <a:p>
            <a:r>
              <a:rPr lang="en-US" sz="4000" dirty="0"/>
              <a:t>JEO/CCEO Audit Guidelines/Requirements</a:t>
            </a:r>
          </a:p>
          <a:p>
            <a:r>
              <a:rPr lang="en-US" sz="4000" dirty="0"/>
              <a:t>Local Church Audit Guide</a:t>
            </a:r>
          </a:p>
          <a:p>
            <a:pPr>
              <a:lnSpc>
                <a:spcPct val="100000"/>
              </a:lnSpc>
              <a:spcBef>
                <a:spcPts val="0"/>
              </a:spcBef>
            </a:pPr>
            <a:endParaRPr lang="en-US" sz="2000" dirty="0"/>
          </a:p>
          <a:p>
            <a:pPr marL="0" indent="0">
              <a:lnSpc>
                <a:spcPct val="100000"/>
              </a:lnSpc>
              <a:spcBef>
                <a:spcPts val="0"/>
              </a:spcBef>
              <a:buNone/>
            </a:pPr>
            <a:r>
              <a:rPr lang="en-US" sz="2000" dirty="0"/>
              <a:t>Presented by: </a:t>
            </a:r>
          </a:p>
          <a:p>
            <a:pPr marL="227013" indent="0">
              <a:lnSpc>
                <a:spcPct val="100000"/>
              </a:lnSpc>
              <a:spcBef>
                <a:spcPts val="0"/>
              </a:spcBef>
              <a:buNone/>
            </a:pPr>
            <a:r>
              <a:rPr lang="en-US" sz="2000" dirty="0"/>
              <a:t>Paul Demastus</a:t>
            </a:r>
          </a:p>
          <a:p>
            <a:pPr marL="227013" indent="0">
              <a:lnSpc>
                <a:spcPct val="100000"/>
              </a:lnSpc>
              <a:spcBef>
                <a:spcPts val="0"/>
              </a:spcBef>
              <a:buNone/>
            </a:pPr>
            <a:r>
              <a:rPr lang="en-US" sz="2000" dirty="0"/>
              <a:t>LBMC, PC – GCFA Outsourced Internal Audit Provider</a:t>
            </a:r>
          </a:p>
          <a:p>
            <a:pPr marL="227013" indent="0">
              <a:lnSpc>
                <a:spcPct val="100000"/>
              </a:lnSpc>
              <a:spcBef>
                <a:spcPts val="0"/>
              </a:spcBef>
              <a:buNone/>
            </a:pPr>
            <a:r>
              <a:rPr lang="en-US" sz="2000" dirty="0"/>
              <a:t>615-309-2229</a:t>
            </a:r>
          </a:p>
          <a:p>
            <a:pPr marL="227013" indent="0">
              <a:lnSpc>
                <a:spcPct val="100000"/>
              </a:lnSpc>
              <a:spcBef>
                <a:spcPts val="0"/>
              </a:spcBef>
              <a:buNone/>
            </a:pPr>
            <a:r>
              <a:rPr lang="en-US" sz="2000" dirty="0"/>
              <a:t>pdemastus@lbmc.com</a:t>
            </a:r>
          </a:p>
          <a:p>
            <a:pPr>
              <a:lnSpc>
                <a:spcPct val="100000"/>
              </a:lnSpc>
              <a:spcBef>
                <a:spcPts val="0"/>
              </a:spcBef>
            </a:pPr>
            <a:endParaRPr lang="en-US" sz="2000" dirty="0"/>
          </a:p>
        </p:txBody>
      </p:sp>
    </p:spTree>
    <p:extLst>
      <p:ext uri="{BB962C8B-B14F-4D97-AF65-F5344CB8AC3E}">
        <p14:creationId xmlns:p14="http://schemas.microsoft.com/office/powerpoint/2010/main" val="10686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Conference Level Financial Statement Audits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93362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Requirement</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a:buClr>
                <a:srgbClr val="58A3A8"/>
              </a:buClr>
              <a:buNone/>
            </a:pPr>
            <a:r>
              <a:rPr lang="en-US" sz="3200" i="1" dirty="0">
                <a:solidFill>
                  <a:prstClr val="black"/>
                </a:solidFill>
              </a:rPr>
              <a:t>Book of Discipline </a:t>
            </a:r>
            <a:r>
              <a:rPr lang="en-US" sz="3200" dirty="0">
                <a:solidFill>
                  <a:prstClr val="black"/>
                </a:solidFill>
              </a:rPr>
              <a:t>¶ 617: “The council shall have the following authority and responsibility with respect to the auditing of the financial records </a:t>
            </a:r>
            <a:r>
              <a:rPr lang="en-US" sz="3200" dirty="0"/>
              <a:t>of the conference and its agencies:</a:t>
            </a:r>
          </a:p>
          <a:p>
            <a:pPr marL="457200" lvl="0" indent="-457200">
              <a:buClr>
                <a:srgbClr val="58A3A8"/>
              </a:buClr>
              <a:buFont typeface="+mj-lt"/>
              <a:buAutoNum type="arabicPeriod"/>
            </a:pPr>
            <a:r>
              <a:rPr lang="en-US" sz="3200" dirty="0"/>
              <a:t>To have the accounts of the conference treasurer for the preceding fiscal year audited by a certified public accountant within 150 days after the close of the conference fiscal year and to receive, review, and report such audit to the annual conference.”</a:t>
            </a:r>
          </a:p>
          <a:p>
            <a:endParaRPr lang="en-US" dirty="0"/>
          </a:p>
        </p:txBody>
      </p:sp>
    </p:spTree>
    <p:extLst>
      <p:ext uri="{BB962C8B-B14F-4D97-AF65-F5344CB8AC3E}">
        <p14:creationId xmlns:p14="http://schemas.microsoft.com/office/powerpoint/2010/main" val="258066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Auditor Selection</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buClr>
                <a:srgbClr val="58A3A8"/>
              </a:buClr>
            </a:pPr>
            <a:endParaRPr lang="en-US" sz="3600" dirty="0">
              <a:solidFill>
                <a:prstClr val="black"/>
              </a:solidFill>
            </a:endParaRPr>
          </a:p>
          <a:p>
            <a:pPr lvl="0">
              <a:spcAft>
                <a:spcPts val="600"/>
              </a:spcAft>
              <a:buClr>
                <a:srgbClr val="58A3A8"/>
              </a:buClr>
            </a:pPr>
            <a:r>
              <a:rPr lang="en-US" sz="3600" dirty="0">
                <a:solidFill>
                  <a:prstClr val="black"/>
                </a:solidFill>
              </a:rPr>
              <a:t>UMC agencies are audited by Cherry Bekaert, LLP.</a:t>
            </a:r>
          </a:p>
          <a:p>
            <a:pPr lvl="0">
              <a:buClr>
                <a:srgbClr val="58A3A8"/>
              </a:buClr>
            </a:pPr>
            <a:r>
              <a:rPr lang="en-US" sz="3600" dirty="0">
                <a:solidFill>
                  <a:prstClr val="black"/>
                </a:solidFill>
              </a:rPr>
              <a:t>The Annual and Central Conference Offices and Episcopal Offices are audited by whichever firm they hire to perform their audit.  </a:t>
            </a:r>
          </a:p>
          <a:p>
            <a:endParaRPr lang="en-US" dirty="0"/>
          </a:p>
        </p:txBody>
      </p:sp>
    </p:spTree>
    <p:extLst>
      <p:ext uri="{BB962C8B-B14F-4D97-AF65-F5344CB8AC3E}">
        <p14:creationId xmlns:p14="http://schemas.microsoft.com/office/powerpoint/2010/main" val="353023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Purpose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marL="0" lvl="0" indent="0">
              <a:buClr>
                <a:srgbClr val="58A3A8"/>
              </a:buClr>
              <a:buNone/>
            </a:pPr>
            <a:r>
              <a:rPr lang="en-US" sz="3200" dirty="0">
                <a:solidFill>
                  <a:prstClr val="black"/>
                </a:solidFill>
              </a:rPr>
              <a:t>Per the American Institute of Certified Public Accountants: “The purpose of an audit is to provide financial statement users with an opinion by the auditor on whether the financial statements are </a:t>
            </a:r>
            <a:r>
              <a:rPr lang="en-US" sz="3200" u="sng" dirty="0">
                <a:solidFill>
                  <a:prstClr val="black"/>
                </a:solidFill>
              </a:rPr>
              <a:t>presented fairly</a:t>
            </a:r>
            <a:r>
              <a:rPr lang="en-US" sz="3200" dirty="0">
                <a:solidFill>
                  <a:prstClr val="black"/>
                </a:solidFill>
              </a:rPr>
              <a:t>, </a:t>
            </a:r>
            <a:r>
              <a:rPr lang="en-US" sz="3200" u="sng" dirty="0">
                <a:solidFill>
                  <a:prstClr val="black"/>
                </a:solidFill>
              </a:rPr>
              <a:t>in all material </a:t>
            </a:r>
            <a:r>
              <a:rPr lang="en-US" sz="3200" dirty="0">
                <a:solidFill>
                  <a:prstClr val="black"/>
                </a:solidFill>
              </a:rPr>
              <a:t>respects, in accordance with an applicable financial reporting framework, which </a:t>
            </a:r>
            <a:r>
              <a:rPr lang="en-US" sz="3200" u="sng" dirty="0">
                <a:solidFill>
                  <a:prstClr val="black"/>
                </a:solidFill>
              </a:rPr>
              <a:t>enhances the degree of confidence that intended users can place in the financial statements</a:t>
            </a:r>
            <a:r>
              <a:rPr lang="en-US" sz="3200" dirty="0">
                <a:solidFill>
                  <a:prstClr val="black"/>
                </a:solidFill>
              </a:rPr>
              <a:t>.”</a:t>
            </a:r>
          </a:p>
          <a:p>
            <a:endParaRPr lang="en-US" dirty="0"/>
          </a:p>
        </p:txBody>
      </p:sp>
    </p:spTree>
    <p:extLst>
      <p:ext uri="{BB962C8B-B14F-4D97-AF65-F5344CB8AC3E}">
        <p14:creationId xmlns:p14="http://schemas.microsoft.com/office/powerpoint/2010/main" val="138917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 Key Points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pPr lvl="0">
              <a:spcAft>
                <a:spcPts val="600"/>
              </a:spcAft>
              <a:buClr>
                <a:srgbClr val="58A3A8"/>
              </a:buClr>
            </a:pPr>
            <a:r>
              <a:rPr lang="en-US" sz="3200" dirty="0">
                <a:solidFill>
                  <a:prstClr val="black"/>
                </a:solidFill>
              </a:rPr>
              <a:t>An unmodified opinion provides reasonable assurance that the financial statements are not materially misstated. </a:t>
            </a:r>
          </a:p>
          <a:p>
            <a:pPr lvl="0">
              <a:spcAft>
                <a:spcPts val="600"/>
              </a:spcAft>
              <a:buClr>
                <a:srgbClr val="58A3A8"/>
              </a:buClr>
            </a:pPr>
            <a:r>
              <a:rPr lang="en-US" sz="3200" dirty="0">
                <a:solidFill>
                  <a:prstClr val="black"/>
                </a:solidFill>
              </a:rPr>
              <a:t>Internal control evaluations conducted as part of a financial statement audit are inconsistent.  </a:t>
            </a:r>
          </a:p>
          <a:p>
            <a:pPr lvl="0">
              <a:buClr>
                <a:srgbClr val="58A3A8"/>
              </a:buClr>
            </a:pPr>
            <a:r>
              <a:rPr lang="en-US" sz="3200" dirty="0">
                <a:solidFill>
                  <a:prstClr val="black"/>
                </a:solidFill>
              </a:rPr>
              <a:t>Procedures are not designed for the purpose of detecting all fraud (only fraud that is material to the financial statements).  </a:t>
            </a:r>
          </a:p>
          <a:p>
            <a:endParaRPr lang="en-US" dirty="0"/>
          </a:p>
        </p:txBody>
      </p:sp>
    </p:spTree>
    <p:extLst>
      <p:ext uri="{BB962C8B-B14F-4D97-AF65-F5344CB8AC3E}">
        <p14:creationId xmlns:p14="http://schemas.microsoft.com/office/powerpoint/2010/main" val="312773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External Audit – Key Points</a:t>
            </a:r>
            <a:r>
              <a:rPr lang="en-US" sz="1400" dirty="0"/>
              <a:t> (continued)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lvl="0">
              <a:buClr>
                <a:srgbClr val="58A3A8"/>
              </a:buClr>
            </a:pPr>
            <a:endParaRPr lang="en-US" sz="3200" dirty="0">
              <a:solidFill>
                <a:prstClr val="black"/>
              </a:solidFill>
            </a:endParaRPr>
          </a:p>
          <a:p>
            <a:pPr marL="0" lvl="0" indent="0">
              <a:buClr>
                <a:srgbClr val="58A3A8"/>
              </a:buClr>
              <a:buNone/>
            </a:pPr>
            <a:r>
              <a:rPr lang="en-US" sz="3200" dirty="0">
                <a:solidFill>
                  <a:prstClr val="black"/>
                </a:solidFill>
              </a:rPr>
              <a:t>The Jurisdictional and Central Conference Episcopal Offices are responsible for ensuring the related Audit Guidelines are followed by the external auditor. The guidelines are provided by the Episcopal Services Department at GCFA. </a:t>
            </a:r>
            <a:endParaRPr lang="en-US" sz="3200" dirty="0"/>
          </a:p>
        </p:txBody>
      </p:sp>
    </p:spTree>
    <p:extLst>
      <p:ext uri="{BB962C8B-B14F-4D97-AF65-F5344CB8AC3E}">
        <p14:creationId xmlns:p14="http://schemas.microsoft.com/office/powerpoint/2010/main" val="302293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227013" indent="-227013"/>
            <a:r>
              <a:rPr lang="en-US" sz="4400" b="1" dirty="0">
                <a:solidFill>
                  <a:schemeClr val="bg1"/>
                </a:solidFill>
              </a:rPr>
              <a:t>JEO/CCEO Audit Guidelines/Requirements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69650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8" ma:contentTypeDescription="Create a new document." ma:contentTypeScope="" ma:versionID="d1b673c6f36e52c11073f749e7e5fbda">
  <xsd:schema xmlns:xsd="http://www.w3.org/2001/XMLSchema" xmlns:xs="http://www.w3.org/2001/XMLSchema" xmlns:p="http://schemas.microsoft.com/office/2006/metadata/properties" xmlns:ns2="e917e7b4-4346-449a-9cfb-cf92bf2e1087" targetNamespace="http://schemas.microsoft.com/office/2006/metadata/properties" ma:root="true" ma:fieldsID="e64c4b8f205753182e709be463a12eeb"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A9C3A-50C8-42CF-841B-BABF0E07736D}">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purl.org/dc/terms/"/>
    <ds:schemaRef ds:uri="http://schemas.openxmlformats.org/package/2006/metadata/core-properties"/>
    <ds:schemaRef ds:uri="e917e7b4-4346-449a-9cfb-cf92bf2e1087"/>
    <ds:schemaRef ds:uri="http://www.w3.org/XML/1998/namespace"/>
  </ds:schemaRefs>
</ds:datastoreItem>
</file>

<file path=customXml/itemProps2.xml><?xml version="1.0" encoding="utf-8"?>
<ds:datastoreItem xmlns:ds="http://schemas.openxmlformats.org/officeDocument/2006/customXml" ds:itemID="{8435A67E-73CE-403B-8309-7059A1437D9F}">
  <ds:schemaRefs>
    <ds:schemaRef ds:uri="http://schemas.microsoft.com/sharepoint/v3/contenttype/forms"/>
  </ds:schemaRefs>
</ds:datastoreItem>
</file>

<file path=customXml/itemProps3.xml><?xml version="1.0" encoding="utf-8"?>
<ds:datastoreItem xmlns:ds="http://schemas.openxmlformats.org/officeDocument/2006/customXml" ds:itemID="{7F354E4E-06EB-421C-9388-8C8D3051324E}"/>
</file>

<file path=docProps/app.xml><?xml version="1.0" encoding="utf-8"?>
<Properties xmlns="http://schemas.openxmlformats.org/officeDocument/2006/extended-properties" xmlns:vt="http://schemas.openxmlformats.org/officeDocument/2006/docPropsVTypes">
  <Template/>
  <TotalTime>305</TotalTime>
  <Words>766</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Franklin Gothic Book</vt:lpstr>
      <vt:lpstr>Franklin Gothic Medium</vt:lpstr>
      <vt:lpstr>Office Theme</vt:lpstr>
      <vt:lpstr>Default Theme</vt:lpstr>
      <vt:lpstr>Sponsored by GCFA</vt:lpstr>
      <vt:lpstr>Overview of Financial Statement Audits Discussion Topics</vt:lpstr>
      <vt:lpstr>PowerPoint Presentation</vt:lpstr>
      <vt:lpstr>External Audit Requirement</vt:lpstr>
      <vt:lpstr>External Auditor Selection</vt:lpstr>
      <vt:lpstr>External Audit Purpose</vt:lpstr>
      <vt:lpstr>External Audit – Key Points</vt:lpstr>
      <vt:lpstr>External Audit – Key Points (continued)</vt:lpstr>
      <vt:lpstr>PowerPoint Presentation</vt:lpstr>
      <vt:lpstr>Audit Guidelines - Purpose</vt:lpstr>
      <vt:lpstr>Audit Guidelines - Consolidations</vt:lpstr>
      <vt:lpstr>PowerPoint Presentation</vt:lpstr>
      <vt:lpstr>LCAG Purpose</vt:lpstr>
      <vt:lpstr>GCFA’s Role with LCAG</vt:lpstr>
      <vt:lpstr>Recent LCAG Updates (2014 and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43</cp:revision>
  <dcterms:created xsi:type="dcterms:W3CDTF">2020-11-10T14:16:28Z</dcterms:created>
  <dcterms:modified xsi:type="dcterms:W3CDTF">2021-01-25T15:46:14Z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