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8" r:id="rId7"/>
    <p:sldId id="260" r:id="rId8"/>
    <p:sldId id="261" r:id="rId9"/>
    <p:sldId id="262" r:id="rId10"/>
    <p:sldId id="269" r:id="rId11"/>
    <p:sldId id="263" r:id="rId12"/>
    <p:sldId id="264" r:id="rId13"/>
    <p:sldId id="265" r:id="rId14"/>
    <p:sldId id="26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9B2B0-EFA1-B45E-F663-8759C253D4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203732-E347-E58D-A963-4C278968D3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6CC282-91D3-0845-894F-1A5D5879F5CD}"/>
              </a:ext>
            </a:extLst>
          </p:cNvPr>
          <p:cNvSpPr>
            <a:spLocks noGrp="1"/>
          </p:cNvSpPr>
          <p:nvPr>
            <p:ph type="dt" sz="half" idx="10"/>
          </p:nvPr>
        </p:nvSpPr>
        <p:spPr/>
        <p:txBody>
          <a:bodyPr/>
          <a:lstStyle/>
          <a:p>
            <a:fld id="{9BE9F12F-FA80-44E4-897C-4BC75690578A}" type="datetimeFigureOut">
              <a:rPr lang="en-US" smtClean="0"/>
              <a:t>4/24/2023</a:t>
            </a:fld>
            <a:endParaRPr lang="en-US"/>
          </a:p>
        </p:txBody>
      </p:sp>
      <p:sp>
        <p:nvSpPr>
          <p:cNvPr id="5" name="Footer Placeholder 4">
            <a:extLst>
              <a:ext uri="{FF2B5EF4-FFF2-40B4-BE49-F238E27FC236}">
                <a16:creationId xmlns:a16="http://schemas.microsoft.com/office/drawing/2014/main" id="{BB2091DD-29D0-DEAF-78D6-E83193FC5B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964715-BA99-F2B3-0DD4-03E966C1906A}"/>
              </a:ext>
            </a:extLst>
          </p:cNvPr>
          <p:cNvSpPr>
            <a:spLocks noGrp="1"/>
          </p:cNvSpPr>
          <p:nvPr>
            <p:ph type="sldNum" sz="quarter" idx="12"/>
          </p:nvPr>
        </p:nvSpPr>
        <p:spPr/>
        <p:txBody>
          <a:bodyPr/>
          <a:lstStyle/>
          <a:p>
            <a:fld id="{98F591D3-E45E-4746-A137-662653B6EF56}" type="slidenum">
              <a:rPr lang="en-US" smtClean="0"/>
              <a:t>‹#›</a:t>
            </a:fld>
            <a:endParaRPr lang="en-US"/>
          </a:p>
        </p:txBody>
      </p:sp>
    </p:spTree>
    <p:extLst>
      <p:ext uri="{BB962C8B-B14F-4D97-AF65-F5344CB8AC3E}">
        <p14:creationId xmlns:p14="http://schemas.microsoft.com/office/powerpoint/2010/main" val="868324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793E6-815D-0BBE-3AE1-5BF8E7B443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7C689C-8FAB-4940-DBC3-EE2CBED446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F3B580-7056-0B66-EF9E-8488952F76C6}"/>
              </a:ext>
            </a:extLst>
          </p:cNvPr>
          <p:cNvSpPr>
            <a:spLocks noGrp="1"/>
          </p:cNvSpPr>
          <p:nvPr>
            <p:ph type="dt" sz="half" idx="10"/>
          </p:nvPr>
        </p:nvSpPr>
        <p:spPr/>
        <p:txBody>
          <a:bodyPr/>
          <a:lstStyle/>
          <a:p>
            <a:fld id="{9BE9F12F-FA80-44E4-897C-4BC75690578A}" type="datetimeFigureOut">
              <a:rPr lang="en-US" smtClean="0"/>
              <a:t>4/24/2023</a:t>
            </a:fld>
            <a:endParaRPr lang="en-US"/>
          </a:p>
        </p:txBody>
      </p:sp>
      <p:sp>
        <p:nvSpPr>
          <p:cNvPr id="5" name="Footer Placeholder 4">
            <a:extLst>
              <a:ext uri="{FF2B5EF4-FFF2-40B4-BE49-F238E27FC236}">
                <a16:creationId xmlns:a16="http://schemas.microsoft.com/office/drawing/2014/main" id="{F7C067CA-C235-6EF5-E500-98B07B562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649308-D5DF-6850-2086-F10011C0F562}"/>
              </a:ext>
            </a:extLst>
          </p:cNvPr>
          <p:cNvSpPr>
            <a:spLocks noGrp="1"/>
          </p:cNvSpPr>
          <p:nvPr>
            <p:ph type="sldNum" sz="quarter" idx="12"/>
          </p:nvPr>
        </p:nvSpPr>
        <p:spPr/>
        <p:txBody>
          <a:bodyPr/>
          <a:lstStyle/>
          <a:p>
            <a:fld id="{98F591D3-E45E-4746-A137-662653B6EF56}" type="slidenum">
              <a:rPr lang="en-US" smtClean="0"/>
              <a:t>‹#›</a:t>
            </a:fld>
            <a:endParaRPr lang="en-US"/>
          </a:p>
        </p:txBody>
      </p:sp>
    </p:spTree>
    <p:extLst>
      <p:ext uri="{BB962C8B-B14F-4D97-AF65-F5344CB8AC3E}">
        <p14:creationId xmlns:p14="http://schemas.microsoft.com/office/powerpoint/2010/main" val="1539560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172C78-0040-E6F9-BC50-A8C93A565B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CF40B7C-EF6E-D479-9533-9ED6F9A233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A59BD4-89CE-AB1B-D203-A05C1D2D88B0}"/>
              </a:ext>
            </a:extLst>
          </p:cNvPr>
          <p:cNvSpPr>
            <a:spLocks noGrp="1"/>
          </p:cNvSpPr>
          <p:nvPr>
            <p:ph type="dt" sz="half" idx="10"/>
          </p:nvPr>
        </p:nvSpPr>
        <p:spPr/>
        <p:txBody>
          <a:bodyPr/>
          <a:lstStyle/>
          <a:p>
            <a:fld id="{9BE9F12F-FA80-44E4-897C-4BC75690578A}" type="datetimeFigureOut">
              <a:rPr lang="en-US" smtClean="0"/>
              <a:t>4/24/2023</a:t>
            </a:fld>
            <a:endParaRPr lang="en-US"/>
          </a:p>
        </p:txBody>
      </p:sp>
      <p:sp>
        <p:nvSpPr>
          <p:cNvPr id="5" name="Footer Placeholder 4">
            <a:extLst>
              <a:ext uri="{FF2B5EF4-FFF2-40B4-BE49-F238E27FC236}">
                <a16:creationId xmlns:a16="http://schemas.microsoft.com/office/drawing/2014/main" id="{E5524A89-BDAC-6161-C5E1-1C4084D0F8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5D7CB3-D99F-E83E-69C2-D31C741CB31A}"/>
              </a:ext>
            </a:extLst>
          </p:cNvPr>
          <p:cNvSpPr>
            <a:spLocks noGrp="1"/>
          </p:cNvSpPr>
          <p:nvPr>
            <p:ph type="sldNum" sz="quarter" idx="12"/>
          </p:nvPr>
        </p:nvSpPr>
        <p:spPr/>
        <p:txBody>
          <a:bodyPr/>
          <a:lstStyle/>
          <a:p>
            <a:fld id="{98F591D3-E45E-4746-A137-662653B6EF56}" type="slidenum">
              <a:rPr lang="en-US" smtClean="0"/>
              <a:t>‹#›</a:t>
            </a:fld>
            <a:endParaRPr lang="en-US"/>
          </a:p>
        </p:txBody>
      </p:sp>
    </p:spTree>
    <p:extLst>
      <p:ext uri="{BB962C8B-B14F-4D97-AF65-F5344CB8AC3E}">
        <p14:creationId xmlns:p14="http://schemas.microsoft.com/office/powerpoint/2010/main" val="4293218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7CA96-0FF7-0E28-B512-9A6ECA2E4E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26E4DC-3B54-4706-1234-C1B7F1A923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4A43B-F9D4-172C-35E1-EF806E743BA1}"/>
              </a:ext>
            </a:extLst>
          </p:cNvPr>
          <p:cNvSpPr>
            <a:spLocks noGrp="1"/>
          </p:cNvSpPr>
          <p:nvPr>
            <p:ph type="dt" sz="half" idx="10"/>
          </p:nvPr>
        </p:nvSpPr>
        <p:spPr/>
        <p:txBody>
          <a:bodyPr/>
          <a:lstStyle/>
          <a:p>
            <a:fld id="{9BE9F12F-FA80-44E4-897C-4BC75690578A}" type="datetimeFigureOut">
              <a:rPr lang="en-US" smtClean="0"/>
              <a:t>4/24/2023</a:t>
            </a:fld>
            <a:endParaRPr lang="en-US"/>
          </a:p>
        </p:txBody>
      </p:sp>
      <p:sp>
        <p:nvSpPr>
          <p:cNvPr id="5" name="Footer Placeholder 4">
            <a:extLst>
              <a:ext uri="{FF2B5EF4-FFF2-40B4-BE49-F238E27FC236}">
                <a16:creationId xmlns:a16="http://schemas.microsoft.com/office/drawing/2014/main" id="{8F25A965-023B-ADBC-B43E-4687D2EEFF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6E6B09-7E1E-D7A8-619F-A5227916A8AA}"/>
              </a:ext>
            </a:extLst>
          </p:cNvPr>
          <p:cNvSpPr>
            <a:spLocks noGrp="1"/>
          </p:cNvSpPr>
          <p:nvPr>
            <p:ph type="sldNum" sz="quarter" idx="12"/>
          </p:nvPr>
        </p:nvSpPr>
        <p:spPr/>
        <p:txBody>
          <a:bodyPr/>
          <a:lstStyle/>
          <a:p>
            <a:fld id="{98F591D3-E45E-4746-A137-662653B6EF56}" type="slidenum">
              <a:rPr lang="en-US" smtClean="0"/>
              <a:t>‹#›</a:t>
            </a:fld>
            <a:endParaRPr lang="en-US"/>
          </a:p>
        </p:txBody>
      </p:sp>
    </p:spTree>
    <p:extLst>
      <p:ext uri="{BB962C8B-B14F-4D97-AF65-F5344CB8AC3E}">
        <p14:creationId xmlns:p14="http://schemas.microsoft.com/office/powerpoint/2010/main" val="2920381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0ABBE-3889-022F-F831-430F93FC5C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59D6C6-2161-2106-7C5D-C45A65B06A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453EEF-7B09-EFFF-14C5-6A444A7CA157}"/>
              </a:ext>
            </a:extLst>
          </p:cNvPr>
          <p:cNvSpPr>
            <a:spLocks noGrp="1"/>
          </p:cNvSpPr>
          <p:nvPr>
            <p:ph type="dt" sz="half" idx="10"/>
          </p:nvPr>
        </p:nvSpPr>
        <p:spPr/>
        <p:txBody>
          <a:bodyPr/>
          <a:lstStyle/>
          <a:p>
            <a:fld id="{9BE9F12F-FA80-44E4-897C-4BC75690578A}" type="datetimeFigureOut">
              <a:rPr lang="en-US" smtClean="0"/>
              <a:t>4/24/2023</a:t>
            </a:fld>
            <a:endParaRPr lang="en-US"/>
          </a:p>
        </p:txBody>
      </p:sp>
      <p:sp>
        <p:nvSpPr>
          <p:cNvPr id="5" name="Footer Placeholder 4">
            <a:extLst>
              <a:ext uri="{FF2B5EF4-FFF2-40B4-BE49-F238E27FC236}">
                <a16:creationId xmlns:a16="http://schemas.microsoft.com/office/drawing/2014/main" id="{E890C398-09C8-9E39-E936-9C1C629E36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BBCA7-4411-3C56-4315-2759FD1B55A5}"/>
              </a:ext>
            </a:extLst>
          </p:cNvPr>
          <p:cNvSpPr>
            <a:spLocks noGrp="1"/>
          </p:cNvSpPr>
          <p:nvPr>
            <p:ph type="sldNum" sz="quarter" idx="12"/>
          </p:nvPr>
        </p:nvSpPr>
        <p:spPr/>
        <p:txBody>
          <a:bodyPr/>
          <a:lstStyle/>
          <a:p>
            <a:fld id="{98F591D3-E45E-4746-A137-662653B6EF56}" type="slidenum">
              <a:rPr lang="en-US" smtClean="0"/>
              <a:t>‹#›</a:t>
            </a:fld>
            <a:endParaRPr lang="en-US"/>
          </a:p>
        </p:txBody>
      </p:sp>
    </p:spTree>
    <p:extLst>
      <p:ext uri="{BB962C8B-B14F-4D97-AF65-F5344CB8AC3E}">
        <p14:creationId xmlns:p14="http://schemas.microsoft.com/office/powerpoint/2010/main" val="969445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7FD20-6119-CE1F-6539-15E3EF616F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530EE7-F62F-20C6-EDB7-9CA7A6E8AD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29E0425-01DF-746A-D885-A8757FF03D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45E717-D0A0-EBDE-1CF7-5F287DE77022}"/>
              </a:ext>
            </a:extLst>
          </p:cNvPr>
          <p:cNvSpPr>
            <a:spLocks noGrp="1"/>
          </p:cNvSpPr>
          <p:nvPr>
            <p:ph type="dt" sz="half" idx="10"/>
          </p:nvPr>
        </p:nvSpPr>
        <p:spPr/>
        <p:txBody>
          <a:bodyPr/>
          <a:lstStyle/>
          <a:p>
            <a:fld id="{9BE9F12F-FA80-44E4-897C-4BC75690578A}" type="datetimeFigureOut">
              <a:rPr lang="en-US" smtClean="0"/>
              <a:t>4/24/2023</a:t>
            </a:fld>
            <a:endParaRPr lang="en-US"/>
          </a:p>
        </p:txBody>
      </p:sp>
      <p:sp>
        <p:nvSpPr>
          <p:cNvPr id="6" name="Footer Placeholder 5">
            <a:extLst>
              <a:ext uri="{FF2B5EF4-FFF2-40B4-BE49-F238E27FC236}">
                <a16:creationId xmlns:a16="http://schemas.microsoft.com/office/drawing/2014/main" id="{9D7D1655-AEB1-EFE3-73EA-D2288FD33F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B1AD1E-7CE2-60B7-5AC2-564E788CA288}"/>
              </a:ext>
            </a:extLst>
          </p:cNvPr>
          <p:cNvSpPr>
            <a:spLocks noGrp="1"/>
          </p:cNvSpPr>
          <p:nvPr>
            <p:ph type="sldNum" sz="quarter" idx="12"/>
          </p:nvPr>
        </p:nvSpPr>
        <p:spPr/>
        <p:txBody>
          <a:bodyPr/>
          <a:lstStyle/>
          <a:p>
            <a:fld id="{98F591D3-E45E-4746-A137-662653B6EF56}" type="slidenum">
              <a:rPr lang="en-US" smtClean="0"/>
              <a:t>‹#›</a:t>
            </a:fld>
            <a:endParaRPr lang="en-US"/>
          </a:p>
        </p:txBody>
      </p:sp>
    </p:spTree>
    <p:extLst>
      <p:ext uri="{BB962C8B-B14F-4D97-AF65-F5344CB8AC3E}">
        <p14:creationId xmlns:p14="http://schemas.microsoft.com/office/powerpoint/2010/main" val="428528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FB329-70A8-38C7-36D4-1792BE3AF0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F63EA9-14E3-4BCB-3781-F7B2982363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EA3ABA-AFBA-1A03-A7FF-88B8F3CCAA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1E3D74-E6D1-DE32-82D4-F80228E292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FF76AB-A683-C816-9F99-D634CD4973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D5F01E-1D39-89C5-00C5-F7E863E33CAD}"/>
              </a:ext>
            </a:extLst>
          </p:cNvPr>
          <p:cNvSpPr>
            <a:spLocks noGrp="1"/>
          </p:cNvSpPr>
          <p:nvPr>
            <p:ph type="dt" sz="half" idx="10"/>
          </p:nvPr>
        </p:nvSpPr>
        <p:spPr/>
        <p:txBody>
          <a:bodyPr/>
          <a:lstStyle/>
          <a:p>
            <a:fld id="{9BE9F12F-FA80-44E4-897C-4BC75690578A}" type="datetimeFigureOut">
              <a:rPr lang="en-US" smtClean="0"/>
              <a:t>4/24/2023</a:t>
            </a:fld>
            <a:endParaRPr lang="en-US"/>
          </a:p>
        </p:txBody>
      </p:sp>
      <p:sp>
        <p:nvSpPr>
          <p:cNvPr id="8" name="Footer Placeholder 7">
            <a:extLst>
              <a:ext uri="{FF2B5EF4-FFF2-40B4-BE49-F238E27FC236}">
                <a16:creationId xmlns:a16="http://schemas.microsoft.com/office/drawing/2014/main" id="{63B8ADFE-2638-D5F6-9DDC-B5E5F5F58F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B1E4FF-06B7-E9FB-695D-C53EDDCD681D}"/>
              </a:ext>
            </a:extLst>
          </p:cNvPr>
          <p:cNvSpPr>
            <a:spLocks noGrp="1"/>
          </p:cNvSpPr>
          <p:nvPr>
            <p:ph type="sldNum" sz="quarter" idx="12"/>
          </p:nvPr>
        </p:nvSpPr>
        <p:spPr/>
        <p:txBody>
          <a:bodyPr/>
          <a:lstStyle/>
          <a:p>
            <a:fld id="{98F591D3-E45E-4746-A137-662653B6EF56}" type="slidenum">
              <a:rPr lang="en-US" smtClean="0"/>
              <a:t>‹#›</a:t>
            </a:fld>
            <a:endParaRPr lang="en-US"/>
          </a:p>
        </p:txBody>
      </p:sp>
    </p:spTree>
    <p:extLst>
      <p:ext uri="{BB962C8B-B14F-4D97-AF65-F5344CB8AC3E}">
        <p14:creationId xmlns:p14="http://schemas.microsoft.com/office/powerpoint/2010/main" val="477404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4AF41-92DD-77ED-BCB5-5C282D666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A5BBD4-8232-E133-EB2D-6E9526819F69}"/>
              </a:ext>
            </a:extLst>
          </p:cNvPr>
          <p:cNvSpPr>
            <a:spLocks noGrp="1"/>
          </p:cNvSpPr>
          <p:nvPr>
            <p:ph type="dt" sz="half" idx="10"/>
          </p:nvPr>
        </p:nvSpPr>
        <p:spPr/>
        <p:txBody>
          <a:bodyPr/>
          <a:lstStyle/>
          <a:p>
            <a:fld id="{9BE9F12F-FA80-44E4-897C-4BC75690578A}" type="datetimeFigureOut">
              <a:rPr lang="en-US" smtClean="0"/>
              <a:t>4/24/2023</a:t>
            </a:fld>
            <a:endParaRPr lang="en-US"/>
          </a:p>
        </p:txBody>
      </p:sp>
      <p:sp>
        <p:nvSpPr>
          <p:cNvPr id="4" name="Footer Placeholder 3">
            <a:extLst>
              <a:ext uri="{FF2B5EF4-FFF2-40B4-BE49-F238E27FC236}">
                <a16:creationId xmlns:a16="http://schemas.microsoft.com/office/drawing/2014/main" id="{4B724512-2D47-30EE-D1B1-053EAC531F7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82407-4C74-FB5A-4C2C-006CC6BE0D5D}"/>
              </a:ext>
            </a:extLst>
          </p:cNvPr>
          <p:cNvSpPr>
            <a:spLocks noGrp="1"/>
          </p:cNvSpPr>
          <p:nvPr>
            <p:ph type="sldNum" sz="quarter" idx="12"/>
          </p:nvPr>
        </p:nvSpPr>
        <p:spPr/>
        <p:txBody>
          <a:bodyPr/>
          <a:lstStyle/>
          <a:p>
            <a:fld id="{98F591D3-E45E-4746-A137-662653B6EF56}" type="slidenum">
              <a:rPr lang="en-US" smtClean="0"/>
              <a:t>‹#›</a:t>
            </a:fld>
            <a:endParaRPr lang="en-US"/>
          </a:p>
        </p:txBody>
      </p:sp>
    </p:spTree>
    <p:extLst>
      <p:ext uri="{BB962C8B-B14F-4D97-AF65-F5344CB8AC3E}">
        <p14:creationId xmlns:p14="http://schemas.microsoft.com/office/powerpoint/2010/main" val="2250980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FC84DA-5E7F-BDE4-CBB0-B4456B33648C}"/>
              </a:ext>
            </a:extLst>
          </p:cNvPr>
          <p:cNvSpPr>
            <a:spLocks noGrp="1"/>
          </p:cNvSpPr>
          <p:nvPr>
            <p:ph type="dt" sz="half" idx="10"/>
          </p:nvPr>
        </p:nvSpPr>
        <p:spPr/>
        <p:txBody>
          <a:bodyPr/>
          <a:lstStyle/>
          <a:p>
            <a:fld id="{9BE9F12F-FA80-44E4-897C-4BC75690578A}" type="datetimeFigureOut">
              <a:rPr lang="en-US" smtClean="0"/>
              <a:t>4/24/2023</a:t>
            </a:fld>
            <a:endParaRPr lang="en-US"/>
          </a:p>
        </p:txBody>
      </p:sp>
      <p:sp>
        <p:nvSpPr>
          <p:cNvPr id="3" name="Footer Placeholder 2">
            <a:extLst>
              <a:ext uri="{FF2B5EF4-FFF2-40B4-BE49-F238E27FC236}">
                <a16:creationId xmlns:a16="http://schemas.microsoft.com/office/drawing/2014/main" id="{907303F2-7F74-90B4-06C8-37D651017A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A6E0DD-DD68-0A6F-1E68-7E899C2D19D4}"/>
              </a:ext>
            </a:extLst>
          </p:cNvPr>
          <p:cNvSpPr>
            <a:spLocks noGrp="1"/>
          </p:cNvSpPr>
          <p:nvPr>
            <p:ph type="sldNum" sz="quarter" idx="12"/>
          </p:nvPr>
        </p:nvSpPr>
        <p:spPr/>
        <p:txBody>
          <a:bodyPr/>
          <a:lstStyle/>
          <a:p>
            <a:fld id="{98F591D3-E45E-4746-A137-662653B6EF56}" type="slidenum">
              <a:rPr lang="en-US" smtClean="0"/>
              <a:t>‹#›</a:t>
            </a:fld>
            <a:endParaRPr lang="en-US"/>
          </a:p>
        </p:txBody>
      </p:sp>
    </p:spTree>
    <p:extLst>
      <p:ext uri="{BB962C8B-B14F-4D97-AF65-F5344CB8AC3E}">
        <p14:creationId xmlns:p14="http://schemas.microsoft.com/office/powerpoint/2010/main" val="438221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E40FA-DC4A-77EB-54D3-4DF6F81CDD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048673-8A3A-7BF4-D125-59E68C136C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A5A315-BDC0-1EEF-9189-361EB8C64B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E59FA1-32B4-05F5-ABEB-47CBEB14404D}"/>
              </a:ext>
            </a:extLst>
          </p:cNvPr>
          <p:cNvSpPr>
            <a:spLocks noGrp="1"/>
          </p:cNvSpPr>
          <p:nvPr>
            <p:ph type="dt" sz="half" idx="10"/>
          </p:nvPr>
        </p:nvSpPr>
        <p:spPr/>
        <p:txBody>
          <a:bodyPr/>
          <a:lstStyle/>
          <a:p>
            <a:fld id="{9BE9F12F-FA80-44E4-897C-4BC75690578A}" type="datetimeFigureOut">
              <a:rPr lang="en-US" smtClean="0"/>
              <a:t>4/24/2023</a:t>
            </a:fld>
            <a:endParaRPr lang="en-US"/>
          </a:p>
        </p:txBody>
      </p:sp>
      <p:sp>
        <p:nvSpPr>
          <p:cNvPr id="6" name="Footer Placeholder 5">
            <a:extLst>
              <a:ext uri="{FF2B5EF4-FFF2-40B4-BE49-F238E27FC236}">
                <a16:creationId xmlns:a16="http://schemas.microsoft.com/office/drawing/2014/main" id="{B82F6DC9-8911-84FB-B424-73B9F2F18B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3AFDA5-5DCE-51BE-45C4-E7233078608A}"/>
              </a:ext>
            </a:extLst>
          </p:cNvPr>
          <p:cNvSpPr>
            <a:spLocks noGrp="1"/>
          </p:cNvSpPr>
          <p:nvPr>
            <p:ph type="sldNum" sz="quarter" idx="12"/>
          </p:nvPr>
        </p:nvSpPr>
        <p:spPr/>
        <p:txBody>
          <a:bodyPr/>
          <a:lstStyle/>
          <a:p>
            <a:fld id="{98F591D3-E45E-4746-A137-662653B6EF56}" type="slidenum">
              <a:rPr lang="en-US" smtClean="0"/>
              <a:t>‹#›</a:t>
            </a:fld>
            <a:endParaRPr lang="en-US"/>
          </a:p>
        </p:txBody>
      </p:sp>
    </p:spTree>
    <p:extLst>
      <p:ext uri="{BB962C8B-B14F-4D97-AF65-F5344CB8AC3E}">
        <p14:creationId xmlns:p14="http://schemas.microsoft.com/office/powerpoint/2010/main" val="3657580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AE9AA-060C-A8F7-0F0B-C449D5AE9F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72C745-1BD7-D4FC-7CD0-FFCD09CD38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371A69-4760-BB13-41C0-90CC7C104E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727EDD-1FD4-9E0D-BDBB-5FDDF6C8CAE0}"/>
              </a:ext>
            </a:extLst>
          </p:cNvPr>
          <p:cNvSpPr>
            <a:spLocks noGrp="1"/>
          </p:cNvSpPr>
          <p:nvPr>
            <p:ph type="dt" sz="half" idx="10"/>
          </p:nvPr>
        </p:nvSpPr>
        <p:spPr/>
        <p:txBody>
          <a:bodyPr/>
          <a:lstStyle/>
          <a:p>
            <a:fld id="{9BE9F12F-FA80-44E4-897C-4BC75690578A}" type="datetimeFigureOut">
              <a:rPr lang="en-US" smtClean="0"/>
              <a:t>4/24/2023</a:t>
            </a:fld>
            <a:endParaRPr lang="en-US"/>
          </a:p>
        </p:txBody>
      </p:sp>
      <p:sp>
        <p:nvSpPr>
          <p:cNvPr id="6" name="Footer Placeholder 5">
            <a:extLst>
              <a:ext uri="{FF2B5EF4-FFF2-40B4-BE49-F238E27FC236}">
                <a16:creationId xmlns:a16="http://schemas.microsoft.com/office/drawing/2014/main" id="{802942E7-B849-E4B5-1600-1BCBFE26D9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821B22-A782-CEE0-AF7F-6CA4C9EF151C}"/>
              </a:ext>
            </a:extLst>
          </p:cNvPr>
          <p:cNvSpPr>
            <a:spLocks noGrp="1"/>
          </p:cNvSpPr>
          <p:nvPr>
            <p:ph type="sldNum" sz="quarter" idx="12"/>
          </p:nvPr>
        </p:nvSpPr>
        <p:spPr/>
        <p:txBody>
          <a:bodyPr/>
          <a:lstStyle/>
          <a:p>
            <a:fld id="{98F591D3-E45E-4746-A137-662653B6EF56}" type="slidenum">
              <a:rPr lang="en-US" smtClean="0"/>
              <a:t>‹#›</a:t>
            </a:fld>
            <a:endParaRPr lang="en-US"/>
          </a:p>
        </p:txBody>
      </p:sp>
    </p:spTree>
    <p:extLst>
      <p:ext uri="{BB962C8B-B14F-4D97-AF65-F5344CB8AC3E}">
        <p14:creationId xmlns:p14="http://schemas.microsoft.com/office/powerpoint/2010/main" val="1333650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1518FE-A2AB-B752-E07A-A460C6C0E7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240371-EE10-10DD-F145-15D1A8C141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5419FA-986D-81F5-C3A7-BAD0583815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E9F12F-FA80-44E4-897C-4BC75690578A}" type="datetimeFigureOut">
              <a:rPr lang="en-US" smtClean="0"/>
              <a:t>4/24/2023</a:t>
            </a:fld>
            <a:endParaRPr lang="en-US"/>
          </a:p>
        </p:txBody>
      </p:sp>
      <p:sp>
        <p:nvSpPr>
          <p:cNvPr id="5" name="Footer Placeholder 4">
            <a:extLst>
              <a:ext uri="{FF2B5EF4-FFF2-40B4-BE49-F238E27FC236}">
                <a16:creationId xmlns:a16="http://schemas.microsoft.com/office/drawing/2014/main" id="{E84C1808-D091-5D1C-DA21-D01F028915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85D3C1-6AE2-391E-2B76-692CDA5A34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F591D3-E45E-4746-A137-662653B6EF56}" type="slidenum">
              <a:rPr lang="en-US" smtClean="0"/>
              <a:t>‹#›</a:t>
            </a:fld>
            <a:endParaRPr lang="en-US"/>
          </a:p>
        </p:txBody>
      </p:sp>
    </p:spTree>
    <p:extLst>
      <p:ext uri="{BB962C8B-B14F-4D97-AF65-F5344CB8AC3E}">
        <p14:creationId xmlns:p14="http://schemas.microsoft.com/office/powerpoint/2010/main" val="3909224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axnotes.com/research/federal/usc26/1033/cqjk-0000059" TargetMode="External"/><Relationship Id="rId2" Type="http://schemas.openxmlformats.org/officeDocument/2006/relationships/hyperlink" Target="https://www.taxnotes.com/research/federal/usc26/1033/cqjk-000006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6ED14-04CC-E512-9E12-380E4449BF6F}"/>
              </a:ext>
            </a:extLst>
          </p:cNvPr>
          <p:cNvSpPr>
            <a:spLocks noGrp="1"/>
          </p:cNvSpPr>
          <p:nvPr>
            <p:ph type="ctrTitle"/>
          </p:nvPr>
        </p:nvSpPr>
        <p:spPr/>
        <p:txBody>
          <a:bodyPr/>
          <a:lstStyle/>
          <a:p>
            <a:r>
              <a:rPr lang="en-US" dirty="0"/>
              <a:t>Section 1031 Deadline Extensions</a:t>
            </a:r>
          </a:p>
        </p:txBody>
      </p:sp>
      <p:sp>
        <p:nvSpPr>
          <p:cNvPr id="3" name="Subtitle 2">
            <a:extLst>
              <a:ext uri="{FF2B5EF4-FFF2-40B4-BE49-F238E27FC236}">
                <a16:creationId xmlns:a16="http://schemas.microsoft.com/office/drawing/2014/main" id="{3BB9FD23-2B96-2D69-EAB5-0BFFED2A643C}"/>
              </a:ext>
            </a:extLst>
          </p:cNvPr>
          <p:cNvSpPr>
            <a:spLocks noGrp="1"/>
          </p:cNvSpPr>
          <p:nvPr>
            <p:ph type="subTitle" idx="1"/>
          </p:nvPr>
        </p:nvSpPr>
        <p:spPr/>
        <p:txBody>
          <a:bodyPr/>
          <a:lstStyle/>
          <a:p>
            <a:r>
              <a:rPr lang="en-US" dirty="0"/>
              <a:t>Bradley T. Borden</a:t>
            </a:r>
          </a:p>
          <a:p>
            <a:r>
              <a:rPr lang="en-US" dirty="0"/>
              <a:t>April 25, 2023</a:t>
            </a:r>
          </a:p>
        </p:txBody>
      </p:sp>
    </p:spTree>
    <p:extLst>
      <p:ext uri="{BB962C8B-B14F-4D97-AF65-F5344CB8AC3E}">
        <p14:creationId xmlns:p14="http://schemas.microsoft.com/office/powerpoint/2010/main" val="2135348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EAC01-1F41-98D3-E547-CEF3A19FA295}"/>
              </a:ext>
            </a:extLst>
          </p:cNvPr>
          <p:cNvSpPr>
            <a:spLocks noGrp="1"/>
          </p:cNvSpPr>
          <p:nvPr>
            <p:ph type="title"/>
          </p:nvPr>
        </p:nvSpPr>
        <p:spPr/>
        <p:txBody>
          <a:bodyPr/>
          <a:lstStyle/>
          <a:p>
            <a:r>
              <a:rPr lang="en-US" dirty="0"/>
              <a:t>Legal Holidays and Weekends</a:t>
            </a:r>
          </a:p>
        </p:txBody>
      </p:sp>
      <p:sp>
        <p:nvSpPr>
          <p:cNvPr id="3" name="Content Placeholder 2">
            <a:extLst>
              <a:ext uri="{FF2B5EF4-FFF2-40B4-BE49-F238E27FC236}">
                <a16:creationId xmlns:a16="http://schemas.microsoft.com/office/drawing/2014/main" id="{F6C4F282-967B-F3EC-3F38-9382A34D6C71}"/>
              </a:ext>
            </a:extLst>
          </p:cNvPr>
          <p:cNvSpPr>
            <a:spLocks noGrp="1"/>
          </p:cNvSpPr>
          <p:nvPr>
            <p:ph idx="1"/>
          </p:nvPr>
        </p:nvSpPr>
        <p:spPr/>
        <p:txBody>
          <a:bodyPr>
            <a:normAutofit fontScale="85000" lnSpcReduction="10000"/>
          </a:bodyPr>
          <a:lstStyle/>
          <a:p>
            <a:r>
              <a:rPr lang="en-US" dirty="0"/>
              <a:t>I.R.C. § 7503</a:t>
            </a:r>
          </a:p>
          <a:p>
            <a:pPr lvl="1"/>
            <a:r>
              <a:rPr lang="en-US" dirty="0"/>
              <a:t>When the last day prescribed under authority of the internal revenue laws for performing any act falls on Saturday, Sunday, or a legal holiday, the performance of such act shall be considered timely if it is performed on the next succeeding day which is not a Saturday, Sunday, or a legal holiday. </a:t>
            </a:r>
          </a:p>
          <a:p>
            <a:pPr lvl="1"/>
            <a:r>
              <a:rPr lang="en-US" dirty="0"/>
              <a:t>For purposes of this section, the last day for the performance of any act shall be determined by including any authorized extension of time. </a:t>
            </a:r>
          </a:p>
          <a:p>
            <a:pPr lvl="1"/>
            <a:r>
              <a:rPr lang="en-US" dirty="0"/>
              <a:t>The term "legal holiday" means a legal holiday in the District of Columbia; and in the case of any return, statement, or other document required to be filed, or any other act required under authority of the internal revenue laws to be performed, at any office of the Secretary or at any other office of the United States or any agency thereof, located outside the District of Columbia but within an internal revenue district, the term "legal holiday" also means a Statewide legal holiday in the State where such office is located.</a:t>
            </a:r>
          </a:p>
          <a:p>
            <a:r>
              <a:rPr lang="en-US" dirty="0"/>
              <a:t>Based upon language, this applies to section 1031 deadlines</a:t>
            </a:r>
          </a:p>
          <a:p>
            <a:r>
              <a:rPr lang="en-US" dirty="0"/>
              <a:t>Safest course is to act early, if properties are ready to be identified or acquired</a:t>
            </a:r>
          </a:p>
        </p:txBody>
      </p:sp>
    </p:spTree>
    <p:extLst>
      <p:ext uri="{BB962C8B-B14F-4D97-AF65-F5344CB8AC3E}">
        <p14:creationId xmlns:p14="http://schemas.microsoft.com/office/powerpoint/2010/main" val="3849690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44CDC-B73F-7124-E29D-C746304FA16B}"/>
              </a:ext>
            </a:extLst>
          </p:cNvPr>
          <p:cNvSpPr>
            <a:spLocks noGrp="1"/>
          </p:cNvSpPr>
          <p:nvPr>
            <p:ph type="title"/>
          </p:nvPr>
        </p:nvSpPr>
        <p:spPr/>
        <p:txBody>
          <a:bodyPr/>
          <a:lstStyle/>
          <a:p>
            <a:r>
              <a:rPr lang="en-US" dirty="0"/>
              <a:t>Error Corrections</a:t>
            </a:r>
          </a:p>
        </p:txBody>
      </p:sp>
      <p:sp>
        <p:nvSpPr>
          <p:cNvPr id="3" name="Content Placeholder 2">
            <a:extLst>
              <a:ext uri="{FF2B5EF4-FFF2-40B4-BE49-F238E27FC236}">
                <a16:creationId xmlns:a16="http://schemas.microsoft.com/office/drawing/2014/main" id="{55BC2E4F-1659-EF1C-A1F5-A5BF627C24EB}"/>
              </a:ext>
            </a:extLst>
          </p:cNvPr>
          <p:cNvSpPr>
            <a:spLocks noGrp="1"/>
          </p:cNvSpPr>
          <p:nvPr>
            <p:ph idx="1"/>
          </p:nvPr>
        </p:nvSpPr>
        <p:spPr/>
        <p:txBody>
          <a:bodyPr/>
          <a:lstStyle/>
          <a:p>
            <a:r>
              <a:rPr lang="en-US" i="1" dirty="0"/>
              <a:t>Morton v. United States</a:t>
            </a:r>
            <a:r>
              <a:rPr lang="en-US" dirty="0"/>
              <a:t>, 98 Fed. Cl. 596 (2011)</a:t>
            </a:r>
          </a:p>
          <a:p>
            <a:pPr lvl="1"/>
            <a:r>
              <a:rPr lang="en-US" dirty="0"/>
              <a:t>Title company disbursed funds to exchanger contrary to closing instructions</a:t>
            </a:r>
          </a:p>
          <a:p>
            <a:pPr lvl="1"/>
            <a:r>
              <a:rPr lang="en-US" dirty="0"/>
              <a:t>Exchanger immediately returned funds</a:t>
            </a:r>
          </a:p>
          <a:p>
            <a:pPr lvl="1"/>
            <a:r>
              <a:rPr lang="en-US" dirty="0"/>
              <a:t>Holding: transaction qualified for section 1031 nonrecognition</a:t>
            </a:r>
          </a:p>
          <a:p>
            <a:r>
              <a:rPr lang="en-US" dirty="0"/>
              <a:t>Exception to the general rule of strict construction</a:t>
            </a:r>
          </a:p>
          <a:p>
            <a:r>
              <a:rPr lang="en-US" dirty="0"/>
              <a:t>Error-Correction Doctrine</a:t>
            </a:r>
          </a:p>
          <a:p>
            <a:pPr lvl="1"/>
            <a:r>
              <a:rPr lang="en-US" dirty="0"/>
              <a:t>Must be a mistake</a:t>
            </a:r>
          </a:p>
          <a:p>
            <a:pPr lvl="1"/>
            <a:r>
              <a:rPr lang="en-US" dirty="0"/>
              <a:t>Action must be taken to correct a mistake</a:t>
            </a:r>
          </a:p>
        </p:txBody>
      </p:sp>
    </p:spTree>
    <p:extLst>
      <p:ext uri="{BB962C8B-B14F-4D97-AF65-F5344CB8AC3E}">
        <p14:creationId xmlns:p14="http://schemas.microsoft.com/office/powerpoint/2010/main" val="2738065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4FBDE-8FF6-AD89-ADB8-B66CC75EE583}"/>
              </a:ext>
            </a:extLst>
          </p:cNvPr>
          <p:cNvSpPr>
            <a:spLocks noGrp="1"/>
          </p:cNvSpPr>
          <p:nvPr>
            <p:ph type="title"/>
          </p:nvPr>
        </p:nvSpPr>
        <p:spPr/>
        <p:txBody>
          <a:bodyPr/>
          <a:lstStyle/>
          <a:p>
            <a:r>
              <a:rPr lang="en-US" dirty="0"/>
              <a:t>Application of Error-Correction Doctrine</a:t>
            </a:r>
          </a:p>
        </p:txBody>
      </p:sp>
      <p:sp>
        <p:nvSpPr>
          <p:cNvPr id="3" name="Content Placeholder 2">
            <a:extLst>
              <a:ext uri="{FF2B5EF4-FFF2-40B4-BE49-F238E27FC236}">
                <a16:creationId xmlns:a16="http://schemas.microsoft.com/office/drawing/2014/main" id="{FA226B94-952C-0B4D-176D-928BA720C348}"/>
              </a:ext>
            </a:extLst>
          </p:cNvPr>
          <p:cNvSpPr>
            <a:spLocks noGrp="1"/>
          </p:cNvSpPr>
          <p:nvPr>
            <p:ph idx="1"/>
          </p:nvPr>
        </p:nvSpPr>
        <p:spPr/>
        <p:txBody>
          <a:bodyPr>
            <a:normAutofit fontScale="92500" lnSpcReduction="10000"/>
          </a:bodyPr>
          <a:lstStyle/>
          <a:p>
            <a:r>
              <a:rPr lang="en-US" dirty="0"/>
              <a:t>Mistake on ID form</a:t>
            </a:r>
          </a:p>
          <a:p>
            <a:pPr lvl="1"/>
            <a:r>
              <a:rPr lang="en-US" dirty="0"/>
              <a:t>Mistake</a:t>
            </a:r>
          </a:p>
          <a:p>
            <a:pPr lvl="2"/>
            <a:r>
              <a:rPr lang="en-US" dirty="0"/>
              <a:t>Form shows replacement property as 1243 Main street</a:t>
            </a:r>
          </a:p>
          <a:p>
            <a:pPr lvl="2"/>
            <a:r>
              <a:rPr lang="en-US" dirty="0"/>
              <a:t>Intended replacement property 1234 Main Street</a:t>
            </a:r>
          </a:p>
          <a:p>
            <a:pPr lvl="2"/>
            <a:r>
              <a:rPr lang="en-US" dirty="0"/>
              <a:t>Any evidence showing mistake?</a:t>
            </a:r>
          </a:p>
          <a:p>
            <a:pPr lvl="1"/>
            <a:r>
              <a:rPr lang="en-US" dirty="0"/>
              <a:t>Correction</a:t>
            </a:r>
          </a:p>
          <a:p>
            <a:pPr lvl="2"/>
            <a:r>
              <a:rPr lang="en-US" dirty="0"/>
              <a:t>Notify recipient of ID form that mistake was made</a:t>
            </a:r>
          </a:p>
          <a:p>
            <a:r>
              <a:rPr lang="en-US" dirty="0"/>
              <a:t>Missed deadline</a:t>
            </a:r>
          </a:p>
          <a:p>
            <a:pPr lvl="1"/>
            <a:r>
              <a:rPr lang="en-US" dirty="0"/>
              <a:t>Mistake</a:t>
            </a:r>
          </a:p>
          <a:p>
            <a:pPr lvl="2"/>
            <a:r>
              <a:rPr lang="en-US" dirty="0"/>
              <a:t>Advisor/QI said deadline was 4/25, but deadline was actually 4/20</a:t>
            </a:r>
          </a:p>
          <a:p>
            <a:pPr lvl="2"/>
            <a:r>
              <a:rPr lang="en-US" dirty="0"/>
              <a:t>ID sent on 4/23</a:t>
            </a:r>
          </a:p>
          <a:p>
            <a:pPr lvl="1"/>
            <a:r>
              <a:rPr lang="en-US" dirty="0"/>
              <a:t>Correction</a:t>
            </a:r>
          </a:p>
          <a:p>
            <a:pPr lvl="2"/>
            <a:r>
              <a:rPr lang="en-US" dirty="0"/>
              <a:t>Cannot go back in time</a:t>
            </a:r>
          </a:p>
          <a:p>
            <a:pPr lvl="2"/>
            <a:endParaRPr lang="en-US" dirty="0"/>
          </a:p>
          <a:p>
            <a:pPr lvl="1"/>
            <a:endParaRPr lang="en-US" dirty="0"/>
          </a:p>
        </p:txBody>
      </p:sp>
    </p:spTree>
    <p:extLst>
      <p:ext uri="{BB962C8B-B14F-4D97-AF65-F5344CB8AC3E}">
        <p14:creationId xmlns:p14="http://schemas.microsoft.com/office/powerpoint/2010/main" val="2796586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A736A-2BC0-04FE-F14E-ACFC04630FFB}"/>
              </a:ext>
            </a:extLst>
          </p:cNvPr>
          <p:cNvSpPr>
            <a:spLocks noGrp="1"/>
          </p:cNvSpPr>
          <p:nvPr>
            <p:ph type="title"/>
          </p:nvPr>
        </p:nvSpPr>
        <p:spPr/>
        <p:txBody>
          <a:bodyPr/>
          <a:lstStyle/>
          <a:p>
            <a:r>
              <a:rPr lang="en-US" dirty="0"/>
              <a:t>Application of Error-Correction Doctrine</a:t>
            </a:r>
          </a:p>
        </p:txBody>
      </p:sp>
      <p:sp>
        <p:nvSpPr>
          <p:cNvPr id="3" name="Content Placeholder 2">
            <a:extLst>
              <a:ext uri="{FF2B5EF4-FFF2-40B4-BE49-F238E27FC236}">
                <a16:creationId xmlns:a16="http://schemas.microsoft.com/office/drawing/2014/main" id="{6252E9FC-7357-884B-FF3F-77061C89F608}"/>
              </a:ext>
            </a:extLst>
          </p:cNvPr>
          <p:cNvSpPr>
            <a:spLocks noGrp="1"/>
          </p:cNvSpPr>
          <p:nvPr>
            <p:ph idx="1"/>
          </p:nvPr>
        </p:nvSpPr>
        <p:spPr/>
        <p:txBody>
          <a:bodyPr>
            <a:normAutofit fontScale="70000" lnSpcReduction="20000"/>
          </a:bodyPr>
          <a:lstStyle/>
          <a:p>
            <a:r>
              <a:rPr lang="en-US" dirty="0"/>
              <a:t>Receipt of replacement property</a:t>
            </a:r>
          </a:p>
          <a:p>
            <a:pPr lvl="1"/>
            <a:r>
              <a:rPr lang="en-US" dirty="0"/>
              <a:t>Mistake</a:t>
            </a:r>
          </a:p>
          <a:p>
            <a:pPr lvl="2"/>
            <a:r>
              <a:rPr lang="en-US" dirty="0"/>
              <a:t>Exchanger files return before end of 180-day period and before all replacement property acquired</a:t>
            </a:r>
          </a:p>
          <a:p>
            <a:pPr lvl="1"/>
            <a:r>
              <a:rPr lang="en-US" dirty="0"/>
              <a:t>Correction</a:t>
            </a:r>
          </a:p>
          <a:p>
            <a:pPr lvl="2"/>
            <a:r>
              <a:rPr lang="en-US" dirty="0"/>
              <a:t>Acquire property within 180-day period</a:t>
            </a:r>
          </a:p>
          <a:p>
            <a:pPr lvl="2"/>
            <a:r>
              <a:rPr lang="en-US" dirty="0"/>
              <a:t>File amended return showing exchange</a:t>
            </a:r>
          </a:p>
          <a:p>
            <a:r>
              <a:rPr lang="en-US" dirty="0"/>
              <a:t>Receipt of proceeds</a:t>
            </a:r>
          </a:p>
          <a:p>
            <a:pPr lvl="1"/>
            <a:r>
              <a:rPr lang="en-US" dirty="0"/>
              <a:t>Mistake</a:t>
            </a:r>
          </a:p>
          <a:p>
            <a:pPr lvl="2"/>
            <a:r>
              <a:rPr lang="en-US" dirty="0"/>
              <a:t>Proceeds wired to exchanger at closing</a:t>
            </a:r>
          </a:p>
          <a:p>
            <a:pPr lvl="1"/>
            <a:r>
              <a:rPr lang="en-US" dirty="0"/>
              <a:t>Correction</a:t>
            </a:r>
          </a:p>
          <a:p>
            <a:pPr lvl="2"/>
            <a:r>
              <a:rPr lang="en-US" dirty="0"/>
              <a:t>Return proceeds before replacement property acquired</a:t>
            </a:r>
          </a:p>
          <a:p>
            <a:r>
              <a:rPr lang="en-US" dirty="0"/>
              <a:t>Couldn’t close within 180-day period</a:t>
            </a:r>
          </a:p>
          <a:p>
            <a:pPr lvl="1"/>
            <a:r>
              <a:rPr lang="en-US" dirty="0"/>
              <a:t>Mistake</a:t>
            </a:r>
          </a:p>
          <a:p>
            <a:pPr lvl="2"/>
            <a:r>
              <a:rPr lang="en-US" dirty="0"/>
              <a:t>Something held up Friday closing (within 180-day period), closed on Monday (outside 180-day period)</a:t>
            </a:r>
          </a:p>
          <a:p>
            <a:pPr lvl="1"/>
            <a:r>
              <a:rPr lang="en-US" dirty="0"/>
              <a:t>Correction</a:t>
            </a:r>
          </a:p>
          <a:p>
            <a:pPr lvl="2"/>
            <a:r>
              <a:rPr lang="en-US" dirty="0"/>
              <a:t>Closed on Monday—not mistake if deadline ended on Monday</a:t>
            </a:r>
          </a:p>
          <a:p>
            <a:pPr lvl="2"/>
            <a:r>
              <a:rPr lang="en-US" dirty="0"/>
              <a:t>If Friday was end of 180-day period but couldn’t close because other party mistake, is Monday close corrected error?</a:t>
            </a:r>
          </a:p>
        </p:txBody>
      </p:sp>
    </p:spTree>
    <p:extLst>
      <p:ext uri="{BB962C8B-B14F-4D97-AF65-F5344CB8AC3E}">
        <p14:creationId xmlns:p14="http://schemas.microsoft.com/office/powerpoint/2010/main" val="218505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9BEDA-F357-DD65-9325-6DA65E75D818}"/>
              </a:ext>
            </a:extLst>
          </p:cNvPr>
          <p:cNvSpPr>
            <a:spLocks noGrp="1"/>
          </p:cNvSpPr>
          <p:nvPr>
            <p:ph type="title"/>
          </p:nvPr>
        </p:nvSpPr>
        <p:spPr/>
        <p:txBody>
          <a:bodyPr/>
          <a:lstStyle/>
          <a:p>
            <a:r>
              <a:rPr lang="en-US" dirty="0"/>
              <a:t>Application of Error-Correction Doctrine</a:t>
            </a:r>
          </a:p>
        </p:txBody>
      </p:sp>
      <p:sp>
        <p:nvSpPr>
          <p:cNvPr id="3" name="Content Placeholder 2">
            <a:extLst>
              <a:ext uri="{FF2B5EF4-FFF2-40B4-BE49-F238E27FC236}">
                <a16:creationId xmlns:a16="http://schemas.microsoft.com/office/drawing/2014/main" id="{B8D4BD3E-0B5F-004D-D6B2-9DE8F0119826}"/>
              </a:ext>
            </a:extLst>
          </p:cNvPr>
          <p:cNvSpPr>
            <a:spLocks noGrp="1"/>
          </p:cNvSpPr>
          <p:nvPr>
            <p:ph idx="1"/>
          </p:nvPr>
        </p:nvSpPr>
        <p:spPr/>
        <p:txBody>
          <a:bodyPr>
            <a:normAutofit fontScale="85000" lnSpcReduction="20000"/>
          </a:bodyPr>
          <a:lstStyle/>
          <a:p>
            <a:r>
              <a:rPr lang="en-US" dirty="0"/>
              <a:t>Mistake</a:t>
            </a:r>
          </a:p>
          <a:p>
            <a:pPr lvl="1"/>
            <a:r>
              <a:rPr lang="en-US" dirty="0"/>
              <a:t>Must be able to show mistake occurred</a:t>
            </a:r>
          </a:p>
          <a:p>
            <a:pPr lvl="2"/>
            <a:r>
              <a:rPr lang="en-US" dirty="0"/>
              <a:t>Filing return before end of 180-day period and before all replacement property acquired is a mistake—no reason to file early</a:t>
            </a:r>
          </a:p>
          <a:p>
            <a:pPr lvl="2"/>
            <a:r>
              <a:rPr lang="en-US" dirty="0"/>
              <a:t>Any other evidence to show address on ID was transcription error?</a:t>
            </a:r>
          </a:p>
          <a:p>
            <a:pPr lvl="2"/>
            <a:r>
              <a:rPr lang="en-US" dirty="0"/>
              <a:t>Can exchanger show other party held up closing?</a:t>
            </a:r>
          </a:p>
          <a:p>
            <a:r>
              <a:rPr lang="en-US" dirty="0"/>
              <a:t>Correction</a:t>
            </a:r>
          </a:p>
          <a:p>
            <a:pPr lvl="1"/>
            <a:r>
              <a:rPr lang="en-US" dirty="0"/>
              <a:t>Was correction timely?</a:t>
            </a:r>
          </a:p>
          <a:p>
            <a:pPr lvl="2"/>
            <a:r>
              <a:rPr lang="en-US" dirty="0"/>
              <a:t>Is return of proceeds before replacement property acquired sufficient?</a:t>
            </a:r>
          </a:p>
          <a:p>
            <a:r>
              <a:rPr lang="en-US" dirty="0"/>
              <a:t>Sufficient authority for reporting position?</a:t>
            </a:r>
          </a:p>
          <a:p>
            <a:pPr lvl="1"/>
            <a:r>
              <a:rPr lang="en-US" dirty="0"/>
              <a:t>Other authority?</a:t>
            </a:r>
          </a:p>
          <a:p>
            <a:pPr lvl="2"/>
            <a:r>
              <a:rPr lang="en-US" i="1" dirty="0"/>
              <a:t>Starker</a:t>
            </a:r>
            <a:r>
              <a:rPr lang="en-US" dirty="0"/>
              <a:t> if deadline missed</a:t>
            </a:r>
          </a:p>
          <a:p>
            <a:pPr lvl="2"/>
            <a:r>
              <a:rPr lang="en-US" dirty="0"/>
              <a:t>Does old case law have any authority with statute?</a:t>
            </a:r>
          </a:p>
          <a:p>
            <a:pPr lvl="1"/>
            <a:r>
              <a:rPr lang="en-US" dirty="0"/>
              <a:t>Reasonable basis and good faith</a:t>
            </a:r>
          </a:p>
          <a:p>
            <a:pPr lvl="2"/>
            <a:r>
              <a:rPr lang="en-US" dirty="0"/>
              <a:t>May be able to avoid penalties if tax imposed</a:t>
            </a:r>
          </a:p>
          <a:p>
            <a:pPr lvl="2"/>
            <a:endParaRPr lang="en-US" dirty="0"/>
          </a:p>
        </p:txBody>
      </p:sp>
    </p:spTree>
    <p:extLst>
      <p:ext uri="{BB962C8B-B14F-4D97-AF65-F5344CB8AC3E}">
        <p14:creationId xmlns:p14="http://schemas.microsoft.com/office/powerpoint/2010/main" val="4074223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B02AE-71B3-43F1-6FBE-06913F4D1A7A}"/>
              </a:ext>
            </a:extLst>
          </p:cNvPr>
          <p:cNvSpPr>
            <a:spLocks noGrp="1"/>
          </p:cNvSpPr>
          <p:nvPr>
            <p:ph type="title"/>
          </p:nvPr>
        </p:nvSpPr>
        <p:spPr/>
        <p:txBody>
          <a:bodyPr/>
          <a:lstStyle/>
          <a:p>
            <a:r>
              <a:rPr lang="en-US" dirty="0"/>
              <a:t>Deadline Extensions</a:t>
            </a:r>
          </a:p>
        </p:txBody>
      </p:sp>
      <p:sp>
        <p:nvSpPr>
          <p:cNvPr id="3" name="Content Placeholder 2">
            <a:extLst>
              <a:ext uri="{FF2B5EF4-FFF2-40B4-BE49-F238E27FC236}">
                <a16:creationId xmlns:a16="http://schemas.microsoft.com/office/drawing/2014/main" id="{BDB17DB7-172C-7657-CC1A-E53940C72E8C}"/>
              </a:ext>
            </a:extLst>
          </p:cNvPr>
          <p:cNvSpPr>
            <a:spLocks noGrp="1"/>
          </p:cNvSpPr>
          <p:nvPr>
            <p:ph idx="1"/>
          </p:nvPr>
        </p:nvSpPr>
        <p:spPr/>
        <p:txBody>
          <a:bodyPr/>
          <a:lstStyle/>
          <a:p>
            <a:r>
              <a:rPr lang="en-US" dirty="0"/>
              <a:t>Federally declared disasters</a:t>
            </a:r>
          </a:p>
          <a:p>
            <a:r>
              <a:rPr lang="en-US" dirty="0"/>
              <a:t>Legal holidays and weekends</a:t>
            </a:r>
          </a:p>
          <a:p>
            <a:r>
              <a:rPr lang="en-US" dirty="0"/>
              <a:t>Error-correction doctrine </a:t>
            </a:r>
          </a:p>
          <a:p>
            <a:endParaRPr lang="en-US" dirty="0"/>
          </a:p>
        </p:txBody>
      </p:sp>
    </p:spTree>
    <p:extLst>
      <p:ext uri="{BB962C8B-B14F-4D97-AF65-F5344CB8AC3E}">
        <p14:creationId xmlns:p14="http://schemas.microsoft.com/office/powerpoint/2010/main" val="2500361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C7A79-7C37-1D20-A8C2-69CC2CA10759}"/>
              </a:ext>
            </a:extLst>
          </p:cNvPr>
          <p:cNvSpPr>
            <a:spLocks noGrp="1"/>
          </p:cNvSpPr>
          <p:nvPr>
            <p:ph type="title"/>
          </p:nvPr>
        </p:nvSpPr>
        <p:spPr/>
        <p:txBody>
          <a:bodyPr/>
          <a:lstStyle/>
          <a:p>
            <a:r>
              <a:rPr lang="en-US" dirty="0"/>
              <a:t>Federally Declared Disasters</a:t>
            </a:r>
          </a:p>
        </p:txBody>
      </p:sp>
      <p:sp>
        <p:nvSpPr>
          <p:cNvPr id="3" name="Content Placeholder 2">
            <a:extLst>
              <a:ext uri="{FF2B5EF4-FFF2-40B4-BE49-F238E27FC236}">
                <a16:creationId xmlns:a16="http://schemas.microsoft.com/office/drawing/2014/main" id="{0D202785-75A4-4259-9D7D-DC63424F963B}"/>
              </a:ext>
            </a:extLst>
          </p:cNvPr>
          <p:cNvSpPr>
            <a:spLocks noGrp="1"/>
          </p:cNvSpPr>
          <p:nvPr>
            <p:ph idx="1"/>
          </p:nvPr>
        </p:nvSpPr>
        <p:spPr/>
        <p:txBody>
          <a:bodyPr/>
          <a:lstStyle/>
          <a:p>
            <a:r>
              <a:rPr lang="en-US" dirty="0"/>
              <a:t>Section 7508A(a) grants IRS authority to postpone certain time-sensitive acts</a:t>
            </a:r>
          </a:p>
          <a:p>
            <a:pPr lvl="1"/>
            <a:r>
              <a:rPr lang="en-US" dirty="0"/>
              <a:t>IRS designates affected taxpayers</a:t>
            </a:r>
          </a:p>
          <a:p>
            <a:pPr lvl="1"/>
            <a:r>
              <a:rPr lang="en-US" dirty="0"/>
              <a:t>IRS designates acts to which extension applies</a:t>
            </a:r>
          </a:p>
          <a:p>
            <a:pPr lvl="1"/>
            <a:r>
              <a:rPr lang="en-US" dirty="0"/>
              <a:t>IRS designates period of extension</a:t>
            </a:r>
          </a:p>
          <a:p>
            <a:r>
              <a:rPr lang="en-US" dirty="0"/>
              <a:t>IRS published general guidelines in Rev Proc. 2018-58</a:t>
            </a:r>
          </a:p>
          <a:p>
            <a:pPr lvl="1"/>
            <a:r>
              <a:rPr lang="en-US" dirty="0"/>
              <a:t>Extension requires published notice or guidance from IRS providing relief from federally declared disaster</a:t>
            </a:r>
          </a:p>
          <a:p>
            <a:endParaRPr lang="en-US" dirty="0"/>
          </a:p>
          <a:p>
            <a:pPr lvl="1"/>
            <a:endParaRPr lang="en-US" dirty="0"/>
          </a:p>
        </p:txBody>
      </p:sp>
    </p:spTree>
    <p:extLst>
      <p:ext uri="{BB962C8B-B14F-4D97-AF65-F5344CB8AC3E}">
        <p14:creationId xmlns:p14="http://schemas.microsoft.com/office/powerpoint/2010/main" val="3813865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108C6-0849-1DA5-13C4-C6DD6F65F50A}"/>
              </a:ext>
            </a:extLst>
          </p:cNvPr>
          <p:cNvSpPr>
            <a:spLocks noGrp="1"/>
          </p:cNvSpPr>
          <p:nvPr>
            <p:ph type="title"/>
          </p:nvPr>
        </p:nvSpPr>
        <p:spPr/>
        <p:txBody>
          <a:bodyPr/>
          <a:lstStyle/>
          <a:p>
            <a:r>
              <a:rPr lang="en-US" dirty="0"/>
              <a:t>Application of Rev. Proc. 2018-58 Extension to Section 1031</a:t>
            </a:r>
          </a:p>
        </p:txBody>
      </p:sp>
      <p:sp>
        <p:nvSpPr>
          <p:cNvPr id="3" name="Content Placeholder 2">
            <a:extLst>
              <a:ext uri="{FF2B5EF4-FFF2-40B4-BE49-F238E27FC236}">
                <a16:creationId xmlns:a16="http://schemas.microsoft.com/office/drawing/2014/main" id="{2C93800A-FE45-A91F-C318-F0EF7245B0EB}"/>
              </a:ext>
            </a:extLst>
          </p:cNvPr>
          <p:cNvSpPr>
            <a:spLocks noGrp="1"/>
          </p:cNvSpPr>
          <p:nvPr>
            <p:ph idx="1"/>
          </p:nvPr>
        </p:nvSpPr>
        <p:spPr/>
        <p:txBody>
          <a:bodyPr/>
          <a:lstStyle/>
          <a:p>
            <a:r>
              <a:rPr lang="en-US" dirty="0"/>
              <a:t>Affected Taxpayer Relief—Section 6</a:t>
            </a:r>
          </a:p>
          <a:p>
            <a:pPr lvl="1"/>
            <a:r>
              <a:rPr lang="en-US" dirty="0"/>
              <a:t>Applies to anyone identified as an affected taxpayer in the IRS notice</a:t>
            </a:r>
          </a:p>
          <a:p>
            <a:pPr lvl="1"/>
            <a:r>
              <a:rPr lang="en-US" dirty="0"/>
              <a:t>Notice will define affected taxpayer</a:t>
            </a:r>
          </a:p>
          <a:p>
            <a:pPr lvl="2"/>
            <a:r>
              <a:rPr lang="en-US" dirty="0"/>
              <a:t>Typically, </a:t>
            </a:r>
          </a:p>
          <a:p>
            <a:pPr lvl="3"/>
            <a:r>
              <a:rPr lang="en-US" dirty="0"/>
              <a:t>Those listed in Treas. Reg. § 301.7508A-1(d)(1)</a:t>
            </a:r>
          </a:p>
          <a:p>
            <a:pPr lvl="3"/>
            <a:r>
              <a:rPr lang="en-US" dirty="0"/>
              <a:t>Individuals who live in covered disaster area</a:t>
            </a:r>
          </a:p>
          <a:p>
            <a:pPr lvl="3"/>
            <a:r>
              <a:rPr lang="en-US" dirty="0"/>
              <a:t>Businesses whose principal place of business is in covered disaster area </a:t>
            </a:r>
          </a:p>
          <a:p>
            <a:r>
              <a:rPr lang="en-US" dirty="0"/>
              <a:t>Section 17 Relief</a:t>
            </a:r>
          </a:p>
          <a:p>
            <a:pPr lvl="1"/>
            <a:r>
              <a:rPr lang="en-US" dirty="0"/>
              <a:t>Applies to qualifying section 1031 exchanger</a:t>
            </a:r>
          </a:p>
          <a:p>
            <a:r>
              <a:rPr lang="en-US" dirty="0"/>
              <a:t>Affected taxpayers engaged in section 1031 exchange can choose between section 6 and section 17</a:t>
            </a:r>
          </a:p>
        </p:txBody>
      </p:sp>
    </p:spTree>
    <p:extLst>
      <p:ext uri="{BB962C8B-B14F-4D97-AF65-F5344CB8AC3E}">
        <p14:creationId xmlns:p14="http://schemas.microsoft.com/office/powerpoint/2010/main" val="1430209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C6EA0-67F9-24CF-6D25-4C100A715F84}"/>
              </a:ext>
            </a:extLst>
          </p:cNvPr>
          <p:cNvSpPr>
            <a:spLocks noGrp="1"/>
          </p:cNvSpPr>
          <p:nvPr>
            <p:ph type="title"/>
          </p:nvPr>
        </p:nvSpPr>
        <p:spPr/>
        <p:txBody>
          <a:bodyPr/>
          <a:lstStyle/>
          <a:p>
            <a:r>
              <a:rPr lang="en-US" dirty="0"/>
              <a:t>Treas. Reg. § 301.7508A-1(d)(1) Affected Taxpayer</a:t>
            </a:r>
          </a:p>
        </p:txBody>
      </p:sp>
      <p:sp>
        <p:nvSpPr>
          <p:cNvPr id="3" name="Content Placeholder 2">
            <a:extLst>
              <a:ext uri="{FF2B5EF4-FFF2-40B4-BE49-F238E27FC236}">
                <a16:creationId xmlns:a16="http://schemas.microsoft.com/office/drawing/2014/main" id="{62B3AEEB-F094-8DA4-2565-B12F431B3E0C}"/>
              </a:ext>
            </a:extLst>
          </p:cNvPr>
          <p:cNvSpPr>
            <a:spLocks noGrp="1"/>
          </p:cNvSpPr>
          <p:nvPr>
            <p:ph idx="1"/>
          </p:nvPr>
        </p:nvSpPr>
        <p:spPr/>
        <p:txBody>
          <a:bodyPr>
            <a:normAutofit fontScale="55000" lnSpcReduction="20000"/>
          </a:bodyPr>
          <a:lstStyle/>
          <a:p>
            <a:pPr fontAlgn="base"/>
            <a:r>
              <a:rPr lang="en-US" u="none" strike="noStrike" dirty="0">
                <a:effectLst/>
                <a:latin typeface="inherit"/>
              </a:rPr>
              <a:t>(</a:t>
            </a:r>
            <a:r>
              <a:rPr lang="en-US" u="none" strike="noStrike" dirty="0" err="1">
                <a:effectLst/>
                <a:latin typeface="inherit"/>
              </a:rPr>
              <a:t>i</a:t>
            </a:r>
            <a:r>
              <a:rPr lang="en-US" u="none" strike="noStrike" dirty="0">
                <a:effectLst/>
                <a:latin typeface="inherit"/>
              </a:rPr>
              <a:t>)</a:t>
            </a:r>
            <a:r>
              <a:rPr lang="en-US" dirty="0">
                <a:effectLst/>
                <a:latin typeface="inherit"/>
              </a:rPr>
              <a:t> Any individual whose principal residence (for purposes of section </a:t>
            </a:r>
            <a:r>
              <a:rPr lang="en-US" u="none" strike="noStrike" dirty="0">
                <a:solidFill>
                  <a:srgbClr val="006BA9"/>
                </a:solidFill>
                <a:effectLst/>
                <a:latin typeface="inherit"/>
                <a:hlinkClick r:id="rId2" tooltip="1033(h)(4)"/>
              </a:rPr>
              <a:t>1033(h)(4)</a:t>
            </a:r>
            <a:r>
              <a:rPr lang="en-US" dirty="0">
                <a:effectLst/>
                <a:latin typeface="inherit"/>
              </a:rPr>
              <a:t>) is located in a covered disaster area;</a:t>
            </a:r>
          </a:p>
          <a:p>
            <a:pPr fontAlgn="base"/>
            <a:r>
              <a:rPr lang="en-US" u="none" strike="noStrike" dirty="0">
                <a:effectLst/>
                <a:latin typeface="inherit"/>
              </a:rPr>
              <a:t>(ii)</a:t>
            </a:r>
            <a:r>
              <a:rPr lang="en-US" dirty="0">
                <a:effectLst/>
                <a:latin typeface="inherit"/>
              </a:rPr>
              <a:t> Any business entity or sole proprietor whose principal place of business is located in a covered disaster area;</a:t>
            </a:r>
          </a:p>
          <a:p>
            <a:pPr fontAlgn="base"/>
            <a:r>
              <a:rPr lang="en-US" u="none" strike="noStrike" dirty="0">
                <a:effectLst/>
                <a:latin typeface="inherit"/>
              </a:rPr>
              <a:t>(iii)</a:t>
            </a:r>
            <a:r>
              <a:rPr lang="en-US" dirty="0">
                <a:effectLst/>
                <a:latin typeface="inherit"/>
              </a:rPr>
              <a:t> Any individual who is a relief worker affiliated with a recognized government or philanthropic organization and who is assisting in a covered disaster area;</a:t>
            </a:r>
          </a:p>
          <a:p>
            <a:pPr fontAlgn="base"/>
            <a:r>
              <a:rPr lang="en-US" u="none" strike="noStrike" dirty="0">
                <a:effectLst/>
                <a:latin typeface="inherit"/>
              </a:rPr>
              <a:t>(iv)</a:t>
            </a:r>
            <a:r>
              <a:rPr lang="en-US" dirty="0">
                <a:effectLst/>
                <a:latin typeface="inherit"/>
              </a:rPr>
              <a:t> Any individual whose principal residence (for purposes of section </a:t>
            </a:r>
            <a:r>
              <a:rPr lang="en-US" u="none" strike="noStrike" dirty="0">
                <a:solidFill>
                  <a:srgbClr val="006BA9"/>
                </a:solidFill>
                <a:effectLst/>
                <a:latin typeface="inherit"/>
                <a:hlinkClick r:id="rId2" tooltip="1033(h)(4)"/>
              </a:rPr>
              <a:t>1033(h)(4)</a:t>
            </a:r>
            <a:r>
              <a:rPr lang="en-US" dirty="0">
                <a:effectLst/>
                <a:latin typeface="inherit"/>
              </a:rPr>
              <a:t>), or any business entity or sole proprietor whose principal place of business is not located in a covered disaster area, but whose records necessary to meet a deadline for an act specified in paragraph (c) of this section are maintained in a covered disaster area;</a:t>
            </a:r>
          </a:p>
          <a:p>
            <a:pPr fontAlgn="base"/>
            <a:r>
              <a:rPr lang="en-US" u="none" strike="noStrike" dirty="0">
                <a:effectLst/>
                <a:latin typeface="inherit"/>
              </a:rPr>
              <a:t>(v)</a:t>
            </a:r>
            <a:r>
              <a:rPr lang="en-US" dirty="0">
                <a:effectLst/>
                <a:latin typeface="inherit"/>
              </a:rPr>
              <a:t> Any estate or trust that has tax records necessary to meet a deadline for an act specified in paragraph (c) of this section and that are maintained in a covered disaster area;</a:t>
            </a:r>
          </a:p>
          <a:p>
            <a:pPr fontAlgn="base"/>
            <a:r>
              <a:rPr lang="en-US" u="none" strike="noStrike" dirty="0">
                <a:effectLst/>
                <a:latin typeface="inherit"/>
              </a:rPr>
              <a:t>(vi)</a:t>
            </a:r>
            <a:r>
              <a:rPr lang="en-US" dirty="0">
                <a:effectLst/>
                <a:latin typeface="inherit"/>
              </a:rPr>
              <a:t> The spouse of an affected taxpayer, solely with regard to a joint return of the husband and wife; or</a:t>
            </a:r>
          </a:p>
          <a:p>
            <a:pPr fontAlgn="base"/>
            <a:r>
              <a:rPr lang="en-US" u="none" strike="noStrike" dirty="0">
                <a:effectLst/>
                <a:latin typeface="inherit"/>
              </a:rPr>
              <a:t>(vii)</a:t>
            </a:r>
            <a:r>
              <a:rPr lang="en-US" dirty="0">
                <a:effectLst/>
                <a:latin typeface="inherit"/>
              </a:rPr>
              <a:t> Any individual, business entity, or sole proprietorship not located in a covered disaster area, but whose records necessary to meet a deadline for an act specified in paragraph (c) of this section are located in the covered disaster area;</a:t>
            </a:r>
          </a:p>
          <a:p>
            <a:pPr fontAlgn="base"/>
            <a:r>
              <a:rPr lang="en-US" u="none" strike="noStrike" dirty="0">
                <a:effectLst/>
                <a:latin typeface="inherit"/>
              </a:rPr>
              <a:t>(viii)</a:t>
            </a:r>
            <a:r>
              <a:rPr lang="en-US" dirty="0">
                <a:effectLst/>
                <a:latin typeface="inherit"/>
              </a:rPr>
              <a:t> Any individual visiting the covered disaster area who was killed or injured as a result of the disaster; or</a:t>
            </a:r>
          </a:p>
          <a:p>
            <a:pPr fontAlgn="base"/>
            <a:r>
              <a:rPr lang="en-US" u="none" strike="noStrike" dirty="0">
                <a:effectLst/>
                <a:latin typeface="inherit"/>
              </a:rPr>
              <a:t>(ix)</a:t>
            </a:r>
            <a:r>
              <a:rPr lang="en-US" dirty="0">
                <a:effectLst/>
                <a:latin typeface="inherit"/>
              </a:rPr>
              <a:t> Any other person determined by the IRS to be affected by a federally declared disaster (within the meaning of section </a:t>
            </a:r>
            <a:r>
              <a:rPr lang="en-US" u="none" strike="noStrike" dirty="0">
                <a:solidFill>
                  <a:srgbClr val="006BA9"/>
                </a:solidFill>
                <a:effectLst/>
                <a:latin typeface="inherit"/>
                <a:hlinkClick r:id="rId3" tooltip="1033(h)(3)"/>
              </a:rPr>
              <a:t>1033(h)(3)</a:t>
            </a:r>
            <a:r>
              <a:rPr lang="en-US" dirty="0">
                <a:effectLst/>
                <a:latin typeface="inherit"/>
              </a:rPr>
              <a:t>).</a:t>
            </a:r>
          </a:p>
        </p:txBody>
      </p:sp>
    </p:spTree>
    <p:extLst>
      <p:ext uri="{BB962C8B-B14F-4D97-AF65-F5344CB8AC3E}">
        <p14:creationId xmlns:p14="http://schemas.microsoft.com/office/powerpoint/2010/main" val="3152531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12903-2186-13B4-745B-D61CFBE285EA}"/>
              </a:ext>
            </a:extLst>
          </p:cNvPr>
          <p:cNvSpPr>
            <a:spLocks noGrp="1"/>
          </p:cNvSpPr>
          <p:nvPr>
            <p:ph type="title"/>
          </p:nvPr>
        </p:nvSpPr>
        <p:spPr/>
        <p:txBody>
          <a:bodyPr/>
          <a:lstStyle/>
          <a:p>
            <a:r>
              <a:rPr lang="en-US" dirty="0"/>
              <a:t>Principal Place of Business</a:t>
            </a:r>
          </a:p>
        </p:txBody>
      </p:sp>
      <p:sp>
        <p:nvSpPr>
          <p:cNvPr id="3" name="Content Placeholder 2">
            <a:extLst>
              <a:ext uri="{FF2B5EF4-FFF2-40B4-BE49-F238E27FC236}">
                <a16:creationId xmlns:a16="http://schemas.microsoft.com/office/drawing/2014/main" id="{ACAD0E19-1E13-2E2F-EC4F-14A7EC49D37D}"/>
              </a:ext>
            </a:extLst>
          </p:cNvPr>
          <p:cNvSpPr>
            <a:spLocks noGrp="1"/>
          </p:cNvSpPr>
          <p:nvPr>
            <p:ph idx="1"/>
          </p:nvPr>
        </p:nvSpPr>
        <p:spPr/>
        <p:txBody>
          <a:bodyPr>
            <a:normAutofit fontScale="62500" lnSpcReduction="20000"/>
          </a:bodyPr>
          <a:lstStyle/>
          <a:p>
            <a:r>
              <a:rPr lang="en-US" dirty="0"/>
              <a:t>Applicable to each entity of a real estate fund?</a:t>
            </a:r>
          </a:p>
          <a:p>
            <a:pPr lvl="1"/>
            <a:r>
              <a:rPr lang="en-US" dirty="0"/>
              <a:t>If one entity is affected taxpayer are brother, sister, parent, and subsidiary entities affected taxpayers?</a:t>
            </a:r>
          </a:p>
          <a:p>
            <a:r>
              <a:rPr lang="en-US" dirty="0"/>
              <a:t>Applicable to office of fund sponsor?</a:t>
            </a:r>
          </a:p>
          <a:p>
            <a:pPr lvl="1"/>
            <a:r>
              <a:rPr lang="en-US" dirty="0"/>
              <a:t>If so, what about property entity that is in designated area?</a:t>
            </a:r>
          </a:p>
          <a:p>
            <a:r>
              <a:rPr lang="en-US" dirty="0"/>
              <a:t>How is business different from individual’s residence of sole proprietor?</a:t>
            </a:r>
          </a:p>
          <a:p>
            <a:r>
              <a:rPr lang="en-US" dirty="0"/>
              <a:t>What happens to principal place of business when property is sold?</a:t>
            </a:r>
          </a:p>
          <a:p>
            <a:pPr lvl="1"/>
            <a:r>
              <a:rPr lang="en-US" dirty="0"/>
              <a:t>If property was managed by LLC in place that becomes disaster area, is that still principal place of business if property has been sold as first leg of exchange? </a:t>
            </a:r>
          </a:p>
          <a:p>
            <a:r>
              <a:rPr lang="en-US" dirty="0"/>
              <a:t>Example:</a:t>
            </a:r>
          </a:p>
          <a:p>
            <a:pPr lvl="1"/>
            <a:r>
              <a:rPr lang="en-US" dirty="0"/>
              <a:t>Evergreen Properties owns and manages properties located throughout the country</a:t>
            </a:r>
          </a:p>
          <a:p>
            <a:pPr lvl="1"/>
            <a:r>
              <a:rPr lang="en-US" dirty="0"/>
              <a:t>Each property is owned in a separate entity and investors specific to a property own interests in the entity that owns the specific property</a:t>
            </a:r>
          </a:p>
          <a:p>
            <a:pPr lvl="1"/>
            <a:r>
              <a:rPr lang="en-US" dirty="0"/>
              <a:t>Evergreen Indiana owns property in an affected area</a:t>
            </a:r>
          </a:p>
          <a:p>
            <a:pPr lvl="1"/>
            <a:r>
              <a:rPr lang="en-US" dirty="0"/>
              <a:t>Is principal place of business </a:t>
            </a:r>
          </a:p>
          <a:p>
            <a:pPr lvl="2"/>
            <a:r>
              <a:rPr lang="en-US" dirty="0"/>
              <a:t>The office of Evergreen Properties?</a:t>
            </a:r>
          </a:p>
          <a:p>
            <a:pPr lvl="2"/>
            <a:r>
              <a:rPr lang="en-US" dirty="0"/>
              <a:t>The office of Evergreen Indiana? </a:t>
            </a:r>
          </a:p>
          <a:p>
            <a:pPr lvl="2"/>
            <a:r>
              <a:rPr lang="en-US" dirty="0"/>
              <a:t>The office of entities in other states?</a:t>
            </a:r>
          </a:p>
          <a:p>
            <a:pPr lvl="2"/>
            <a:r>
              <a:rPr lang="en-US" dirty="0"/>
              <a:t>The office of an investor in Evergreen Indiana? </a:t>
            </a:r>
          </a:p>
        </p:txBody>
      </p:sp>
    </p:spTree>
    <p:extLst>
      <p:ext uri="{BB962C8B-B14F-4D97-AF65-F5344CB8AC3E}">
        <p14:creationId xmlns:p14="http://schemas.microsoft.com/office/powerpoint/2010/main" val="866822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168A4-659E-9A53-FC5C-07AC73D1554C}"/>
              </a:ext>
            </a:extLst>
          </p:cNvPr>
          <p:cNvSpPr>
            <a:spLocks noGrp="1"/>
          </p:cNvSpPr>
          <p:nvPr>
            <p:ph type="title"/>
          </p:nvPr>
        </p:nvSpPr>
        <p:spPr/>
        <p:txBody>
          <a:bodyPr/>
          <a:lstStyle/>
          <a:p>
            <a:r>
              <a:rPr lang="en-US" dirty="0"/>
              <a:t>“Qualified Section 17 Exchanger”</a:t>
            </a:r>
          </a:p>
        </p:txBody>
      </p:sp>
      <p:sp>
        <p:nvSpPr>
          <p:cNvPr id="3" name="Content Placeholder 2">
            <a:extLst>
              <a:ext uri="{FF2B5EF4-FFF2-40B4-BE49-F238E27FC236}">
                <a16:creationId xmlns:a16="http://schemas.microsoft.com/office/drawing/2014/main" id="{9AB20BB8-EAC1-D7E1-7822-BF8280E08789}"/>
              </a:ext>
            </a:extLst>
          </p:cNvPr>
          <p:cNvSpPr>
            <a:spLocks noGrp="1"/>
          </p:cNvSpPr>
          <p:nvPr>
            <p:ph idx="1"/>
          </p:nvPr>
        </p:nvSpPr>
        <p:spPr/>
        <p:txBody>
          <a:bodyPr>
            <a:normAutofit lnSpcReduction="10000"/>
          </a:bodyPr>
          <a:lstStyle/>
          <a:p>
            <a:r>
              <a:rPr lang="en-US" dirty="0"/>
              <a:t>Not affected taxpayer</a:t>
            </a:r>
          </a:p>
          <a:p>
            <a:r>
              <a:rPr lang="en-US" dirty="0"/>
              <a:t>Has difficulty meeting the 45-day ID period or the 180-day exchange period because</a:t>
            </a:r>
          </a:p>
          <a:p>
            <a:pPr lvl="1"/>
            <a:r>
              <a:rPr lang="en-US" dirty="0"/>
              <a:t>Relinquished or replacement property is in a covered disaster area</a:t>
            </a:r>
          </a:p>
          <a:p>
            <a:pPr lvl="1"/>
            <a:r>
              <a:rPr lang="en-US" dirty="0"/>
              <a:t>A party to the transaction is killed, injured, or missing as a result of the federally declared disaster</a:t>
            </a:r>
          </a:p>
          <a:p>
            <a:pPr lvl="1"/>
            <a:r>
              <a:rPr lang="en-US" dirty="0"/>
              <a:t>A document prepared in connection to the exchange is destroyed, damaged, or lost as a result of the federally declared disaster</a:t>
            </a:r>
          </a:p>
          <a:p>
            <a:pPr lvl="1"/>
            <a:r>
              <a:rPr lang="en-US" dirty="0"/>
              <a:t>A lender decides not to fund a closing due to the federally declared disaster</a:t>
            </a:r>
          </a:p>
          <a:p>
            <a:pPr lvl="1"/>
            <a:r>
              <a:rPr lang="en-US" dirty="0"/>
              <a:t>A title insurance company is not able to provide the required title insurance policy necessary to settle or close a real estate transaction due to the federally declared disaster</a:t>
            </a:r>
          </a:p>
        </p:txBody>
      </p:sp>
    </p:spTree>
    <p:extLst>
      <p:ext uri="{BB962C8B-B14F-4D97-AF65-F5344CB8AC3E}">
        <p14:creationId xmlns:p14="http://schemas.microsoft.com/office/powerpoint/2010/main" val="1639567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02AD7-65CA-062F-101D-1DCE570BAD81}"/>
              </a:ext>
            </a:extLst>
          </p:cNvPr>
          <p:cNvSpPr>
            <a:spLocks noGrp="1"/>
          </p:cNvSpPr>
          <p:nvPr>
            <p:ph type="title"/>
          </p:nvPr>
        </p:nvSpPr>
        <p:spPr/>
        <p:txBody>
          <a:bodyPr/>
          <a:lstStyle/>
          <a:p>
            <a:r>
              <a:rPr lang="en-US" dirty="0"/>
              <a:t>Qualifying for Section 17 Relief</a:t>
            </a:r>
          </a:p>
        </p:txBody>
      </p:sp>
      <p:sp>
        <p:nvSpPr>
          <p:cNvPr id="3" name="Content Placeholder 2">
            <a:extLst>
              <a:ext uri="{FF2B5EF4-FFF2-40B4-BE49-F238E27FC236}">
                <a16:creationId xmlns:a16="http://schemas.microsoft.com/office/drawing/2014/main" id="{A56B817C-73DA-5260-17CC-9CEDAD7C8893}"/>
              </a:ext>
            </a:extLst>
          </p:cNvPr>
          <p:cNvSpPr>
            <a:spLocks noGrp="1"/>
          </p:cNvSpPr>
          <p:nvPr>
            <p:ph idx="1"/>
          </p:nvPr>
        </p:nvSpPr>
        <p:spPr/>
        <p:txBody>
          <a:bodyPr/>
          <a:lstStyle/>
          <a:p>
            <a:r>
              <a:rPr lang="en-US" dirty="0"/>
              <a:t>Exchanger must have transferred relinquished property on or before date of federally declared disaster</a:t>
            </a:r>
          </a:p>
          <a:p>
            <a:r>
              <a:rPr lang="en-US" dirty="0"/>
              <a:t>IRS notice must provide for relief for acts listed in Rev. Proc. 2018-58</a:t>
            </a:r>
          </a:p>
          <a:p>
            <a:r>
              <a:rPr lang="en-US" dirty="0"/>
              <a:t>Transaction must be a “qualifying exchange”</a:t>
            </a:r>
          </a:p>
          <a:p>
            <a:pPr lvl="1"/>
            <a:r>
              <a:rPr lang="en-US" dirty="0"/>
              <a:t>Transferred relinquished property on or before notice of federally declared disaster</a:t>
            </a:r>
          </a:p>
          <a:p>
            <a:pPr lvl="1"/>
            <a:r>
              <a:rPr lang="en-US" dirty="0"/>
              <a:t>Affected taxpayer or a qualifying section 17 exchanger</a:t>
            </a:r>
          </a:p>
          <a:p>
            <a:pPr lvl="1"/>
            <a:endParaRPr lang="en-US" dirty="0"/>
          </a:p>
          <a:p>
            <a:pPr lvl="1"/>
            <a:endParaRPr lang="en-US" dirty="0"/>
          </a:p>
        </p:txBody>
      </p:sp>
    </p:spTree>
    <p:extLst>
      <p:ext uri="{BB962C8B-B14F-4D97-AF65-F5344CB8AC3E}">
        <p14:creationId xmlns:p14="http://schemas.microsoft.com/office/powerpoint/2010/main" val="2032836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F85C6-90D5-2D47-6734-51BB2A9D86B4}"/>
              </a:ext>
            </a:extLst>
          </p:cNvPr>
          <p:cNvSpPr>
            <a:spLocks noGrp="1"/>
          </p:cNvSpPr>
          <p:nvPr>
            <p:ph type="title"/>
          </p:nvPr>
        </p:nvSpPr>
        <p:spPr/>
        <p:txBody>
          <a:bodyPr/>
          <a:lstStyle/>
          <a:p>
            <a:r>
              <a:rPr lang="en-US" dirty="0"/>
              <a:t>Section 17 Relief</a:t>
            </a:r>
          </a:p>
        </p:txBody>
      </p:sp>
      <p:sp>
        <p:nvSpPr>
          <p:cNvPr id="3" name="Content Placeholder 2">
            <a:extLst>
              <a:ext uri="{FF2B5EF4-FFF2-40B4-BE49-F238E27FC236}">
                <a16:creationId xmlns:a16="http://schemas.microsoft.com/office/drawing/2014/main" id="{0008E306-1027-C024-3871-27A466B7660C}"/>
              </a:ext>
            </a:extLst>
          </p:cNvPr>
          <p:cNvSpPr>
            <a:spLocks noGrp="1"/>
          </p:cNvSpPr>
          <p:nvPr>
            <p:ph idx="1"/>
          </p:nvPr>
        </p:nvSpPr>
        <p:spPr/>
        <p:txBody>
          <a:bodyPr/>
          <a:lstStyle/>
          <a:p>
            <a:r>
              <a:rPr lang="en-US" dirty="0"/>
              <a:t>The last day of the 45-day period and the 180-day period extended to the later of </a:t>
            </a:r>
          </a:p>
          <a:p>
            <a:pPr lvl="1"/>
            <a:r>
              <a:rPr lang="en-US" dirty="0"/>
              <a:t>120 days </a:t>
            </a:r>
          </a:p>
          <a:p>
            <a:pPr lvl="1"/>
            <a:r>
              <a:rPr lang="en-US" dirty="0"/>
              <a:t>Date in the guidance</a:t>
            </a:r>
          </a:p>
          <a:p>
            <a:r>
              <a:rPr lang="en-US" dirty="0"/>
              <a:t>Only applies to deadlines that fall on or after the date of federally declared disaster</a:t>
            </a:r>
          </a:p>
          <a:p>
            <a:pPr lvl="1"/>
            <a:r>
              <a:rPr lang="en-US" dirty="0"/>
              <a:t>If </a:t>
            </a:r>
            <a:r>
              <a:rPr lang="en-US" dirty="0" err="1"/>
              <a:t>ID’ed</a:t>
            </a:r>
            <a:r>
              <a:rPr lang="en-US" dirty="0"/>
              <a:t> property is destroyed, ID period is not extended if relief granted after the end of the ID period</a:t>
            </a:r>
          </a:p>
          <a:p>
            <a:r>
              <a:rPr lang="en-US" dirty="0"/>
              <a:t>Applies to section 1031(a)(3) and Rev. Proc. 2000-37 deadlines</a:t>
            </a:r>
          </a:p>
        </p:txBody>
      </p:sp>
    </p:spTree>
    <p:extLst>
      <p:ext uri="{BB962C8B-B14F-4D97-AF65-F5344CB8AC3E}">
        <p14:creationId xmlns:p14="http://schemas.microsoft.com/office/powerpoint/2010/main" val="3492187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TotalTime>
  <Words>1498</Words>
  <Application>Microsoft Office PowerPoint</Application>
  <PresentationFormat>Widescreen</PresentationFormat>
  <Paragraphs>136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inherit</vt:lpstr>
      <vt:lpstr>Office Theme</vt:lpstr>
      <vt:lpstr>Section 1031 Deadline Extensions</vt:lpstr>
      <vt:lpstr>Deadline Extensions</vt:lpstr>
      <vt:lpstr>Federally Declared Disasters</vt:lpstr>
      <vt:lpstr>Application of Rev. Proc. 2018-58 Extension to Section 1031</vt:lpstr>
      <vt:lpstr>Treas. Reg. § 301.7508A-1(d)(1) Affected Taxpayer</vt:lpstr>
      <vt:lpstr>Principal Place of Business</vt:lpstr>
      <vt:lpstr>“Qualified Section 17 Exchanger”</vt:lpstr>
      <vt:lpstr>Qualifying for Section 17 Relief</vt:lpstr>
      <vt:lpstr>Section 17 Relief</vt:lpstr>
      <vt:lpstr>Legal Holidays and Weekends</vt:lpstr>
      <vt:lpstr>Error Corrections</vt:lpstr>
      <vt:lpstr>Application of Error-Correction Doctrine</vt:lpstr>
      <vt:lpstr>Application of Error-Correction Doctrine</vt:lpstr>
      <vt:lpstr>Application of Error-Correction Doctrine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1031 Deadline Extensions</dc:title>
  <dc:creator>Brad Borden</dc:creator>
  <cp:lastModifiedBy>Brad Borden</cp:lastModifiedBy>
  <cp:revision>29</cp:revision>
  <dcterms:created xsi:type="dcterms:W3CDTF">2023-04-24T15:09:37Z</dcterms:created>
  <dcterms:modified xsi:type="dcterms:W3CDTF">2023-04-24T20:57:25Z</dcterms:modified>
</cp:coreProperties>
</file>