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9" r:id="rId5"/>
    <p:sldId id="263" r:id="rId6"/>
    <p:sldId id="260" r:id="rId7"/>
    <p:sldId id="265" r:id="rId8"/>
    <p:sldId id="282" r:id="rId9"/>
    <p:sldId id="267" r:id="rId10"/>
    <p:sldId id="268" r:id="rId11"/>
    <p:sldId id="269" r:id="rId12"/>
    <p:sldId id="270" r:id="rId13"/>
    <p:sldId id="272" r:id="rId14"/>
    <p:sldId id="271" r:id="rId15"/>
    <p:sldId id="283" r:id="rId16"/>
    <p:sldId id="273" r:id="rId17"/>
    <p:sldId id="286" r:id="rId18"/>
    <p:sldId id="284" r:id="rId19"/>
    <p:sldId id="277" r:id="rId20"/>
    <p:sldId id="285" r:id="rId21"/>
    <p:sldId id="281"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showGuides="1">
      <p:cViewPr varScale="1">
        <p:scale>
          <a:sx n="67" d="100"/>
          <a:sy n="67" d="100"/>
        </p:scale>
        <p:origin x="88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25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6C2F1-5F48-490F-895A-080D06F53B09}" type="datetimeFigureOut">
              <a:rPr lang="en-US" smtClean="0"/>
              <a:t>4/24/2023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7EE2EF-F64C-49A1-9BEE-685F9E0DCD1A}" type="slidenum">
              <a:rPr lang="en-US" smtClean="0"/>
              <a:t>‹#›</a:t>
            </a:fld>
            <a:endParaRPr lang="en-US"/>
          </a:p>
        </p:txBody>
      </p:sp>
    </p:spTree>
    <p:extLst>
      <p:ext uri="{BB962C8B-B14F-4D97-AF65-F5344CB8AC3E}">
        <p14:creationId xmlns:p14="http://schemas.microsoft.com/office/powerpoint/2010/main" val="157115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6EF15-BB96-3A4D-8A98-8FC0FB88B3A6}"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4157C-24AC-3748-BA16-EAF388C44298}" type="slidenum">
              <a:rPr lang="en-US" smtClean="0"/>
              <a:t>‹#›</a:t>
            </a:fld>
            <a:endParaRPr lang="en-US"/>
          </a:p>
        </p:txBody>
      </p:sp>
    </p:spTree>
    <p:extLst>
      <p:ext uri="{BB962C8B-B14F-4D97-AF65-F5344CB8AC3E}">
        <p14:creationId xmlns:p14="http://schemas.microsoft.com/office/powerpoint/2010/main" val="71941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As of February 26, 2021</a:t>
            </a:r>
          </a:p>
        </p:txBody>
      </p:sp>
    </p:spTree>
    <p:extLst>
      <p:ext uri="{BB962C8B-B14F-4D97-AF65-F5344CB8AC3E}">
        <p14:creationId xmlns:p14="http://schemas.microsoft.com/office/powerpoint/2010/main" val="237170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As of February 26, 2021</a:t>
            </a:r>
          </a:p>
        </p:txBody>
      </p:sp>
    </p:spTree>
    <p:extLst>
      <p:ext uri="{BB962C8B-B14F-4D97-AF65-F5344CB8AC3E}">
        <p14:creationId xmlns:p14="http://schemas.microsoft.com/office/powerpoint/2010/main" val="277945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As of February 26, 2021</a:t>
            </a:r>
          </a:p>
        </p:txBody>
      </p:sp>
    </p:spTree>
    <p:extLst>
      <p:ext uri="{BB962C8B-B14F-4D97-AF65-F5344CB8AC3E}">
        <p14:creationId xmlns:p14="http://schemas.microsoft.com/office/powerpoint/2010/main" val="367246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As of February 26, 2021</a:t>
            </a:r>
          </a:p>
        </p:txBody>
      </p:sp>
    </p:spTree>
    <p:extLst>
      <p:ext uri="{BB962C8B-B14F-4D97-AF65-F5344CB8AC3E}">
        <p14:creationId xmlns:p14="http://schemas.microsoft.com/office/powerpoint/2010/main" val="61210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As of February 26, 2021</a:t>
            </a:r>
          </a:p>
        </p:txBody>
      </p:sp>
    </p:spTree>
    <p:extLst>
      <p:ext uri="{BB962C8B-B14F-4D97-AF65-F5344CB8AC3E}">
        <p14:creationId xmlns:p14="http://schemas.microsoft.com/office/powerpoint/2010/main" val="1083076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976E9D3-770C-42A9-B2AF-DDEFF1ED5371}" type="slidenum">
              <a:rPr lang="en-US" smtClean="0"/>
              <a:t>‹#›</a:t>
            </a:fld>
            <a:endParaRPr lang="en-US"/>
          </a:p>
        </p:txBody>
      </p:sp>
      <p:sp>
        <p:nvSpPr>
          <p:cNvPr id="9" name="TextBox 8"/>
          <p:cNvSpPr txBox="1"/>
          <p:nvPr userDrawn="1"/>
        </p:nvSpPr>
        <p:spPr>
          <a:xfrm>
            <a:off x="-1" y="6184969"/>
            <a:ext cx="12192000" cy="707886"/>
          </a:xfrm>
          <a:prstGeom prst="rect">
            <a:avLst/>
          </a:prstGeom>
          <a:solidFill>
            <a:schemeClr val="tx1"/>
          </a:solidFill>
        </p:spPr>
        <p:txBody>
          <a:bodyPr wrap="square" rtlCol="0">
            <a:spAutoFit/>
          </a:bodyPr>
          <a:lstStyle/>
          <a:p>
            <a:pPr algn="ctr"/>
            <a:r>
              <a:rPr lang="en-US" sz="4000" spc="600" dirty="0">
                <a:solidFill>
                  <a:schemeClr val="bg1"/>
                </a:solidFill>
                <a:latin typeface="Garamond" panose="02020404030301010803" pitchFamily="18" charset="0"/>
              </a:rPr>
              <a:t>www.1031.org</a:t>
            </a:r>
          </a:p>
        </p:txBody>
      </p:sp>
      <p:pic>
        <p:nvPicPr>
          <p:cNvPr id="3" name="Picture 2">
            <a:extLst>
              <a:ext uri="{FF2B5EF4-FFF2-40B4-BE49-F238E27FC236}">
                <a16:creationId xmlns:a16="http://schemas.microsoft.com/office/drawing/2014/main" id="{26DCE84E-6D96-4A13-A3B2-898C4D293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9380" y="489943"/>
            <a:ext cx="6033237" cy="5012837"/>
          </a:xfrm>
          <a:prstGeom prst="rect">
            <a:avLst/>
          </a:prstGeom>
        </p:spPr>
      </p:pic>
    </p:spTree>
    <p:extLst>
      <p:ext uri="{BB962C8B-B14F-4D97-AF65-F5344CB8AC3E}">
        <p14:creationId xmlns:p14="http://schemas.microsoft.com/office/powerpoint/2010/main" val="219874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976E9D3-770C-42A9-B2AF-DDEFF1ED5371}"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8" name="Rectangle 7"/>
          <p:cNvSpPr/>
          <p:nvPr userDrawn="1"/>
        </p:nvSpPr>
        <p:spPr>
          <a:xfrm>
            <a:off x="838200" y="6184969"/>
            <a:ext cx="8851900"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321297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976E9D3-770C-42A9-B2AF-DDEFF1ED5371}" type="slidenum">
              <a:rPr lang="en-US" smtClean="0"/>
              <a:t>‹#›</a:t>
            </a:fld>
            <a:endParaRPr lang="en-US"/>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8" name="Rectangle 7"/>
          <p:cNvSpPr/>
          <p:nvPr userDrawn="1"/>
        </p:nvSpPr>
        <p:spPr>
          <a:xfrm>
            <a:off x="838200" y="6184969"/>
            <a:ext cx="9311640"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265527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As of February 26, 2021</a:t>
            </a:r>
          </a:p>
        </p:txBody>
      </p:sp>
      <p:sp>
        <p:nvSpPr>
          <p:cNvPr id="5" name="Footer Placeholder 4"/>
          <p:cNvSpPr>
            <a:spLocks noGrp="1"/>
          </p:cNvSpPr>
          <p:nvPr>
            <p:ph type="ftr" sz="quarter" idx="11"/>
          </p:nvPr>
        </p:nvSpPr>
        <p:spPr/>
        <p:txBody>
          <a:bodyPr/>
          <a:lstStyle/>
          <a:p>
            <a:r>
              <a:rPr lang="en-US" dirty="0"/>
              <a:t>4839-3319-6766, v. 1</a:t>
            </a:r>
          </a:p>
        </p:txBody>
      </p:sp>
      <p:sp>
        <p:nvSpPr>
          <p:cNvPr id="6" name="Slide Number Placeholder 5"/>
          <p:cNvSpPr>
            <a:spLocks noGrp="1"/>
          </p:cNvSpPr>
          <p:nvPr>
            <p:ph type="sldNum" sz="quarter" idx="12"/>
          </p:nvPr>
        </p:nvSpPr>
        <p:spPr/>
        <p:txBody>
          <a:bodyPr/>
          <a:lstStyle/>
          <a:p>
            <a:fld id="{848B643A-BF7C-4D38-BCC1-D8FC593F0200}" type="slidenum">
              <a:rPr lang="en-US" smtClean="0"/>
              <a:t>‹#›</a:t>
            </a:fld>
            <a:endParaRPr lang="en-US" dirty="0"/>
          </a:p>
        </p:txBody>
      </p:sp>
    </p:spTree>
    <p:extLst>
      <p:ext uri="{BB962C8B-B14F-4D97-AF65-F5344CB8AC3E}">
        <p14:creationId xmlns:p14="http://schemas.microsoft.com/office/powerpoint/2010/main" val="296605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88392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000"/>
            </a:lvl1pPr>
          </a:lstStyle>
          <a:p>
            <a:r>
              <a:rPr lang="en-US" b="1" i="1" dirty="0">
                <a:solidFill>
                  <a:srgbClr val="008000"/>
                </a:solidFill>
                <a:latin typeface="AngsanaUPC" panose="02020603050405020304" pitchFamily="18" charset="-34"/>
                <a:cs typeface="AngsanaUPC" panose="02020603050405020304" pitchFamily="18" charset="-34"/>
              </a:rPr>
              <a:t>The Voice of the 1031 Industry       </a:t>
            </a:r>
            <a:r>
              <a:rPr lang="en-US" b="1" spc="300" dirty="0">
                <a:solidFill>
                  <a:schemeClr val="tx1"/>
                </a:solidFill>
              </a:rPr>
              <a:t>www.1031.org</a:t>
            </a:r>
            <a:r>
              <a:rPr lang="en-US" spc="300" dirty="0"/>
              <a:t> </a:t>
            </a:r>
          </a:p>
        </p:txBody>
      </p:sp>
      <p:sp>
        <p:nvSpPr>
          <p:cNvPr id="6" name="Slide Number Placeholder 5"/>
          <p:cNvSpPr>
            <a:spLocks noGrp="1"/>
          </p:cNvSpPr>
          <p:nvPr>
            <p:ph type="sldNum" sz="quarter" idx="12"/>
          </p:nvPr>
        </p:nvSpPr>
        <p:spPr/>
        <p:txBody>
          <a:bodyPr/>
          <a:lstStyle/>
          <a:p>
            <a:fld id="{F976E9D3-770C-42A9-B2AF-DDEFF1ED5371}" type="slidenum">
              <a:rPr lang="en-US" smtClean="0"/>
              <a:t>‹#›</a:t>
            </a:fld>
            <a:endParaRPr lang="en-US"/>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9" name="TextBox 3"/>
          <p:cNvSpPr txBox="1"/>
          <p:nvPr userDrawn="1"/>
        </p:nvSpPr>
        <p:spPr>
          <a:xfrm>
            <a:off x="-6350" y="0"/>
            <a:ext cx="12192000" cy="861774"/>
          </a:xfrm>
          <a:prstGeom prst="rect">
            <a:avLst/>
          </a:prstGeom>
          <a:solidFill>
            <a:srgbClr val="008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rPr>
              <a:t>Collaborative </a:t>
            </a:r>
            <a:r>
              <a:rPr lang="en-US" sz="5000" dirty="0">
                <a:solidFill>
                  <a:schemeClr val="bg1"/>
                </a:solidFill>
                <a:latin typeface="Wingdings" panose="05000000000000000000" pitchFamily="2" charset="2"/>
              </a:rPr>
              <a:t>s</a:t>
            </a:r>
            <a:r>
              <a:rPr lang="en-US" sz="5000" dirty="0">
                <a:solidFill>
                  <a:schemeClr val="bg1"/>
                </a:solidFill>
              </a:rPr>
              <a:t> Competent </a:t>
            </a:r>
            <a:r>
              <a:rPr lang="en-US" sz="5000" dirty="0">
                <a:solidFill>
                  <a:schemeClr val="bg1"/>
                </a:solidFill>
                <a:latin typeface="Wingdings" panose="05000000000000000000" pitchFamily="2" charset="2"/>
              </a:rPr>
              <a:t>s</a:t>
            </a:r>
            <a:r>
              <a:rPr lang="en-US" sz="5000" dirty="0">
                <a:solidFill>
                  <a:schemeClr val="bg1"/>
                </a:solidFill>
              </a:rPr>
              <a:t> Committed</a:t>
            </a:r>
            <a:endParaRPr lang="en-US" sz="5000" spc="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27908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976E9D3-770C-42A9-B2AF-DDEFF1ED5371}" type="slidenum">
              <a:rPr lang="en-US" smtClean="0"/>
              <a:t>‹#›</a:t>
            </a:fld>
            <a:endParaRPr lang="en-US"/>
          </a:p>
        </p:txBody>
      </p:sp>
      <p:pic>
        <p:nvPicPr>
          <p:cNvPr id="13" name="Picture 12"/>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14" name="Rectangle 13"/>
          <p:cNvSpPr/>
          <p:nvPr userDrawn="1"/>
        </p:nvSpPr>
        <p:spPr>
          <a:xfrm>
            <a:off x="847364" y="6184969"/>
            <a:ext cx="8880836"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
        <p:nvSpPr>
          <p:cNvPr id="15" name="Content Placeholder 2"/>
          <p:cNvSpPr>
            <a:spLocks noGrp="1"/>
          </p:cNvSpPr>
          <p:nvPr>
            <p:ph sz="half" idx="1"/>
          </p:nvPr>
        </p:nvSpPr>
        <p:spPr>
          <a:xfrm>
            <a:off x="838200" y="1825625"/>
            <a:ext cx="1061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838200" y="365125"/>
            <a:ext cx="10617200" cy="1325563"/>
          </a:xfrm>
        </p:spPr>
        <p:txBody>
          <a:bodyPr/>
          <a:lstStyle/>
          <a:p>
            <a:r>
              <a:rPr lang="en-US"/>
              <a:t>Click to edit Master title style</a:t>
            </a:r>
          </a:p>
        </p:txBody>
      </p:sp>
    </p:spTree>
    <p:extLst>
      <p:ext uri="{BB962C8B-B14F-4D97-AF65-F5344CB8AC3E}">
        <p14:creationId xmlns:p14="http://schemas.microsoft.com/office/powerpoint/2010/main" val="22482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76E9D3-770C-42A9-B2AF-DDEFF1ED5371}"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10" name="Rectangle 9"/>
          <p:cNvSpPr/>
          <p:nvPr userDrawn="1"/>
        </p:nvSpPr>
        <p:spPr>
          <a:xfrm>
            <a:off x="838200" y="6184969"/>
            <a:ext cx="8971726"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418599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976E9D3-770C-42A9-B2AF-DDEFF1ED5371}" type="slidenum">
              <a:rPr lang="en-US" smtClean="0"/>
              <a:t>‹#›</a:t>
            </a:fld>
            <a:endParaRPr lang="en-US"/>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11" name="Rectangle 10"/>
          <p:cNvSpPr/>
          <p:nvPr userDrawn="1"/>
        </p:nvSpPr>
        <p:spPr>
          <a:xfrm>
            <a:off x="839788" y="6183313"/>
            <a:ext cx="8888411"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983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976E9D3-770C-42A9-B2AF-DDEFF1ED5371}" type="slidenum">
              <a:rPr lang="en-US" smtClean="0"/>
              <a:t>‹#›</a:t>
            </a:fld>
            <a:endParaRPr lang="en-US"/>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8" name="Rectangle 7"/>
          <p:cNvSpPr/>
          <p:nvPr userDrawn="1"/>
        </p:nvSpPr>
        <p:spPr>
          <a:xfrm>
            <a:off x="838200" y="6184969"/>
            <a:ext cx="9042400"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100461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76E9D3-770C-42A9-B2AF-DDEFF1ED5371}" type="slidenum">
              <a:rPr lang="en-US" smtClean="0"/>
              <a:t>‹#›</a:t>
            </a:fld>
            <a:endParaRPr lang="en-US"/>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6" name="Rectangle 5"/>
          <p:cNvSpPr/>
          <p:nvPr userDrawn="1"/>
        </p:nvSpPr>
        <p:spPr>
          <a:xfrm>
            <a:off x="811804" y="6184969"/>
            <a:ext cx="9426936"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80961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976E9D3-770C-42A9-B2AF-DDEFF1ED5371}" type="slidenum">
              <a:rPr lang="en-US" smtClean="0"/>
              <a:t>‹#›</a:t>
            </a:fld>
            <a:endParaRPr lang="en-US"/>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9" name="Rectangle 8"/>
          <p:cNvSpPr/>
          <p:nvPr userDrawn="1"/>
        </p:nvSpPr>
        <p:spPr>
          <a:xfrm>
            <a:off x="839788" y="6184969"/>
            <a:ext cx="10514012"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139081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976E9D3-770C-42A9-B2AF-DDEFF1ED5371}" type="slidenum">
              <a:rPr lang="en-US" smtClean="0"/>
              <a:t>‹#›</a:t>
            </a:fld>
            <a:endParaRPr lang="en-US"/>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b="19234"/>
          <a:stretch/>
        </p:blipFill>
        <p:spPr>
          <a:xfrm>
            <a:off x="10149840" y="5212080"/>
            <a:ext cx="2429814" cy="1584102"/>
          </a:xfrm>
          <a:prstGeom prst="rect">
            <a:avLst/>
          </a:prstGeom>
        </p:spPr>
      </p:pic>
      <p:sp>
        <p:nvSpPr>
          <p:cNvPr id="9" name="Rectangle 8"/>
          <p:cNvSpPr/>
          <p:nvPr userDrawn="1"/>
        </p:nvSpPr>
        <p:spPr>
          <a:xfrm>
            <a:off x="839788" y="6184969"/>
            <a:ext cx="10514012" cy="707886"/>
          </a:xfrm>
          <a:prstGeom prst="rect">
            <a:avLst/>
          </a:prstGeom>
        </p:spPr>
        <p:txBody>
          <a:bodyPr wrap="square">
            <a:spAutoFit/>
          </a:bodyPr>
          <a:lstStyle/>
          <a:p>
            <a:r>
              <a:rPr lang="en-US" sz="4000" b="1" i="1" dirty="0">
                <a:solidFill>
                  <a:srgbClr val="008000"/>
                </a:solidFill>
                <a:latin typeface="AngsanaUPC" panose="02020603050405020304" pitchFamily="18" charset="-34"/>
                <a:cs typeface="AngsanaUPC" panose="02020603050405020304" pitchFamily="18" charset="-34"/>
              </a:rPr>
              <a:t>The Voice of the 1031 Industry       </a:t>
            </a:r>
            <a:r>
              <a:rPr lang="en-US" sz="4000" b="1" i="0" spc="300" dirty="0">
                <a:solidFill>
                  <a:schemeClr val="tx1"/>
                </a:solidFill>
                <a:latin typeface="+mn-lt"/>
              </a:rPr>
              <a:t>www.1031.org</a:t>
            </a:r>
            <a:r>
              <a:rPr lang="en-US" sz="4000" i="0" spc="300" dirty="0">
                <a:latin typeface="+mn-lt"/>
              </a:rPr>
              <a:t> </a:t>
            </a:r>
          </a:p>
        </p:txBody>
      </p:sp>
    </p:spTree>
    <p:extLst>
      <p:ext uri="{BB962C8B-B14F-4D97-AF65-F5344CB8AC3E}">
        <p14:creationId xmlns:p14="http://schemas.microsoft.com/office/powerpoint/2010/main" val="321623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997" t="440" r="4166" b="20032"/>
          <a:stretch/>
        </p:blipFill>
        <p:spPr>
          <a:xfrm>
            <a:off x="-622300" y="0"/>
            <a:ext cx="12814300" cy="687705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715772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6E9D3-770C-42A9-B2AF-DDEFF1ED5371}" type="slidenum">
              <a:rPr lang="en-US" smtClean="0"/>
              <a:t>‹#›</a:t>
            </a:fld>
            <a:endParaRPr lang="en-US"/>
          </a:p>
        </p:txBody>
      </p:sp>
    </p:spTree>
    <p:extLst>
      <p:ext uri="{BB962C8B-B14F-4D97-AF65-F5344CB8AC3E}">
        <p14:creationId xmlns:p14="http://schemas.microsoft.com/office/powerpoint/2010/main" val="41078697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0"/>
            <a:ext cx="12192000" cy="861774"/>
          </a:xfrm>
          <a:prstGeom prst="rect">
            <a:avLst/>
          </a:prstGeom>
          <a:solidFill>
            <a:srgbClr val="008000"/>
          </a:solid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rPr>
              <a:t>Dealing a Strong Hand for the Future</a:t>
            </a:r>
            <a:endParaRPr lang="en-US" sz="5000" spc="600" dirty="0">
              <a:solidFill>
                <a:schemeClr val="bg1"/>
              </a:solidFill>
              <a:latin typeface="Garamond" panose="02020404030301010803" pitchFamily="18" charset="0"/>
            </a:endParaRPr>
          </a:p>
        </p:txBody>
      </p:sp>
      <p:sp>
        <p:nvSpPr>
          <p:cNvPr id="4" name="Content Placeholder 7"/>
          <p:cNvSpPr txBox="1">
            <a:spLocks/>
          </p:cNvSpPr>
          <p:nvPr/>
        </p:nvSpPr>
        <p:spPr>
          <a:xfrm>
            <a:off x="1981200" y="1420762"/>
            <a:ext cx="8229600" cy="452596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algn="ctr"/>
            <a:r>
              <a:rPr lang="en-US" sz="4000"/>
              <a:t>FEA </a:t>
            </a:r>
            <a:r>
              <a:rPr lang="en-US" sz="4000" smtClean="0"/>
              <a:t>2023 </a:t>
            </a:r>
            <a:r>
              <a:rPr lang="en-US" sz="4000" dirty="0" smtClean="0"/>
              <a:t>Mid-Year Conference</a:t>
            </a:r>
            <a:endParaRPr lang="en-US" sz="4000" dirty="0"/>
          </a:p>
          <a:p>
            <a:pPr algn="ctr"/>
            <a:r>
              <a:rPr lang="en-US" sz="4000" dirty="0" smtClean="0">
                <a:cs typeface="Calibri"/>
              </a:rPr>
              <a:t>Washington, DC</a:t>
            </a:r>
            <a:endParaRPr lang="en-US" sz="4000" dirty="0">
              <a:cs typeface="Calibri"/>
            </a:endParaRPr>
          </a:p>
          <a:p>
            <a:pPr algn="ctr"/>
            <a:endParaRPr lang="en-US" sz="2400" dirty="0">
              <a:solidFill>
                <a:schemeClr val="bg1">
                  <a:lumMod val="50000"/>
                </a:schemeClr>
              </a:solidFill>
            </a:endParaRPr>
          </a:p>
          <a:p>
            <a:pPr marL="0" indent="0" algn="ctr">
              <a:buFont typeface="Arial" panose="020B0604020202020204" pitchFamily="34" charset="0"/>
              <a:buNone/>
            </a:pPr>
            <a:r>
              <a:rPr lang="en-US" sz="3600" dirty="0">
                <a:solidFill>
                  <a:schemeClr val="bg1">
                    <a:lumMod val="50000"/>
                  </a:schemeClr>
                </a:solidFill>
              </a:rPr>
              <a:t>Mark E. Wilensky, Meltzer, Lippe, Goldstein &amp; </a:t>
            </a:r>
            <a:r>
              <a:rPr lang="en-US" sz="3600" dirty="0" err="1">
                <a:solidFill>
                  <a:schemeClr val="bg1">
                    <a:lumMod val="50000"/>
                  </a:schemeClr>
                </a:solidFill>
              </a:rPr>
              <a:t>Breitstone</a:t>
            </a:r>
            <a:r>
              <a:rPr lang="en-US" sz="3600" dirty="0">
                <a:solidFill>
                  <a:schemeClr val="bg1">
                    <a:lumMod val="50000"/>
                  </a:schemeClr>
                </a:solidFill>
              </a:rPr>
              <a:t>, LLP </a:t>
            </a:r>
          </a:p>
          <a:p>
            <a:pPr marL="0" indent="0" algn="ctr">
              <a:buFont typeface="Arial" panose="020B0604020202020204" pitchFamily="34" charset="0"/>
              <a:buNone/>
            </a:pPr>
            <a:r>
              <a:rPr lang="en-US" sz="3600" dirty="0">
                <a:solidFill>
                  <a:schemeClr val="bg1">
                    <a:lumMod val="50000"/>
                  </a:schemeClr>
                </a:solidFill>
              </a:rPr>
              <a:t>Redemption/Installment Note Structure</a:t>
            </a:r>
          </a:p>
          <a:p>
            <a:pPr algn="ctr"/>
            <a:endParaRPr lang="en-US" sz="2400" dirty="0"/>
          </a:p>
          <a:p>
            <a:pPr marL="0" indent="0" algn="ctr">
              <a:buFont typeface="Arial" panose="020B0604020202020204" pitchFamily="34" charset="0"/>
              <a:buNone/>
            </a:pPr>
            <a:r>
              <a:rPr lang="en-US" sz="3600" dirty="0" smtClean="0"/>
              <a:t>April 25, 2023</a:t>
            </a:r>
            <a:endParaRPr lang="en-US" sz="3600" dirty="0"/>
          </a:p>
        </p:txBody>
      </p:sp>
    </p:spTree>
    <p:extLst>
      <p:ext uri="{BB962C8B-B14F-4D97-AF65-F5344CB8AC3E}">
        <p14:creationId xmlns:p14="http://schemas.microsoft.com/office/powerpoint/2010/main" val="163621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EE621A-6D0C-C3C7-20E0-547F0D095783}"/>
              </a:ext>
            </a:extLst>
          </p:cNvPr>
          <p:cNvSpPr>
            <a:spLocks noGrp="1"/>
          </p:cNvSpPr>
          <p:nvPr>
            <p:ph sz="half" idx="1"/>
          </p:nvPr>
        </p:nvSpPr>
        <p:spPr/>
        <p:txBody>
          <a:bodyPr/>
          <a:lstStyle/>
          <a:p>
            <a:r>
              <a:rPr lang="en-US" dirty="0"/>
              <a:t>Installment Note/Redemption Technique #1 (</a:t>
            </a:r>
            <a:r>
              <a:rPr lang="en-US" dirty="0" err="1"/>
              <a:t>con’t</a:t>
            </a:r>
            <a:r>
              <a:rPr lang="en-US" dirty="0" smtClean="0"/>
              <a:t>)</a:t>
            </a:r>
          </a:p>
          <a:p>
            <a:r>
              <a:rPr lang="en-US" dirty="0" smtClean="0"/>
              <a:t>After closing date and prior to first payment date:</a:t>
            </a:r>
            <a:endParaRPr lang="en-US" dirty="0"/>
          </a:p>
          <a:p>
            <a:pPr lvl="1"/>
            <a:r>
              <a:rPr lang="en-US" dirty="0"/>
              <a:t>Partnership and non-continuing partner enter into partner redemption agreement</a:t>
            </a:r>
          </a:p>
          <a:p>
            <a:pPr lvl="1"/>
            <a:r>
              <a:rPr lang="en-US" dirty="0"/>
              <a:t>Partnership distributes promissory note pursuant to redemption </a:t>
            </a:r>
            <a:r>
              <a:rPr lang="en-US" dirty="0" smtClean="0"/>
              <a:t>agreement</a:t>
            </a:r>
            <a:endParaRPr lang="en-US" dirty="0"/>
          </a:p>
          <a:p>
            <a:pPr lvl="2"/>
            <a:r>
              <a:rPr lang="en-US" dirty="0"/>
              <a:t>Often additional time will be needed to complete redemption to determine non-continuing partner’s share of undistributed cash, </a:t>
            </a:r>
            <a:r>
              <a:rPr lang="en-US" dirty="0" smtClean="0"/>
              <a:t>reserves</a:t>
            </a:r>
          </a:p>
          <a:p>
            <a:pPr lvl="1"/>
            <a:endParaRPr lang="en-US" dirty="0"/>
          </a:p>
          <a:p>
            <a:pPr lvl="1"/>
            <a:endParaRPr lang="en-US" dirty="0"/>
          </a:p>
        </p:txBody>
      </p:sp>
      <p:sp>
        <p:nvSpPr>
          <p:cNvPr id="3" name="Title 2">
            <a:extLst>
              <a:ext uri="{FF2B5EF4-FFF2-40B4-BE49-F238E27FC236}">
                <a16:creationId xmlns:a16="http://schemas.microsoft.com/office/drawing/2014/main" id="{B909EABC-EF05-2BB5-552F-9E7C486454BA}"/>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167744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3428A-CD80-30DA-C3BD-4C699BC33255}"/>
              </a:ext>
            </a:extLst>
          </p:cNvPr>
          <p:cNvSpPr>
            <a:spLocks noGrp="1"/>
          </p:cNvSpPr>
          <p:nvPr>
            <p:ph sz="half" idx="1"/>
          </p:nvPr>
        </p:nvSpPr>
        <p:spPr/>
        <p:txBody>
          <a:bodyPr/>
          <a:lstStyle/>
          <a:p>
            <a:r>
              <a:rPr lang="en-US" dirty="0"/>
              <a:t>Installment Note/Redemption Technique #1 (</a:t>
            </a:r>
            <a:r>
              <a:rPr lang="en-US" dirty="0" err="1"/>
              <a:t>con’t</a:t>
            </a:r>
            <a:r>
              <a:rPr lang="en-US" dirty="0"/>
              <a:t>)</a:t>
            </a:r>
          </a:p>
          <a:p>
            <a:r>
              <a:rPr lang="en-US" dirty="0" smtClean="0"/>
              <a:t>Promissory </a:t>
            </a:r>
            <a:r>
              <a:rPr lang="en-US" dirty="0"/>
              <a:t>note must be full recourse to qualified intermediary</a:t>
            </a:r>
          </a:p>
          <a:p>
            <a:pPr lvl="1"/>
            <a:r>
              <a:rPr lang="en-US" dirty="0"/>
              <a:t>Promissory note cannot be secured “directly or indirectly” by funds received by qualified intermediary at closing</a:t>
            </a:r>
          </a:p>
          <a:p>
            <a:pPr lvl="2"/>
            <a:r>
              <a:rPr lang="en-US" dirty="0"/>
              <a:t>Partnership not restricted to payment solely from sale proceeds received by qualified intermediary at closing and segregated from exchange funds</a:t>
            </a:r>
          </a:p>
          <a:p>
            <a:pPr lvl="1"/>
            <a:r>
              <a:rPr lang="en-US" dirty="0"/>
              <a:t>Partnership can look to all assets of qualified intermediary for </a:t>
            </a:r>
            <a:r>
              <a:rPr lang="en-US" dirty="0" smtClean="0"/>
              <a:t>payment</a:t>
            </a:r>
          </a:p>
          <a:p>
            <a:r>
              <a:rPr lang="en-US" dirty="0"/>
              <a:t>See Diagram #3</a:t>
            </a:r>
          </a:p>
          <a:p>
            <a:endParaRPr lang="en-US" dirty="0"/>
          </a:p>
        </p:txBody>
      </p:sp>
      <p:sp>
        <p:nvSpPr>
          <p:cNvPr id="3" name="Title 2">
            <a:extLst>
              <a:ext uri="{FF2B5EF4-FFF2-40B4-BE49-F238E27FC236}">
                <a16:creationId xmlns:a16="http://schemas.microsoft.com/office/drawing/2014/main" id="{F623F05A-C22B-D578-B138-D0BFB0A8C199}"/>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233534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2"/>
          <p:cNvSpPr>
            <a:spLocks noChangeArrowheads="1"/>
          </p:cNvSpPr>
          <p:nvPr/>
        </p:nvSpPr>
        <p:spPr bwMode="auto">
          <a:xfrm>
            <a:off x="3439236" y="4611447"/>
            <a:ext cx="4299045" cy="1180431"/>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285750" lvl="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QI account: $2,600,000</a:t>
            </a:r>
          </a:p>
          <a:p>
            <a:pPr marL="285750" lvl="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QI Promissory Note: $1,300,000</a:t>
            </a:r>
          </a:p>
          <a:p>
            <a:pPr marL="285750" lvl="0"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Distribute</a:t>
            </a:r>
            <a:r>
              <a:rPr kumimoji="0" lang="en-US" altLang="en-US" sz="14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Promissory Note to Jeffrey in redemption of interest</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Oval 15"/>
          <p:cNvSpPr>
            <a:spLocks noChangeArrowheads="1"/>
          </p:cNvSpPr>
          <p:nvPr/>
        </p:nvSpPr>
        <p:spPr bwMode="auto">
          <a:xfrm>
            <a:off x="4549808" y="2888427"/>
            <a:ext cx="1689238" cy="11922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Atlantic</a:t>
            </a:r>
            <a:r>
              <a:rPr kumimoji="0" lang="en-US" altLang="en-US" sz="1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Street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LLC    </a:t>
            </a:r>
          </a:p>
        </p:txBody>
      </p:sp>
      <p:sp>
        <p:nvSpPr>
          <p:cNvPr id="17" name="Rectangle 16"/>
          <p:cNvSpPr>
            <a:spLocks noChangeArrowheads="1"/>
          </p:cNvSpPr>
          <p:nvPr/>
        </p:nvSpPr>
        <p:spPr bwMode="auto">
          <a:xfrm>
            <a:off x="2381674" y="437969"/>
            <a:ext cx="676959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Times New Roman" panose="02020603050405020304" pitchFamily="18" charset="0"/>
                <a:cs typeface="Times New Roman" panose="02020603050405020304" pitchFamily="18" charset="0"/>
              </a:rPr>
              <a:t>Atlantic Street LLC </a:t>
            </a: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Redemption/Installment Note Structure</a:t>
            </a:r>
          </a:p>
          <a:p>
            <a:pPr lvl="0" algn="ctr" eaLnBrk="0" fontAlgn="base" hangingPunct="0">
              <a:spcBef>
                <a:spcPct val="0"/>
              </a:spcBef>
              <a:spcAft>
                <a:spcPct val="0"/>
              </a:spcAft>
            </a:pPr>
            <a:endParaRPr lang="en-US" altLang="en-US" sz="1600" b="1" u="sng"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Diagram #3</a:t>
            </a:r>
            <a:endParaRPr lang="en-US" altLang="en-US" sz="800" u="sng" dirty="0"/>
          </a:p>
        </p:txBody>
      </p:sp>
      <p:sp>
        <p:nvSpPr>
          <p:cNvPr id="18" name="Rectangle 19"/>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20"/>
          <p:cNvSpPr>
            <a:spLocks noChangeArrowheads="1"/>
          </p:cNvSpPr>
          <p:nvPr/>
        </p:nvSpPr>
        <p:spPr bwMode="auto">
          <a:xfrm>
            <a:off x="0" y="97366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Date Placeholder 22"/>
          <p:cNvSpPr>
            <a:spLocks noGrp="1"/>
          </p:cNvSpPr>
          <p:nvPr>
            <p:ph type="dt" sz="half" idx="10"/>
          </p:nvPr>
        </p:nvSpPr>
        <p:spPr>
          <a:xfrm>
            <a:off x="9444252" y="92075"/>
            <a:ext cx="2409082" cy="365125"/>
          </a:xfrm>
        </p:spPr>
        <p:txBody>
          <a:bodyPr/>
          <a:lstStyle/>
          <a:p>
            <a:r>
              <a:rPr lang="en-US" sz="1400" dirty="0">
                <a:latin typeface="Times New Roman" panose="02020603050405020304" pitchFamily="18" charset="0"/>
                <a:cs typeface="Times New Roman" panose="02020603050405020304" pitchFamily="18" charset="0"/>
              </a:rPr>
              <a:t>FEA, September  20-22, 2022</a:t>
            </a:r>
          </a:p>
        </p:txBody>
      </p:sp>
      <p:sp>
        <p:nvSpPr>
          <p:cNvPr id="24" name="Footer Placeholder 23"/>
          <p:cNvSpPr>
            <a:spLocks noGrp="1"/>
          </p:cNvSpPr>
          <p:nvPr>
            <p:ph type="ftr" sz="quarter" idx="11"/>
          </p:nvPr>
        </p:nvSpPr>
        <p:spPr>
          <a:xfrm>
            <a:off x="682508" y="6025757"/>
            <a:ext cx="1456267" cy="365125"/>
          </a:xfrm>
        </p:spPr>
        <p:txBody>
          <a:bodyPr/>
          <a:lstStyle/>
          <a:p>
            <a:r>
              <a:rPr lang="en-US" sz="800" dirty="0"/>
              <a:t>4847-3264-7412, v.1</a:t>
            </a:r>
          </a:p>
        </p:txBody>
      </p:sp>
      <p:sp>
        <p:nvSpPr>
          <p:cNvPr id="26" name="AutoShape 13"/>
          <p:cNvSpPr>
            <a:spLocks noChangeShapeType="1"/>
          </p:cNvSpPr>
          <p:nvPr/>
        </p:nvSpPr>
        <p:spPr bwMode="auto">
          <a:xfrm>
            <a:off x="4368850" y="2572518"/>
            <a:ext cx="239266" cy="66152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AutoShape 13"/>
          <p:cNvSpPr>
            <a:spLocks noChangeShapeType="1"/>
          </p:cNvSpPr>
          <p:nvPr/>
        </p:nvSpPr>
        <p:spPr bwMode="auto">
          <a:xfrm>
            <a:off x="5394427" y="4049845"/>
            <a:ext cx="12700" cy="64135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3929742" y="2888426"/>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50%</a:t>
            </a:r>
          </a:p>
        </p:txBody>
      </p:sp>
      <p:sp>
        <p:nvSpPr>
          <p:cNvPr id="31" name="Oval 12"/>
          <p:cNvSpPr>
            <a:spLocks noChangeArrowheads="1"/>
          </p:cNvSpPr>
          <p:nvPr/>
        </p:nvSpPr>
        <p:spPr bwMode="auto">
          <a:xfrm>
            <a:off x="3178079" y="2048424"/>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Fran</a:t>
            </a:r>
          </a:p>
        </p:txBody>
      </p:sp>
      <p:sp>
        <p:nvSpPr>
          <p:cNvPr id="20" name="AutoShape 13"/>
          <p:cNvSpPr>
            <a:spLocks noChangeShapeType="1"/>
          </p:cNvSpPr>
          <p:nvPr/>
        </p:nvSpPr>
        <p:spPr bwMode="auto">
          <a:xfrm>
            <a:off x="5326458" y="2113872"/>
            <a:ext cx="45719" cy="77714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2"/>
          <p:cNvSpPr>
            <a:spLocks noChangeArrowheads="1"/>
          </p:cNvSpPr>
          <p:nvPr/>
        </p:nvSpPr>
        <p:spPr bwMode="auto">
          <a:xfrm>
            <a:off x="4488896" y="1662386"/>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Gail</a:t>
            </a:r>
          </a:p>
        </p:txBody>
      </p:sp>
      <p:sp>
        <p:nvSpPr>
          <p:cNvPr id="27" name="Oval 12"/>
          <p:cNvSpPr>
            <a:spLocks noChangeArrowheads="1"/>
          </p:cNvSpPr>
          <p:nvPr/>
        </p:nvSpPr>
        <p:spPr bwMode="auto">
          <a:xfrm>
            <a:off x="6003739" y="1470550"/>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Jeffrey</a:t>
            </a:r>
          </a:p>
        </p:txBody>
      </p:sp>
      <p:sp>
        <p:nvSpPr>
          <p:cNvPr id="32" name="TextBox 31"/>
          <p:cNvSpPr txBox="1"/>
          <p:nvPr/>
        </p:nvSpPr>
        <p:spPr>
          <a:xfrm>
            <a:off x="4857982" y="2501560"/>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50%</a:t>
            </a:r>
          </a:p>
        </p:txBody>
      </p:sp>
      <p:sp>
        <p:nvSpPr>
          <p:cNvPr id="35" name="TextBox 34"/>
          <p:cNvSpPr txBox="1"/>
          <p:nvPr/>
        </p:nvSpPr>
        <p:spPr>
          <a:xfrm>
            <a:off x="8349815" y="2042173"/>
            <a:ext cx="3127952" cy="2246769"/>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Notes:</a:t>
            </a:r>
          </a:p>
          <a:p>
            <a:endParaRPr lang="en-US" sz="1400" dirty="0">
              <a:latin typeface="Times New Roman" panose="02020603050405020304" pitchFamily="18" charset="0"/>
              <a:cs typeface="Times New Roman" panose="02020603050405020304" pitchFamily="18" charset="0"/>
            </a:endParaRPr>
          </a:p>
          <a:p>
            <a:pPr marL="342900" indent="-342900">
              <a:buAutoNum type="arabicParenBoth"/>
            </a:pPr>
            <a:r>
              <a:rPr lang="en-US" sz="1400" dirty="0">
                <a:latin typeface="Times New Roman" panose="02020603050405020304" pitchFamily="18" charset="0"/>
                <a:cs typeface="Times New Roman" panose="02020603050405020304" pitchFamily="18" charset="0"/>
              </a:rPr>
              <a:t>Principal balance of promissory note represents all of Jeffrey’s equity</a:t>
            </a:r>
          </a:p>
          <a:p>
            <a:pPr marL="342900" indent="-342900">
              <a:buAutoNum type="arabicParenBoth"/>
            </a:pPr>
            <a:r>
              <a:rPr lang="en-US" sz="1400" dirty="0">
                <a:latin typeface="Times New Roman" panose="02020603050405020304" pitchFamily="18" charset="0"/>
                <a:cs typeface="Times New Roman" panose="02020603050405020304" pitchFamily="18" charset="0"/>
              </a:rPr>
              <a:t>Net sale proceeds deposited to Partnership’s exchange account reduced by principal amount due under promissory note</a:t>
            </a:r>
          </a:p>
          <a:p>
            <a:endParaRPr lang="en-US" sz="1400" dirty="0">
              <a:latin typeface="Times New Roman" panose="02020603050405020304" pitchFamily="18" charset="0"/>
              <a:cs typeface="Times New Roman" panose="02020603050405020304" pitchFamily="18" charset="0"/>
            </a:endParaRPr>
          </a:p>
        </p:txBody>
      </p:sp>
      <p:sp>
        <p:nvSpPr>
          <p:cNvPr id="9" name="Right Arrow 8"/>
          <p:cNvSpPr/>
          <p:nvPr/>
        </p:nvSpPr>
        <p:spPr>
          <a:xfrm rot="17703388" flipV="1">
            <a:off x="5661307" y="2439214"/>
            <a:ext cx="1197815" cy="21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82908" y="2280478"/>
            <a:ext cx="1623045" cy="116955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Distribute promissory note to Jeffrey in redemption of his interest</a:t>
            </a:r>
          </a:p>
        </p:txBody>
      </p:sp>
    </p:spTree>
    <p:extLst>
      <p:ext uri="{BB962C8B-B14F-4D97-AF65-F5344CB8AC3E}">
        <p14:creationId xmlns:p14="http://schemas.microsoft.com/office/powerpoint/2010/main" val="98099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66115F-05C2-1DC5-1940-4DBE00F585E6}"/>
              </a:ext>
            </a:extLst>
          </p:cNvPr>
          <p:cNvSpPr>
            <a:spLocks noGrp="1"/>
          </p:cNvSpPr>
          <p:nvPr>
            <p:ph sz="half" idx="1"/>
          </p:nvPr>
        </p:nvSpPr>
        <p:spPr/>
        <p:txBody>
          <a:bodyPr>
            <a:normAutofit/>
          </a:bodyPr>
          <a:lstStyle/>
          <a:p>
            <a:r>
              <a:rPr lang="en-US" dirty="0"/>
              <a:t>Installment Note/Redemption Technique #2</a:t>
            </a:r>
          </a:p>
          <a:p>
            <a:pPr lvl="1"/>
            <a:r>
              <a:rPr lang="en-US" dirty="0"/>
              <a:t>Pursuant to Exchange Agreement:</a:t>
            </a:r>
          </a:p>
          <a:p>
            <a:pPr lvl="2"/>
            <a:r>
              <a:rPr lang="en-US" dirty="0"/>
              <a:t>Partnership receives cash boot equal to non-continuing partner’s share of built-in gain</a:t>
            </a:r>
          </a:p>
          <a:p>
            <a:pPr lvl="2"/>
            <a:r>
              <a:rPr lang="en-US" dirty="0"/>
              <a:t>Qualified Intermediary issues promissory note to Partnership equal to non-continuing partner’s remaining equity</a:t>
            </a:r>
          </a:p>
          <a:p>
            <a:pPr lvl="2"/>
            <a:r>
              <a:rPr lang="en-US" dirty="0"/>
              <a:t>Remaining sale proceeds (after reduction for cash boot and promissory note) deposited in Partnership exchange account for purchase of replacement </a:t>
            </a:r>
            <a:r>
              <a:rPr lang="en-US" dirty="0" smtClean="0"/>
              <a:t>property</a:t>
            </a:r>
            <a:endParaRPr lang="en-US" dirty="0"/>
          </a:p>
        </p:txBody>
      </p:sp>
      <p:sp>
        <p:nvSpPr>
          <p:cNvPr id="3" name="Title 2">
            <a:extLst>
              <a:ext uri="{FF2B5EF4-FFF2-40B4-BE49-F238E27FC236}">
                <a16:creationId xmlns:a16="http://schemas.microsoft.com/office/drawing/2014/main" id="{076E1748-F15B-B009-B352-5226552A7DCD}"/>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107390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66115F-05C2-1DC5-1940-4DBE00F585E6}"/>
              </a:ext>
            </a:extLst>
          </p:cNvPr>
          <p:cNvSpPr>
            <a:spLocks noGrp="1"/>
          </p:cNvSpPr>
          <p:nvPr>
            <p:ph sz="half" idx="1"/>
          </p:nvPr>
        </p:nvSpPr>
        <p:spPr/>
        <p:txBody>
          <a:bodyPr>
            <a:normAutofit lnSpcReduction="10000"/>
          </a:bodyPr>
          <a:lstStyle/>
          <a:p>
            <a:r>
              <a:rPr lang="en-US" dirty="0"/>
              <a:t>Installment Note/Redemption Technique #</a:t>
            </a:r>
            <a:r>
              <a:rPr lang="en-US" dirty="0" smtClean="0"/>
              <a:t>2 (</a:t>
            </a:r>
            <a:r>
              <a:rPr lang="en-US" dirty="0" err="1" smtClean="0"/>
              <a:t>con’t</a:t>
            </a:r>
            <a:r>
              <a:rPr lang="en-US" dirty="0" smtClean="0"/>
              <a:t>)</a:t>
            </a:r>
            <a:endParaRPr lang="en-US" dirty="0"/>
          </a:p>
          <a:p>
            <a:pPr lvl="1"/>
            <a:r>
              <a:rPr lang="en-US" dirty="0" smtClean="0"/>
              <a:t>Amendment </a:t>
            </a:r>
            <a:r>
              <a:rPr lang="en-US" dirty="0"/>
              <a:t>to partnership agreement:</a:t>
            </a:r>
          </a:p>
          <a:p>
            <a:pPr lvl="2"/>
            <a:r>
              <a:rPr lang="en-US" dirty="0"/>
              <a:t>Provide for special allocation of gain from sale to con-continuing partner:</a:t>
            </a:r>
          </a:p>
          <a:p>
            <a:pPr lvl="3"/>
            <a:r>
              <a:rPr lang="en-US" dirty="0"/>
              <a:t>First, taxable gain allocated to non-continuing partner equal to its share of built-in gain</a:t>
            </a:r>
          </a:p>
          <a:p>
            <a:pPr lvl="3"/>
            <a:r>
              <a:rPr lang="en-US" dirty="0"/>
              <a:t>Thereafter, taxable gain allocated to remaining partners</a:t>
            </a:r>
          </a:p>
          <a:p>
            <a:r>
              <a:rPr lang="en-US" dirty="0" smtClean="0"/>
              <a:t>Promissory Note has terms similar to Technique #1</a:t>
            </a:r>
          </a:p>
          <a:p>
            <a:r>
              <a:rPr lang="en-US" dirty="0" smtClean="0"/>
              <a:t>After </a:t>
            </a:r>
            <a:r>
              <a:rPr lang="en-US" dirty="0"/>
              <a:t>closing date and prior to first payment date:</a:t>
            </a:r>
          </a:p>
          <a:p>
            <a:pPr lvl="1"/>
            <a:r>
              <a:rPr lang="en-US" dirty="0"/>
              <a:t>Partnership and non-continuing partner enter into partner redemption agreement</a:t>
            </a:r>
          </a:p>
          <a:p>
            <a:pPr lvl="1"/>
            <a:r>
              <a:rPr lang="en-US" dirty="0"/>
              <a:t>Partnership distributes promissory note pursuant to redemption agreement</a:t>
            </a:r>
          </a:p>
          <a:p>
            <a:r>
              <a:rPr lang="en-US" dirty="0" smtClean="0"/>
              <a:t>See Diagram #4</a:t>
            </a:r>
          </a:p>
        </p:txBody>
      </p:sp>
      <p:sp>
        <p:nvSpPr>
          <p:cNvPr id="3" name="Title 2">
            <a:extLst>
              <a:ext uri="{FF2B5EF4-FFF2-40B4-BE49-F238E27FC236}">
                <a16:creationId xmlns:a16="http://schemas.microsoft.com/office/drawing/2014/main" id="{076E1748-F15B-B009-B352-5226552A7DCD}"/>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414110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2"/>
          <p:cNvSpPr>
            <a:spLocks noChangeArrowheads="1"/>
          </p:cNvSpPr>
          <p:nvPr/>
        </p:nvSpPr>
        <p:spPr bwMode="auto">
          <a:xfrm>
            <a:off x="3439235" y="4445329"/>
            <a:ext cx="4299045" cy="1756687"/>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285750" lvl="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QI account: $2,600,000</a:t>
            </a:r>
          </a:p>
          <a:p>
            <a:pPr marL="285750" lvl="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Cash boot: $600,000</a:t>
            </a:r>
          </a:p>
          <a:p>
            <a:pPr marL="285750" lvl="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QI Promissory Note: $700,000</a:t>
            </a:r>
          </a:p>
          <a:p>
            <a:pPr marL="285750" lvl="0"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Distribute cash boot and promissory note in redemption of his interest</a:t>
            </a:r>
          </a:p>
        </p:txBody>
      </p:sp>
      <p:sp>
        <p:nvSpPr>
          <p:cNvPr id="14" name="Oval 15"/>
          <p:cNvSpPr>
            <a:spLocks noChangeArrowheads="1"/>
          </p:cNvSpPr>
          <p:nvPr/>
        </p:nvSpPr>
        <p:spPr bwMode="auto">
          <a:xfrm>
            <a:off x="4549808" y="2888427"/>
            <a:ext cx="1689238" cy="11922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Atlantic</a:t>
            </a:r>
            <a:r>
              <a:rPr kumimoji="0" lang="en-US" altLang="en-US" sz="1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Street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LLC    </a:t>
            </a:r>
          </a:p>
        </p:txBody>
      </p:sp>
      <p:sp>
        <p:nvSpPr>
          <p:cNvPr id="17" name="Rectangle 16"/>
          <p:cNvSpPr>
            <a:spLocks noChangeArrowheads="1"/>
          </p:cNvSpPr>
          <p:nvPr/>
        </p:nvSpPr>
        <p:spPr bwMode="auto">
          <a:xfrm>
            <a:off x="2381674" y="437969"/>
            <a:ext cx="676959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Times New Roman" panose="02020603050405020304" pitchFamily="18" charset="0"/>
                <a:cs typeface="Times New Roman" panose="02020603050405020304" pitchFamily="18" charset="0"/>
              </a:rPr>
              <a:t>Atlantic Street LLC </a:t>
            </a: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Redemption/Installment Note Structure</a:t>
            </a:r>
          </a:p>
          <a:p>
            <a:pPr lvl="0" algn="ctr" eaLnBrk="0" fontAlgn="base" hangingPunct="0">
              <a:spcBef>
                <a:spcPct val="0"/>
              </a:spcBef>
              <a:spcAft>
                <a:spcPct val="0"/>
              </a:spcAft>
            </a:pPr>
            <a:endParaRPr lang="en-US" altLang="en-US" sz="1600" b="1" u="sng"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Diagram #4</a:t>
            </a:r>
            <a:endParaRPr lang="en-US" altLang="en-US" sz="800" u="sng" dirty="0"/>
          </a:p>
        </p:txBody>
      </p:sp>
      <p:sp>
        <p:nvSpPr>
          <p:cNvPr id="18" name="Rectangle 19"/>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20"/>
          <p:cNvSpPr>
            <a:spLocks noChangeArrowheads="1"/>
          </p:cNvSpPr>
          <p:nvPr/>
        </p:nvSpPr>
        <p:spPr bwMode="auto">
          <a:xfrm>
            <a:off x="0" y="97366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Date Placeholder 22"/>
          <p:cNvSpPr>
            <a:spLocks noGrp="1"/>
          </p:cNvSpPr>
          <p:nvPr>
            <p:ph type="dt" sz="half" idx="10"/>
          </p:nvPr>
        </p:nvSpPr>
        <p:spPr>
          <a:xfrm>
            <a:off x="9444252" y="92075"/>
            <a:ext cx="2409082" cy="365125"/>
          </a:xfrm>
        </p:spPr>
        <p:txBody>
          <a:bodyPr/>
          <a:lstStyle/>
          <a:p>
            <a:r>
              <a:rPr lang="en-US" sz="1400" dirty="0">
                <a:latin typeface="Times New Roman" panose="02020603050405020304" pitchFamily="18" charset="0"/>
                <a:cs typeface="Times New Roman" panose="02020603050405020304" pitchFamily="18" charset="0"/>
              </a:rPr>
              <a:t>FEA, September  20-22, 2022</a:t>
            </a:r>
          </a:p>
        </p:txBody>
      </p:sp>
      <p:sp>
        <p:nvSpPr>
          <p:cNvPr id="24" name="Footer Placeholder 23"/>
          <p:cNvSpPr>
            <a:spLocks noGrp="1"/>
          </p:cNvSpPr>
          <p:nvPr>
            <p:ph type="ftr" sz="quarter" idx="11"/>
          </p:nvPr>
        </p:nvSpPr>
        <p:spPr>
          <a:xfrm>
            <a:off x="682508" y="6025757"/>
            <a:ext cx="1456267" cy="365125"/>
          </a:xfrm>
        </p:spPr>
        <p:txBody>
          <a:bodyPr/>
          <a:lstStyle/>
          <a:p>
            <a:r>
              <a:rPr lang="en-US" sz="800" dirty="0"/>
              <a:t>4847-3264-7412, v.1</a:t>
            </a:r>
          </a:p>
        </p:txBody>
      </p:sp>
      <p:sp>
        <p:nvSpPr>
          <p:cNvPr id="26" name="AutoShape 13"/>
          <p:cNvSpPr>
            <a:spLocks noChangeShapeType="1"/>
          </p:cNvSpPr>
          <p:nvPr/>
        </p:nvSpPr>
        <p:spPr bwMode="auto">
          <a:xfrm>
            <a:off x="4368850" y="2572518"/>
            <a:ext cx="239266" cy="66152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AutoShape 13"/>
          <p:cNvSpPr>
            <a:spLocks noChangeShapeType="1"/>
          </p:cNvSpPr>
          <p:nvPr/>
        </p:nvSpPr>
        <p:spPr bwMode="auto">
          <a:xfrm>
            <a:off x="5394427" y="4049845"/>
            <a:ext cx="12700" cy="64135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3929742" y="2888426"/>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50%</a:t>
            </a:r>
          </a:p>
        </p:txBody>
      </p:sp>
      <p:sp>
        <p:nvSpPr>
          <p:cNvPr id="31" name="Oval 12"/>
          <p:cNvSpPr>
            <a:spLocks noChangeArrowheads="1"/>
          </p:cNvSpPr>
          <p:nvPr/>
        </p:nvSpPr>
        <p:spPr bwMode="auto">
          <a:xfrm>
            <a:off x="3178079" y="2048424"/>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Fran</a:t>
            </a:r>
          </a:p>
        </p:txBody>
      </p:sp>
      <p:sp>
        <p:nvSpPr>
          <p:cNvPr id="20" name="AutoShape 13"/>
          <p:cNvSpPr>
            <a:spLocks noChangeShapeType="1"/>
          </p:cNvSpPr>
          <p:nvPr/>
        </p:nvSpPr>
        <p:spPr bwMode="auto">
          <a:xfrm>
            <a:off x="5326458" y="2113872"/>
            <a:ext cx="45719" cy="77714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2"/>
          <p:cNvSpPr>
            <a:spLocks noChangeArrowheads="1"/>
          </p:cNvSpPr>
          <p:nvPr/>
        </p:nvSpPr>
        <p:spPr bwMode="auto">
          <a:xfrm>
            <a:off x="4488896" y="1662386"/>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Gail</a:t>
            </a:r>
          </a:p>
        </p:txBody>
      </p:sp>
      <p:sp>
        <p:nvSpPr>
          <p:cNvPr id="27" name="Oval 12"/>
          <p:cNvSpPr>
            <a:spLocks noChangeArrowheads="1"/>
          </p:cNvSpPr>
          <p:nvPr/>
        </p:nvSpPr>
        <p:spPr bwMode="auto">
          <a:xfrm>
            <a:off x="6003739" y="1470550"/>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Jeffrey</a:t>
            </a:r>
          </a:p>
        </p:txBody>
      </p:sp>
      <p:sp>
        <p:nvSpPr>
          <p:cNvPr id="32" name="TextBox 31"/>
          <p:cNvSpPr txBox="1"/>
          <p:nvPr/>
        </p:nvSpPr>
        <p:spPr>
          <a:xfrm>
            <a:off x="4857982" y="2501560"/>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50%</a:t>
            </a:r>
          </a:p>
        </p:txBody>
      </p:sp>
      <p:sp>
        <p:nvSpPr>
          <p:cNvPr id="35" name="TextBox 34"/>
          <p:cNvSpPr txBox="1"/>
          <p:nvPr/>
        </p:nvSpPr>
        <p:spPr>
          <a:xfrm>
            <a:off x="8349815" y="2042173"/>
            <a:ext cx="3127952" cy="289310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Notes:</a:t>
            </a:r>
          </a:p>
          <a:p>
            <a:endParaRPr lang="en-US" sz="1400" dirty="0">
              <a:latin typeface="Times New Roman" panose="02020603050405020304" pitchFamily="18" charset="0"/>
              <a:cs typeface="Times New Roman" panose="02020603050405020304" pitchFamily="18" charset="0"/>
            </a:endParaRPr>
          </a:p>
          <a:p>
            <a:pPr marL="342900" indent="-342900">
              <a:buAutoNum type="arabicParenBoth"/>
            </a:pPr>
            <a:r>
              <a:rPr lang="en-US" sz="1400" dirty="0">
                <a:latin typeface="Times New Roman" panose="02020603050405020304" pitchFamily="18" charset="0"/>
                <a:cs typeface="Times New Roman" panose="02020603050405020304" pitchFamily="18" charset="0"/>
              </a:rPr>
              <a:t>Partnership receives cash boot at closing equal to Jeffrey’s share of built-in gain, distributed to Jeffrey</a:t>
            </a:r>
          </a:p>
          <a:p>
            <a:pPr marL="342900" indent="-342900">
              <a:buAutoNum type="arabicParenBoth"/>
            </a:pPr>
            <a:r>
              <a:rPr lang="en-US" sz="1400" dirty="0">
                <a:latin typeface="Times New Roman" panose="02020603050405020304" pitchFamily="18" charset="0"/>
                <a:cs typeface="Times New Roman" panose="02020603050405020304" pitchFamily="18" charset="0"/>
              </a:rPr>
              <a:t>Principal balance of promissory note represents Jeffrey’s remaining equity</a:t>
            </a:r>
          </a:p>
          <a:p>
            <a:pPr marL="342900" indent="-342900">
              <a:buAutoNum type="arabicParenBoth"/>
            </a:pPr>
            <a:r>
              <a:rPr lang="en-US" sz="1400" dirty="0">
                <a:latin typeface="Times New Roman" panose="02020603050405020304" pitchFamily="18" charset="0"/>
                <a:cs typeface="Times New Roman" panose="02020603050405020304" pitchFamily="18" charset="0"/>
              </a:rPr>
              <a:t>Net sale proceeds deposited to exchange account reduced by cash boot and principal amount due under promissory note</a:t>
            </a:r>
          </a:p>
          <a:p>
            <a:endParaRPr lang="en-US" sz="1400" dirty="0">
              <a:latin typeface="Times New Roman" panose="02020603050405020304" pitchFamily="18" charset="0"/>
              <a:cs typeface="Times New Roman" panose="02020603050405020304" pitchFamily="18" charset="0"/>
            </a:endParaRPr>
          </a:p>
        </p:txBody>
      </p:sp>
      <p:sp>
        <p:nvSpPr>
          <p:cNvPr id="9" name="Right Arrow 8"/>
          <p:cNvSpPr/>
          <p:nvPr/>
        </p:nvSpPr>
        <p:spPr>
          <a:xfrm rot="17703388" flipV="1">
            <a:off x="5661307" y="2439214"/>
            <a:ext cx="1197815" cy="213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82908" y="2280478"/>
            <a:ext cx="1623045" cy="116955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Distribute cash and promissory note to Jeffrey in redemption of his interest</a:t>
            </a:r>
          </a:p>
        </p:txBody>
      </p:sp>
    </p:spTree>
    <p:extLst>
      <p:ext uri="{BB962C8B-B14F-4D97-AF65-F5344CB8AC3E}">
        <p14:creationId xmlns:p14="http://schemas.microsoft.com/office/powerpoint/2010/main" val="419984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286090-70EC-44E6-DA8F-F42B7DB00603}"/>
              </a:ext>
            </a:extLst>
          </p:cNvPr>
          <p:cNvSpPr>
            <a:spLocks noGrp="1"/>
          </p:cNvSpPr>
          <p:nvPr>
            <p:ph sz="half" idx="1"/>
          </p:nvPr>
        </p:nvSpPr>
        <p:spPr/>
        <p:txBody>
          <a:bodyPr/>
          <a:lstStyle/>
          <a:p>
            <a:r>
              <a:rPr lang="en-US" dirty="0"/>
              <a:t>Partnership section 1031 replacement property requirement</a:t>
            </a:r>
          </a:p>
          <a:p>
            <a:pPr lvl="1"/>
            <a:r>
              <a:rPr lang="en-US" dirty="0"/>
              <a:t>For full replacement, must purchase replacement property having value equal to: </a:t>
            </a:r>
          </a:p>
          <a:p>
            <a:pPr lvl="2"/>
            <a:r>
              <a:rPr lang="en-US" dirty="0"/>
              <a:t>Cash in exchange account; plus</a:t>
            </a:r>
          </a:p>
          <a:p>
            <a:pPr lvl="2"/>
            <a:r>
              <a:rPr lang="en-US" dirty="0"/>
              <a:t>Liabilities of relinquished property</a:t>
            </a:r>
          </a:p>
          <a:p>
            <a:pPr lvl="1"/>
            <a:r>
              <a:rPr lang="en-US" dirty="0"/>
              <a:t>Failure to cover 100% of liabilities is gain recognized at time of sale</a:t>
            </a:r>
          </a:p>
          <a:p>
            <a:pPr lvl="1"/>
            <a:r>
              <a:rPr lang="en-US" dirty="0"/>
              <a:t>See Diagram #5</a:t>
            </a:r>
          </a:p>
        </p:txBody>
      </p:sp>
      <p:sp>
        <p:nvSpPr>
          <p:cNvPr id="3" name="Title 2">
            <a:extLst>
              <a:ext uri="{FF2B5EF4-FFF2-40B4-BE49-F238E27FC236}">
                <a16:creationId xmlns:a16="http://schemas.microsoft.com/office/drawing/2014/main" id="{C1DBDD73-2741-5195-90FE-062BB0E2D74A}"/>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174712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2"/>
          <p:cNvSpPr>
            <a:spLocks noChangeArrowheads="1"/>
          </p:cNvSpPr>
          <p:nvPr/>
        </p:nvSpPr>
        <p:spPr bwMode="auto">
          <a:xfrm>
            <a:off x="3439235" y="4445330"/>
            <a:ext cx="4299045" cy="1612480"/>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Replacement</a:t>
            </a:r>
            <a:r>
              <a:rPr kumimoji="0" lang="en-US" altLang="en-US" sz="14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property obligation:</a:t>
            </a:r>
          </a:p>
          <a:p>
            <a:pPr marL="285750" indent="-285750" eaLnBrk="0" fontAlgn="base" hangingPunct="0">
              <a:spcBef>
                <a:spcPct val="0"/>
              </a:spcBef>
              <a:spcAft>
                <a:spcPct val="0"/>
              </a:spcAft>
              <a:buFont typeface="Arial" panose="020B0604020202020204" pitchFamily="34" charset="0"/>
              <a:buChar char="•"/>
            </a:pPr>
            <a:r>
              <a:rPr lang="en-US" altLang="en-US" sz="1400" baseline="0" dirty="0">
                <a:latin typeface="Times New Roman" panose="02020603050405020304" pitchFamily="18" charset="0"/>
                <a:cs typeface="Times New Roman" panose="02020603050405020304" pitchFamily="18" charset="0"/>
              </a:rPr>
              <a:t>Minimum Equity </a:t>
            </a:r>
            <a:r>
              <a:rPr lang="en-US" altLang="en-US" sz="1400" dirty="0">
                <a:latin typeface="Times New Roman" panose="02020603050405020304" pitchFamily="18" charset="0"/>
                <a:cs typeface="Times New Roman" panose="02020603050405020304" pitchFamily="18" charset="0"/>
              </a:rPr>
              <a:t>$2,600,000</a:t>
            </a:r>
          </a:p>
          <a:p>
            <a:pPr marL="28575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Minimum liabilities: $2 million</a:t>
            </a:r>
          </a:p>
          <a:p>
            <a:pPr marL="285750" indent="-285750" eaLnBrk="0" fontAlgn="base" hangingPunct="0">
              <a:spcBef>
                <a:spcPct val="0"/>
              </a:spcBef>
              <a:spcAft>
                <a:spcPct val="0"/>
              </a:spcAft>
              <a:buFont typeface="Arial" panose="020B0604020202020204" pitchFamily="34" charset="0"/>
              <a:buChar char="•"/>
            </a:pPr>
            <a:r>
              <a:rPr lang="en-US" altLang="en-US" sz="1400" dirty="0">
                <a:latin typeface="Times New Roman" panose="02020603050405020304" pitchFamily="18" charset="0"/>
                <a:cs typeface="Times New Roman" panose="02020603050405020304" pitchFamily="18" charset="0"/>
              </a:rPr>
              <a:t>Minimum value: $4,600,000</a:t>
            </a:r>
          </a:p>
          <a:p>
            <a:pPr marL="742950" lvl="1" indent="-285750" eaLnBrk="0" fontAlgn="base" hangingPunct="0">
              <a:spcBef>
                <a:spcPct val="0"/>
              </a:spcBef>
              <a:spcAft>
                <a:spcPct val="0"/>
              </a:spcAft>
              <a:buFont typeface="Arial" panose="020B0604020202020204" pitchFamily="34" charset="0"/>
              <a:buChar char="•"/>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Oval 15"/>
          <p:cNvSpPr>
            <a:spLocks noChangeArrowheads="1"/>
          </p:cNvSpPr>
          <p:nvPr/>
        </p:nvSpPr>
        <p:spPr bwMode="auto">
          <a:xfrm>
            <a:off x="4549808" y="2888427"/>
            <a:ext cx="1689238" cy="11922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Atlantic</a:t>
            </a:r>
            <a:r>
              <a:rPr kumimoji="0" lang="en-US" altLang="en-US" sz="1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Street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LLC    </a:t>
            </a:r>
          </a:p>
        </p:txBody>
      </p:sp>
      <p:sp>
        <p:nvSpPr>
          <p:cNvPr id="17" name="Rectangle 16"/>
          <p:cNvSpPr>
            <a:spLocks noChangeArrowheads="1"/>
          </p:cNvSpPr>
          <p:nvPr/>
        </p:nvSpPr>
        <p:spPr bwMode="auto">
          <a:xfrm>
            <a:off x="2381674" y="437969"/>
            <a:ext cx="676959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Times New Roman" panose="02020603050405020304" pitchFamily="18" charset="0"/>
                <a:cs typeface="Times New Roman" panose="02020603050405020304" pitchFamily="18" charset="0"/>
              </a:rPr>
              <a:t>Atlantic Street LLC </a:t>
            </a: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Redemption/Installment Note Structure</a:t>
            </a:r>
          </a:p>
          <a:p>
            <a:pPr lvl="0" algn="ctr" eaLnBrk="0" fontAlgn="base" hangingPunct="0">
              <a:spcBef>
                <a:spcPct val="0"/>
              </a:spcBef>
              <a:spcAft>
                <a:spcPct val="0"/>
              </a:spcAft>
            </a:pPr>
            <a:endParaRPr lang="en-US" altLang="en-US" sz="1600" b="1" u="sng"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Diagram #5</a:t>
            </a:r>
            <a:endParaRPr lang="en-US" altLang="en-US" sz="800" u="sng" dirty="0"/>
          </a:p>
        </p:txBody>
      </p:sp>
      <p:sp>
        <p:nvSpPr>
          <p:cNvPr id="18" name="Rectangle 19"/>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20"/>
          <p:cNvSpPr>
            <a:spLocks noChangeArrowheads="1"/>
          </p:cNvSpPr>
          <p:nvPr/>
        </p:nvSpPr>
        <p:spPr bwMode="auto">
          <a:xfrm>
            <a:off x="0" y="97366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Date Placeholder 22"/>
          <p:cNvSpPr>
            <a:spLocks noGrp="1"/>
          </p:cNvSpPr>
          <p:nvPr>
            <p:ph type="dt" sz="half" idx="10"/>
          </p:nvPr>
        </p:nvSpPr>
        <p:spPr>
          <a:xfrm>
            <a:off x="9444252" y="92075"/>
            <a:ext cx="2409082" cy="365125"/>
          </a:xfrm>
        </p:spPr>
        <p:txBody>
          <a:bodyPr/>
          <a:lstStyle/>
          <a:p>
            <a:r>
              <a:rPr lang="en-US" sz="1400" dirty="0">
                <a:latin typeface="Times New Roman" panose="02020603050405020304" pitchFamily="18" charset="0"/>
                <a:cs typeface="Times New Roman" panose="02020603050405020304" pitchFamily="18" charset="0"/>
              </a:rPr>
              <a:t>FEA, September  20-22, 2022</a:t>
            </a:r>
          </a:p>
        </p:txBody>
      </p:sp>
      <p:sp>
        <p:nvSpPr>
          <p:cNvPr id="24" name="Footer Placeholder 23"/>
          <p:cNvSpPr>
            <a:spLocks noGrp="1"/>
          </p:cNvSpPr>
          <p:nvPr>
            <p:ph type="ftr" sz="quarter" idx="11"/>
          </p:nvPr>
        </p:nvSpPr>
        <p:spPr>
          <a:xfrm>
            <a:off x="682508" y="6025757"/>
            <a:ext cx="1456267" cy="365125"/>
          </a:xfrm>
        </p:spPr>
        <p:txBody>
          <a:bodyPr/>
          <a:lstStyle/>
          <a:p>
            <a:r>
              <a:rPr lang="en-US" sz="800" dirty="0"/>
              <a:t>4847-3264-7412, v.1</a:t>
            </a:r>
          </a:p>
        </p:txBody>
      </p:sp>
      <p:sp>
        <p:nvSpPr>
          <p:cNvPr id="26" name="AutoShape 13"/>
          <p:cNvSpPr>
            <a:spLocks noChangeShapeType="1"/>
          </p:cNvSpPr>
          <p:nvPr/>
        </p:nvSpPr>
        <p:spPr bwMode="auto">
          <a:xfrm>
            <a:off x="4478084" y="2434065"/>
            <a:ext cx="400335" cy="59533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AutoShape 13"/>
          <p:cNvSpPr>
            <a:spLocks noChangeShapeType="1"/>
          </p:cNvSpPr>
          <p:nvPr/>
        </p:nvSpPr>
        <p:spPr bwMode="auto">
          <a:xfrm>
            <a:off x="5394427" y="4049845"/>
            <a:ext cx="12700" cy="64135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4000203" y="2530366"/>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50%</a:t>
            </a:r>
          </a:p>
        </p:txBody>
      </p:sp>
      <p:sp>
        <p:nvSpPr>
          <p:cNvPr id="31" name="Oval 12"/>
          <p:cNvSpPr>
            <a:spLocks noChangeArrowheads="1"/>
          </p:cNvSpPr>
          <p:nvPr/>
        </p:nvSpPr>
        <p:spPr bwMode="auto">
          <a:xfrm>
            <a:off x="3179197" y="1796548"/>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Fran</a:t>
            </a:r>
          </a:p>
        </p:txBody>
      </p:sp>
      <p:sp>
        <p:nvSpPr>
          <p:cNvPr id="20" name="AutoShape 13"/>
          <p:cNvSpPr>
            <a:spLocks noChangeShapeType="1"/>
          </p:cNvSpPr>
          <p:nvPr/>
        </p:nvSpPr>
        <p:spPr bwMode="auto">
          <a:xfrm flipH="1">
            <a:off x="5876385" y="2284898"/>
            <a:ext cx="265108" cy="700733"/>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2"/>
          <p:cNvSpPr>
            <a:spLocks noChangeArrowheads="1"/>
          </p:cNvSpPr>
          <p:nvPr/>
        </p:nvSpPr>
        <p:spPr bwMode="auto">
          <a:xfrm>
            <a:off x="5436873" y="1799679"/>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Gail</a:t>
            </a:r>
          </a:p>
        </p:txBody>
      </p:sp>
      <p:sp>
        <p:nvSpPr>
          <p:cNvPr id="32" name="TextBox 31"/>
          <p:cNvSpPr txBox="1"/>
          <p:nvPr/>
        </p:nvSpPr>
        <p:spPr>
          <a:xfrm>
            <a:off x="6073299" y="2434065"/>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50%</a:t>
            </a:r>
          </a:p>
        </p:txBody>
      </p:sp>
      <p:sp>
        <p:nvSpPr>
          <p:cNvPr id="35" name="TextBox 34"/>
          <p:cNvSpPr txBox="1"/>
          <p:nvPr/>
        </p:nvSpPr>
        <p:spPr>
          <a:xfrm>
            <a:off x="8349815" y="2042173"/>
            <a:ext cx="3127952" cy="1815882"/>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Notes:</a:t>
            </a:r>
          </a:p>
          <a:p>
            <a:endParaRPr lang="en-US" sz="1400" dirty="0">
              <a:latin typeface="Times New Roman" panose="02020603050405020304" pitchFamily="18" charset="0"/>
              <a:cs typeface="Times New Roman" panose="02020603050405020304" pitchFamily="18" charset="0"/>
            </a:endParaRPr>
          </a:p>
          <a:p>
            <a:pPr marL="342900" lvl="0" indent="-342900">
              <a:buFontTx/>
              <a:buAutoNum type="arabicParenBoth"/>
            </a:pPr>
            <a:r>
              <a:rPr lang="en-US" sz="1400" dirty="0">
                <a:solidFill>
                  <a:prstClr val="black"/>
                </a:solidFill>
                <a:latin typeface="Times New Roman" panose="02020603050405020304" pitchFamily="18" charset="0"/>
                <a:cs typeface="Times New Roman" panose="02020603050405020304" pitchFamily="18" charset="0"/>
              </a:rPr>
              <a:t>Partnership must replace 100% of liabilities in section 1031 exchange to avoid additional taxable boot</a:t>
            </a:r>
          </a:p>
          <a:p>
            <a:pPr marL="342900" lvl="0" indent="-342900">
              <a:buFontTx/>
              <a:buAutoNum type="arabicParenBoth"/>
            </a:pPr>
            <a:r>
              <a:rPr lang="en-US" sz="1400" dirty="0">
                <a:solidFill>
                  <a:prstClr val="black"/>
                </a:solidFill>
                <a:latin typeface="Times New Roman" panose="02020603050405020304" pitchFamily="18" charset="0"/>
                <a:cs typeface="Times New Roman" panose="02020603050405020304" pitchFamily="18" charset="0"/>
              </a:rPr>
              <a:t>Replacement property requirements reduced only by Jeffrey’s redeemed equity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56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15BA6-60CD-1A3F-FCE2-1427A0572C36}"/>
              </a:ext>
            </a:extLst>
          </p:cNvPr>
          <p:cNvSpPr>
            <a:spLocks noGrp="1"/>
          </p:cNvSpPr>
          <p:nvPr>
            <p:ph sz="half" idx="1"/>
          </p:nvPr>
        </p:nvSpPr>
        <p:spPr/>
        <p:txBody>
          <a:bodyPr/>
          <a:lstStyle/>
          <a:p>
            <a:r>
              <a:rPr lang="en-US" dirty="0"/>
              <a:t>After-thought:  Unrecaptured Section 1250 gain</a:t>
            </a:r>
          </a:p>
          <a:p>
            <a:pPr lvl="1"/>
            <a:r>
              <a:rPr lang="en-US" dirty="0" smtClean="0"/>
              <a:t>Generally, Partnership’s taxable boot is taxed at 25% capital gain rate to the extent of its unrecaptured section 1250 gain</a:t>
            </a:r>
          </a:p>
          <a:p>
            <a:pPr lvl="1"/>
            <a:r>
              <a:rPr lang="en-US" dirty="0" smtClean="0"/>
              <a:t>If Partnership distributes promissory note, arguably the non-continuing partner is taxed at same 25% capital gain rate to the extent Partnership would have been taxed</a:t>
            </a:r>
            <a:endParaRPr lang="en-US" dirty="0"/>
          </a:p>
          <a:p>
            <a:pPr lvl="1"/>
            <a:r>
              <a:rPr lang="en-US" dirty="0" smtClean="0"/>
              <a:t>Parties </a:t>
            </a:r>
            <a:r>
              <a:rPr lang="en-US" dirty="0"/>
              <a:t>may wish to consider increase to principal balance on promissory note or adjustment to distribution of final cash distributions (with gross up)</a:t>
            </a:r>
          </a:p>
        </p:txBody>
      </p:sp>
      <p:sp>
        <p:nvSpPr>
          <p:cNvPr id="3" name="Title 2">
            <a:extLst>
              <a:ext uri="{FF2B5EF4-FFF2-40B4-BE49-F238E27FC236}">
                <a16:creationId xmlns:a16="http://schemas.microsoft.com/office/drawing/2014/main" id="{D9EB663B-E3CE-5985-7EF5-86C4C2CACC96}"/>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101204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15BA6-60CD-1A3F-FCE2-1427A0572C36}"/>
              </a:ext>
            </a:extLst>
          </p:cNvPr>
          <p:cNvSpPr>
            <a:spLocks noGrp="1"/>
          </p:cNvSpPr>
          <p:nvPr>
            <p:ph sz="half" idx="1"/>
          </p:nvPr>
        </p:nvSpPr>
        <p:spPr/>
        <p:txBody>
          <a:bodyPr/>
          <a:lstStyle/>
          <a:p>
            <a:pPr marL="525780" indent="-457200"/>
            <a:r>
              <a:rPr lang="en-US" dirty="0"/>
              <a:t>This presentation is meant only as general information, not as legal or tax </a:t>
            </a:r>
            <a:r>
              <a:rPr lang="en-US" dirty="0" smtClean="0"/>
              <a:t>advice.</a:t>
            </a:r>
          </a:p>
          <a:p>
            <a:pPr marL="525780" indent="-457200"/>
            <a:r>
              <a:rPr lang="en-US" dirty="0" smtClean="0"/>
              <a:t>This </a:t>
            </a:r>
            <a:r>
              <a:rPr lang="en-US" dirty="0"/>
              <a:t>presentation does not give rise to any attorney-client relationship between the presenters (or their respective firms) and any attendee or subsequent listener of the </a:t>
            </a:r>
            <a:r>
              <a:rPr lang="en-US" dirty="0" smtClean="0"/>
              <a:t>program.</a:t>
            </a:r>
          </a:p>
          <a:p>
            <a:pPr marL="525780" indent="-457200"/>
            <a:r>
              <a:rPr lang="en-US" dirty="0" smtClean="0"/>
              <a:t>The </a:t>
            </a:r>
            <a:r>
              <a:rPr lang="en-US" dirty="0"/>
              <a:t>content of this presentation is not intended to be used, and may not be used, to market any transaction covered in the materials or avoid any penalties under the Internal Revenue </a:t>
            </a:r>
            <a:r>
              <a:rPr lang="en-US" dirty="0" smtClean="0"/>
              <a:t>Code.</a:t>
            </a:r>
          </a:p>
          <a:p>
            <a:pPr marL="525780" indent="-457200"/>
            <a:r>
              <a:rPr lang="en-US" dirty="0" smtClean="0"/>
              <a:t>Always </a:t>
            </a:r>
            <a:r>
              <a:rPr lang="en-US" dirty="0"/>
              <a:t>seek advice from competent professionals prior to implementing any planning concepts covered in this program.</a:t>
            </a:r>
          </a:p>
          <a:p>
            <a:pPr marL="411480" indent="-342900">
              <a:buFont typeface="Wingdings" panose="05000000000000000000" pitchFamily="2" charset="2"/>
              <a:buChar char="Ø"/>
            </a:pPr>
            <a:endParaRPr lang="en-US" dirty="0"/>
          </a:p>
          <a:p>
            <a:endParaRPr lang="en-US" dirty="0"/>
          </a:p>
        </p:txBody>
      </p:sp>
      <p:sp>
        <p:nvSpPr>
          <p:cNvPr id="3" name="Title 2">
            <a:extLst>
              <a:ext uri="{FF2B5EF4-FFF2-40B4-BE49-F238E27FC236}">
                <a16:creationId xmlns:a16="http://schemas.microsoft.com/office/drawing/2014/main" id="{D9EB663B-E3CE-5985-7EF5-86C4C2CACC96}"/>
              </a:ext>
            </a:extLst>
          </p:cNvPr>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228443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1"/>
          </p:nvPr>
        </p:nvSpPr>
        <p:spPr/>
        <p:txBody>
          <a:bodyPr/>
          <a:lstStyle/>
          <a:p>
            <a:r>
              <a:rPr lang="en-US" dirty="0"/>
              <a:t>Typical Scenario:</a:t>
            </a:r>
          </a:p>
          <a:p>
            <a:pPr lvl="1"/>
            <a:r>
              <a:rPr lang="en-US" dirty="0"/>
              <a:t>Partnership (including LLC taxed as a partnership) sells relinquished property</a:t>
            </a:r>
          </a:p>
          <a:p>
            <a:pPr lvl="1"/>
            <a:r>
              <a:rPr lang="en-US" dirty="0"/>
              <a:t>Two or more partners want to do an exchange</a:t>
            </a:r>
          </a:p>
          <a:p>
            <a:pPr lvl="1"/>
            <a:r>
              <a:rPr lang="en-US" dirty="0"/>
              <a:t>One or more partners want to be cashed out</a:t>
            </a:r>
          </a:p>
          <a:p>
            <a:pPr lvl="1"/>
            <a:r>
              <a:rPr lang="en-US" dirty="0"/>
              <a:t>See Diagram #1</a:t>
            </a:r>
          </a:p>
          <a:p>
            <a:endParaRPr lang="en-US" dirty="0"/>
          </a:p>
        </p:txBody>
      </p:sp>
      <p:sp>
        <p:nvSpPr>
          <p:cNvPr id="16" name="Title 15"/>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138366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2"/>
          <p:cNvSpPr>
            <a:spLocks noChangeArrowheads="1"/>
          </p:cNvSpPr>
          <p:nvPr/>
        </p:nvSpPr>
        <p:spPr bwMode="auto">
          <a:xfrm>
            <a:off x="3796096" y="4596447"/>
            <a:ext cx="4885899" cy="1256166"/>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Times New Roman" panose="02020603050405020304" pitchFamily="18" charset="0"/>
                <a:cs typeface="Times New Roman" panose="02020603050405020304" pitchFamily="18" charset="0"/>
              </a:rPr>
              <a:t>300</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Atlantic Street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Times New Roman" panose="02020603050405020304" pitchFamily="18" charset="0"/>
                <a:cs typeface="Times New Roman" panose="02020603050405020304" pitchFamily="18" charset="0"/>
              </a:rPr>
              <a:t>Sale Price: $6 million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Mortgage: $2 million</a:t>
            </a:r>
          </a:p>
          <a:p>
            <a:pPr lvl="0" eaLnBrk="0" fontAlgn="base" hangingPunct="0">
              <a:spcBef>
                <a:spcPct val="0"/>
              </a:spcBef>
              <a:spcAft>
                <a:spcPct val="0"/>
              </a:spcAft>
            </a:pPr>
            <a:r>
              <a:rPr lang="en-US" sz="1400" dirty="0">
                <a:latin typeface="Times New Roman" panose="02020603050405020304" pitchFamily="18" charset="0"/>
                <a:cs typeface="Times New Roman" panose="02020603050405020304" pitchFamily="18" charset="0"/>
              </a:rPr>
              <a:t>Estimated closing costs: $100,000</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Oval 15"/>
          <p:cNvSpPr>
            <a:spLocks noChangeArrowheads="1"/>
          </p:cNvSpPr>
          <p:nvPr/>
        </p:nvSpPr>
        <p:spPr bwMode="auto">
          <a:xfrm>
            <a:off x="4549808" y="2888427"/>
            <a:ext cx="1689238" cy="11922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Atlantic</a:t>
            </a:r>
            <a:r>
              <a:rPr kumimoji="0" lang="en-US" altLang="en-US" sz="1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Street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LLC    </a:t>
            </a:r>
          </a:p>
        </p:txBody>
      </p:sp>
      <p:sp>
        <p:nvSpPr>
          <p:cNvPr id="17" name="Rectangle 16"/>
          <p:cNvSpPr>
            <a:spLocks noChangeArrowheads="1"/>
          </p:cNvSpPr>
          <p:nvPr/>
        </p:nvSpPr>
        <p:spPr bwMode="auto">
          <a:xfrm>
            <a:off x="2381674" y="437969"/>
            <a:ext cx="676959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Times New Roman" panose="02020603050405020304" pitchFamily="18" charset="0"/>
                <a:cs typeface="Times New Roman" panose="02020603050405020304" pitchFamily="18" charset="0"/>
              </a:rPr>
              <a:t>Atlantic Street LLC </a:t>
            </a: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Redemption/Installment Note Structure</a:t>
            </a:r>
          </a:p>
          <a:p>
            <a:pPr lvl="0" algn="ctr" eaLnBrk="0" fontAlgn="base" hangingPunct="0">
              <a:spcBef>
                <a:spcPct val="0"/>
              </a:spcBef>
              <a:spcAft>
                <a:spcPct val="0"/>
              </a:spcAft>
            </a:pPr>
            <a:endParaRPr lang="en-US" altLang="en-US" sz="1600" b="1" u="sng"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Diagram #1</a:t>
            </a:r>
            <a:endParaRPr lang="en-US" altLang="en-US" sz="800" u="sng" dirty="0"/>
          </a:p>
        </p:txBody>
      </p:sp>
      <p:sp>
        <p:nvSpPr>
          <p:cNvPr id="18" name="Rectangle 19"/>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20"/>
          <p:cNvSpPr>
            <a:spLocks noChangeArrowheads="1"/>
          </p:cNvSpPr>
          <p:nvPr/>
        </p:nvSpPr>
        <p:spPr bwMode="auto">
          <a:xfrm>
            <a:off x="0" y="97366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Date Placeholder 22"/>
          <p:cNvSpPr>
            <a:spLocks noGrp="1"/>
          </p:cNvSpPr>
          <p:nvPr>
            <p:ph type="dt" sz="half" idx="10"/>
          </p:nvPr>
        </p:nvSpPr>
        <p:spPr>
          <a:xfrm>
            <a:off x="9444252" y="92075"/>
            <a:ext cx="2409082" cy="365125"/>
          </a:xfrm>
        </p:spPr>
        <p:txBody>
          <a:bodyPr/>
          <a:lstStyle/>
          <a:p>
            <a:r>
              <a:rPr lang="en-US" sz="1400" dirty="0">
                <a:latin typeface="Times New Roman" panose="02020603050405020304" pitchFamily="18" charset="0"/>
                <a:cs typeface="Times New Roman" panose="02020603050405020304" pitchFamily="18" charset="0"/>
              </a:rPr>
              <a:t>FEA, September  20-22, 2022</a:t>
            </a:r>
          </a:p>
        </p:txBody>
      </p:sp>
      <p:sp>
        <p:nvSpPr>
          <p:cNvPr id="24" name="Footer Placeholder 23"/>
          <p:cNvSpPr>
            <a:spLocks noGrp="1"/>
          </p:cNvSpPr>
          <p:nvPr>
            <p:ph type="ftr" sz="quarter" idx="11"/>
          </p:nvPr>
        </p:nvSpPr>
        <p:spPr>
          <a:xfrm>
            <a:off x="682508" y="6025757"/>
            <a:ext cx="1456267" cy="365125"/>
          </a:xfrm>
        </p:spPr>
        <p:txBody>
          <a:bodyPr/>
          <a:lstStyle/>
          <a:p>
            <a:r>
              <a:rPr lang="en-US" sz="800" dirty="0"/>
              <a:t>4847-3264-7412, v.1</a:t>
            </a:r>
          </a:p>
        </p:txBody>
      </p:sp>
      <p:sp>
        <p:nvSpPr>
          <p:cNvPr id="28" name="AutoShape 13"/>
          <p:cNvSpPr>
            <a:spLocks noChangeShapeType="1"/>
          </p:cNvSpPr>
          <p:nvPr/>
        </p:nvSpPr>
        <p:spPr bwMode="auto">
          <a:xfrm flipH="1">
            <a:off x="6148787" y="2548873"/>
            <a:ext cx="322150" cy="67910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13"/>
          <p:cNvSpPr>
            <a:spLocks noChangeShapeType="1"/>
          </p:cNvSpPr>
          <p:nvPr/>
        </p:nvSpPr>
        <p:spPr bwMode="auto">
          <a:xfrm>
            <a:off x="4368850" y="2572518"/>
            <a:ext cx="239266" cy="66152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AutoShape 13"/>
          <p:cNvSpPr>
            <a:spLocks noChangeShapeType="1"/>
          </p:cNvSpPr>
          <p:nvPr/>
        </p:nvSpPr>
        <p:spPr bwMode="auto">
          <a:xfrm>
            <a:off x="5394427" y="4049845"/>
            <a:ext cx="12700" cy="64135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3929742" y="2888426"/>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a:t>
            </a:r>
          </a:p>
        </p:txBody>
      </p:sp>
      <p:sp>
        <p:nvSpPr>
          <p:cNvPr id="29" name="TextBox 28"/>
          <p:cNvSpPr txBox="1"/>
          <p:nvPr/>
        </p:nvSpPr>
        <p:spPr>
          <a:xfrm>
            <a:off x="6386469" y="2899322"/>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a:t>
            </a:r>
          </a:p>
        </p:txBody>
      </p:sp>
      <p:sp>
        <p:nvSpPr>
          <p:cNvPr id="31" name="Oval 12"/>
          <p:cNvSpPr>
            <a:spLocks noChangeArrowheads="1"/>
          </p:cNvSpPr>
          <p:nvPr/>
        </p:nvSpPr>
        <p:spPr bwMode="auto">
          <a:xfrm>
            <a:off x="3178079" y="2048424"/>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Fran</a:t>
            </a:r>
          </a:p>
        </p:txBody>
      </p:sp>
      <p:sp>
        <p:nvSpPr>
          <p:cNvPr id="20" name="AutoShape 13"/>
          <p:cNvSpPr>
            <a:spLocks noChangeShapeType="1"/>
          </p:cNvSpPr>
          <p:nvPr/>
        </p:nvSpPr>
        <p:spPr bwMode="auto">
          <a:xfrm>
            <a:off x="5326458" y="2113872"/>
            <a:ext cx="45719" cy="77714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2"/>
          <p:cNvSpPr>
            <a:spLocks noChangeArrowheads="1"/>
          </p:cNvSpPr>
          <p:nvPr/>
        </p:nvSpPr>
        <p:spPr bwMode="auto">
          <a:xfrm>
            <a:off x="4488896" y="1662386"/>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Gail</a:t>
            </a:r>
          </a:p>
        </p:txBody>
      </p:sp>
      <p:sp>
        <p:nvSpPr>
          <p:cNvPr id="27" name="Oval 12"/>
          <p:cNvSpPr>
            <a:spLocks noChangeArrowheads="1"/>
          </p:cNvSpPr>
          <p:nvPr/>
        </p:nvSpPr>
        <p:spPr bwMode="auto">
          <a:xfrm>
            <a:off x="6072875" y="2016598"/>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Jeffrey</a:t>
            </a:r>
          </a:p>
        </p:txBody>
      </p:sp>
      <p:sp>
        <p:nvSpPr>
          <p:cNvPr id="32" name="TextBox 31"/>
          <p:cNvSpPr txBox="1"/>
          <p:nvPr/>
        </p:nvSpPr>
        <p:spPr>
          <a:xfrm>
            <a:off x="5431646" y="2485194"/>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a:t>
            </a:r>
          </a:p>
        </p:txBody>
      </p:sp>
      <p:sp>
        <p:nvSpPr>
          <p:cNvPr id="35" name="TextBox 34"/>
          <p:cNvSpPr txBox="1"/>
          <p:nvPr/>
        </p:nvSpPr>
        <p:spPr>
          <a:xfrm>
            <a:off x="8011609" y="1707990"/>
            <a:ext cx="3817948" cy="138499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Notes:</a:t>
            </a:r>
          </a:p>
          <a:p>
            <a:endParaRPr lang="en-US" sz="1400" dirty="0">
              <a:latin typeface="Times New Roman" panose="02020603050405020304" pitchFamily="18" charset="0"/>
              <a:cs typeface="Times New Roman" panose="02020603050405020304" pitchFamily="18" charset="0"/>
            </a:endParaRPr>
          </a:p>
          <a:p>
            <a:pPr marL="342900" indent="-342900">
              <a:buAutoNum type="arabicParenBoth"/>
            </a:pPr>
            <a:r>
              <a:rPr lang="en-US" sz="1400" dirty="0">
                <a:latin typeface="Times New Roman" panose="02020603050405020304" pitchFamily="18" charset="0"/>
                <a:cs typeface="Times New Roman" panose="02020603050405020304" pitchFamily="18" charset="0"/>
              </a:rPr>
              <a:t>Atlantic Street LLC under contract, closing next week</a:t>
            </a:r>
          </a:p>
          <a:p>
            <a:pPr marL="342900" indent="-342900">
              <a:buAutoNum type="arabicParenBoth"/>
            </a:pPr>
            <a:r>
              <a:rPr lang="en-US" sz="1400" dirty="0">
                <a:latin typeface="Times New Roman" panose="02020603050405020304" pitchFamily="18" charset="0"/>
                <a:cs typeface="Times New Roman" panose="02020603050405020304" pitchFamily="18" charset="0"/>
              </a:rPr>
              <a:t>Fran and Gail want to exchange, Jeffrey wants cash</a:t>
            </a:r>
          </a:p>
        </p:txBody>
      </p:sp>
    </p:spTree>
    <p:extLst>
      <p:ext uri="{BB962C8B-B14F-4D97-AF65-F5344CB8AC3E}">
        <p14:creationId xmlns:p14="http://schemas.microsoft.com/office/powerpoint/2010/main" val="316517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75F60-75A8-2D0C-8F1D-E80748D90789}"/>
              </a:ext>
            </a:extLst>
          </p:cNvPr>
          <p:cNvSpPr>
            <a:spLocks noGrp="1"/>
          </p:cNvSpPr>
          <p:nvPr>
            <p:ph sz="half" idx="1"/>
          </p:nvPr>
        </p:nvSpPr>
        <p:spPr/>
        <p:txBody>
          <a:bodyPr/>
          <a:lstStyle/>
          <a:p>
            <a:r>
              <a:rPr lang="en-US" dirty="0"/>
              <a:t>Consider alternative solutions:</a:t>
            </a:r>
          </a:p>
          <a:p>
            <a:pPr lvl="1"/>
            <a:r>
              <a:rPr lang="en-US" dirty="0"/>
              <a:t>Distribute one-third tenancy in common interest to non-continuing partner</a:t>
            </a:r>
          </a:p>
          <a:p>
            <a:pPr lvl="1"/>
            <a:r>
              <a:rPr lang="en-US" dirty="0"/>
              <a:t>Purchase non-continuing partner’s interest with non-exchange funds</a:t>
            </a:r>
          </a:p>
          <a:p>
            <a:pPr lvl="1"/>
            <a:r>
              <a:rPr lang="en-US" dirty="0"/>
              <a:t>Redeem non-continuing partner’s interest through replacement property financing</a:t>
            </a:r>
          </a:p>
          <a:p>
            <a:pPr lvl="2"/>
            <a:r>
              <a:rPr lang="en-US" dirty="0"/>
              <a:t>Generally, avoid debt-financed distributions prior to section 1031 exchange</a:t>
            </a:r>
          </a:p>
          <a:p>
            <a:pPr lvl="1"/>
            <a:r>
              <a:rPr lang="en-US" dirty="0" smtClean="0"/>
              <a:t>Structure sale as part-sale, part-promissory note with 3</a:t>
            </a:r>
            <a:r>
              <a:rPr lang="en-US" baseline="30000" dirty="0" smtClean="0"/>
              <a:t>rd</a:t>
            </a:r>
            <a:r>
              <a:rPr lang="en-US" dirty="0" smtClean="0"/>
              <a:t>-party buyer and redeem non-continuing partner with purchase money note</a:t>
            </a:r>
          </a:p>
          <a:p>
            <a:pPr lvl="1"/>
            <a:r>
              <a:rPr lang="en-US" dirty="0" smtClean="0"/>
              <a:t>Redeem </a:t>
            </a:r>
            <a:r>
              <a:rPr lang="en-US" dirty="0"/>
              <a:t>non-continuing </a:t>
            </a:r>
            <a:r>
              <a:rPr lang="en-US" dirty="0" smtClean="0"/>
              <a:t>partner with qualified intermediary’s promissory note</a:t>
            </a:r>
            <a:endParaRPr lang="en-US" dirty="0"/>
          </a:p>
          <a:p>
            <a:pPr lvl="1"/>
            <a:r>
              <a:rPr lang="en-US" dirty="0"/>
              <a:t>See Diagram #2</a:t>
            </a:r>
          </a:p>
        </p:txBody>
      </p:sp>
      <p:sp>
        <p:nvSpPr>
          <p:cNvPr id="3" name="Title 2">
            <a:extLst>
              <a:ext uri="{FF2B5EF4-FFF2-40B4-BE49-F238E27FC236}">
                <a16:creationId xmlns:a16="http://schemas.microsoft.com/office/drawing/2014/main" id="{2FC254FF-EA97-7D0D-8DF1-C2400DC42189}"/>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43654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2"/>
          <p:cNvSpPr>
            <a:spLocks noChangeArrowheads="1"/>
          </p:cNvSpPr>
          <p:nvPr/>
        </p:nvSpPr>
        <p:spPr bwMode="auto">
          <a:xfrm>
            <a:off x="3929742" y="4651842"/>
            <a:ext cx="3781243" cy="1241909"/>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sz="1400" dirty="0">
                <a:latin typeface="Times New Roman" panose="02020603050405020304" pitchFamily="18" charset="0"/>
                <a:cs typeface="Times New Roman" panose="02020603050405020304" pitchFamily="18" charset="0"/>
              </a:rPr>
              <a:t>300</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Atlantic Street</a:t>
            </a:r>
          </a:p>
          <a:p>
            <a:pPr lvl="0" eaLnBrk="0" fontAlgn="base" hangingPunct="0">
              <a:spcBef>
                <a:spcPct val="0"/>
              </a:spcBef>
              <a:spcAft>
                <a:spcPct val="0"/>
              </a:spcAft>
            </a:pPr>
            <a:r>
              <a:rPr lang="en-US" altLang="en-US" sz="1400" dirty="0">
                <a:latin typeface="Times New Roman" panose="02020603050405020304" pitchFamily="18" charset="0"/>
                <a:cs typeface="Times New Roman" panose="02020603050405020304" pitchFamily="18" charset="0"/>
              </a:rPr>
              <a:t>Sale Price: $6 million</a:t>
            </a:r>
          </a:p>
          <a:p>
            <a:pPr lvl="0" eaLnBrk="0" fontAlgn="base" hangingPunct="0">
              <a:spcBef>
                <a:spcPct val="0"/>
              </a:spcBef>
              <a:spcAft>
                <a:spcPct val="0"/>
              </a:spcAft>
            </a:pPr>
            <a:r>
              <a:rPr lang="en-US" altLang="en-US" sz="1400" dirty="0">
                <a:latin typeface="Times New Roman" panose="02020603050405020304" pitchFamily="18" charset="0"/>
                <a:cs typeface="Times New Roman" panose="02020603050405020304" pitchFamily="18" charset="0"/>
              </a:rPr>
              <a:t>Mortgage: $2 million</a:t>
            </a:r>
          </a:p>
          <a:p>
            <a:pPr lvl="0" eaLnBrk="0" fontAlgn="base" hangingPunct="0">
              <a:spcBef>
                <a:spcPct val="0"/>
              </a:spcBef>
              <a:spcAft>
                <a:spcPct val="0"/>
              </a:spcAft>
            </a:pPr>
            <a:r>
              <a:rPr lang="en-US" sz="1400" dirty="0">
                <a:latin typeface="Times New Roman" panose="02020603050405020304" pitchFamily="18" charset="0"/>
                <a:cs typeface="Times New Roman" panose="02020603050405020304" pitchFamily="18" charset="0"/>
              </a:rPr>
              <a:t>Estimated closing costs: $100,000</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Oval 15"/>
          <p:cNvSpPr>
            <a:spLocks noChangeArrowheads="1"/>
          </p:cNvSpPr>
          <p:nvPr/>
        </p:nvSpPr>
        <p:spPr bwMode="auto">
          <a:xfrm>
            <a:off x="4549808" y="2888427"/>
            <a:ext cx="1689238" cy="11922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Atlantic</a:t>
            </a:r>
            <a:r>
              <a:rPr kumimoji="0" lang="en-US" altLang="en-US" sz="1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Street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LLC    </a:t>
            </a:r>
          </a:p>
        </p:txBody>
      </p:sp>
      <p:sp>
        <p:nvSpPr>
          <p:cNvPr id="17" name="Rectangle 16"/>
          <p:cNvSpPr>
            <a:spLocks noChangeArrowheads="1"/>
          </p:cNvSpPr>
          <p:nvPr/>
        </p:nvSpPr>
        <p:spPr bwMode="auto">
          <a:xfrm>
            <a:off x="2381674" y="437969"/>
            <a:ext cx="676959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Times New Roman" panose="02020603050405020304" pitchFamily="18" charset="0"/>
                <a:cs typeface="Times New Roman" panose="02020603050405020304" pitchFamily="18" charset="0"/>
              </a:rPr>
              <a:t>Atlantic Street LLC </a:t>
            </a: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Redemption/Installment Note Structure</a:t>
            </a:r>
          </a:p>
          <a:p>
            <a:pPr lvl="0" algn="ctr" eaLnBrk="0" fontAlgn="base" hangingPunct="0">
              <a:spcBef>
                <a:spcPct val="0"/>
              </a:spcBef>
              <a:spcAft>
                <a:spcPct val="0"/>
              </a:spcAft>
            </a:pPr>
            <a:endParaRPr lang="en-US" altLang="en-US" sz="1600" b="1" u="sng"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altLang="en-US" sz="1600" b="1" u="sng" dirty="0">
                <a:latin typeface="Times New Roman" panose="02020603050405020304" pitchFamily="18" charset="0"/>
                <a:cs typeface="Times New Roman" panose="02020603050405020304" pitchFamily="18" charset="0"/>
              </a:rPr>
              <a:t>Diagram #2</a:t>
            </a:r>
            <a:endParaRPr lang="en-US" altLang="en-US" sz="800" u="sng" dirty="0"/>
          </a:p>
        </p:txBody>
      </p:sp>
      <p:sp>
        <p:nvSpPr>
          <p:cNvPr id="18" name="Rectangle 19"/>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20"/>
          <p:cNvSpPr>
            <a:spLocks noChangeArrowheads="1"/>
          </p:cNvSpPr>
          <p:nvPr/>
        </p:nvSpPr>
        <p:spPr bwMode="auto">
          <a:xfrm>
            <a:off x="0" y="97366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Date Placeholder 22"/>
          <p:cNvSpPr>
            <a:spLocks noGrp="1"/>
          </p:cNvSpPr>
          <p:nvPr>
            <p:ph type="dt" sz="half" idx="10"/>
          </p:nvPr>
        </p:nvSpPr>
        <p:spPr>
          <a:xfrm>
            <a:off x="9444252" y="92075"/>
            <a:ext cx="2409082" cy="365125"/>
          </a:xfrm>
        </p:spPr>
        <p:txBody>
          <a:bodyPr/>
          <a:lstStyle/>
          <a:p>
            <a:r>
              <a:rPr lang="en-US" sz="1400" dirty="0">
                <a:latin typeface="Times New Roman" panose="02020603050405020304" pitchFamily="18" charset="0"/>
                <a:cs typeface="Times New Roman" panose="02020603050405020304" pitchFamily="18" charset="0"/>
              </a:rPr>
              <a:t>FEA, September  20-22, 2022</a:t>
            </a:r>
          </a:p>
        </p:txBody>
      </p:sp>
      <p:sp>
        <p:nvSpPr>
          <p:cNvPr id="24" name="Footer Placeholder 23"/>
          <p:cNvSpPr>
            <a:spLocks noGrp="1"/>
          </p:cNvSpPr>
          <p:nvPr>
            <p:ph type="ftr" sz="quarter" idx="11"/>
          </p:nvPr>
        </p:nvSpPr>
        <p:spPr>
          <a:xfrm>
            <a:off x="682508" y="6025757"/>
            <a:ext cx="1456267" cy="365125"/>
          </a:xfrm>
        </p:spPr>
        <p:txBody>
          <a:bodyPr/>
          <a:lstStyle/>
          <a:p>
            <a:r>
              <a:rPr lang="en-US" sz="800" dirty="0"/>
              <a:t>4847-3264-7412, v.1</a:t>
            </a:r>
          </a:p>
        </p:txBody>
      </p:sp>
      <p:sp>
        <p:nvSpPr>
          <p:cNvPr id="28" name="AutoShape 13"/>
          <p:cNvSpPr>
            <a:spLocks noChangeShapeType="1"/>
          </p:cNvSpPr>
          <p:nvPr/>
        </p:nvSpPr>
        <p:spPr bwMode="auto">
          <a:xfrm flipH="1">
            <a:off x="6148787" y="2548873"/>
            <a:ext cx="322150" cy="67910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13"/>
          <p:cNvSpPr>
            <a:spLocks noChangeShapeType="1"/>
          </p:cNvSpPr>
          <p:nvPr/>
        </p:nvSpPr>
        <p:spPr bwMode="auto">
          <a:xfrm>
            <a:off x="4368850" y="2572518"/>
            <a:ext cx="239266" cy="66152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AutoShape 13"/>
          <p:cNvSpPr>
            <a:spLocks noChangeShapeType="1"/>
          </p:cNvSpPr>
          <p:nvPr/>
        </p:nvSpPr>
        <p:spPr bwMode="auto">
          <a:xfrm>
            <a:off x="5394427" y="4049845"/>
            <a:ext cx="12700" cy="64135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3929742" y="2888426"/>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a:t>
            </a:r>
          </a:p>
        </p:txBody>
      </p:sp>
      <p:sp>
        <p:nvSpPr>
          <p:cNvPr id="29" name="TextBox 28"/>
          <p:cNvSpPr txBox="1"/>
          <p:nvPr/>
        </p:nvSpPr>
        <p:spPr>
          <a:xfrm>
            <a:off x="6386469" y="2899322"/>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a:t>
            </a:r>
          </a:p>
        </p:txBody>
      </p:sp>
      <p:sp>
        <p:nvSpPr>
          <p:cNvPr id="31" name="Oval 12"/>
          <p:cNvSpPr>
            <a:spLocks noChangeArrowheads="1"/>
          </p:cNvSpPr>
          <p:nvPr/>
        </p:nvSpPr>
        <p:spPr bwMode="auto">
          <a:xfrm>
            <a:off x="3178079" y="2048424"/>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Fran</a:t>
            </a:r>
          </a:p>
        </p:txBody>
      </p:sp>
      <p:sp>
        <p:nvSpPr>
          <p:cNvPr id="20" name="AutoShape 13"/>
          <p:cNvSpPr>
            <a:spLocks noChangeShapeType="1"/>
          </p:cNvSpPr>
          <p:nvPr/>
        </p:nvSpPr>
        <p:spPr bwMode="auto">
          <a:xfrm>
            <a:off x="5326458" y="2113872"/>
            <a:ext cx="45719" cy="77714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2"/>
          <p:cNvSpPr>
            <a:spLocks noChangeArrowheads="1"/>
          </p:cNvSpPr>
          <p:nvPr/>
        </p:nvSpPr>
        <p:spPr bwMode="auto">
          <a:xfrm>
            <a:off x="4488896" y="1662386"/>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Gail</a:t>
            </a:r>
          </a:p>
        </p:txBody>
      </p:sp>
      <p:sp>
        <p:nvSpPr>
          <p:cNvPr id="27" name="Oval 12"/>
          <p:cNvSpPr>
            <a:spLocks noChangeArrowheads="1"/>
          </p:cNvSpPr>
          <p:nvPr/>
        </p:nvSpPr>
        <p:spPr bwMode="auto">
          <a:xfrm>
            <a:off x="6072875" y="2016598"/>
            <a:ext cx="1857558" cy="475313"/>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Jeffrey</a:t>
            </a:r>
          </a:p>
        </p:txBody>
      </p:sp>
      <p:sp>
        <p:nvSpPr>
          <p:cNvPr id="32" name="TextBox 31"/>
          <p:cNvSpPr txBox="1"/>
          <p:nvPr/>
        </p:nvSpPr>
        <p:spPr>
          <a:xfrm>
            <a:off x="5431646" y="2485194"/>
            <a:ext cx="87821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1/3</a:t>
            </a:r>
          </a:p>
        </p:txBody>
      </p:sp>
      <p:sp>
        <p:nvSpPr>
          <p:cNvPr id="35" name="TextBox 34"/>
          <p:cNvSpPr txBox="1"/>
          <p:nvPr/>
        </p:nvSpPr>
        <p:spPr>
          <a:xfrm>
            <a:off x="8011609" y="1707990"/>
            <a:ext cx="3817948" cy="418576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Notes:</a:t>
            </a:r>
          </a:p>
          <a:p>
            <a:endParaRPr lang="en-US" sz="1400" dirty="0">
              <a:latin typeface="Times New Roman" panose="02020603050405020304" pitchFamily="18" charset="0"/>
              <a:cs typeface="Times New Roman" panose="02020603050405020304" pitchFamily="18" charset="0"/>
            </a:endParaRPr>
          </a:p>
          <a:p>
            <a:pPr marL="342900" indent="-342900">
              <a:buAutoNum type="arabicParenBoth"/>
            </a:pPr>
            <a:r>
              <a:rPr lang="en-US" sz="1400" dirty="0">
                <a:latin typeface="Times New Roman" panose="02020603050405020304" pitchFamily="18" charset="0"/>
                <a:cs typeface="Times New Roman" panose="02020603050405020304" pitchFamily="18" charset="0"/>
              </a:rPr>
              <a:t>Assume:</a:t>
            </a:r>
          </a:p>
          <a:p>
            <a:pPr marL="800100" lvl="1" indent="-342900">
              <a:buFont typeface="+mj-lt"/>
              <a:buAutoNum type="alphaLcParenR"/>
            </a:pPr>
            <a:r>
              <a:rPr lang="en-US" sz="1400" dirty="0">
                <a:latin typeface="Times New Roman" panose="02020603050405020304" pitchFamily="18" charset="0"/>
                <a:cs typeface="Times New Roman" panose="02020603050405020304" pitchFamily="18" charset="0"/>
              </a:rPr>
              <a:t>Basis: $4,100,000</a:t>
            </a:r>
          </a:p>
          <a:p>
            <a:pPr marL="800100" lvl="1" indent="-342900">
              <a:buAutoNum type="alphaLcParenR"/>
            </a:pPr>
            <a:r>
              <a:rPr lang="en-US" sz="1400" dirty="0">
                <a:latin typeface="Times New Roman" panose="02020603050405020304" pitchFamily="18" charset="0"/>
                <a:cs typeface="Times New Roman" panose="02020603050405020304" pitchFamily="18" charset="0"/>
              </a:rPr>
              <a:t>Unrecaptured 25% gain: $1,200,000</a:t>
            </a:r>
          </a:p>
          <a:p>
            <a:pPr marL="342900" indent="-342900">
              <a:buAutoNum type="arabicParenBoth"/>
            </a:pPr>
            <a:r>
              <a:rPr lang="en-US" sz="1400" dirty="0">
                <a:latin typeface="Times New Roman" panose="02020603050405020304" pitchFamily="18" charset="0"/>
                <a:cs typeface="Times New Roman" panose="02020603050405020304" pitchFamily="18" charset="0"/>
              </a:rPr>
              <a:t>Realized gain: </a:t>
            </a:r>
          </a:p>
          <a:p>
            <a:pPr marL="800100" lvl="1" indent="-342900">
              <a:buFont typeface="+mj-lt"/>
              <a:buAutoNum type="alphaLcParenR"/>
            </a:pPr>
            <a:r>
              <a:rPr lang="en-US" sz="1400" dirty="0">
                <a:latin typeface="Times New Roman" panose="02020603050405020304" pitchFamily="18" charset="0"/>
                <a:cs typeface="Times New Roman" panose="02020603050405020304" pitchFamily="18" charset="0"/>
              </a:rPr>
              <a:t>Sale price: 	$6,000,000</a:t>
            </a:r>
          </a:p>
          <a:p>
            <a:pPr marL="800100" lvl="1" indent="-342900">
              <a:buAutoNum type="alphaLcParenR"/>
            </a:pPr>
            <a:r>
              <a:rPr lang="en-US" sz="1400" dirty="0">
                <a:latin typeface="Times New Roman" panose="02020603050405020304" pitchFamily="18" charset="0"/>
                <a:cs typeface="Times New Roman" panose="02020603050405020304" pitchFamily="18" charset="0"/>
              </a:rPr>
              <a:t>Less closing costs: 	   		($100,000)</a:t>
            </a:r>
          </a:p>
          <a:p>
            <a:pPr marL="800100" lvl="1" indent="-342900">
              <a:buAutoNum type="alphaLcParenR"/>
            </a:pPr>
            <a:r>
              <a:rPr lang="en-US" sz="1400" dirty="0">
                <a:latin typeface="Times New Roman" panose="02020603050405020304" pitchFamily="18" charset="0"/>
                <a:cs typeface="Times New Roman" panose="02020603050405020304" pitchFamily="18" charset="0"/>
              </a:rPr>
              <a:t>Less basis:	</a:t>
            </a:r>
            <a:r>
              <a:rPr lang="en-US" sz="1400" u="sng" dirty="0">
                <a:latin typeface="Times New Roman" panose="02020603050405020304" pitchFamily="18" charset="0"/>
                <a:cs typeface="Times New Roman" panose="02020603050405020304" pitchFamily="18" charset="0"/>
              </a:rPr>
              <a:t>($4,100,000)</a:t>
            </a:r>
          </a:p>
          <a:p>
            <a:pPr marL="800100" lvl="1" indent="-342900">
              <a:buAutoNum type="alphaLcParenR"/>
            </a:pPr>
            <a:r>
              <a:rPr lang="en-US" sz="1400" dirty="0">
                <a:latin typeface="Times New Roman" panose="02020603050405020304" pitchFamily="18" charset="0"/>
                <a:cs typeface="Times New Roman" panose="02020603050405020304" pitchFamily="18" charset="0"/>
              </a:rPr>
              <a:t>Realized gain:	 $1,800,000</a:t>
            </a:r>
          </a:p>
          <a:p>
            <a:pPr marL="800100" lvl="1" indent="-342900">
              <a:buAutoNum type="alphaLcParenR"/>
            </a:pPr>
            <a:r>
              <a:rPr lang="en-US" sz="1400" dirty="0">
                <a:latin typeface="Times New Roman" panose="02020603050405020304" pitchFamily="18" charset="0"/>
                <a:cs typeface="Times New Roman" panose="02020603050405020304" pitchFamily="18" charset="0"/>
              </a:rPr>
              <a:t>Jeffrey’s 1/3 share of realized gain:  		$600,000</a:t>
            </a:r>
          </a:p>
          <a:p>
            <a:pPr marL="800100" lvl="1" indent="-342900">
              <a:buAutoNum type="alphaLcParenR"/>
            </a:pPr>
            <a:r>
              <a:rPr lang="en-US" sz="1400" dirty="0">
                <a:latin typeface="Times New Roman" panose="02020603050405020304" pitchFamily="18" charset="0"/>
                <a:cs typeface="Times New Roman" panose="02020603050405020304" pitchFamily="18" charset="0"/>
              </a:rPr>
              <a:t>Jeffrey’s one-third share of 25% unrecaptured gain:</a:t>
            </a:r>
          </a:p>
          <a:p>
            <a:pPr lvl="4"/>
            <a:r>
              <a:rPr lang="en-US" sz="1400" dirty="0">
                <a:latin typeface="Times New Roman" panose="02020603050405020304" pitchFamily="18" charset="0"/>
                <a:cs typeface="Times New Roman" panose="02020603050405020304" pitchFamily="18" charset="0"/>
              </a:rPr>
              <a:t>$400,000</a:t>
            </a:r>
          </a:p>
          <a:p>
            <a:pPr marL="342900" indent="-342900">
              <a:buAutoNum type="arabicParenBoth"/>
            </a:pPr>
            <a:endParaRPr lang="en-US" sz="1400" dirty="0">
              <a:latin typeface="Times New Roman" panose="02020603050405020304" pitchFamily="18" charset="0"/>
              <a:cs typeface="Times New Roman" panose="02020603050405020304" pitchFamily="18" charset="0"/>
            </a:endParaRPr>
          </a:p>
          <a:p>
            <a:pPr marL="342900" indent="-342900">
              <a:buAutoNum type="arabicParenBoth"/>
            </a:pPr>
            <a:r>
              <a:rPr lang="en-US" sz="1400" dirty="0">
                <a:latin typeface="Times New Roman" panose="02020603050405020304" pitchFamily="18" charset="0"/>
                <a:cs typeface="Times New Roman" panose="02020603050405020304" pitchFamily="18" charset="0"/>
              </a:rPr>
              <a:t>Jeffrey’s one-third equity interest: $1,300,000 (equal to one-third of $3,900,000)</a:t>
            </a:r>
          </a:p>
        </p:txBody>
      </p:sp>
    </p:spTree>
    <p:extLst>
      <p:ext uri="{BB962C8B-B14F-4D97-AF65-F5344CB8AC3E}">
        <p14:creationId xmlns:p14="http://schemas.microsoft.com/office/powerpoint/2010/main" val="406624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9D350-6F06-CEB3-A39D-5E011C02EC7D}"/>
              </a:ext>
            </a:extLst>
          </p:cNvPr>
          <p:cNvSpPr>
            <a:spLocks noGrp="1"/>
          </p:cNvSpPr>
          <p:nvPr>
            <p:ph sz="half" idx="1"/>
          </p:nvPr>
        </p:nvSpPr>
        <p:spPr/>
        <p:txBody>
          <a:bodyPr>
            <a:normAutofit/>
          </a:bodyPr>
          <a:lstStyle/>
          <a:p>
            <a:r>
              <a:rPr lang="en-US" dirty="0"/>
              <a:t>Tax Consequences of Cash Boot to Partnership:</a:t>
            </a:r>
          </a:p>
          <a:p>
            <a:pPr lvl="1"/>
            <a:r>
              <a:rPr lang="en-US" dirty="0"/>
              <a:t>If partnership receives cash, distributes cash to non-continuing partner, ordinarily:</a:t>
            </a:r>
          </a:p>
          <a:p>
            <a:pPr lvl="2"/>
            <a:r>
              <a:rPr lang="en-US" dirty="0"/>
              <a:t>Partnership has gain recognition equal to cash boot</a:t>
            </a:r>
          </a:p>
          <a:p>
            <a:pPr lvl="2"/>
            <a:r>
              <a:rPr lang="en-US" dirty="0"/>
              <a:t>Partnership taxable gain taxed at 25% capital gain rate to the extent thereof</a:t>
            </a:r>
          </a:p>
          <a:p>
            <a:pPr lvl="2"/>
            <a:r>
              <a:rPr lang="en-US" dirty="0"/>
              <a:t>Operating agreement allocates taxable gain to partners under partnership agreement</a:t>
            </a:r>
          </a:p>
          <a:p>
            <a:pPr lvl="3"/>
            <a:r>
              <a:rPr lang="en-US" dirty="0"/>
              <a:t>May allocate taxable gain to continuing partners </a:t>
            </a:r>
          </a:p>
        </p:txBody>
      </p:sp>
      <p:sp>
        <p:nvSpPr>
          <p:cNvPr id="3" name="Title 2">
            <a:extLst>
              <a:ext uri="{FF2B5EF4-FFF2-40B4-BE49-F238E27FC236}">
                <a16:creationId xmlns:a16="http://schemas.microsoft.com/office/drawing/2014/main" id="{C8D03289-2857-7EDD-065F-5C8EAFAA289B}"/>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260053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81529-2A3A-A33D-2A20-14F92FCADEE8}"/>
              </a:ext>
            </a:extLst>
          </p:cNvPr>
          <p:cNvSpPr>
            <a:spLocks noGrp="1"/>
          </p:cNvSpPr>
          <p:nvPr>
            <p:ph sz="half" idx="1"/>
          </p:nvPr>
        </p:nvSpPr>
        <p:spPr/>
        <p:txBody>
          <a:bodyPr/>
          <a:lstStyle/>
          <a:p>
            <a:r>
              <a:rPr lang="en-US" dirty="0"/>
              <a:t>Special allocation to non-continuing partner?</a:t>
            </a:r>
          </a:p>
          <a:p>
            <a:pPr lvl="1"/>
            <a:r>
              <a:rPr lang="en-US" dirty="0"/>
              <a:t>Partnership revalues property on mark-to-market basis, books up capital accounts</a:t>
            </a:r>
          </a:p>
          <a:p>
            <a:pPr lvl="1"/>
            <a:r>
              <a:rPr lang="en-US" dirty="0"/>
              <a:t>Determine non-continuing partner’s share of Partnership built-in gain</a:t>
            </a:r>
          </a:p>
          <a:p>
            <a:pPr lvl="1"/>
            <a:r>
              <a:rPr lang="en-US" dirty="0"/>
              <a:t>Amend partnership agreement to provide for special allocation of taxable gain:</a:t>
            </a:r>
          </a:p>
          <a:p>
            <a:pPr lvl="2"/>
            <a:r>
              <a:rPr lang="en-US" dirty="0"/>
              <a:t>First, allocate all taxable gain to non-continuing partner to extent of its built-in gain</a:t>
            </a:r>
          </a:p>
          <a:p>
            <a:pPr lvl="2"/>
            <a:r>
              <a:rPr lang="en-US" dirty="0"/>
              <a:t>Thereafter, allocate remaining taxable gain to continuing partners</a:t>
            </a:r>
          </a:p>
        </p:txBody>
      </p:sp>
      <p:sp>
        <p:nvSpPr>
          <p:cNvPr id="3" name="Title 2">
            <a:extLst>
              <a:ext uri="{FF2B5EF4-FFF2-40B4-BE49-F238E27FC236}">
                <a16:creationId xmlns:a16="http://schemas.microsoft.com/office/drawing/2014/main" id="{DE1E67C8-960C-8F7F-DDDD-791827457CDA}"/>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112055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66115F-05C2-1DC5-1940-4DBE00F585E6}"/>
              </a:ext>
            </a:extLst>
          </p:cNvPr>
          <p:cNvSpPr>
            <a:spLocks noGrp="1"/>
          </p:cNvSpPr>
          <p:nvPr>
            <p:ph sz="half" idx="1"/>
          </p:nvPr>
        </p:nvSpPr>
        <p:spPr/>
        <p:txBody>
          <a:bodyPr>
            <a:normAutofit/>
          </a:bodyPr>
          <a:lstStyle/>
          <a:p>
            <a:r>
              <a:rPr lang="en-US" dirty="0"/>
              <a:t>Installment Note/Redemption Technique #1</a:t>
            </a:r>
          </a:p>
          <a:p>
            <a:pPr lvl="1"/>
            <a:r>
              <a:rPr lang="en-US" dirty="0"/>
              <a:t>Pursuant to Exchange Agreement:</a:t>
            </a:r>
          </a:p>
          <a:p>
            <a:pPr lvl="2"/>
            <a:r>
              <a:rPr lang="en-US" dirty="0"/>
              <a:t>Partnership receives no cash boot</a:t>
            </a:r>
          </a:p>
          <a:p>
            <a:pPr lvl="2"/>
            <a:r>
              <a:rPr lang="en-US" dirty="0"/>
              <a:t>Qualified intermediary issues promissory note to Partnership equal to non-continuing partner(s) share of equity</a:t>
            </a:r>
          </a:p>
          <a:p>
            <a:pPr lvl="2"/>
            <a:r>
              <a:rPr lang="en-US" dirty="0"/>
              <a:t>Remaining sale proceeds (after reduction for promissory note) deposited in Partnership’s exchange account for purchase of replacement property</a:t>
            </a:r>
          </a:p>
          <a:p>
            <a:pPr lvl="1"/>
            <a:r>
              <a:rPr lang="en-US" dirty="0"/>
              <a:t>Promissory note provides for interest and at least one payment in the tax year after year of </a:t>
            </a:r>
            <a:r>
              <a:rPr lang="en-US" dirty="0" smtClean="0"/>
              <a:t>disposition</a:t>
            </a:r>
            <a:endParaRPr lang="en-US" dirty="0"/>
          </a:p>
        </p:txBody>
      </p:sp>
      <p:sp>
        <p:nvSpPr>
          <p:cNvPr id="3" name="Title 2">
            <a:extLst>
              <a:ext uri="{FF2B5EF4-FFF2-40B4-BE49-F238E27FC236}">
                <a16:creationId xmlns:a16="http://schemas.microsoft.com/office/drawing/2014/main" id="{076E1748-F15B-B009-B352-5226552A7DCD}"/>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56471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ADD4D-AA40-54DB-BFFF-F64128018959}"/>
              </a:ext>
            </a:extLst>
          </p:cNvPr>
          <p:cNvSpPr>
            <a:spLocks noGrp="1"/>
          </p:cNvSpPr>
          <p:nvPr>
            <p:ph sz="half" idx="1"/>
          </p:nvPr>
        </p:nvSpPr>
        <p:spPr/>
        <p:txBody>
          <a:bodyPr>
            <a:normAutofit/>
          </a:bodyPr>
          <a:lstStyle/>
          <a:p>
            <a:r>
              <a:rPr lang="en-US" dirty="0"/>
              <a:t>Installment Note/Redemption Technique #</a:t>
            </a:r>
            <a:r>
              <a:rPr lang="en-US" dirty="0" smtClean="0"/>
              <a:t>1 (</a:t>
            </a:r>
            <a:r>
              <a:rPr lang="en-US" dirty="0" err="1" smtClean="0"/>
              <a:t>con’t</a:t>
            </a:r>
            <a:r>
              <a:rPr lang="en-US" dirty="0" smtClean="0"/>
              <a:t>)</a:t>
            </a:r>
          </a:p>
          <a:p>
            <a:r>
              <a:rPr lang="en-US" dirty="0" smtClean="0"/>
              <a:t>Typical </a:t>
            </a:r>
            <a:r>
              <a:rPr lang="en-US" dirty="0"/>
              <a:t>payment </a:t>
            </a:r>
            <a:r>
              <a:rPr lang="en-US" dirty="0" smtClean="0"/>
              <a:t>schedule under QI promissory note:</a:t>
            </a:r>
            <a:endParaRPr lang="en-US" dirty="0"/>
          </a:p>
          <a:p>
            <a:pPr lvl="1"/>
            <a:r>
              <a:rPr lang="en-US" dirty="0"/>
              <a:t>First payment </a:t>
            </a:r>
          </a:p>
          <a:p>
            <a:pPr lvl="2"/>
            <a:r>
              <a:rPr lang="en-US" dirty="0"/>
              <a:t>Due 30 days after closing</a:t>
            </a:r>
          </a:p>
          <a:p>
            <a:pPr lvl="2"/>
            <a:r>
              <a:rPr lang="en-US" dirty="0"/>
              <a:t>90%/95% of principal balance, plus accrued interest</a:t>
            </a:r>
          </a:p>
          <a:p>
            <a:pPr lvl="1"/>
            <a:r>
              <a:rPr lang="en-US" dirty="0"/>
              <a:t>Second payment</a:t>
            </a:r>
          </a:p>
          <a:p>
            <a:pPr lvl="2"/>
            <a:r>
              <a:rPr lang="en-US" dirty="0"/>
              <a:t>Due at beginning of tax year after year of disposition of relinquished property</a:t>
            </a:r>
          </a:p>
          <a:p>
            <a:pPr lvl="2"/>
            <a:r>
              <a:rPr lang="en-US" dirty="0"/>
              <a:t>Remaining principal and accrued interest</a:t>
            </a:r>
          </a:p>
          <a:p>
            <a:pPr lvl="1"/>
            <a:r>
              <a:rPr lang="en-US" dirty="0"/>
              <a:t>Only one payment required for entire principal balance if sale of relinquished property occurs near year end and first payment is due in next tax year</a:t>
            </a:r>
          </a:p>
        </p:txBody>
      </p:sp>
      <p:sp>
        <p:nvSpPr>
          <p:cNvPr id="3" name="Title 2">
            <a:extLst>
              <a:ext uri="{FF2B5EF4-FFF2-40B4-BE49-F238E27FC236}">
                <a16:creationId xmlns:a16="http://schemas.microsoft.com/office/drawing/2014/main" id="{3AAE4E8D-49B0-4120-4348-7DAF23BC8F5E}"/>
              </a:ext>
            </a:extLst>
          </p:cNvPr>
          <p:cNvSpPr>
            <a:spLocks noGrp="1"/>
          </p:cNvSpPr>
          <p:nvPr>
            <p:ph type="title"/>
          </p:nvPr>
        </p:nvSpPr>
        <p:spPr/>
        <p:txBody>
          <a:bodyPr/>
          <a:lstStyle/>
          <a:p>
            <a:r>
              <a:rPr lang="en-US" dirty="0">
                <a:solidFill>
                  <a:schemeClr val="bg1">
                    <a:lumMod val="50000"/>
                  </a:schemeClr>
                </a:solidFill>
              </a:rPr>
              <a:t>Redemption/Installment Note Structure</a:t>
            </a:r>
            <a:endParaRPr lang="en-US" dirty="0"/>
          </a:p>
        </p:txBody>
      </p:sp>
    </p:spTree>
    <p:extLst>
      <p:ext uri="{BB962C8B-B14F-4D97-AF65-F5344CB8AC3E}">
        <p14:creationId xmlns:p14="http://schemas.microsoft.com/office/powerpoint/2010/main" val="2220583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59AD0A02825245923910872F1B3735" ma:contentTypeVersion="16" ma:contentTypeDescription="Create a new document." ma:contentTypeScope="" ma:versionID="2f1f30a43684eefaef341af7df35a743">
  <xsd:schema xmlns:xsd="http://www.w3.org/2001/XMLSchema" xmlns:xs="http://www.w3.org/2001/XMLSchema" xmlns:p="http://schemas.microsoft.com/office/2006/metadata/properties" xmlns:ns2="4af95233-b752-4845-830d-e71f247571d9" xmlns:ns3="23cc7e03-5f29-4e70-b3f9-d6ea0288e258" targetNamespace="http://schemas.microsoft.com/office/2006/metadata/properties" ma:root="true" ma:fieldsID="2e5c5dd0162bc472155e27ea37ee248c" ns2:_="" ns3:_="">
    <xsd:import namespace="4af95233-b752-4845-830d-e71f247571d9"/>
    <xsd:import namespace="23cc7e03-5f29-4e70-b3f9-d6ea0288e2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95233-b752-4845-830d-e71f24757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d721c67-81bd-4820-9a91-e2afb959d9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cc7e03-5f29-4e70-b3f9-d6ea0288e2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bf6c2-be6f-4973-a4d5-3ce0b1c8ddfb}" ma:internalName="TaxCatchAll" ma:showField="CatchAllData" ma:web="23cc7e03-5f29-4e70-b3f9-d6ea0288e2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af95233-b752-4845-830d-e71f247571d9" xsi:nil="true"/>
    <lcf76f155ced4ddcb4097134ff3c332f xmlns="4af95233-b752-4845-830d-e71f247571d9">
      <Terms xmlns="http://schemas.microsoft.com/office/infopath/2007/PartnerControls"/>
    </lcf76f155ced4ddcb4097134ff3c332f>
    <TaxCatchAll xmlns="23cc7e03-5f29-4e70-b3f9-d6ea0288e258" xsi:nil="true"/>
  </documentManagement>
</p:properties>
</file>

<file path=customXml/itemProps1.xml><?xml version="1.0" encoding="utf-8"?>
<ds:datastoreItem xmlns:ds="http://schemas.openxmlformats.org/officeDocument/2006/customXml" ds:itemID="{77B51863-051D-4FA2-BB81-59338803AC6E}">
  <ds:schemaRefs>
    <ds:schemaRef ds:uri="http://schemas.microsoft.com/sharepoint/v3/contenttype/forms"/>
  </ds:schemaRefs>
</ds:datastoreItem>
</file>

<file path=customXml/itemProps2.xml><?xml version="1.0" encoding="utf-8"?>
<ds:datastoreItem xmlns:ds="http://schemas.openxmlformats.org/officeDocument/2006/customXml" ds:itemID="{27821CEF-0F63-4F21-876A-9E6B934FE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f95233-b752-4845-830d-e71f247571d9"/>
    <ds:schemaRef ds:uri="23cc7e03-5f29-4e70-b3f9-d6ea0288e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4C9ECA-21CD-41AA-BC24-60CE923D1951}">
  <ds:schemaRefs>
    <ds:schemaRef ds:uri="http://purl.org/dc/elements/1.1/"/>
    <ds:schemaRef ds:uri="http://schemas.microsoft.com/office/2006/metadata/properties"/>
    <ds:schemaRef ds:uri="http://schemas.openxmlformats.org/package/2006/metadata/core-properties"/>
    <ds:schemaRef ds:uri="http://purl.org/dc/terms/"/>
    <ds:schemaRef ds:uri="4af95233-b752-4845-830d-e71f247571d9"/>
    <ds:schemaRef ds:uri="http://schemas.microsoft.com/office/infopath/2007/PartnerControls"/>
    <ds:schemaRef ds:uri="http://schemas.microsoft.com/office/2006/documentManagement/types"/>
    <ds:schemaRef ds:uri="23cc7e03-5f29-4e70-b3f9-d6ea0288e25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595</TotalTime>
  <Words>1459</Words>
  <Application>Microsoft Office PowerPoint</Application>
  <PresentationFormat>Widescreen</PresentationFormat>
  <Paragraphs>231</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AngsanaUPC</vt:lpstr>
      <vt:lpstr>Arial</vt:lpstr>
      <vt:lpstr>Calibri</vt:lpstr>
      <vt:lpstr>Calibri Light</vt:lpstr>
      <vt:lpstr>Garamond</vt:lpstr>
      <vt:lpstr>Times New Roman</vt:lpstr>
      <vt:lpstr>Wingdings</vt:lpstr>
      <vt:lpstr>Office Theme</vt:lpstr>
      <vt:lpstr>PowerPoint Presentation</vt:lpstr>
      <vt:lpstr>Redemption/Installment Note Structure</vt:lpstr>
      <vt:lpstr>PowerPoint Presentation</vt:lpstr>
      <vt:lpstr>Redemption/Installment Note Structure</vt:lpstr>
      <vt:lpstr>PowerPoint Presentation</vt:lpstr>
      <vt:lpstr>Redemption/Installment Note Structure</vt:lpstr>
      <vt:lpstr>Redemption/Installment Note Structure</vt:lpstr>
      <vt:lpstr>Redemption/Installment Note Structure</vt:lpstr>
      <vt:lpstr>Redemption/Installment Note Structure</vt:lpstr>
      <vt:lpstr>Redemption/Installment Note Structure</vt:lpstr>
      <vt:lpstr>Redemption/Installment Note Structure</vt:lpstr>
      <vt:lpstr>PowerPoint Presentation</vt:lpstr>
      <vt:lpstr>Redemption/Installment Note Structure</vt:lpstr>
      <vt:lpstr>Redemption/Installment Note Structure</vt:lpstr>
      <vt:lpstr>PowerPoint Presentation</vt:lpstr>
      <vt:lpstr>Redemption/Installment Note Structure</vt:lpstr>
      <vt:lpstr>PowerPoint Presentation</vt:lpstr>
      <vt:lpstr>Redemption/Installment Note Structure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Hoffman</dc:creator>
  <cp:lastModifiedBy>Mark Wilensky</cp:lastModifiedBy>
  <cp:revision>69</cp:revision>
  <cp:lastPrinted>2022-09-05T21:44:43Z</cp:lastPrinted>
  <dcterms:created xsi:type="dcterms:W3CDTF">2016-01-28T02:13:43Z</dcterms:created>
  <dcterms:modified xsi:type="dcterms:W3CDTF">2023-04-24T20:17:48Z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0x010100B759AD0A02825245923910872F1B3735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