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5" r:id="rId4"/>
    <p:sldMasterId id="2147483648" r:id="rId5"/>
  </p:sldMasterIdLst>
  <p:sldIdLst>
    <p:sldId id="256" r:id="rId6"/>
    <p:sldId id="259" r:id="rId7"/>
    <p:sldId id="297" r:id="rId8"/>
    <p:sldId id="299" r:id="rId9"/>
    <p:sldId id="300" r:id="rId10"/>
    <p:sldId id="298" r:id="rId11"/>
    <p:sldId id="294" r:id="rId12"/>
    <p:sldId id="257" r:id="rId13"/>
    <p:sldId id="266" r:id="rId14"/>
    <p:sldId id="267" r:id="rId15"/>
    <p:sldId id="268" r:id="rId16"/>
    <p:sldId id="269" r:id="rId17"/>
    <p:sldId id="270" r:id="rId18"/>
    <p:sldId id="271" r:id="rId19"/>
    <p:sldId id="273" r:id="rId20"/>
    <p:sldId id="274" r:id="rId21"/>
    <p:sldId id="275" r:id="rId22"/>
    <p:sldId id="301" r:id="rId23"/>
    <p:sldId id="302" r:id="rId24"/>
    <p:sldId id="276" r:id="rId25"/>
    <p:sldId id="291" r:id="rId26"/>
    <p:sldId id="292" r:id="rId27"/>
    <p:sldId id="293" r:id="rId28"/>
    <p:sldId id="295" r:id="rId29"/>
    <p:sldId id="265" r:id="rId30"/>
    <p:sldId id="262" r:id="rId31"/>
    <p:sldId id="261" r:id="rId32"/>
    <p:sldId id="263" r:id="rId33"/>
    <p:sldId id="264" r:id="rId34"/>
    <p:sldId id="296" r:id="rId35"/>
    <p:sldId id="282" r:id="rId36"/>
    <p:sldId id="283" r:id="rId37"/>
    <p:sldId id="284" r:id="rId38"/>
    <p:sldId id="285" r:id="rId39"/>
    <p:sldId id="286" r:id="rId40"/>
    <p:sldId id="287" r:id="rId41"/>
    <p:sldId id="288" r:id="rId42"/>
    <p:sldId id="289" r:id="rId43"/>
    <p:sldId id="290" r:id="rId44"/>
    <p:sldId id="303" r:id="rId45"/>
    <p:sldId id="304" r:id="rId46"/>
    <p:sldId id="25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690"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Placeholder 3">
            <a:extLst>
              <a:ext uri="{FF2B5EF4-FFF2-40B4-BE49-F238E27FC236}">
                <a16:creationId xmlns:a16="http://schemas.microsoft.com/office/drawing/2014/main" id="{8F9170C5-8BB6-4C69-99CA-3D254A6630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0"/>
            <a:ext cx="12192000" cy="5296951"/>
          </a:xfrm>
          <a:prstGeom prst="rect">
            <a:avLst/>
          </a:prstGeom>
        </p:spPr>
      </p:pic>
      <p:sp>
        <p:nvSpPr>
          <p:cNvPr id="11" name="Rectangle 10">
            <a:extLst>
              <a:ext uri="{FF2B5EF4-FFF2-40B4-BE49-F238E27FC236}">
                <a16:creationId xmlns:a16="http://schemas.microsoft.com/office/drawing/2014/main" id="{AB1B08F0-0032-4257-BF3E-CCA90FDF1E24}"/>
              </a:ext>
            </a:extLst>
          </p:cNvPr>
          <p:cNvSpPr/>
          <p:nvPr userDrawn="1"/>
        </p:nvSpPr>
        <p:spPr bwMode="auto">
          <a:xfrm>
            <a:off x="-5013" y="-39152"/>
            <a:ext cx="12191999" cy="5336104"/>
          </a:xfrm>
          <a:prstGeom prst="rect">
            <a:avLst/>
          </a:prstGeom>
          <a:gradFill flip="none" rotWithShape="1">
            <a:gsLst>
              <a:gs pos="0">
                <a:srgbClr val="00688B">
                  <a:alpha val="80000"/>
                </a:srgbClr>
              </a:gs>
              <a:gs pos="100000">
                <a:srgbClr val="027FA0">
                  <a:alpha val="80000"/>
                </a:srgb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sp>
        <p:nvSpPr>
          <p:cNvPr id="2" name="Title 1">
            <a:extLst>
              <a:ext uri="{FF2B5EF4-FFF2-40B4-BE49-F238E27FC236}">
                <a16:creationId xmlns:a16="http://schemas.microsoft.com/office/drawing/2014/main" id="{2E49A21C-C0F8-4122-83BA-D73A042817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25F097-BF3F-4796-86A4-49D026C28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C5215172-DCB9-442B-AD40-EAF6B52356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BDDD0-4182-4B12-856F-EAFBCB5EA35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50372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E8A6B-BFC1-4A86-89B4-E73E374E0F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B75EA9-7F74-4C94-877F-54FDD6676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ADF22-8430-413A-8292-D8C1ABCB6699}"/>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1/25/2021</a:t>
            </a:fld>
            <a:endParaRPr lang="en-US" dirty="0"/>
          </a:p>
        </p:txBody>
      </p:sp>
      <p:sp>
        <p:nvSpPr>
          <p:cNvPr id="5" name="Footer Placeholder 4">
            <a:extLst>
              <a:ext uri="{FF2B5EF4-FFF2-40B4-BE49-F238E27FC236}">
                <a16:creationId xmlns:a16="http://schemas.microsoft.com/office/drawing/2014/main" id="{98DE2552-9C6B-4938-999A-86EA0A6BFD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E117EA-5C7D-4A08-ADB3-373F087E435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210838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F3BDA1-5C72-4EFD-AC74-1D1257948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287D30-3B78-4FE6-BDB0-F55AF880C0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9DEBD-07B2-4E8C-A220-E8748EA85EFF}"/>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1/25/2021</a:t>
            </a:fld>
            <a:endParaRPr lang="en-US" dirty="0"/>
          </a:p>
        </p:txBody>
      </p:sp>
      <p:sp>
        <p:nvSpPr>
          <p:cNvPr id="5" name="Footer Placeholder 4">
            <a:extLst>
              <a:ext uri="{FF2B5EF4-FFF2-40B4-BE49-F238E27FC236}">
                <a16:creationId xmlns:a16="http://schemas.microsoft.com/office/drawing/2014/main" id="{12F0C4D0-FA9A-494F-AB95-EDD8A866E7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7E609E-7262-4AC6-892F-8C822C98CD95}"/>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134179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8467"/>
            <a:ext cx="12192000" cy="6841067"/>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5562600"/>
            <a:ext cx="12192000" cy="12954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8465"/>
            <a:ext cx="12192000" cy="556260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08000" y="5782683"/>
            <a:ext cx="2547088" cy="90740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p:nvPr>
        </p:nvSpPr>
        <p:spPr>
          <a:xfrm>
            <a:off x="508000" y="2108200"/>
            <a:ext cx="10363200" cy="1422400"/>
          </a:xfrm>
          <a:prstGeom prst="rect">
            <a:avLst/>
          </a:prstGeom>
        </p:spPr>
        <p:txBody>
          <a:bodyPr/>
          <a:lstStyle>
            <a:lvl1pPr marL="0" indent="0">
              <a:buFontTx/>
              <a:buNone/>
              <a:defRPr sz="5867">
                <a:solidFill>
                  <a:schemeClr val="bg1"/>
                </a:solidFill>
                <a:latin typeface="+mj-lt"/>
              </a:defRPr>
            </a:lvl1pPr>
          </a:lstStyle>
          <a:p>
            <a:pPr lvl="0"/>
            <a:endParaRPr lang="en-US" dirty="0"/>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508000" y="3733800"/>
            <a:ext cx="9855200" cy="1016000"/>
          </a:xfrm>
          <a:prstGeom prst="rect">
            <a:avLst/>
          </a:prstGeom>
        </p:spPr>
        <p:txBody>
          <a:bodyPr/>
          <a:lstStyle>
            <a:lvl1pPr marL="0" indent="0">
              <a:buFontTx/>
              <a:buNone/>
              <a:defRPr sz="2933">
                <a:solidFill>
                  <a:schemeClr val="bg1"/>
                </a:solidFill>
              </a:defRPr>
            </a:lvl1pPr>
          </a:lstStyle>
          <a:p>
            <a:pPr lvl="0"/>
            <a:r>
              <a:rPr lang="en-US"/>
              <a:t>Sub Title/Author/Presenter</a:t>
            </a:r>
          </a:p>
        </p:txBody>
      </p:sp>
    </p:spTree>
    <p:extLst>
      <p:ext uri="{BB962C8B-B14F-4D97-AF65-F5344CB8AC3E}">
        <p14:creationId xmlns:p14="http://schemas.microsoft.com/office/powerpoint/2010/main" val="158256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6086909" y="0"/>
            <a:ext cx="6105091" cy="6858000"/>
          </a:xfrm>
          <a:prstGeom prst="rect">
            <a:avLst/>
          </a:prstGeom>
          <a:solidFill>
            <a:schemeClr val="accent1"/>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06591" y="2006944"/>
            <a:ext cx="5413909" cy="1928705"/>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87945" y="5591851"/>
            <a:ext cx="3251200" cy="7620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6610335" y="3256596"/>
            <a:ext cx="323217" cy="487765"/>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6545231" y="4866117"/>
            <a:ext cx="453424" cy="298940"/>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6559398" y="5442309"/>
            <a:ext cx="425092" cy="425092"/>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6558748" y="4053858"/>
            <a:ext cx="426391" cy="481156"/>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6400801" y="584200"/>
            <a:ext cx="5264151" cy="812800"/>
          </a:xfrm>
          <a:prstGeom prst="rect">
            <a:avLst/>
          </a:prstGeom>
        </p:spPr>
        <p:txBody>
          <a:bodyPr/>
          <a:lstStyle>
            <a:lvl1pPr marL="0" indent="0">
              <a:buFontTx/>
              <a:buNone/>
              <a:defRPr>
                <a:solidFill>
                  <a:schemeClr val="bg1"/>
                </a:solidFill>
                <a:latin typeface="+mj-lt"/>
              </a:defRPr>
            </a:lvl1pPr>
            <a:lvl2pPr marL="609585" indent="0">
              <a:buFontTx/>
              <a:buNone/>
              <a:defRPr>
                <a:latin typeface="+mj-lt"/>
              </a:defRPr>
            </a:lvl2pPr>
            <a:lvl3pPr marL="1219170" indent="0">
              <a:buFontTx/>
              <a:buNone/>
              <a:defRPr>
                <a:latin typeface="+mj-lt"/>
              </a:defRPr>
            </a:lvl3pPr>
            <a:lvl4pPr marL="1828754" indent="0">
              <a:buFontTx/>
              <a:buNone/>
              <a:defRPr>
                <a:latin typeface="+mj-lt"/>
              </a:defRPr>
            </a:lvl4pPr>
            <a:lvl5pPr marL="2438339" indent="0">
              <a:buFontTx/>
              <a:buNone/>
              <a:defRPr>
                <a:latin typeface="+mj-lt"/>
              </a:defRPr>
            </a:lvl5pPr>
          </a:lstStyle>
          <a:p>
            <a:pPr lvl="0"/>
            <a:r>
              <a:rPr lang="en-US"/>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7299961" y="3343234"/>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7299961" y="4031598"/>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7299961" y="4719962"/>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7299961" y="5409293"/>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WEBSITE</a:t>
            </a:r>
          </a:p>
        </p:txBody>
      </p:sp>
    </p:spTree>
    <p:extLst>
      <p:ext uri="{BB962C8B-B14F-4D97-AF65-F5344CB8AC3E}">
        <p14:creationId xmlns:p14="http://schemas.microsoft.com/office/powerpoint/2010/main" val="38736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18000" decel="8200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18000" decel="82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18000" decel="82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B6D6-6BCA-43C5-9E30-0CE613349E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2C2FBF-3E00-410F-929F-626FE410BD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284D9E7-D164-43FA-9605-6856F5FB09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938665-9BD8-43CB-9F66-65EF64C59084}"/>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63823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181C-C1EE-4C3C-AB77-2CB0185F3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3F5782-0E07-4AAB-9A58-CE9BAC76E3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48BF757A-6528-4AA0-8073-1A425A971D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5410CF-5561-490B-9F1E-A61BFD17C1C7}"/>
              </a:ext>
            </a:extLst>
          </p:cNvPr>
          <p:cNvSpPr>
            <a:spLocks noGrp="1"/>
          </p:cNvSpPr>
          <p:nvPr>
            <p:ph type="sldNum" sz="quarter" idx="12"/>
          </p:nvPr>
        </p:nvSpPr>
        <p:spPr/>
        <p:txBody>
          <a:bodyPr/>
          <a:lstStyle/>
          <a:p>
            <a:fld id="{0189AC23-F5FC-43F9-ADE8-C6A4338B1B8E}" type="slidenum">
              <a:rPr lang="en-US" smtClean="0"/>
              <a:t>‹#›</a:t>
            </a:fld>
            <a:endParaRPr lang="en-US" dirty="0"/>
          </a:p>
        </p:txBody>
      </p:sp>
      <p:sp>
        <p:nvSpPr>
          <p:cNvPr id="8" name="Title 1">
            <a:extLst>
              <a:ext uri="{FF2B5EF4-FFF2-40B4-BE49-F238E27FC236}">
                <a16:creationId xmlns:a16="http://schemas.microsoft.com/office/drawing/2014/main" id="{FCB5CA52-3262-41A4-9F21-6498574641FE}"/>
              </a:ext>
            </a:extLst>
          </p:cNvPr>
          <p:cNvSpPr txBox="1">
            <a:spLocks/>
          </p:cNvSpPr>
          <p:nvPr userDrawn="1"/>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59812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04D3B-120B-4CD6-8676-7329336989B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8682991-6DF0-496F-BBF8-ED485FF59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632E2E-DA97-4421-9219-2033D393BB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48348D2A-9C56-406A-AF00-01AAB8C153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B51240-12D2-47A5-88AD-D5C38C42BDC2}"/>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70104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8CB8-04E6-4E69-99E5-888ADB67E7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3BB6A4-DE00-4C38-9085-6C6639693D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FE4CC9-8880-4403-869D-ADD1C1AD0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6AB0D8-CEB9-402C-893C-60E2F05BD5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EBF50C-8753-4355-91C7-4C99B9CC76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EBD62984-6CD9-46A9-A10C-48AFC55C6A4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D830FA4-81B2-435D-8702-63E6837D9A8D}"/>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220840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C7D6-4AA7-4E5E-9139-CD1DCDE50CE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A4600E9-0226-4DF2-A055-6D67D693CF3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31BA434-C628-4DC7-A305-68D113D88CC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62861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3B3FE0D-EEC2-464B-B464-C5E559D6780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5F31959-8CF2-41B5-AE4B-BF57213C0968}"/>
              </a:ext>
            </a:extLst>
          </p:cNvPr>
          <p:cNvSpPr>
            <a:spLocks noGrp="1"/>
          </p:cNvSpPr>
          <p:nvPr>
            <p:ph type="sldNum" sz="quarter" idx="12"/>
          </p:nvPr>
        </p:nvSpPr>
        <p:spPr/>
        <p:txBody>
          <a:bodyPr/>
          <a:lstStyle/>
          <a:p>
            <a:fld id="{0189AC23-F5FC-43F9-ADE8-C6A4338B1B8E}" type="slidenum">
              <a:rPr lang="en-US" smtClean="0"/>
              <a:t>‹#›</a:t>
            </a:fld>
            <a:endParaRPr lang="en-US" dirty="0"/>
          </a:p>
        </p:txBody>
      </p:sp>
      <p:sp>
        <p:nvSpPr>
          <p:cNvPr id="6" name="Title 1">
            <a:extLst>
              <a:ext uri="{FF2B5EF4-FFF2-40B4-BE49-F238E27FC236}">
                <a16:creationId xmlns:a16="http://schemas.microsoft.com/office/drawing/2014/main" id="{30690E0A-B036-4CAF-AAE0-D7FD352B4DF8}"/>
              </a:ext>
            </a:extLst>
          </p:cNvPr>
          <p:cNvSpPr>
            <a:spLocks noGrp="1"/>
          </p:cNvSpPr>
          <p:nvPr>
            <p:ph type="title"/>
          </p:nvPr>
        </p:nvSpPr>
        <p:spPr>
          <a:xfrm>
            <a:off x="838200" y="365125"/>
            <a:ext cx="10515600" cy="1325563"/>
          </a:xfrm>
        </p:spPr>
        <p:txBody>
          <a:bodyPr/>
          <a:lstStyle/>
          <a:p>
            <a:r>
              <a:rPr lang="en-US" dirty="0"/>
              <a:t>Click to edit Master title style</a:t>
            </a:r>
          </a:p>
        </p:txBody>
      </p:sp>
    </p:spTree>
    <p:extLst>
      <p:ext uri="{BB962C8B-B14F-4D97-AF65-F5344CB8AC3E}">
        <p14:creationId xmlns:p14="http://schemas.microsoft.com/office/powerpoint/2010/main" val="77233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194E4-B965-4E48-9D22-AE4C995ED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AE55F4-0AEE-45D7-B73C-6B1EE01082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1865CE-9022-4ED3-866D-E2F98E850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198ED50-116D-4445-B7B9-926F730438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9D90612-B9D6-47F3-BF76-161D931CBC65}"/>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6359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B4971-0691-4226-8A67-65CD56252C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9D60E8-FACB-4A5E-AFFD-87EF4BBEB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8459E2A-8D68-4E6F-9E03-909CCD54F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E4C3EC8-E099-4769-B64A-16D632A491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4B7A1C-67B9-4794-ACFF-20E95B2D28E6}"/>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92295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4F8BCD3-AF71-46BC-9201-6909870C5E32}"/>
              </a:ext>
            </a:extLst>
          </p:cNvPr>
          <p:cNvGrpSpPr/>
          <p:nvPr userDrawn="1"/>
        </p:nvGrpSpPr>
        <p:grpSpPr>
          <a:xfrm>
            <a:off x="838200" y="365125"/>
            <a:ext cx="10515600" cy="1332538"/>
            <a:chOff x="262757" y="1329109"/>
            <a:chExt cx="8153400" cy="685800"/>
          </a:xfrm>
        </p:grpSpPr>
        <p:sp>
          <p:nvSpPr>
            <p:cNvPr id="15" name="Rectangle 14">
              <a:extLst>
                <a:ext uri="{FF2B5EF4-FFF2-40B4-BE49-F238E27FC236}">
                  <a16:creationId xmlns:a16="http://schemas.microsoft.com/office/drawing/2014/main" id="{63547563-ECB9-4280-AA48-933B8AABF5A3}"/>
                </a:ext>
              </a:extLst>
            </p:cNvPr>
            <p:cNvSpPr/>
            <p:nvPr userDrawn="1"/>
          </p:nvSpPr>
          <p:spPr bwMode="auto">
            <a:xfrm>
              <a:off x="262757" y="1329109"/>
              <a:ext cx="7696200" cy="685800"/>
            </a:xfrm>
            <a:prstGeom prst="rect">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sp>
          <p:nvSpPr>
            <p:cNvPr id="16" name="Triangle 10">
              <a:extLst>
                <a:ext uri="{FF2B5EF4-FFF2-40B4-BE49-F238E27FC236}">
                  <a16:creationId xmlns:a16="http://schemas.microsoft.com/office/drawing/2014/main" id="{A7261D6D-9F09-4F0D-9432-6D45C2B56099}"/>
                </a:ext>
              </a:extLst>
            </p:cNvPr>
            <p:cNvSpPr/>
            <p:nvPr userDrawn="1"/>
          </p:nvSpPr>
          <p:spPr bwMode="auto">
            <a:xfrm rot="5400000">
              <a:off x="7844657" y="1443409"/>
              <a:ext cx="685800" cy="457200"/>
            </a:xfrm>
            <a:prstGeom prst="triangle">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grpSp>
      <p:sp>
        <p:nvSpPr>
          <p:cNvPr id="2" name="Title Placeholder 1">
            <a:extLst>
              <a:ext uri="{FF2B5EF4-FFF2-40B4-BE49-F238E27FC236}">
                <a16:creationId xmlns:a16="http://schemas.microsoft.com/office/drawing/2014/main" id="{846B80D8-8CEB-4517-AE37-912F17AE9B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67A33E6-39A6-4B45-9817-AA04257CE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3F565426-0204-403B-8B45-FBA0DC9D9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AC6736-FB9C-4BA5-A5C0-DDD9A8F35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9AC23-F5FC-43F9-ADE8-C6A4338B1B8E}" type="slidenum">
              <a:rPr lang="en-US" smtClean="0"/>
              <a:t>‹#›</a:t>
            </a:fld>
            <a:endParaRPr lang="en-US" dirty="0"/>
          </a:p>
        </p:txBody>
      </p:sp>
      <p:pic>
        <p:nvPicPr>
          <p:cNvPr id="7" name="Picture 6">
            <a:extLst>
              <a:ext uri="{FF2B5EF4-FFF2-40B4-BE49-F238E27FC236}">
                <a16:creationId xmlns:a16="http://schemas.microsoft.com/office/drawing/2014/main" id="{16B8C3D7-F0C8-46CE-B8CF-AF6C3C06702B}"/>
              </a:ext>
            </a:extLst>
          </p:cNvPr>
          <p:cNvPicPr>
            <a:picLocks noChangeAspect="1"/>
          </p:cNvPicPr>
          <p:nvPr userDrawn="1"/>
        </p:nvPicPr>
        <p:blipFill>
          <a:blip r:embed="rId13" cstate="hqprint">
            <a:alphaModFix amt="35000"/>
            <a:extLst>
              <a:ext uri="{28A0092B-C50C-407E-A947-70E740481C1C}">
                <a14:useLocalDpi xmlns:a14="http://schemas.microsoft.com/office/drawing/2010/main" val="0"/>
              </a:ext>
            </a:extLst>
          </a:blip>
          <a:stretch>
            <a:fillRect/>
          </a:stretch>
        </p:blipFill>
        <p:spPr>
          <a:xfrm>
            <a:off x="476250" y="6304925"/>
            <a:ext cx="904875" cy="322362"/>
          </a:xfrm>
          <a:prstGeom prst="rect">
            <a:avLst/>
          </a:prstGeom>
        </p:spPr>
      </p:pic>
    </p:spTree>
    <p:extLst>
      <p:ext uri="{BB962C8B-B14F-4D97-AF65-F5344CB8AC3E}">
        <p14:creationId xmlns:p14="http://schemas.microsoft.com/office/powerpoint/2010/main" val="1328996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15" r:id="rId1"/>
    <p:sldLayoutId id="2147484204"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cokesbury.com/book-of-discipline-book-of-resolutions-free-vers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7FEB-8D9A-484A-BB8E-99C10D4F5F5F}"/>
              </a:ext>
            </a:extLst>
          </p:cNvPr>
          <p:cNvSpPr>
            <a:spLocks noGrp="1"/>
          </p:cNvSpPr>
          <p:nvPr>
            <p:ph type="ctrTitle"/>
          </p:nvPr>
        </p:nvSpPr>
        <p:spPr>
          <a:xfrm>
            <a:off x="4128985" y="4667813"/>
            <a:ext cx="3934027" cy="597681"/>
          </a:xfrm>
        </p:spPr>
        <p:txBody>
          <a:bodyPr>
            <a:normAutofit/>
          </a:bodyPr>
          <a:lstStyle/>
          <a:p>
            <a:r>
              <a:rPr lang="en-US" sz="3600" dirty="0"/>
              <a:t>Sponsored by GCFA</a:t>
            </a:r>
          </a:p>
        </p:txBody>
      </p:sp>
      <p:sp>
        <p:nvSpPr>
          <p:cNvPr id="3" name="Subtitle 2">
            <a:extLst>
              <a:ext uri="{FF2B5EF4-FFF2-40B4-BE49-F238E27FC236}">
                <a16:creationId xmlns:a16="http://schemas.microsoft.com/office/drawing/2014/main" id="{C0C321DE-54DB-4375-AE1C-8026CEA930C1}"/>
              </a:ext>
            </a:extLst>
          </p:cNvPr>
          <p:cNvSpPr>
            <a:spLocks noGrp="1"/>
          </p:cNvSpPr>
          <p:nvPr>
            <p:ph type="subTitle" idx="1"/>
          </p:nvPr>
        </p:nvSpPr>
        <p:spPr>
          <a:xfrm>
            <a:off x="3861879" y="5385215"/>
            <a:ext cx="4468241" cy="1114037"/>
          </a:xfrm>
        </p:spPr>
        <p:txBody>
          <a:bodyPr>
            <a:normAutofit lnSpcReduction="10000"/>
          </a:bodyPr>
          <a:lstStyle/>
          <a:p>
            <a:r>
              <a:rPr lang="en-US" sz="3600" dirty="0"/>
              <a:t>Virtual Training Event</a:t>
            </a:r>
          </a:p>
          <a:p>
            <a:r>
              <a:rPr lang="en-US" sz="3600" dirty="0"/>
              <a:t>January 26-28, 2021</a:t>
            </a:r>
          </a:p>
        </p:txBody>
      </p:sp>
      <p:pic>
        <p:nvPicPr>
          <p:cNvPr id="10" name="Picture 9" descr="A picture containing logo&#10;&#10;Description automatically generated">
            <a:extLst>
              <a:ext uri="{FF2B5EF4-FFF2-40B4-BE49-F238E27FC236}">
                <a16:creationId xmlns:a16="http://schemas.microsoft.com/office/drawing/2014/main" id="{AA724DF9-6595-44DB-93EA-EF25E2BB381E}"/>
              </a:ext>
            </a:extLst>
          </p:cNvPr>
          <p:cNvPicPr>
            <a:picLocks noChangeAspect="1"/>
          </p:cNvPicPr>
          <p:nvPr/>
        </p:nvPicPr>
        <p:blipFill>
          <a:blip r:embed="rId2">
            <a:biLevel thresh="50000"/>
            <a:extLst>
              <a:ext uri="{28A0092B-C50C-407E-A947-70E740481C1C}">
                <a14:useLocalDpi xmlns:a14="http://schemas.microsoft.com/office/drawing/2010/main" val="0"/>
              </a:ext>
            </a:extLst>
          </a:blip>
          <a:stretch>
            <a:fillRect/>
          </a:stretch>
        </p:blipFill>
        <p:spPr>
          <a:xfrm>
            <a:off x="1941778" y="199681"/>
            <a:ext cx="8308439" cy="4626139"/>
          </a:xfrm>
          <a:prstGeom prst="rect">
            <a:avLst/>
          </a:prstGeom>
        </p:spPr>
      </p:pic>
    </p:spTree>
    <p:extLst>
      <p:ext uri="{BB962C8B-B14F-4D97-AF65-F5344CB8AC3E}">
        <p14:creationId xmlns:p14="http://schemas.microsoft.com/office/powerpoint/2010/main" val="2891832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pPr marL="0" indent="0">
              <a:buNone/>
            </a:pPr>
            <a:r>
              <a:rPr lang="en-US" b="1" dirty="0">
                <a:solidFill>
                  <a:srgbClr val="0070C0"/>
                </a:solidFill>
              </a:rPr>
              <a:t>Responsibilities</a:t>
            </a:r>
          </a:p>
          <a:p>
            <a:r>
              <a:rPr lang="en-US" b="1" dirty="0"/>
              <a:t>Para 613</a:t>
            </a:r>
            <a:endParaRPr lang="en-US" dirty="0"/>
          </a:p>
          <a:p>
            <a:pPr marL="914400" lvl="1" indent="-457200">
              <a:buFont typeface="+mj-lt"/>
              <a:buAutoNum type="arabicPeriod"/>
            </a:pPr>
            <a:r>
              <a:rPr lang="en-US" dirty="0"/>
              <a:t>Recommend to the annual conference budgets for income and expenditures for all funds that provide for</a:t>
            </a:r>
          </a:p>
          <a:p>
            <a:pPr lvl="2"/>
            <a:r>
              <a:rPr lang="en-US" dirty="0"/>
              <a:t>Clergy support</a:t>
            </a:r>
          </a:p>
          <a:p>
            <a:pPr lvl="2"/>
            <a:r>
              <a:rPr lang="en-US" dirty="0"/>
              <a:t>Administrative expenses</a:t>
            </a:r>
          </a:p>
          <a:p>
            <a:pPr lvl="2"/>
            <a:r>
              <a:rPr lang="en-US" dirty="0"/>
              <a:t>Conference benevolence</a:t>
            </a:r>
          </a:p>
          <a:p>
            <a:pPr lvl="2"/>
            <a:r>
              <a:rPr lang="en-US" dirty="0"/>
              <a:t>Program causes</a:t>
            </a:r>
          </a:p>
          <a:p>
            <a:pPr marL="914400" lvl="1" indent="-457200">
              <a:buFont typeface="+mj-lt"/>
              <a:buAutoNum type="arabicPeriod"/>
            </a:pPr>
            <a:r>
              <a:rPr lang="en-US" dirty="0"/>
              <a:t>Recommend to the annual conference:</a:t>
            </a:r>
          </a:p>
          <a:p>
            <a:pPr lvl="2"/>
            <a:r>
              <a:rPr lang="en-US" dirty="0"/>
              <a:t>Proposals to raise capital funds</a:t>
            </a:r>
          </a:p>
          <a:p>
            <a:pPr lvl="2"/>
            <a:r>
              <a:rPr lang="en-US" dirty="0"/>
              <a:t>Funding considerations for any proposals that come before the conference</a:t>
            </a:r>
          </a:p>
          <a:p>
            <a:pPr lvl="2"/>
            <a:r>
              <a:rPr lang="en-US" dirty="0"/>
              <a:t>Any request for conference wide financial appeal</a:t>
            </a:r>
          </a:p>
        </p:txBody>
      </p:sp>
    </p:spTree>
    <p:extLst>
      <p:ext uri="{BB962C8B-B14F-4D97-AF65-F5344CB8AC3E}">
        <p14:creationId xmlns:p14="http://schemas.microsoft.com/office/powerpoint/2010/main" val="3660849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70C0"/>
                </a:solidFill>
              </a:rPr>
              <a:t>Responsibilities (continued)</a:t>
            </a:r>
          </a:p>
          <a:p>
            <a:pPr marL="914400" lvl="1" indent="-457200">
              <a:buFont typeface="+mj-lt"/>
              <a:buAutoNum type="arabicPeriod" startAt="3"/>
            </a:pPr>
            <a:r>
              <a:rPr lang="en-US" dirty="0"/>
              <a:t>Recommend to the annual conference the local church apportionment formulas.</a:t>
            </a:r>
          </a:p>
          <a:p>
            <a:pPr marL="914400" lvl="1" indent="-457200">
              <a:buFont typeface="+mj-lt"/>
              <a:buAutoNum type="arabicPeriod" startAt="3"/>
            </a:pPr>
            <a:r>
              <a:rPr lang="en-US" dirty="0"/>
              <a:t>Work with the commission on communication to provide interpretive aids and materials to help leaders understand and support the conference budget and approved conference causes.</a:t>
            </a:r>
          </a:p>
          <a:p>
            <a:pPr marL="914400" lvl="1" indent="-457200">
              <a:buFont typeface="+mj-lt"/>
              <a:buAutoNum type="arabicPeriod" startAt="3"/>
            </a:pPr>
            <a:r>
              <a:rPr lang="en-US" dirty="0"/>
              <a:t>To develop policies governing the investment of conference funds (except for pensions).</a:t>
            </a:r>
          </a:p>
          <a:p>
            <a:pPr marL="914400" lvl="1" indent="-457200">
              <a:buFont typeface="+mj-lt"/>
              <a:buAutoNum type="arabicPeriod" startAt="3"/>
            </a:pPr>
            <a:r>
              <a:rPr lang="en-US" dirty="0"/>
              <a:t>Recommend to the annual conference procedures for funding local churches including the theology of giving.</a:t>
            </a:r>
          </a:p>
          <a:p>
            <a:pPr marL="914400" lvl="1" indent="-457200">
              <a:buFont typeface="+mj-lt"/>
              <a:buAutoNum type="arabicPeriod" startAt="3"/>
            </a:pPr>
            <a:r>
              <a:rPr lang="en-US" dirty="0"/>
              <a:t>Advise local churches on making their facilities and programs accessible.</a:t>
            </a:r>
          </a:p>
          <a:p>
            <a:pPr marL="914400" lvl="1" indent="-457200">
              <a:buFont typeface="+mj-lt"/>
              <a:buAutoNum type="arabicPeriod" startAt="3"/>
            </a:pPr>
            <a:endParaRPr lang="en-US" dirty="0"/>
          </a:p>
        </p:txBody>
      </p:sp>
    </p:spTree>
    <p:extLst>
      <p:ext uri="{BB962C8B-B14F-4D97-AF65-F5344CB8AC3E}">
        <p14:creationId xmlns:p14="http://schemas.microsoft.com/office/powerpoint/2010/main" val="3413851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70C0"/>
                </a:solidFill>
              </a:rPr>
              <a:t>Responsibilities (continued)</a:t>
            </a:r>
          </a:p>
          <a:p>
            <a:pPr marL="914400" lvl="1" indent="-457200">
              <a:buFont typeface="+mj-lt"/>
              <a:buAutoNum type="arabicPeriod" startAt="8"/>
            </a:pPr>
            <a:r>
              <a:rPr lang="en-US" dirty="0"/>
              <a:t>Recommend to the annual conference procedures for situation for which approved budgeted funds are inadequate to meet emerging missional needs or unforeseen circumstances.</a:t>
            </a:r>
          </a:p>
          <a:p>
            <a:pPr marL="914400" lvl="1" indent="-457200">
              <a:buFont typeface="+mj-lt"/>
              <a:buAutoNum type="arabicPeriod" startAt="8"/>
            </a:pPr>
            <a:r>
              <a:rPr lang="en-US" dirty="0"/>
              <a:t>Review at least quarterly the disbursement of funds in accordance with the approved budget.</a:t>
            </a:r>
          </a:p>
          <a:p>
            <a:pPr marL="914400" lvl="1" indent="-457200">
              <a:buFont typeface="+mj-lt"/>
              <a:buAutoNum type="arabicPeriod" startAt="8"/>
            </a:pPr>
            <a:r>
              <a:rPr lang="en-US" dirty="0"/>
              <a:t>Recommend to the annual conference the conditions for borrowing funds.</a:t>
            </a:r>
          </a:p>
          <a:p>
            <a:pPr marL="914400" lvl="1" indent="-457200">
              <a:buFont typeface="+mj-lt"/>
              <a:buAutoNum type="arabicPeriod" startAt="8"/>
            </a:pPr>
            <a:r>
              <a:rPr lang="en-US" dirty="0"/>
              <a:t>Authority and supervision over the conference treasurer</a:t>
            </a:r>
          </a:p>
          <a:p>
            <a:pPr marL="914400" lvl="1" indent="-457200">
              <a:buFont typeface="+mj-lt"/>
              <a:buAutoNum type="arabicPeriod" startAt="8"/>
            </a:pPr>
            <a:r>
              <a:rPr lang="en-US" dirty="0"/>
              <a:t>Work with other conference agencies to implement a plan that designates the conference treasury as a central treasury for all conference agencies.</a:t>
            </a:r>
          </a:p>
          <a:p>
            <a:pPr marL="914400" lvl="1" indent="-457200">
              <a:buFont typeface="+mj-lt"/>
              <a:buAutoNum type="arabicPeriod" startAt="8"/>
            </a:pPr>
            <a:endParaRPr lang="en-US" dirty="0"/>
          </a:p>
          <a:p>
            <a:pPr marL="914400" lvl="1" indent="-457200">
              <a:buFont typeface="+mj-lt"/>
              <a:buAutoNum type="arabicPeriod" startAt="8"/>
            </a:pPr>
            <a:endParaRPr lang="en-US" dirty="0"/>
          </a:p>
        </p:txBody>
      </p:sp>
    </p:spTree>
    <p:extLst>
      <p:ext uri="{BB962C8B-B14F-4D97-AF65-F5344CB8AC3E}">
        <p14:creationId xmlns:p14="http://schemas.microsoft.com/office/powerpoint/2010/main" val="991023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70C0"/>
                </a:solidFill>
              </a:rPr>
              <a:t>Responsibilities (continued)</a:t>
            </a:r>
          </a:p>
          <a:p>
            <a:pPr marL="914400" lvl="1" indent="-457200">
              <a:buFont typeface="+mj-lt"/>
              <a:buAutoNum type="arabicPeriod" startAt="13"/>
            </a:pPr>
            <a:r>
              <a:rPr lang="en-US" dirty="0"/>
              <a:t>Establish policies and practices in the employment and compensation of personnel, </a:t>
            </a:r>
            <a:r>
              <a:rPr lang="en-US" b="1" dirty="0"/>
              <a:t>unless the annual conference has designated another agency to carry this responsibility.</a:t>
            </a:r>
          </a:p>
          <a:p>
            <a:pPr marL="914400" lvl="1" indent="-457200">
              <a:buFont typeface="+mj-lt"/>
              <a:buAutoNum type="arabicPeriod" startAt="13"/>
            </a:pPr>
            <a:r>
              <a:rPr lang="en-US" dirty="0"/>
              <a:t>Cooperate with GCFA and the General Board of Discipleship Ministries in promoting and standardizing financial recording and reporting at the local churches.</a:t>
            </a:r>
          </a:p>
          <a:p>
            <a:pPr marL="914400" lvl="1" indent="-457200">
              <a:buFont typeface="+mj-lt"/>
              <a:buAutoNum type="arabicPeriod" startAt="13"/>
            </a:pPr>
            <a:r>
              <a:rPr lang="en-US" dirty="0"/>
              <a:t>Cooperate with GCFA in providing leadership and training in areas of church business administration.</a:t>
            </a:r>
          </a:p>
          <a:p>
            <a:pPr marL="914400" lvl="1" indent="-457200">
              <a:buFont typeface="+mj-lt"/>
              <a:buAutoNum type="arabicPeriod" startAt="13"/>
            </a:pPr>
            <a:r>
              <a:rPr lang="en-US" dirty="0"/>
              <a:t>Recommend actions to the annual conference regarding plans to initiate or organize a foundation or similar organization.</a:t>
            </a:r>
          </a:p>
          <a:p>
            <a:pPr marL="914400" lvl="1" indent="-457200">
              <a:buFont typeface="+mj-lt"/>
              <a:buAutoNum type="arabicPeriod" startAt="13"/>
            </a:pPr>
            <a:endParaRPr lang="en-US" dirty="0"/>
          </a:p>
        </p:txBody>
      </p:sp>
    </p:spTree>
    <p:extLst>
      <p:ext uri="{BB962C8B-B14F-4D97-AF65-F5344CB8AC3E}">
        <p14:creationId xmlns:p14="http://schemas.microsoft.com/office/powerpoint/2010/main" val="3546693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70C0"/>
                </a:solidFill>
              </a:rPr>
              <a:t>Responsibilities (continued)</a:t>
            </a:r>
          </a:p>
          <a:p>
            <a:pPr marL="914400" lvl="1" indent="-457200">
              <a:buFont typeface="+mj-lt"/>
              <a:buAutoNum type="arabicPeriod" startAt="17"/>
            </a:pPr>
            <a:r>
              <a:rPr lang="en-US" dirty="0"/>
              <a:t>Perform other administrative and fiscal functions as the annual conference may assign.</a:t>
            </a:r>
          </a:p>
          <a:p>
            <a:pPr marL="914400" lvl="1" indent="-457200">
              <a:buFont typeface="+mj-lt"/>
              <a:buAutoNum type="arabicPeriod" startAt="17"/>
            </a:pPr>
            <a:r>
              <a:rPr lang="en-US" dirty="0"/>
              <a:t>Ensure no apportioned conference funds are spent on the use of alcoholic beverages.</a:t>
            </a:r>
          </a:p>
          <a:p>
            <a:pPr marL="914400" lvl="1" indent="-457200">
              <a:buFont typeface="+mj-lt"/>
              <a:buAutoNum type="arabicPeriod" startAt="17"/>
            </a:pPr>
            <a:r>
              <a:rPr lang="en-US" dirty="0"/>
              <a:t>Ensure no United Methodist funds are given to any gay caucus group or promote the acceptance of homosexuality.  </a:t>
            </a:r>
            <a:r>
              <a:rPr lang="en-US" dirty="0">
                <a:solidFill>
                  <a:srgbClr val="FF0000"/>
                </a:solidFill>
              </a:rPr>
              <a:t>(Lots of proposed legislation addresses this specific paragraph)</a:t>
            </a:r>
          </a:p>
        </p:txBody>
      </p:sp>
    </p:spTree>
    <p:extLst>
      <p:ext uri="{BB962C8B-B14F-4D97-AF65-F5344CB8AC3E}">
        <p14:creationId xmlns:p14="http://schemas.microsoft.com/office/powerpoint/2010/main" val="4293586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pPr marL="0" indent="0">
              <a:buNone/>
            </a:pPr>
            <a:r>
              <a:rPr lang="en-US" b="1" dirty="0">
                <a:solidFill>
                  <a:srgbClr val="0070C0"/>
                </a:solidFill>
              </a:rPr>
              <a:t>Budgeting </a:t>
            </a:r>
          </a:p>
          <a:p>
            <a:r>
              <a:rPr lang="en-US" b="1" dirty="0"/>
              <a:t>Para 614</a:t>
            </a:r>
            <a:endParaRPr lang="en-US" dirty="0"/>
          </a:p>
          <a:p>
            <a:pPr marL="914400" lvl="1" indent="-457200">
              <a:buFont typeface="+mj-lt"/>
              <a:buAutoNum type="arabicPeriod"/>
            </a:pPr>
            <a:r>
              <a:rPr lang="en-US" dirty="0"/>
              <a:t>Recommend to the annual conference budgets for income and expenditures for all funds that provide for</a:t>
            </a:r>
          </a:p>
          <a:p>
            <a:pPr lvl="2"/>
            <a:r>
              <a:rPr lang="en-US" dirty="0"/>
              <a:t>Clergy support</a:t>
            </a:r>
          </a:p>
          <a:p>
            <a:pPr lvl="2"/>
            <a:r>
              <a:rPr lang="en-US" dirty="0"/>
              <a:t>Administrative expenses</a:t>
            </a:r>
          </a:p>
          <a:p>
            <a:pPr lvl="2"/>
            <a:r>
              <a:rPr lang="en-US" dirty="0"/>
              <a:t>Conference benevolence</a:t>
            </a:r>
          </a:p>
          <a:p>
            <a:pPr lvl="2"/>
            <a:r>
              <a:rPr lang="en-US" dirty="0"/>
              <a:t>Program causes</a:t>
            </a:r>
          </a:p>
          <a:p>
            <a:pPr marL="914400" lvl="1" indent="-457200">
              <a:buFont typeface="+mj-lt"/>
              <a:buAutoNum type="arabicPeriod"/>
            </a:pPr>
            <a:r>
              <a:rPr lang="en-US" dirty="0"/>
              <a:t>Recommend to the annual conference:</a:t>
            </a:r>
          </a:p>
          <a:p>
            <a:pPr lvl="2"/>
            <a:r>
              <a:rPr lang="en-US" dirty="0"/>
              <a:t>Proposals to raise capital funds</a:t>
            </a:r>
          </a:p>
          <a:p>
            <a:pPr lvl="2"/>
            <a:r>
              <a:rPr lang="en-US" dirty="0"/>
              <a:t>Funding considerations for any proposals that come before the conference</a:t>
            </a:r>
          </a:p>
          <a:p>
            <a:pPr lvl="2"/>
            <a:r>
              <a:rPr lang="en-US" dirty="0"/>
              <a:t>Any request for conference wide financial appeal</a:t>
            </a:r>
          </a:p>
        </p:txBody>
      </p:sp>
    </p:spTree>
    <p:extLst>
      <p:ext uri="{BB962C8B-B14F-4D97-AF65-F5344CB8AC3E}">
        <p14:creationId xmlns:p14="http://schemas.microsoft.com/office/powerpoint/2010/main" val="3427590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70C0"/>
                </a:solidFill>
              </a:rPr>
              <a:t>Budgeting (Continued0</a:t>
            </a:r>
          </a:p>
          <a:p>
            <a:r>
              <a:rPr lang="en-US" b="1" dirty="0"/>
              <a:t>Para 614.1</a:t>
            </a:r>
            <a:endParaRPr lang="en-US" dirty="0"/>
          </a:p>
          <a:p>
            <a:pPr marL="914400" lvl="1" indent="-457200">
              <a:buFont typeface="+mj-lt"/>
              <a:buAutoNum type="arabicPeriod"/>
            </a:pPr>
            <a:r>
              <a:rPr lang="en-US" dirty="0"/>
              <a:t>Clergy Support Budgets </a:t>
            </a:r>
          </a:p>
          <a:p>
            <a:pPr lvl="2"/>
            <a:r>
              <a:rPr lang="en-US" dirty="0"/>
              <a:t>District superintendents and related travel, staff, office, &amp; salary</a:t>
            </a:r>
          </a:p>
          <a:p>
            <a:pPr lvl="2"/>
            <a:r>
              <a:rPr lang="en-US" dirty="0"/>
              <a:t>General Church apportionments for the Episcopal Fund</a:t>
            </a:r>
          </a:p>
          <a:p>
            <a:pPr lvl="2"/>
            <a:r>
              <a:rPr lang="en-US" dirty="0"/>
              <a:t>Conference’s share Episcopal residence</a:t>
            </a:r>
          </a:p>
          <a:p>
            <a:pPr lvl="2"/>
            <a:r>
              <a:rPr lang="en-US" dirty="0"/>
              <a:t>After consultation with the Board of Pensions, Pension and benefit programs of the conference</a:t>
            </a:r>
          </a:p>
          <a:p>
            <a:pPr lvl="2"/>
            <a:r>
              <a:rPr lang="en-US" dirty="0"/>
              <a:t>After consultation with the commission on equitable compensation, a schedule of equitable base compensation for pastors</a:t>
            </a:r>
          </a:p>
          <a:p>
            <a:pPr lvl="2"/>
            <a:r>
              <a:rPr lang="en-US" dirty="0"/>
              <a:t>Any other programs of clergy support the conference may adopt</a:t>
            </a:r>
          </a:p>
        </p:txBody>
      </p:sp>
    </p:spTree>
    <p:extLst>
      <p:ext uri="{BB962C8B-B14F-4D97-AF65-F5344CB8AC3E}">
        <p14:creationId xmlns:p14="http://schemas.microsoft.com/office/powerpoint/2010/main" val="164405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70C0"/>
                </a:solidFill>
              </a:rPr>
              <a:t>Budgeting (Continued)</a:t>
            </a:r>
          </a:p>
          <a:p>
            <a:r>
              <a:rPr lang="en-US" b="1" dirty="0"/>
              <a:t>Para 614.1</a:t>
            </a:r>
            <a:endParaRPr lang="en-US" dirty="0"/>
          </a:p>
          <a:p>
            <a:pPr marL="914400" lvl="1" indent="-457200">
              <a:buFont typeface="+mj-lt"/>
              <a:buAutoNum type="arabicPeriod" startAt="2"/>
            </a:pPr>
            <a:r>
              <a:rPr lang="en-US" dirty="0"/>
              <a:t>Administrative Budgets</a:t>
            </a:r>
          </a:p>
          <a:p>
            <a:pPr lvl="2"/>
            <a:r>
              <a:rPr lang="en-US" dirty="0"/>
              <a:t>Recommend to the annual conference the amounts needed for administrative expenses of the conference.</a:t>
            </a:r>
          </a:p>
          <a:p>
            <a:pPr lvl="2"/>
            <a:r>
              <a:rPr lang="en-US" dirty="0"/>
              <a:t>Shall consult with conference agencies and officers that are included in administrative expenses regarding the estimated budgets for their areas.</a:t>
            </a:r>
          </a:p>
          <a:p>
            <a:pPr lvl="2"/>
            <a:r>
              <a:rPr lang="en-US" dirty="0"/>
              <a:t>Include in its recommendation the conference’s share of an area expense fund and apportionments for administration made by the jurisdictional conference or the General Conference.</a:t>
            </a:r>
          </a:p>
        </p:txBody>
      </p:sp>
    </p:spTree>
    <p:extLst>
      <p:ext uri="{BB962C8B-B14F-4D97-AF65-F5344CB8AC3E}">
        <p14:creationId xmlns:p14="http://schemas.microsoft.com/office/powerpoint/2010/main" val="687728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70C0"/>
                </a:solidFill>
              </a:rPr>
              <a:t>Budgeting (Continued)</a:t>
            </a:r>
          </a:p>
          <a:p>
            <a:r>
              <a:rPr lang="en-US" b="1" dirty="0"/>
              <a:t>Para 614.1</a:t>
            </a:r>
            <a:endParaRPr lang="en-US" dirty="0"/>
          </a:p>
          <a:p>
            <a:pPr marL="914400" lvl="1" indent="-457200">
              <a:buFont typeface="+mj-lt"/>
              <a:buAutoNum type="arabicPeriod" startAt="3"/>
            </a:pPr>
            <a:r>
              <a:rPr lang="en-US" dirty="0"/>
              <a:t>Conference Benevolences Budget</a:t>
            </a:r>
          </a:p>
          <a:p>
            <a:pPr lvl="2"/>
            <a:r>
              <a:rPr lang="en-US" dirty="0"/>
              <a:t>Work with the council on ministries to ensure that all conference benevolence or service causes are not neglected, jeopardized or excluded.</a:t>
            </a:r>
          </a:p>
          <a:p>
            <a:pPr lvl="2"/>
            <a:r>
              <a:rPr lang="en-US" dirty="0"/>
              <a:t>Working with the council on ministries the council shall follow that preserve the following principles:</a:t>
            </a:r>
          </a:p>
          <a:p>
            <a:pPr marL="1714500" lvl="3" indent="-342900">
              <a:buFont typeface="+mj-lt"/>
              <a:buAutoNum type="arabicPeriod"/>
            </a:pPr>
            <a:r>
              <a:rPr lang="en-US" dirty="0"/>
              <a:t>The council shall establish the total amount to be recommended to the annual conference and the allocation of the allocations to conference program agencies</a:t>
            </a:r>
          </a:p>
          <a:p>
            <a:pPr marL="1714500" lvl="3" indent="-342900">
              <a:buFont typeface="+mj-lt"/>
              <a:buAutoNum type="arabicPeriod"/>
            </a:pPr>
            <a:r>
              <a:rPr lang="en-US" dirty="0"/>
              <a:t>The council on ministries is to study the budget requests and make recommendations to CCFA.</a:t>
            </a:r>
          </a:p>
          <a:p>
            <a:pPr marL="1714500" lvl="3" indent="-342900">
              <a:buFont typeface="+mj-lt"/>
              <a:buAutoNum type="arabicPeriod"/>
            </a:pPr>
            <a:r>
              <a:rPr lang="en-US" dirty="0"/>
              <a:t>The CCFA should make the recommendation to the annual conference, but it should reflect agreement between the council and the council on ministries.</a:t>
            </a:r>
          </a:p>
        </p:txBody>
      </p:sp>
    </p:spTree>
    <p:extLst>
      <p:ext uri="{BB962C8B-B14F-4D97-AF65-F5344CB8AC3E}">
        <p14:creationId xmlns:p14="http://schemas.microsoft.com/office/powerpoint/2010/main" val="847777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70C0"/>
                </a:solidFill>
              </a:rPr>
              <a:t>Budgeting (Continued)</a:t>
            </a:r>
          </a:p>
          <a:p>
            <a:r>
              <a:rPr lang="en-US" b="1" dirty="0"/>
              <a:t>Para 614.1</a:t>
            </a:r>
            <a:endParaRPr lang="en-US" dirty="0"/>
          </a:p>
          <a:p>
            <a:pPr marL="914400" lvl="1" indent="-457200">
              <a:buFont typeface="+mj-lt"/>
              <a:buAutoNum type="arabicPeriod" startAt="4"/>
            </a:pPr>
            <a:r>
              <a:rPr lang="en-US" dirty="0"/>
              <a:t>Special Appeals</a:t>
            </a:r>
          </a:p>
          <a:p>
            <a:pPr lvl="2"/>
            <a:r>
              <a:rPr lang="en-US" dirty="0"/>
              <a:t>No annual conference agency or related organization shall make a special conference-wide appeal for funds without approval of the annual conference by way of recommendation from the CCFA.</a:t>
            </a:r>
          </a:p>
          <a:p>
            <a:pPr lvl="3"/>
            <a:r>
              <a:rPr lang="en-US" dirty="0"/>
              <a:t>Only exception is in case of extreme emergency and approval is in the form of a 2/3 vote of the combined district superintendents and the council acting jointly.</a:t>
            </a:r>
          </a:p>
        </p:txBody>
      </p:sp>
    </p:spTree>
    <p:extLst>
      <p:ext uri="{BB962C8B-B14F-4D97-AF65-F5344CB8AC3E}">
        <p14:creationId xmlns:p14="http://schemas.microsoft.com/office/powerpoint/2010/main" val="184660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Book of Discipline &amp; Related Topics	</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Rick King, CFO   GCFA</a:t>
            </a:r>
          </a:p>
        </p:txBody>
      </p:sp>
    </p:spTree>
    <p:extLst>
      <p:ext uri="{BB962C8B-B14F-4D97-AF65-F5344CB8AC3E}">
        <p14:creationId xmlns:p14="http://schemas.microsoft.com/office/powerpoint/2010/main" val="2933623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pPr marL="0" indent="0">
              <a:buNone/>
            </a:pPr>
            <a:r>
              <a:rPr lang="en-US" b="1" dirty="0">
                <a:solidFill>
                  <a:srgbClr val="0070C0"/>
                </a:solidFill>
              </a:rPr>
              <a:t>Apportionments</a:t>
            </a:r>
          </a:p>
          <a:p>
            <a:r>
              <a:rPr lang="en-US" b="1" dirty="0"/>
              <a:t>Para 615</a:t>
            </a:r>
            <a:endParaRPr lang="en-US" dirty="0"/>
          </a:p>
          <a:p>
            <a:pPr lvl="1"/>
            <a:r>
              <a:rPr lang="en-US" dirty="0"/>
              <a:t>When a change in the apportionment is proposed, the council should provide a study of the effects of the proposed changes</a:t>
            </a:r>
          </a:p>
          <a:p>
            <a:pPr lvl="1"/>
            <a:r>
              <a:rPr lang="en-US" dirty="0"/>
              <a:t>After receiving the amount of general Church apportionments from as authorized by General Conference, the council shall apportion the same to districts, charges or churches by the method or formula the conference approves.  The council shall make every effort for the full payment of these apportionments as part of the Church’s shared financial covenant.</a:t>
            </a:r>
          </a:p>
          <a:p>
            <a:pPr lvl="1"/>
            <a:r>
              <a:rPr lang="en-US" dirty="0"/>
              <a:t>If the council recommends combining two or more general apportioned funds together or with other non-general apportioned funds, the annual conference action shall include a statement of the amount and percentage of each general fund apportionment included in the combined apportioned fund.</a:t>
            </a:r>
          </a:p>
        </p:txBody>
      </p:sp>
    </p:spTree>
    <p:extLst>
      <p:ext uri="{BB962C8B-B14F-4D97-AF65-F5344CB8AC3E}">
        <p14:creationId xmlns:p14="http://schemas.microsoft.com/office/powerpoint/2010/main" val="245373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70C0"/>
                </a:solidFill>
              </a:rPr>
              <a:t>Depository</a:t>
            </a:r>
          </a:p>
          <a:p>
            <a:r>
              <a:rPr lang="en-US" b="1" dirty="0"/>
              <a:t>Para 616</a:t>
            </a:r>
            <a:endParaRPr lang="en-US" dirty="0"/>
          </a:p>
          <a:p>
            <a:pPr lvl="1"/>
            <a:r>
              <a:rPr lang="en-US" dirty="0"/>
              <a:t>The council shall designate a depository or depositories for conference funds.</a:t>
            </a:r>
          </a:p>
          <a:p>
            <a:pPr marL="0" indent="0">
              <a:buNone/>
            </a:pPr>
            <a:r>
              <a:rPr lang="en-US" b="1" dirty="0">
                <a:solidFill>
                  <a:srgbClr val="0070C0"/>
                </a:solidFill>
              </a:rPr>
              <a:t>Auditing – Authority &amp; Responsibility</a:t>
            </a:r>
          </a:p>
          <a:p>
            <a:r>
              <a:rPr lang="en-US" b="1" dirty="0"/>
              <a:t>Para 617</a:t>
            </a:r>
            <a:endParaRPr lang="en-US" dirty="0"/>
          </a:p>
          <a:p>
            <a:pPr lvl="1"/>
            <a:r>
              <a:rPr lang="en-US" dirty="0"/>
              <a:t>The accounts of the conference treasurer for the preceding fiscal year be audited by a CPA within 150 days of the fiscal year end.  It shall review and report such audit report to the annual conference. </a:t>
            </a:r>
          </a:p>
          <a:p>
            <a:pPr lvl="1"/>
            <a:r>
              <a:rPr lang="en-US" dirty="0"/>
              <a:t>Require and review annually audit reports from all agencies and organizations receiving conference funds.</a:t>
            </a:r>
          </a:p>
          <a:p>
            <a:pPr lvl="1"/>
            <a:endParaRPr lang="en-US" dirty="0"/>
          </a:p>
        </p:txBody>
      </p:sp>
    </p:spTree>
    <p:extLst>
      <p:ext uri="{BB962C8B-B14F-4D97-AF65-F5344CB8AC3E}">
        <p14:creationId xmlns:p14="http://schemas.microsoft.com/office/powerpoint/2010/main" val="499080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70C0"/>
                </a:solidFill>
              </a:rPr>
              <a:t>Auditing – Authority &amp; Responsibility (Continued)</a:t>
            </a:r>
          </a:p>
          <a:p>
            <a:r>
              <a:rPr lang="en-US" b="1" dirty="0"/>
              <a:t>Para 617</a:t>
            </a:r>
            <a:endParaRPr lang="en-US" dirty="0"/>
          </a:p>
          <a:p>
            <a:pPr lvl="1"/>
            <a:r>
              <a:rPr lang="en-US" dirty="0"/>
              <a:t>Require and review annually audit reports from all districts or district agencies, including funds held or administered by treasurers other than the conference treasurer.   Based upon the reviews, the council may make recommendations to the annual conference as it deems appropriate.</a:t>
            </a:r>
          </a:p>
        </p:txBody>
      </p:sp>
    </p:spTree>
    <p:extLst>
      <p:ext uri="{BB962C8B-B14F-4D97-AF65-F5344CB8AC3E}">
        <p14:creationId xmlns:p14="http://schemas.microsoft.com/office/powerpoint/2010/main" val="4078993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70C0"/>
                </a:solidFill>
              </a:rPr>
              <a:t>Bonding</a:t>
            </a:r>
            <a:endParaRPr lang="en-US" b="1" dirty="0"/>
          </a:p>
          <a:p>
            <a:r>
              <a:rPr lang="en-US" b="1" dirty="0"/>
              <a:t>Para 618</a:t>
            </a:r>
          </a:p>
          <a:p>
            <a:pPr lvl="1"/>
            <a:r>
              <a:rPr lang="en-US" dirty="0"/>
              <a:t>The council shall provide fidelity bonding of the conference treasurer and staff under its authority in amounts it deems adequate.</a:t>
            </a:r>
          </a:p>
          <a:p>
            <a:pPr lvl="1"/>
            <a:r>
              <a:rPr lang="en-US" dirty="0"/>
              <a:t>Can require fidelity bonding for the treasurers of agencies, and organizations for the conference treasurer does not serve as treasurer.</a:t>
            </a:r>
          </a:p>
          <a:p>
            <a:pPr lvl="1"/>
            <a:r>
              <a:rPr lang="en-US" dirty="0"/>
              <a:t>May require any conference agency to provide directors’ and officers’ liability insurance in amounts it deems adequate.</a:t>
            </a:r>
          </a:p>
          <a:p>
            <a:pPr lvl="1"/>
            <a:r>
              <a:rPr lang="en-US" dirty="0"/>
              <a:t>Require compliance with this paragraph and report annually to the annual conference on such compliance.</a:t>
            </a:r>
          </a:p>
        </p:txBody>
      </p:sp>
    </p:spTree>
    <p:extLst>
      <p:ext uri="{BB962C8B-B14F-4D97-AF65-F5344CB8AC3E}">
        <p14:creationId xmlns:p14="http://schemas.microsoft.com/office/powerpoint/2010/main" val="713764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Book of Discipline &amp; The Annual Conference Treasurer	</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569000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Responsibilities of the Annual Conference Treasurer – Para 619</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r>
              <a:rPr lang="en-US" dirty="0"/>
              <a:t>Para 619.1</a:t>
            </a:r>
          </a:p>
          <a:p>
            <a:pPr lvl="1"/>
            <a:r>
              <a:rPr lang="en-US" dirty="0"/>
              <a:t>Shall Receive &amp; disburse, in accordance with the actions of the annual conference and the provisions of the Book of Discipline, remittances from local church treasurers for all duly authorized General, jurisdictional, annual conference, and district causes.</a:t>
            </a:r>
          </a:p>
          <a:p>
            <a:pPr lvl="2"/>
            <a:r>
              <a:rPr lang="en-US" dirty="0"/>
              <a:t>Local churches shall remit monthly to the conference treasurer all amounts contributed for :</a:t>
            </a:r>
          </a:p>
          <a:p>
            <a:pPr lvl="3"/>
            <a:r>
              <a:rPr lang="en-US" dirty="0"/>
              <a:t>World Service Fund and Conferences Benevolences fund</a:t>
            </a:r>
          </a:p>
          <a:p>
            <a:pPr lvl="3"/>
            <a:r>
              <a:rPr lang="en-US" dirty="0"/>
              <a:t>All other funds authorized by the General Conference and apportioned by GCFA to the conference</a:t>
            </a:r>
          </a:p>
          <a:p>
            <a:pPr lvl="3"/>
            <a:r>
              <a:rPr lang="en-US" dirty="0"/>
              <a:t>All other jurisdictional, annual conference and district funds or causes that are apportioned</a:t>
            </a:r>
          </a:p>
        </p:txBody>
      </p:sp>
    </p:spTree>
    <p:extLst>
      <p:ext uri="{BB962C8B-B14F-4D97-AF65-F5344CB8AC3E}">
        <p14:creationId xmlns:p14="http://schemas.microsoft.com/office/powerpoint/2010/main" val="1593458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Responsibilities of the Annual Conference Treasurer – Para 619</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lnSpcReduction="10000"/>
          </a:bodyPr>
          <a:lstStyle/>
          <a:p>
            <a:r>
              <a:rPr lang="en-US" dirty="0"/>
              <a:t>Para 619.1.b(2)(a)</a:t>
            </a:r>
          </a:p>
          <a:p>
            <a:pPr lvl="1"/>
            <a:r>
              <a:rPr lang="en-US" dirty="0"/>
              <a:t>World Services &amp; Conference Benevolences Funds</a:t>
            </a:r>
          </a:p>
          <a:p>
            <a:pPr lvl="2"/>
            <a:r>
              <a:rPr lang="en-US" dirty="0"/>
              <a:t>If apportioned as one fund, the total remitted to the annual conference shall be divided in the ratio  established by the budget approved by the annual conference</a:t>
            </a:r>
          </a:p>
          <a:p>
            <a:r>
              <a:rPr lang="en-US" dirty="0"/>
              <a:t>Para 619.1.b(2)(c)</a:t>
            </a:r>
          </a:p>
          <a:p>
            <a:pPr lvl="1"/>
            <a:r>
              <a:rPr lang="en-US" dirty="0"/>
              <a:t>Whether apportioned separately or as one combined fund, the treasurer shall submit each month to GCFA the total share received during the month for World Service.</a:t>
            </a:r>
          </a:p>
          <a:p>
            <a:r>
              <a:rPr lang="en-US" dirty="0"/>
              <a:t>Para 619.1.b(2)(d)</a:t>
            </a:r>
          </a:p>
          <a:p>
            <a:pPr lvl="1"/>
            <a:r>
              <a:rPr lang="en-US" dirty="0"/>
              <a:t>If an annual conference combines 2 or more general funds or combines general Church funds with other conference apportionments, it shall allocate the receipts pro-rata as outlined in the conference budget.  Amounts shall be remitted monthly to GCFA.</a:t>
            </a:r>
          </a:p>
        </p:txBody>
      </p:sp>
    </p:spTree>
    <p:extLst>
      <p:ext uri="{BB962C8B-B14F-4D97-AF65-F5344CB8AC3E}">
        <p14:creationId xmlns:p14="http://schemas.microsoft.com/office/powerpoint/2010/main" val="843840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Responsibilities of the Annual Conference Treasurer – Para 619</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r>
              <a:rPr lang="en-US" dirty="0"/>
              <a:t>Para 619.1.c</a:t>
            </a:r>
          </a:p>
          <a:p>
            <a:pPr lvl="1"/>
            <a:r>
              <a:rPr lang="en-US" dirty="0"/>
              <a:t>The treasurer shall prepare at regular intervals financial statement and reports that may be required by;</a:t>
            </a:r>
          </a:p>
          <a:p>
            <a:pPr lvl="2"/>
            <a:r>
              <a:rPr lang="en-US" dirty="0"/>
              <a:t>The bishop</a:t>
            </a:r>
          </a:p>
          <a:p>
            <a:pPr lvl="2"/>
            <a:r>
              <a:rPr lang="en-US" dirty="0"/>
              <a:t>District superintendents</a:t>
            </a:r>
          </a:p>
          <a:p>
            <a:pPr lvl="2"/>
            <a:r>
              <a:rPr lang="en-US" dirty="0"/>
              <a:t>The annual conference</a:t>
            </a:r>
          </a:p>
          <a:p>
            <a:pPr lvl="2"/>
            <a:r>
              <a:rPr lang="en-US" dirty="0"/>
              <a:t>The Council,</a:t>
            </a:r>
          </a:p>
          <a:p>
            <a:pPr lvl="2"/>
            <a:r>
              <a:rPr lang="en-US" dirty="0"/>
              <a:t>The agencies served by  the conference treasuries</a:t>
            </a:r>
          </a:p>
          <a:p>
            <a:pPr lvl="2"/>
            <a:r>
              <a:rPr lang="en-US" dirty="0"/>
              <a:t>GCFA</a:t>
            </a:r>
          </a:p>
          <a:p>
            <a:r>
              <a:rPr lang="en-US" dirty="0"/>
              <a:t>Para 619.1.c(1)</a:t>
            </a:r>
          </a:p>
          <a:p>
            <a:pPr lvl="1"/>
            <a:r>
              <a:rPr lang="en-US" dirty="0"/>
              <a:t>The treasurer shall make each month a full report of all general funds handled to GCFA and the presiding Bishop.</a:t>
            </a:r>
          </a:p>
        </p:txBody>
      </p:sp>
    </p:spTree>
    <p:extLst>
      <p:ext uri="{BB962C8B-B14F-4D97-AF65-F5344CB8AC3E}">
        <p14:creationId xmlns:p14="http://schemas.microsoft.com/office/powerpoint/2010/main" val="492431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Responsibilities of the Annual Conference Treasurer – Para 619</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r>
              <a:rPr lang="en-US" dirty="0"/>
              <a:t>Para 619.1.c(2)</a:t>
            </a:r>
          </a:p>
          <a:p>
            <a:pPr lvl="1"/>
            <a:r>
              <a:rPr lang="en-US" dirty="0"/>
              <a:t>The treasurer shall prepare annual a report of all receipts, disbursements and balances of all funds under his or her direction.  The report shall be printed in the conference journal.  </a:t>
            </a:r>
          </a:p>
          <a:p>
            <a:r>
              <a:rPr lang="en-US" dirty="0"/>
              <a:t>Para 619.1.d</a:t>
            </a:r>
          </a:p>
          <a:p>
            <a:pPr lvl="1"/>
            <a:r>
              <a:rPr lang="en-US" dirty="0"/>
              <a:t>The treasurer may be authorized by the council to invest funds in accordance with policies and procedures </a:t>
            </a:r>
            <a:r>
              <a:rPr lang="en-US" b="1" dirty="0"/>
              <a:t>established by the council</a:t>
            </a:r>
            <a:r>
              <a:rPr lang="en-US" dirty="0"/>
              <a:t>.</a:t>
            </a:r>
          </a:p>
          <a:p>
            <a:r>
              <a:rPr lang="en-US" dirty="0"/>
              <a:t>Para 619.1.e</a:t>
            </a:r>
          </a:p>
          <a:p>
            <a:pPr lvl="1"/>
            <a:r>
              <a:rPr lang="en-US" dirty="0"/>
              <a:t>The treasurer shall provide counsel and guidance to local churches in the development of standardized reporting and reporting systems. </a:t>
            </a:r>
          </a:p>
        </p:txBody>
      </p:sp>
    </p:spTree>
    <p:extLst>
      <p:ext uri="{BB962C8B-B14F-4D97-AF65-F5344CB8AC3E}">
        <p14:creationId xmlns:p14="http://schemas.microsoft.com/office/powerpoint/2010/main" val="4266733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Responsibilities of the Annual Conference Treasurer – Para 619</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r>
              <a:rPr lang="en-US" b="1" dirty="0"/>
              <a:t>Para 619.2</a:t>
            </a:r>
          </a:p>
          <a:p>
            <a:pPr lvl="1"/>
            <a:r>
              <a:rPr lang="en-US" dirty="0"/>
              <a:t>As Director of Administrative Services, </a:t>
            </a:r>
            <a:r>
              <a:rPr lang="en-US" b="1" dirty="0"/>
              <a:t>may</a:t>
            </a:r>
            <a:r>
              <a:rPr lang="en-US" dirty="0"/>
              <a:t> have responsibility in one or more of the following:</a:t>
            </a:r>
          </a:p>
          <a:p>
            <a:pPr lvl="2"/>
            <a:r>
              <a:rPr lang="en-US" dirty="0"/>
              <a:t>Office management</a:t>
            </a:r>
          </a:p>
          <a:p>
            <a:pPr lvl="2"/>
            <a:r>
              <a:rPr lang="en-US" dirty="0"/>
              <a:t>Payroll</a:t>
            </a:r>
          </a:p>
          <a:p>
            <a:pPr lvl="2"/>
            <a:r>
              <a:rPr lang="en-US" dirty="0"/>
              <a:t>Human Resources</a:t>
            </a:r>
          </a:p>
          <a:p>
            <a:pPr lvl="2"/>
            <a:r>
              <a:rPr lang="en-US" dirty="0"/>
              <a:t>Administrative services</a:t>
            </a:r>
          </a:p>
          <a:p>
            <a:pPr lvl="2"/>
            <a:r>
              <a:rPr lang="en-US" dirty="0"/>
              <a:t>Property management</a:t>
            </a:r>
          </a:p>
          <a:p>
            <a:r>
              <a:rPr lang="en-US" b="1" dirty="0"/>
              <a:t>Para 619 &amp; 619.3</a:t>
            </a:r>
          </a:p>
          <a:p>
            <a:pPr lvl="1"/>
            <a:r>
              <a:rPr lang="en-US" dirty="0"/>
              <a:t>The Council on Finance and Administration shall have authority and supervision over the Treasurer / Director of Administration, and will determine the specific areas of responsibility</a:t>
            </a:r>
          </a:p>
          <a:p>
            <a:pPr marL="914400" lvl="2" indent="0">
              <a:buNone/>
            </a:pPr>
            <a:endParaRPr lang="en-US" dirty="0"/>
          </a:p>
        </p:txBody>
      </p:sp>
    </p:spTree>
    <p:extLst>
      <p:ext uri="{BB962C8B-B14F-4D97-AF65-F5344CB8AC3E}">
        <p14:creationId xmlns:p14="http://schemas.microsoft.com/office/powerpoint/2010/main" val="4261211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How to Use the Book of Discipline 	</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1897869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400" b="1" dirty="0">
                <a:solidFill>
                  <a:schemeClr val="bg1"/>
                </a:solidFill>
              </a:rPr>
              <a:t>2021 Proposed Legislation Affects Paragraphs 611- 619 in the BOD	</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3515528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General Conference 2021 Legislations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r>
              <a:rPr lang="en-US" b="1" dirty="0"/>
              <a:t>Petition # 20653 - </a:t>
            </a:r>
            <a:r>
              <a:rPr lang="en-US" dirty="0"/>
              <a:t>Amend ¶ ¶ 613 and 615 as follows: </a:t>
            </a:r>
          </a:p>
          <a:p>
            <a:pPr marL="0" indent="0">
              <a:buNone/>
            </a:pPr>
            <a:r>
              <a:rPr lang="en-US" sz="1800" dirty="0"/>
              <a:t>¶613.3 To recommend to the annual or missionary conference for its action and decision the methods or formulas by which apportionments to churches, charges, or districts for duly authorized general, jurisdictional, conference, and district funds shall be determined (¶ 615.4). </a:t>
            </a:r>
            <a:r>
              <a:rPr lang="en-US" sz="1800" u="sng" dirty="0"/>
              <a:t>However, whether apportionments are directed toward churches, charges, or districts, no local church shall be apportioned more than 25 percent (25%) of the apportionable budget of the annual or missionary conference</a:t>
            </a:r>
            <a:r>
              <a:rPr lang="en-US" sz="1800" dirty="0"/>
              <a:t>...</a:t>
            </a:r>
          </a:p>
          <a:p>
            <a:pPr marL="0" indent="0">
              <a:buNone/>
            </a:pPr>
            <a:r>
              <a:rPr lang="en-US" sz="1800" dirty="0"/>
              <a:t>¶ 615.2. The council shall recommend to the annual </a:t>
            </a:r>
            <a:r>
              <a:rPr lang="en-US" sz="1800" u="sng" dirty="0"/>
              <a:t>or missionary </a:t>
            </a:r>
            <a:r>
              <a:rPr lang="en-US" sz="1800" dirty="0"/>
              <a:t>conference for its action and determination whether the apportionments ... </a:t>
            </a:r>
            <a:r>
              <a:rPr lang="en-US" sz="1800" u="sng" dirty="0"/>
              <a:t>However, whether apportionments are directed toward churches, charges, or districts, no local church shall be apportioned more than 25 percent (25%) of the apportionable budget of the annual or missionary conference</a:t>
            </a:r>
            <a:r>
              <a:rPr lang="en-US" sz="1800" dirty="0"/>
              <a:t>.</a:t>
            </a:r>
          </a:p>
          <a:p>
            <a:r>
              <a:rPr lang="en-US" b="1" dirty="0"/>
              <a:t>Rationale:</a:t>
            </a:r>
          </a:p>
          <a:p>
            <a:pPr marL="0" indent="0">
              <a:buNone/>
            </a:pPr>
            <a:r>
              <a:rPr lang="en-US" sz="1800" dirty="0"/>
              <a:t>A conference that relies heavily on one church financially puts itself in a vulnerable state. A conference should be able to grow its budget only by growing vital congregations throughout the conference.  Limiting any one local church’s share of the apportionable budget will move the conference in that direction.</a:t>
            </a:r>
          </a:p>
          <a:p>
            <a:pPr marL="914400" lvl="2" indent="0">
              <a:buNone/>
            </a:pPr>
            <a:endParaRPr lang="en-US" dirty="0"/>
          </a:p>
        </p:txBody>
      </p:sp>
    </p:spTree>
    <p:extLst>
      <p:ext uri="{BB962C8B-B14F-4D97-AF65-F5344CB8AC3E}">
        <p14:creationId xmlns:p14="http://schemas.microsoft.com/office/powerpoint/2010/main" val="405106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General Conference 2021 Legislations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77500" lnSpcReduction="20000"/>
          </a:bodyPr>
          <a:lstStyle/>
          <a:p>
            <a:r>
              <a:rPr lang="en-US" b="1" dirty="0"/>
              <a:t>Petition # 20182 - </a:t>
            </a:r>
            <a:r>
              <a:rPr lang="en-US" dirty="0"/>
              <a:t>Delete ¶ 613.19</a:t>
            </a:r>
          </a:p>
          <a:p>
            <a:pPr marL="0" indent="0">
              <a:buNone/>
            </a:pPr>
            <a:r>
              <a:rPr lang="en-US" sz="2200" dirty="0"/>
              <a:t>¶613.19 </a:t>
            </a:r>
            <a:r>
              <a:rPr lang="en-US" sz="2200" strike="sngStrike" dirty="0">
                <a:solidFill>
                  <a:srgbClr val="FF0000"/>
                </a:solidFill>
              </a:rPr>
              <a:t>To ensure that no annual conference board, agency, committee, commission, or council shall give United Methodist funds to any gay caucus or group, or otherwise use such funds to promote the acceptance of homosexuality or violate the expressed commitment of the UMC “not to reject or condemn lesbian and gay members and friends” (¶161G). The council shall have the right to stop such expenditures. The restriction shall not limit the Church’s ministry in response to the HIV epidemic, nor shall it preclude funding for dialogs or educational events where the Church’s official position is fairly and equally represented.</a:t>
            </a:r>
          </a:p>
          <a:p>
            <a:pPr marL="0" indent="0">
              <a:buNone/>
            </a:pPr>
            <a:r>
              <a:rPr lang="en-US" sz="2200" b="1" dirty="0"/>
              <a:t>Substitute with</a:t>
            </a:r>
            <a:r>
              <a:rPr lang="en-US" sz="2200" dirty="0"/>
              <a:t>:</a:t>
            </a:r>
          </a:p>
          <a:p>
            <a:pPr marL="0" indent="0">
              <a:buNone/>
            </a:pPr>
            <a:r>
              <a:rPr lang="en-US" sz="2200" dirty="0"/>
              <a:t>¶613.19 </a:t>
            </a:r>
            <a:r>
              <a:rPr lang="en-US" sz="2200" u="sng" dirty="0"/>
              <a:t>To ensure that no annual conference board, agency, committee, commission, or council shall give United Methodist funds to any group, or otherwise use such funds to reject any LGBTQIA+ person or openly discriminate against LGBTQIA+ people, in order to follow to commitment of The UMC “not to reject or condemn lesbian or gay members and  friends”(¶161.G), and to honor our commitment to the inclusion of all people in the life of the church “that enables all persons to participate in the life of the church, the community, and the world” (¶140).  The council shall have the right to stop such expenditures. Funding shall not be provided for dialogs or educational events where rejection of LGBTQIA+ persons is promoted.</a:t>
            </a:r>
          </a:p>
          <a:p>
            <a:pPr marL="0" indent="0">
              <a:buNone/>
            </a:pPr>
            <a:r>
              <a:rPr lang="en-US" sz="2200" b="1" dirty="0"/>
              <a:t>Rationale:</a:t>
            </a:r>
          </a:p>
          <a:p>
            <a:pPr marL="0" indent="0">
              <a:buNone/>
            </a:pPr>
            <a:r>
              <a:rPr lang="en-US" sz="2200" dirty="0"/>
              <a:t>Whereas, ¶ 140 denes “inclusiveness” as "openness, acceptance, and support that enables all persons to participate in the life of the Church, the community, and the world; therefore, inclusiveness denies every semblance of discrimination" (The Book of Discipline, 2016).</a:t>
            </a:r>
          </a:p>
        </p:txBody>
      </p:sp>
    </p:spTree>
    <p:extLst>
      <p:ext uri="{BB962C8B-B14F-4D97-AF65-F5344CB8AC3E}">
        <p14:creationId xmlns:p14="http://schemas.microsoft.com/office/powerpoint/2010/main" val="693554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General Conference 2021 Legislations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r>
              <a:rPr lang="en-US" b="1" dirty="0"/>
              <a:t>Petition # 20183 - </a:t>
            </a:r>
            <a:r>
              <a:rPr lang="en-US" dirty="0"/>
              <a:t>Amend ¶ 613.19</a:t>
            </a:r>
          </a:p>
          <a:p>
            <a:pPr marL="0" indent="0">
              <a:buNone/>
            </a:pPr>
            <a:r>
              <a:rPr lang="en-US" sz="2100" dirty="0"/>
              <a:t>¶613.19 To ensure that no annual conference board, agency, committee, commission, or council shall </a:t>
            </a:r>
            <a:r>
              <a:rPr lang="en-US" sz="2100" strike="sngStrike" dirty="0">
                <a:solidFill>
                  <a:srgbClr val="FF0000"/>
                </a:solidFill>
              </a:rPr>
              <a:t>give United Methodist funds to any gay caucus or group, or otherwise use such funds to promote the acceptance of homosexuality or </a:t>
            </a:r>
            <a:r>
              <a:rPr lang="en-US" sz="2100" dirty="0"/>
              <a:t>violate the expressed commitment of The UMC “not to reject or condemn lesbian and gay members and friends” (¶ 161G). </a:t>
            </a:r>
            <a:r>
              <a:rPr lang="en-US" sz="2100" strike="sngStrike" dirty="0">
                <a:solidFill>
                  <a:srgbClr val="FF0000"/>
                </a:solidFill>
              </a:rPr>
              <a:t>The Council shall have the right to stop such expenditures. This restriction shall not limit the Church’s </a:t>
            </a:r>
            <a:r>
              <a:rPr lang="en-US" sz="2100" u="sng" dirty="0"/>
              <a:t>The church shall continue its</a:t>
            </a:r>
            <a:r>
              <a:rPr lang="en-US" sz="2100" dirty="0"/>
              <a:t> ministry in response to the HIV epidemic, </a:t>
            </a:r>
            <a:r>
              <a:rPr lang="en-US" sz="2100" strike="sngStrike" dirty="0">
                <a:solidFill>
                  <a:srgbClr val="FF0000"/>
                </a:solidFill>
              </a:rPr>
              <a:t>nor shall it preclude</a:t>
            </a:r>
            <a:r>
              <a:rPr lang="en-US" sz="2100" dirty="0"/>
              <a:t> </a:t>
            </a:r>
            <a:r>
              <a:rPr lang="en-US" sz="2100" u="sng" dirty="0"/>
              <a:t>and will continue </a:t>
            </a:r>
            <a:r>
              <a:rPr lang="en-US" sz="2100" dirty="0"/>
              <a:t>funding for dialogs or educational events where the church’s official position is fairly and equally represented.</a:t>
            </a:r>
          </a:p>
          <a:p>
            <a:pPr marL="0" indent="0">
              <a:buNone/>
            </a:pPr>
            <a:r>
              <a:rPr lang="en-US" sz="2100" b="1" dirty="0"/>
              <a:t>Rationale:</a:t>
            </a:r>
          </a:p>
          <a:p>
            <a:pPr marL="0" indent="0">
              <a:buNone/>
            </a:pPr>
            <a:r>
              <a:rPr lang="en-US" sz="2100" dirty="0"/>
              <a:t>Jesus commanded us to love our neighbors as ourselves.  Not some neighbors, but all neighbors. The United Methodist Church’s denial of full membership to our LGBTQ siblings because of their gender identity, determined before birth, is antithetical to Christ’s teaching.</a:t>
            </a:r>
          </a:p>
        </p:txBody>
      </p:sp>
    </p:spTree>
    <p:extLst>
      <p:ext uri="{BB962C8B-B14F-4D97-AF65-F5344CB8AC3E}">
        <p14:creationId xmlns:p14="http://schemas.microsoft.com/office/powerpoint/2010/main" val="41886864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General Conference 2021 Legislations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r>
              <a:rPr lang="en-US" b="1" dirty="0"/>
              <a:t>Petition # 20184 - </a:t>
            </a:r>
            <a:r>
              <a:rPr lang="en-US" dirty="0"/>
              <a:t>Amend ¶ 613.19 </a:t>
            </a:r>
            <a:r>
              <a:rPr lang="en-US" i="1" dirty="0"/>
              <a:t>at its conclusion to state</a:t>
            </a:r>
            <a:r>
              <a:rPr lang="en-US" dirty="0"/>
              <a:t>:</a:t>
            </a:r>
          </a:p>
          <a:p>
            <a:pPr marL="0" indent="0">
              <a:buNone/>
            </a:pPr>
            <a:r>
              <a:rPr lang="en-US" sz="2100" u="sng" dirty="0"/>
              <a:t>Every annual conference secretary shall certify to the General Council on Finance and Administration that the bishop has nominated only members of the Board of Ordained Ministry who will uphold, enforce, and maintain the Book of Discipline related to the duties of the Board of Ordained Ministry, including but not limited to all the qualifications for ordination (¶¶ 304, 330, 335, 336). Failure to do so shall result in the General Council on Finance and Administration neither receiving funds from nor sending funds to the annual conference and withdrawing the annual conference’s ability to use the denominational cross and flame logo.</a:t>
            </a:r>
          </a:p>
          <a:p>
            <a:pPr marL="0" indent="0">
              <a:buNone/>
            </a:pPr>
            <a:r>
              <a:rPr lang="en-US" sz="2100" b="1" dirty="0"/>
              <a:t>Rationale:</a:t>
            </a:r>
          </a:p>
          <a:p>
            <a:pPr marL="0" indent="0">
              <a:buNone/>
            </a:pPr>
            <a:r>
              <a:rPr lang="en-US" sz="2100" dirty="0"/>
              <a:t>Guarding against nonconforming boards of ordained ministry, this provides that the annual conference ensures that the bishop has complied with the requirement to nominate only persons who are committed to upholding the Discipline to the Board of Ordained Ministry, adding accountability for the annual conference as well.</a:t>
            </a:r>
          </a:p>
        </p:txBody>
      </p:sp>
    </p:spTree>
    <p:extLst>
      <p:ext uri="{BB962C8B-B14F-4D97-AF65-F5344CB8AC3E}">
        <p14:creationId xmlns:p14="http://schemas.microsoft.com/office/powerpoint/2010/main" val="3290859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General Conference 2021 Legislations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r>
              <a:rPr lang="en-US" b="1" dirty="0"/>
              <a:t>Petition # 20185 - </a:t>
            </a:r>
            <a:r>
              <a:rPr lang="en-US" dirty="0"/>
              <a:t>Amend by Addition to ¶ 614 </a:t>
            </a:r>
            <a:r>
              <a:rPr lang="en-US" i="1" dirty="0"/>
              <a:t>by insertion of a two-sentence paragraph:</a:t>
            </a:r>
            <a:endParaRPr lang="en-US" dirty="0"/>
          </a:p>
          <a:p>
            <a:pPr marL="0" indent="0">
              <a:buNone/>
            </a:pPr>
            <a:r>
              <a:rPr lang="en-US" sz="2100" dirty="0"/>
              <a:t>¶ 614. Budgets—The council shall recommend . . . to the churches, charges, or districts.</a:t>
            </a:r>
          </a:p>
          <a:p>
            <a:pPr marL="0" indent="0">
              <a:buNone/>
            </a:pPr>
            <a:r>
              <a:rPr lang="en-US" sz="2100" u="sng" dirty="0"/>
              <a:t>The council shall prepare, as noted below, a budget for the annual conference that includes line items, that is, specific amounts for administration and program costs for every board, agency, cause, program, institution, mission, and conference benevolence. Line items shall be before the annual conference and subject to debate prior to its vote on the whole conference budget.</a:t>
            </a:r>
          </a:p>
          <a:p>
            <a:pPr marL="0" indent="0">
              <a:buNone/>
            </a:pPr>
            <a:r>
              <a:rPr lang="en-US" sz="2100" b="1" dirty="0"/>
              <a:t>Rationale:</a:t>
            </a:r>
          </a:p>
          <a:p>
            <a:pPr marL="0" indent="0">
              <a:buNone/>
            </a:pPr>
            <a:r>
              <a:rPr lang="en-US" sz="2100" dirty="0"/>
              <a:t>The current pattern of offering a general budget and trusting conference officers to take care of the “details” provides no protection from their neglecting, jeopardizing, and excluding ministries desired by the annual conference, contrary to ¶ 614.3a), which demands “that none may be neglected, jeopardized, or excluded.”</a:t>
            </a:r>
          </a:p>
        </p:txBody>
      </p:sp>
    </p:spTree>
    <p:extLst>
      <p:ext uri="{BB962C8B-B14F-4D97-AF65-F5344CB8AC3E}">
        <p14:creationId xmlns:p14="http://schemas.microsoft.com/office/powerpoint/2010/main" val="1519808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General Conference 2021 Legislations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lnSpcReduction="20000"/>
          </a:bodyPr>
          <a:lstStyle/>
          <a:p>
            <a:r>
              <a:rPr lang="en-US" b="1" dirty="0"/>
              <a:t>Petition # 20652 - </a:t>
            </a:r>
            <a:r>
              <a:rPr lang="en-US" dirty="0"/>
              <a:t>Amend four interrelated and interdependent paragraphs of the </a:t>
            </a:r>
            <a:r>
              <a:rPr lang="en-US" i="1" dirty="0"/>
              <a:t>Book of Discipline:</a:t>
            </a:r>
            <a:endParaRPr lang="en-US" dirty="0"/>
          </a:p>
          <a:p>
            <a:pPr marL="0" indent="0">
              <a:buNone/>
            </a:pPr>
            <a:r>
              <a:rPr lang="en-US" sz="2100" dirty="0"/>
              <a:t>Delete ¶ 615.5 as follows, and renumber subparagraphs as necessary. ¶ 615.</a:t>
            </a:r>
          </a:p>
          <a:p>
            <a:pPr marL="0" indent="0">
              <a:buNone/>
            </a:pPr>
            <a:r>
              <a:rPr lang="en-US" sz="2100" dirty="0"/>
              <a:t>***</a:t>
            </a:r>
          </a:p>
          <a:p>
            <a:pPr marL="0" indent="0">
              <a:buNone/>
            </a:pPr>
            <a:r>
              <a:rPr lang="en-US" sz="2100" strike="sngStrike" dirty="0">
                <a:solidFill>
                  <a:srgbClr val="FF0000"/>
                </a:solidFill>
              </a:rPr>
              <a:t>5. If an annual conference establishes an apportioned fund that combines funds subject to proportional payment under ¶ 622 with funds not subject to proportional payment, it shall establish procedures to ensure that the proportional payment provisions of ¶ 622 are observed.</a:t>
            </a:r>
          </a:p>
          <a:p>
            <a:pPr marL="0" indent="0">
              <a:buNone/>
            </a:pPr>
            <a:r>
              <a:rPr lang="en-US" sz="2100" dirty="0"/>
              <a:t>Delete ¶ 622 as follows, and renumber subsequent paragraphs as necessary:</a:t>
            </a:r>
          </a:p>
          <a:p>
            <a:pPr marL="0" indent="0">
              <a:buNone/>
            </a:pPr>
            <a:r>
              <a:rPr lang="en-US" sz="2100" strike="sngStrike" dirty="0">
                <a:solidFill>
                  <a:srgbClr val="FF0000"/>
                </a:solidFill>
              </a:rPr>
              <a:t>¶ 622. When the apportionments for bishops, district superintendents, conference claimants, and the Equitable Compensation Fund for the several districts and charges have been determined, payments made to the same in each pastoral charge shall be exactly proportional to the amount paid on the clergy base compensation (¶ 818.3).  The treasurer or treasurers of each pastoral charge shall accordingly make proportional distribution of the funds raised in that charge for the support of the ordained ministry and shall remit monthly if practicable and quarterly at the latest the items for bishops, district superintendents, conference claimants, and the Equitable Compensation Fund to the proper treasurer or treasurers.</a:t>
            </a:r>
          </a:p>
        </p:txBody>
      </p:sp>
    </p:spTree>
    <p:extLst>
      <p:ext uri="{BB962C8B-B14F-4D97-AF65-F5344CB8AC3E}">
        <p14:creationId xmlns:p14="http://schemas.microsoft.com/office/powerpoint/2010/main" val="21744004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General Conference 2021 Legislations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lnSpcReduction="10000"/>
          </a:bodyPr>
          <a:lstStyle/>
          <a:p>
            <a:r>
              <a:rPr lang="en-US" b="1" dirty="0"/>
              <a:t>Petition # 20652 </a:t>
            </a:r>
            <a:r>
              <a:rPr lang="en-US" b="1" i="1" dirty="0"/>
              <a:t>(continued)  </a:t>
            </a:r>
            <a:r>
              <a:rPr lang="en-US" dirty="0"/>
              <a:t>Amend four interrelated and interdependent paragraphs of the </a:t>
            </a:r>
            <a:r>
              <a:rPr lang="en-US" i="1" dirty="0"/>
              <a:t>Book of Discipline:</a:t>
            </a:r>
          </a:p>
          <a:p>
            <a:pPr marL="0" indent="0">
              <a:buNone/>
            </a:pPr>
            <a:r>
              <a:rPr lang="en-US" dirty="0"/>
              <a:t>Amend ¶639.4 as follows:</a:t>
            </a:r>
          </a:p>
          <a:p>
            <a:pPr marL="0" indent="0">
              <a:buNone/>
            </a:pPr>
            <a:r>
              <a:rPr lang="en-US" dirty="0"/>
              <a:t>¶ 639.</a:t>
            </a:r>
          </a:p>
          <a:p>
            <a:pPr marL="0" indent="0">
              <a:buNone/>
            </a:pPr>
            <a:r>
              <a:rPr lang="en-US" dirty="0"/>
              <a:t>* * *</a:t>
            </a:r>
          </a:p>
          <a:p>
            <a:pPr marL="0" indent="0">
              <a:buNone/>
            </a:pPr>
            <a:r>
              <a:rPr lang="en-US" sz="2600" dirty="0"/>
              <a:t>4. </a:t>
            </a:r>
            <a:r>
              <a:rPr lang="en-US" sz="2600" u="sng" dirty="0">
                <a:solidFill>
                  <a:srgbClr val="FF0000"/>
                </a:solidFill>
              </a:rPr>
              <a:t>Proportional</a:t>
            </a:r>
            <a:r>
              <a:rPr lang="en-US" sz="2600" dirty="0"/>
              <a:t> Payment </a:t>
            </a:r>
            <a:r>
              <a:rPr lang="en-US" sz="2600" i="1" u="sng" dirty="0"/>
              <a:t>by Churches and Charges</a:t>
            </a:r>
            <a:r>
              <a:rPr lang="en-US" sz="2600" dirty="0"/>
              <a:t>—  The board shall compare the records of the amounts paid by each pastoral charge for the support of pastors and for pension and benefit programs, </a:t>
            </a:r>
            <a:r>
              <a:rPr lang="en-US" sz="2600" strike="sngStrike" dirty="0">
                <a:solidFill>
                  <a:srgbClr val="FF0000"/>
                </a:solidFill>
              </a:rPr>
              <a:t>computing the proportional distribution thereof and keeping </a:t>
            </a:r>
            <a:r>
              <a:rPr lang="en-US" sz="2600" dirty="0"/>
              <a:t>a permanent record of defaults of the churches of the conference that have failed </a:t>
            </a:r>
            <a:r>
              <a:rPr lang="en-US" sz="2600" strike="sngStrike" dirty="0">
                <a:solidFill>
                  <a:srgbClr val="FF0000"/>
                </a:solidFill>
              </a:rPr>
              <a:t>to observe the following provisions pertaining </a:t>
            </a:r>
            <a:r>
              <a:rPr lang="en-US" sz="2600" dirty="0"/>
              <a:t>to </a:t>
            </a:r>
            <a:r>
              <a:rPr lang="en-US" sz="2600" u="sng" dirty="0"/>
              <a:t>make required </a:t>
            </a:r>
            <a:r>
              <a:rPr lang="en-US" sz="2600" strike="sngStrike" dirty="0">
                <a:solidFill>
                  <a:srgbClr val="FF0000"/>
                </a:solidFill>
              </a:rPr>
              <a:t>proportional</a:t>
            </a:r>
            <a:r>
              <a:rPr lang="en-US" sz="2600" dirty="0"/>
              <a:t> payments, and shall render annually to each church that is in default a statement of the amounts in default for that and preceding years.</a:t>
            </a:r>
          </a:p>
        </p:txBody>
      </p:sp>
    </p:spTree>
    <p:extLst>
      <p:ext uri="{BB962C8B-B14F-4D97-AF65-F5344CB8AC3E}">
        <p14:creationId xmlns:p14="http://schemas.microsoft.com/office/powerpoint/2010/main" val="8263566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General Conference 2021 Legislations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r>
              <a:rPr lang="en-US" b="1" dirty="0"/>
              <a:t>Petition # 20652 </a:t>
            </a:r>
            <a:r>
              <a:rPr lang="en-US" b="1" i="1" dirty="0"/>
              <a:t>(continued)  </a:t>
            </a:r>
            <a:r>
              <a:rPr lang="en-US" dirty="0"/>
              <a:t>Amend four interrelated and interdependent paragraphs of the </a:t>
            </a:r>
            <a:r>
              <a:rPr lang="en-US" i="1" dirty="0"/>
              <a:t>Book of Discipline:</a:t>
            </a:r>
          </a:p>
          <a:p>
            <a:pPr marL="0" indent="0">
              <a:buNone/>
            </a:pPr>
            <a:r>
              <a:rPr lang="en-US" sz="1700" dirty="0"/>
              <a:t>¶ 639.4.</a:t>
            </a:r>
          </a:p>
          <a:p>
            <a:pPr marL="0" indent="0">
              <a:buNone/>
            </a:pPr>
            <a:r>
              <a:rPr lang="en-US" sz="1700" strike="sngStrike" dirty="0">
                <a:solidFill>
                  <a:srgbClr val="FF0000"/>
                </a:solidFill>
              </a:rPr>
              <a:t>a) When the apportionment to the pastoral charges for the pension and benefit program of the annual conference has been determined, payments made thereon by each pastoral charge shall be exactly proportionate to payments made on the salary or salaries of the ordained minister or clergy serving it.</a:t>
            </a:r>
          </a:p>
          <a:p>
            <a:pPr marL="0" indent="0">
              <a:buNone/>
            </a:pPr>
            <a:r>
              <a:rPr lang="en-US" sz="1700" strike="sngStrike" dirty="0">
                <a:solidFill>
                  <a:srgbClr val="FF0000"/>
                </a:solidFill>
              </a:rPr>
              <a:t>b) The treasurer of the pastoral charge shall be primarily responsible for the application of proportional payment; but in the event of the treasurer’s failure to apply it, the pastor shall adjust cash salary and payment according to the proper ratio, as provided above, before the pastor enters the respective amounts in the statistical report to the annual conference.</a:t>
            </a:r>
          </a:p>
          <a:p>
            <a:pPr marL="0" indent="0">
              <a:buNone/>
            </a:pPr>
            <a:r>
              <a:rPr lang="en-US" sz="1700" strike="sngStrike" dirty="0">
                <a:solidFill>
                  <a:srgbClr val="FF0000"/>
                </a:solidFill>
              </a:rPr>
              <a:t>c) The conference statistical tables shall provide separate columns for reporting the amount apportioned to each pastoral charge for pension and benefit purposes and the amount paid thereon.</a:t>
            </a:r>
          </a:p>
          <a:p>
            <a:pPr marL="0" indent="0">
              <a:buNone/>
            </a:pPr>
            <a:r>
              <a:rPr lang="en-US" sz="1700" strike="sngStrike" dirty="0">
                <a:solidFill>
                  <a:srgbClr val="FF0000"/>
                </a:solidFill>
              </a:rPr>
              <a:t>d) It shall not be permissible for a pastor to receive a bonus or other supplementary compensation tending to defeat proportional payment.</a:t>
            </a:r>
          </a:p>
        </p:txBody>
      </p:sp>
    </p:spTree>
    <p:extLst>
      <p:ext uri="{BB962C8B-B14F-4D97-AF65-F5344CB8AC3E}">
        <p14:creationId xmlns:p14="http://schemas.microsoft.com/office/powerpoint/2010/main" val="32778037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General Conference 2021 Legislations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r>
              <a:rPr lang="en-US" b="1" dirty="0"/>
              <a:t>Petition # 20652 </a:t>
            </a:r>
            <a:r>
              <a:rPr lang="en-US" b="1" i="1" dirty="0"/>
              <a:t>(continued)  </a:t>
            </a:r>
            <a:r>
              <a:rPr lang="en-US" dirty="0"/>
              <a:t>Amend four interrelated and interdependent paragraphs of the </a:t>
            </a:r>
            <a:r>
              <a:rPr lang="en-US" i="1" dirty="0"/>
              <a:t>Book of Discipline:</a:t>
            </a:r>
          </a:p>
          <a:p>
            <a:pPr marL="0" indent="0">
              <a:buNone/>
            </a:pPr>
            <a:r>
              <a:rPr lang="en-US" sz="1900" dirty="0"/>
              <a:t>Amend ¶ 818 as follows:</a:t>
            </a:r>
          </a:p>
          <a:p>
            <a:pPr marL="0" indent="0">
              <a:buNone/>
            </a:pPr>
            <a:r>
              <a:rPr lang="en-US" sz="1900" dirty="0"/>
              <a:t>¶ 818. </a:t>
            </a:r>
          </a:p>
          <a:p>
            <a:pPr marL="0" indent="0">
              <a:buNone/>
            </a:pPr>
            <a:r>
              <a:rPr lang="en-US" sz="1900" dirty="0"/>
              <a:t>         Purpose—1. The Episcopal Fund, </a:t>
            </a:r>
            <a:r>
              <a:rPr lang="en-US" sz="1900" strike="sngStrike" dirty="0">
                <a:solidFill>
                  <a:srgbClr val="FF0000"/>
                </a:solidFill>
              </a:rPr>
              <a:t>raised in accordance with ¶ 818.3</a:t>
            </a:r>
            <a:r>
              <a:rPr lang="en-US" sz="1900" dirty="0"/>
              <a:t>, shall provide for the salary and expenses of effective bishops from the date of their consecration and for the support of retired bishops ....</a:t>
            </a:r>
          </a:p>
          <a:p>
            <a:pPr marL="0" indent="0">
              <a:buNone/>
            </a:pPr>
            <a:r>
              <a:rPr lang="en-US" sz="1900" strike="sngStrike" dirty="0">
                <a:solidFill>
                  <a:srgbClr val="FF0000"/>
                </a:solidFill>
              </a:rPr>
              <a:t>        3. Proportionality—The amount apportioned to a charge for the Episcopal Fund shall be paid in the same proportion as the charge pays its pastor (see also ¶ 622).</a:t>
            </a:r>
          </a:p>
          <a:p>
            <a:pPr marL="0" indent="0">
              <a:buNone/>
            </a:pPr>
            <a:r>
              <a:rPr lang="en-US" sz="1900" b="1" dirty="0"/>
              <a:t>Rationale:</a:t>
            </a:r>
          </a:p>
          <a:p>
            <a:pPr marL="0" indent="0">
              <a:buNone/>
            </a:pPr>
            <a:r>
              <a:rPr lang="en-US" sz="1900" dirty="0"/>
              <a:t>Remove out-of-date language that requires a proportional relationship between conference apportionment of pension/benefits costs and pastors’ salaries, which does not comport with current practices. Flexibility for annual conferences reflected in ¶ 621 is clear and should not be limited.</a:t>
            </a:r>
          </a:p>
          <a:p>
            <a:pPr marL="0" indent="0">
              <a:buNone/>
            </a:pPr>
            <a:endParaRPr lang="en-US" sz="1700" dirty="0"/>
          </a:p>
        </p:txBody>
      </p:sp>
    </p:spTree>
    <p:extLst>
      <p:ext uri="{BB962C8B-B14F-4D97-AF65-F5344CB8AC3E}">
        <p14:creationId xmlns:p14="http://schemas.microsoft.com/office/powerpoint/2010/main" val="2760522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the Book of Discipline</a:t>
            </a:r>
          </a:p>
        </p:txBody>
      </p:sp>
      <p:sp>
        <p:nvSpPr>
          <p:cNvPr id="3" name="Content Placeholder 2"/>
          <p:cNvSpPr>
            <a:spLocks noGrp="1"/>
          </p:cNvSpPr>
          <p:nvPr>
            <p:ph idx="1"/>
          </p:nvPr>
        </p:nvSpPr>
        <p:spPr/>
        <p:txBody>
          <a:bodyPr/>
          <a:lstStyle/>
          <a:p>
            <a:r>
              <a:rPr lang="en-US" dirty="0"/>
              <a:t>Use the Table of Contents</a:t>
            </a:r>
          </a:p>
          <a:p>
            <a:pPr marL="0" indent="0">
              <a:buNone/>
            </a:pPr>
            <a:endParaRPr lang="en-US" dirty="0"/>
          </a:p>
          <a:p>
            <a:pPr>
              <a:buFont typeface="Wingdings" panose="05000000000000000000" pitchFamily="2" charset="2"/>
              <a:buChar char="Ø"/>
            </a:pPr>
            <a:r>
              <a:rPr lang="en-US" sz="1800" dirty="0"/>
              <a:t>The paragraphs (¶) are numbered consecutively </a:t>
            </a:r>
          </a:p>
          <a:p>
            <a:pPr marL="0" indent="0">
              <a:buNone/>
            </a:pPr>
            <a:r>
              <a:rPr lang="en-US" sz="1800" dirty="0"/>
              <a:t>	within each chapter, or section.</a:t>
            </a:r>
          </a:p>
          <a:p>
            <a:pPr marL="0" indent="0">
              <a:buNone/>
            </a:pPr>
            <a:endParaRPr lang="en-US" sz="1800" dirty="0"/>
          </a:p>
          <a:p>
            <a:pPr>
              <a:buFont typeface="Wingdings" panose="05000000000000000000" pitchFamily="2" charset="2"/>
              <a:buChar char="Ø"/>
            </a:pPr>
            <a:r>
              <a:rPr lang="en-US" sz="1800" dirty="0"/>
              <a:t>The Page numbers for Main contents are provided.</a:t>
            </a:r>
          </a:p>
          <a:p>
            <a:pPr marL="0" indent="0">
              <a:buNone/>
            </a:pPr>
            <a:endParaRPr lang="en-US" sz="1800" dirty="0"/>
          </a:p>
          <a:p>
            <a:pPr lvl="1">
              <a:buFont typeface="Wingdings" panose="05000000000000000000" pitchFamily="2" charset="2"/>
              <a:buChar char="Ø"/>
            </a:pPr>
            <a:endParaRPr lang="en-US" sz="1800" dirty="0"/>
          </a:p>
          <a:p>
            <a:pPr marL="457200" lvl="1" indent="0">
              <a:buNone/>
            </a:pPr>
            <a:endParaRPr lang="en-US" sz="1800" dirty="0"/>
          </a:p>
          <a:p>
            <a:pPr marL="457200" lvl="1" indent="0">
              <a:buNone/>
            </a:pPr>
            <a:endParaRPr lang="en-US" sz="1800" dirty="0"/>
          </a:p>
          <a:p>
            <a:endParaRPr lang="en-US" dirty="0"/>
          </a:p>
        </p:txBody>
      </p:sp>
      <p:pic>
        <p:nvPicPr>
          <p:cNvPr id="5" name="Picture 4"/>
          <p:cNvPicPr>
            <a:picLocks noChangeAspect="1"/>
          </p:cNvPicPr>
          <p:nvPr/>
        </p:nvPicPr>
        <p:blipFill>
          <a:blip r:embed="rId2"/>
          <a:stretch>
            <a:fillRect/>
          </a:stretch>
        </p:blipFill>
        <p:spPr>
          <a:xfrm>
            <a:off x="6096000" y="1993291"/>
            <a:ext cx="4417473" cy="3835530"/>
          </a:xfrm>
          <a:prstGeom prst="rect">
            <a:avLst/>
          </a:prstGeom>
          <a:ln w="12700">
            <a:solidFill>
              <a:schemeClr val="accent1"/>
            </a:solidFill>
          </a:ln>
        </p:spPr>
      </p:pic>
    </p:spTree>
    <p:extLst>
      <p:ext uri="{BB962C8B-B14F-4D97-AF65-F5344CB8AC3E}">
        <p14:creationId xmlns:p14="http://schemas.microsoft.com/office/powerpoint/2010/main" val="8104867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How Does the Discipline Address the Number of Bishops?	</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3776184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The Number of Episcopal Areas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lnSpcReduction="10000"/>
          </a:bodyPr>
          <a:lstStyle/>
          <a:p>
            <a:r>
              <a:rPr lang="en-US" b="1" dirty="0"/>
              <a:t>Para 404 (</a:t>
            </a:r>
            <a:r>
              <a:rPr lang="en-US" b="1" i="1" dirty="0"/>
              <a:t>Provisions for Episcopal Areas)</a:t>
            </a:r>
            <a:endParaRPr lang="en-US" dirty="0"/>
          </a:p>
          <a:p>
            <a:pPr lvl="1"/>
            <a:r>
              <a:rPr lang="en-US" dirty="0"/>
              <a:t>Central Conferences (Para 404.1)</a:t>
            </a:r>
          </a:p>
          <a:p>
            <a:pPr lvl="2"/>
            <a:r>
              <a:rPr lang="en-US" dirty="0"/>
              <a:t>Recommendation comes from the Standing Committee on Central Conference Matters</a:t>
            </a:r>
          </a:p>
          <a:p>
            <a:pPr lvl="2"/>
            <a:r>
              <a:rPr lang="en-US" dirty="0"/>
              <a:t>Approval by General Conference</a:t>
            </a:r>
          </a:p>
          <a:p>
            <a:pPr lvl="1"/>
            <a:r>
              <a:rPr lang="en-US" dirty="0"/>
              <a:t>Jurisdictional Conferences</a:t>
            </a:r>
          </a:p>
          <a:p>
            <a:pPr lvl="2"/>
            <a:r>
              <a:rPr lang="en-US" dirty="0"/>
              <a:t>Formula driven (Para 404.2)</a:t>
            </a:r>
          </a:p>
          <a:p>
            <a:pPr lvl="2"/>
            <a:r>
              <a:rPr lang="en-US" dirty="0"/>
              <a:t>Exceptions to the formula (additional episcopal areas) are requested by the Jurisdictional Committee on Episcopacy to the </a:t>
            </a:r>
            <a:r>
              <a:rPr lang="en-US" dirty="0" err="1"/>
              <a:t>Interjurisdictional</a:t>
            </a:r>
            <a:r>
              <a:rPr lang="en-US" dirty="0"/>
              <a:t> Committee on Episcopacy.  The </a:t>
            </a:r>
            <a:r>
              <a:rPr lang="en-US" dirty="0" err="1"/>
              <a:t>Interjuridictional</a:t>
            </a:r>
            <a:r>
              <a:rPr lang="en-US" dirty="0"/>
              <a:t> Committee can act on these requests or not.  However, General Conference has the power to act in the absence of a recommendation.  </a:t>
            </a:r>
          </a:p>
          <a:p>
            <a:r>
              <a:rPr lang="en-US" b="1" dirty="0"/>
              <a:t>Para 405 speaks to the election of Bishops</a:t>
            </a:r>
            <a:r>
              <a:rPr lang="en-US" dirty="0"/>
              <a:t>.   While the discipline does not directly address it in 404 or 405, a jurisdiction may elect fewer Bishops than approved by General Conference.  SEJ has done this in the past.</a:t>
            </a:r>
          </a:p>
        </p:txBody>
      </p:sp>
    </p:spTree>
    <p:extLst>
      <p:ext uri="{BB962C8B-B14F-4D97-AF65-F5344CB8AC3E}">
        <p14:creationId xmlns:p14="http://schemas.microsoft.com/office/powerpoint/2010/main" val="202812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06BA38-DA05-2444-A6EE-30ACE7A5EB09}"/>
              </a:ext>
            </a:extLst>
          </p:cNvPr>
          <p:cNvSpPr>
            <a:spLocks noGrp="1"/>
          </p:cNvSpPr>
          <p:nvPr>
            <p:ph type="body" sz="quarter" idx="11"/>
          </p:nvPr>
        </p:nvSpPr>
        <p:spPr>
          <a:xfrm>
            <a:off x="7299961" y="3040912"/>
            <a:ext cx="3454400" cy="808206"/>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1 Music Circle North </a:t>
            </a:r>
          </a:p>
          <a:p>
            <a:r>
              <a:rPr lang="en-US" dirty="0">
                <a:solidFill>
                  <a:schemeClr val="bg1"/>
                </a:solidFill>
              </a:rPr>
              <a:t>Nashville, TN 37203</a:t>
            </a:r>
          </a:p>
        </p:txBody>
      </p:sp>
      <p:sp>
        <p:nvSpPr>
          <p:cNvPr id="4" name="Text Placeholder 3">
            <a:extLst>
              <a:ext uri="{FF2B5EF4-FFF2-40B4-BE49-F238E27FC236}">
                <a16:creationId xmlns:a16="http://schemas.microsoft.com/office/drawing/2014/main" id="{AC3F1072-4C6D-6748-96C6-CF7331BE4FA6}"/>
              </a:ext>
            </a:extLst>
          </p:cNvPr>
          <p:cNvSpPr>
            <a:spLocks noGrp="1"/>
          </p:cNvSpPr>
          <p:nvPr>
            <p:ph type="body" sz="quarter" idx="12"/>
          </p:nvPr>
        </p:nvSpPr>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615-329-2393</a:t>
            </a:r>
          </a:p>
        </p:txBody>
      </p:sp>
      <p:sp>
        <p:nvSpPr>
          <p:cNvPr id="5" name="Text Placeholder 4">
            <a:extLst>
              <a:ext uri="{FF2B5EF4-FFF2-40B4-BE49-F238E27FC236}">
                <a16:creationId xmlns:a16="http://schemas.microsoft.com/office/drawing/2014/main" id="{7188FB26-173D-A442-8859-A00FAF4F1627}"/>
              </a:ext>
            </a:extLst>
          </p:cNvPr>
          <p:cNvSpPr>
            <a:spLocks noGrp="1"/>
          </p:cNvSpPr>
          <p:nvPr>
            <p:ph type="body" sz="quarter" idx="13"/>
          </p:nvPr>
        </p:nvSpPr>
        <p:spPr>
          <a:xfrm>
            <a:off x="7299961" y="4719962"/>
            <a:ext cx="4608504" cy="505884"/>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ConnectionalRelations@gcfa.org</a:t>
            </a:r>
          </a:p>
        </p:txBody>
      </p:sp>
      <p:sp>
        <p:nvSpPr>
          <p:cNvPr id="6" name="Text Placeholder 5">
            <a:extLst>
              <a:ext uri="{FF2B5EF4-FFF2-40B4-BE49-F238E27FC236}">
                <a16:creationId xmlns:a16="http://schemas.microsoft.com/office/drawing/2014/main" id="{59273E36-CEE4-DA44-915F-DE310077B501}"/>
              </a:ext>
            </a:extLst>
          </p:cNvPr>
          <p:cNvSpPr>
            <a:spLocks noGrp="1"/>
          </p:cNvSpPr>
          <p:nvPr>
            <p:ph type="body" sz="quarter" idx="14"/>
          </p:nvPr>
        </p:nvSpPr>
        <p:spPr>
          <a:xfrm>
            <a:off x="7299961" y="5409293"/>
            <a:ext cx="3726002" cy="715060"/>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dirty="0">
                <a:solidFill>
                  <a:schemeClr val="bg1"/>
                </a:solidFill>
              </a:rPr>
              <a:t>www.gcfa.org</a:t>
            </a:r>
          </a:p>
        </p:txBody>
      </p:sp>
      <p:pic>
        <p:nvPicPr>
          <p:cNvPr id="1030" name="Picture 6" descr="Thank you PNG">
            <a:extLst>
              <a:ext uri="{FF2B5EF4-FFF2-40B4-BE49-F238E27FC236}">
                <a16:creationId xmlns:a16="http://schemas.microsoft.com/office/drawing/2014/main" id="{7081900C-EB0F-41C6-9322-3B54E0116FC4}"/>
              </a:ext>
            </a:extLst>
          </p:cNvPr>
          <p:cNvPicPr>
            <a:picLocks noChangeAspect="1" noChangeArrowheads="1"/>
          </p:cNvPicPr>
          <p:nvPr/>
        </p:nvPicPr>
        <p:blipFill>
          <a:blip r:embed="rId2">
            <a:biLevel thresh="25000"/>
            <a:extLst>
              <a:ext uri="{28A0092B-C50C-407E-A947-70E740481C1C}">
                <a14:useLocalDpi xmlns:a14="http://schemas.microsoft.com/office/drawing/2010/main" val="0"/>
              </a:ext>
            </a:extLst>
          </a:blip>
          <a:srcRect/>
          <a:stretch>
            <a:fillRect/>
          </a:stretch>
        </p:blipFill>
        <p:spPr bwMode="auto">
          <a:xfrm>
            <a:off x="7868093" y="79889"/>
            <a:ext cx="3079898" cy="3079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039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the Book of Discipline</a:t>
            </a:r>
          </a:p>
        </p:txBody>
      </p:sp>
      <p:sp>
        <p:nvSpPr>
          <p:cNvPr id="3" name="Content Placeholder 2"/>
          <p:cNvSpPr>
            <a:spLocks noGrp="1"/>
          </p:cNvSpPr>
          <p:nvPr>
            <p:ph idx="1"/>
          </p:nvPr>
        </p:nvSpPr>
        <p:spPr/>
        <p:txBody>
          <a:bodyPr>
            <a:normAutofit/>
          </a:bodyPr>
          <a:lstStyle/>
          <a:p>
            <a:r>
              <a:rPr lang="en-US" sz="2600" dirty="0"/>
              <a:t>Use the Index:</a:t>
            </a:r>
          </a:p>
          <a:p>
            <a:pPr marL="0" indent="0">
              <a:buNone/>
            </a:pPr>
            <a:endParaRPr lang="en-US" sz="2600" dirty="0"/>
          </a:p>
          <a:p>
            <a:pPr lvl="1">
              <a:buFont typeface="Wingdings" panose="05000000000000000000" pitchFamily="2" charset="2"/>
              <a:buChar char="Ø"/>
            </a:pPr>
            <a:r>
              <a:rPr lang="en-US" sz="2200" dirty="0"/>
              <a:t> Begins on Page 821</a:t>
            </a:r>
          </a:p>
          <a:p>
            <a:pPr lvl="1">
              <a:buFont typeface="Wingdings" panose="05000000000000000000" pitchFamily="2" charset="2"/>
              <a:buChar char="Ø"/>
            </a:pPr>
            <a:r>
              <a:rPr lang="en-US" sz="2200" dirty="0"/>
              <a:t> The numbers, unless otherwise</a:t>
            </a:r>
          </a:p>
          <a:p>
            <a:pPr marL="457200" lvl="1" indent="0">
              <a:buNone/>
            </a:pPr>
            <a:r>
              <a:rPr lang="en-US" sz="2200" dirty="0"/>
              <a:t>Indicated, refer to paragraphs (¶) </a:t>
            </a:r>
          </a:p>
          <a:p>
            <a:pPr marL="457200" lvl="1" indent="0">
              <a:buNone/>
            </a:pPr>
            <a:r>
              <a:rPr lang="en-US" sz="2200" dirty="0"/>
              <a:t>and to subparagraphs.  </a:t>
            </a:r>
          </a:p>
          <a:p>
            <a:pPr lvl="1">
              <a:buFont typeface="Wingdings" panose="05000000000000000000" pitchFamily="2" charset="2"/>
              <a:buChar char="Ø"/>
            </a:pPr>
            <a:r>
              <a:rPr lang="en-US" sz="2200" dirty="0"/>
              <a:t> Subparagraphs are indicated by the </a:t>
            </a:r>
          </a:p>
          <a:p>
            <a:pPr marL="457200" lvl="1" indent="0">
              <a:buNone/>
            </a:pPr>
            <a:r>
              <a:rPr lang="en-US" sz="2200" dirty="0"/>
              <a:t>Numerals and/or letters following the</a:t>
            </a:r>
          </a:p>
          <a:p>
            <a:pPr marL="457200" lvl="1" indent="0">
              <a:buNone/>
            </a:pPr>
            <a:r>
              <a:rPr lang="en-US" sz="2200" dirty="0"/>
              <a:t>Decimal points.</a:t>
            </a:r>
          </a:p>
          <a:p>
            <a:pPr marL="0" indent="0">
              <a:buNone/>
            </a:pPr>
            <a:endParaRPr lang="en-US" sz="1800" dirty="0"/>
          </a:p>
          <a:p>
            <a:pPr lvl="1">
              <a:buFont typeface="Wingdings" panose="05000000000000000000" pitchFamily="2" charset="2"/>
              <a:buChar char="Ø"/>
            </a:pPr>
            <a:endParaRPr lang="en-US" sz="1800" dirty="0"/>
          </a:p>
          <a:p>
            <a:pPr marL="457200" lvl="1" indent="0">
              <a:buNone/>
            </a:pPr>
            <a:endParaRPr lang="en-US" sz="1800" dirty="0"/>
          </a:p>
          <a:p>
            <a:pPr marL="457200" lvl="1" indent="0">
              <a:buNone/>
            </a:pPr>
            <a:endParaRPr lang="en-US" sz="1800" dirty="0"/>
          </a:p>
          <a:p>
            <a:endParaRPr lang="en-US" dirty="0"/>
          </a:p>
        </p:txBody>
      </p:sp>
      <p:pic>
        <p:nvPicPr>
          <p:cNvPr id="4" name="Picture 3"/>
          <p:cNvPicPr>
            <a:picLocks noChangeAspect="1"/>
          </p:cNvPicPr>
          <p:nvPr/>
        </p:nvPicPr>
        <p:blipFill>
          <a:blip r:embed="rId2"/>
          <a:stretch>
            <a:fillRect/>
          </a:stretch>
        </p:blipFill>
        <p:spPr>
          <a:xfrm>
            <a:off x="6581210" y="1898616"/>
            <a:ext cx="4923809" cy="4628571"/>
          </a:xfrm>
          <a:prstGeom prst="rect">
            <a:avLst/>
          </a:prstGeom>
          <a:noFill/>
          <a:ln w="15875">
            <a:solidFill>
              <a:schemeClr val="accent1"/>
            </a:solidFill>
          </a:ln>
        </p:spPr>
      </p:pic>
    </p:spTree>
    <p:extLst>
      <p:ext uri="{BB962C8B-B14F-4D97-AF65-F5344CB8AC3E}">
        <p14:creationId xmlns:p14="http://schemas.microsoft.com/office/powerpoint/2010/main" val="3982307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the Book of Discipline</a:t>
            </a:r>
          </a:p>
        </p:txBody>
      </p:sp>
      <p:sp>
        <p:nvSpPr>
          <p:cNvPr id="3" name="Content Placeholder 2"/>
          <p:cNvSpPr>
            <a:spLocks noGrp="1"/>
          </p:cNvSpPr>
          <p:nvPr>
            <p:ph idx="1"/>
          </p:nvPr>
        </p:nvSpPr>
        <p:spPr/>
        <p:txBody>
          <a:bodyPr/>
          <a:lstStyle/>
          <a:p>
            <a:r>
              <a:rPr lang="en-US" dirty="0"/>
              <a:t>Use the free online version of the Book of Discipline </a:t>
            </a:r>
          </a:p>
          <a:p>
            <a:pPr lvl="1">
              <a:buFont typeface="Wingdings" panose="05000000000000000000" pitchFamily="2" charset="2"/>
              <a:buChar char="Ø"/>
            </a:pPr>
            <a:r>
              <a:rPr lang="en-US" dirty="0"/>
              <a:t>Cokesbury has made a free edition available online</a:t>
            </a:r>
          </a:p>
          <a:p>
            <a:pPr marL="457200" lvl="1" indent="0">
              <a:buNone/>
            </a:pPr>
            <a:r>
              <a:rPr lang="en-US" sz="1800" dirty="0">
                <a:hlinkClick r:id="rId2"/>
              </a:rPr>
              <a:t>https://www.cokesbury.com/book-of-discipline-book-of-resolutions-free-versions</a:t>
            </a:r>
            <a:endParaRPr lang="en-US" sz="1800" dirty="0"/>
          </a:p>
          <a:p>
            <a:pPr marL="457200" lvl="1" indent="0">
              <a:buNone/>
            </a:pPr>
            <a:endParaRPr lang="en-US" sz="1800" dirty="0"/>
          </a:p>
          <a:p>
            <a:pPr lvl="1">
              <a:buFont typeface="Wingdings" panose="05000000000000000000" pitchFamily="2" charset="2"/>
              <a:buChar char="Ø"/>
            </a:pPr>
            <a:r>
              <a:rPr lang="en-US" sz="1800" dirty="0"/>
              <a:t>Use the search bar below to</a:t>
            </a:r>
          </a:p>
          <a:p>
            <a:pPr marL="457200" lvl="1" indent="0">
              <a:buNone/>
            </a:pPr>
            <a:r>
              <a:rPr lang="en-US" sz="1800" dirty="0"/>
              <a:t> search for keywords</a:t>
            </a:r>
          </a:p>
          <a:p>
            <a:pPr lvl="1">
              <a:buFont typeface="Wingdings" panose="05000000000000000000" pitchFamily="2" charset="2"/>
              <a:buChar char="Ø"/>
            </a:pPr>
            <a:endParaRPr lang="en-US" sz="1800" dirty="0"/>
          </a:p>
          <a:p>
            <a:pPr marL="457200" lvl="1" indent="0">
              <a:buNone/>
            </a:pPr>
            <a:endParaRPr lang="en-US" sz="1800" dirty="0"/>
          </a:p>
          <a:p>
            <a:pPr marL="457200" lvl="1" indent="0">
              <a:buNone/>
            </a:pPr>
            <a:endParaRPr lang="en-US" sz="1800" dirty="0"/>
          </a:p>
          <a:p>
            <a:endParaRPr lang="en-US" dirty="0"/>
          </a:p>
        </p:txBody>
      </p:sp>
      <p:pic>
        <p:nvPicPr>
          <p:cNvPr id="4" name="Picture 3"/>
          <p:cNvPicPr>
            <a:picLocks noChangeAspect="1"/>
          </p:cNvPicPr>
          <p:nvPr/>
        </p:nvPicPr>
        <p:blipFill>
          <a:blip r:embed="rId3"/>
          <a:stretch>
            <a:fillRect/>
          </a:stretch>
        </p:blipFill>
        <p:spPr>
          <a:xfrm>
            <a:off x="5003437" y="3031766"/>
            <a:ext cx="5658515" cy="3826234"/>
          </a:xfrm>
          <a:prstGeom prst="rect">
            <a:avLst/>
          </a:prstGeom>
        </p:spPr>
      </p:pic>
    </p:spTree>
    <p:extLst>
      <p:ext uri="{BB962C8B-B14F-4D97-AF65-F5344CB8AC3E}">
        <p14:creationId xmlns:p14="http://schemas.microsoft.com/office/powerpoint/2010/main" val="2997482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400" b="1" dirty="0">
                <a:solidFill>
                  <a:schemeClr val="bg1"/>
                </a:solidFill>
              </a:rPr>
              <a:t>Book of Discipline  &amp; Conference Council on Finance &amp; Administration (CCFA)	</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420542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lnSpcReduction="10000"/>
          </a:bodyPr>
          <a:lstStyle/>
          <a:p>
            <a:pPr marL="0" indent="0">
              <a:buNone/>
            </a:pPr>
            <a:r>
              <a:rPr lang="en-US" b="1" dirty="0">
                <a:solidFill>
                  <a:srgbClr val="0070C0"/>
                </a:solidFill>
              </a:rPr>
              <a:t>Overview &amp; membership</a:t>
            </a:r>
          </a:p>
          <a:p>
            <a:r>
              <a:rPr lang="en-US" dirty="0"/>
              <a:t>Para 611 &amp; 612</a:t>
            </a:r>
          </a:p>
          <a:p>
            <a:pPr lvl="1"/>
            <a:r>
              <a:rPr lang="en-US" dirty="0"/>
              <a:t>Each conference shall have a council on finance and administration, and its overall purposes is to develop, maintain, and administer a comprehensive plan of fiscal / administrative policies, procedures and services for the annual conference.</a:t>
            </a:r>
          </a:p>
          <a:p>
            <a:r>
              <a:rPr lang="en-US" dirty="0"/>
              <a:t>Para 612.2</a:t>
            </a:r>
          </a:p>
          <a:p>
            <a:pPr lvl="1"/>
            <a:r>
              <a:rPr lang="en-US" dirty="0"/>
              <a:t>Ex officio members include:</a:t>
            </a:r>
          </a:p>
          <a:p>
            <a:pPr lvl="2"/>
            <a:r>
              <a:rPr lang="en-US" dirty="0"/>
              <a:t>Conference treasurer / Director of Administrative Services – </a:t>
            </a:r>
            <a:r>
              <a:rPr lang="en-US" b="1" dirty="0"/>
              <a:t>Without Vote</a:t>
            </a:r>
          </a:p>
          <a:p>
            <a:pPr lvl="2"/>
            <a:r>
              <a:rPr lang="en-US" dirty="0"/>
              <a:t>Any members of GCFA that reside in the conference – </a:t>
            </a:r>
            <a:r>
              <a:rPr lang="en-US" b="1" dirty="0"/>
              <a:t>With Vote</a:t>
            </a:r>
          </a:p>
          <a:p>
            <a:pPr lvl="2"/>
            <a:r>
              <a:rPr lang="en-US" dirty="0"/>
              <a:t>The presiding bishop – </a:t>
            </a:r>
            <a:r>
              <a:rPr lang="en-US" b="1" dirty="0"/>
              <a:t>Without Vote</a:t>
            </a:r>
          </a:p>
          <a:p>
            <a:pPr lvl="2"/>
            <a:r>
              <a:rPr lang="en-US" dirty="0"/>
              <a:t>Director of Connectional Ministries – </a:t>
            </a:r>
            <a:r>
              <a:rPr lang="en-US" b="1" dirty="0"/>
              <a:t>Without Vote</a:t>
            </a:r>
          </a:p>
          <a:p>
            <a:pPr lvl="2"/>
            <a:r>
              <a:rPr lang="en-US" b="1" dirty="0"/>
              <a:t>May </a:t>
            </a:r>
            <a:r>
              <a:rPr lang="en-US" dirty="0"/>
              <a:t>include the Executive Director of the conference foundation  - </a:t>
            </a:r>
            <a:r>
              <a:rPr lang="en-US" b="1" dirty="0"/>
              <a:t>Without Vote</a:t>
            </a:r>
          </a:p>
        </p:txBody>
      </p:sp>
    </p:spTree>
    <p:extLst>
      <p:ext uri="{BB962C8B-B14F-4D97-AF65-F5344CB8AC3E}">
        <p14:creationId xmlns:p14="http://schemas.microsoft.com/office/powerpoint/2010/main" val="10686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CCFA – What does the Book of Discipline Say?</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r>
              <a:rPr lang="en-US" dirty="0"/>
              <a:t>Para 612.4</a:t>
            </a:r>
          </a:p>
          <a:p>
            <a:pPr lvl="1"/>
            <a:r>
              <a:rPr lang="en-US" dirty="0"/>
              <a:t>Members shall not vote or take part in deliberations in matters that directly or indirectly affect theirs or their families business, income or employment.</a:t>
            </a:r>
          </a:p>
          <a:p>
            <a:pPr marL="0" indent="0">
              <a:buNone/>
            </a:pPr>
            <a:r>
              <a:rPr lang="en-US" b="1" dirty="0">
                <a:solidFill>
                  <a:srgbClr val="0070C0"/>
                </a:solidFill>
              </a:rPr>
              <a:t>Amenability and Relationships</a:t>
            </a:r>
          </a:p>
          <a:p>
            <a:r>
              <a:rPr lang="en-US" b="1" dirty="0"/>
              <a:t>Para 612.6 &amp; 612.7</a:t>
            </a:r>
            <a:endParaRPr lang="en-US" dirty="0"/>
          </a:p>
          <a:p>
            <a:pPr lvl="1"/>
            <a:r>
              <a:rPr lang="en-US" dirty="0"/>
              <a:t>Council reports directly to the annual conference</a:t>
            </a:r>
          </a:p>
          <a:p>
            <a:pPr lvl="1"/>
            <a:r>
              <a:rPr lang="en-US" dirty="0"/>
              <a:t>Must cooperate with the Council on ministries in development of conference benevolences budget</a:t>
            </a:r>
          </a:p>
          <a:p>
            <a:pPr lvl="1"/>
            <a:r>
              <a:rPr lang="en-US" dirty="0"/>
              <a:t>Act as a liaison with other conference agencies with responsibilities in fiscal management and administrative services.</a:t>
            </a:r>
          </a:p>
        </p:txBody>
      </p:sp>
    </p:spTree>
    <p:extLst>
      <p:ext uri="{BB962C8B-B14F-4D97-AF65-F5344CB8AC3E}">
        <p14:creationId xmlns:p14="http://schemas.microsoft.com/office/powerpoint/2010/main" val="4110956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472D8E426220345B89B7B6839A37875" ma:contentTypeVersion="8" ma:contentTypeDescription="Create a new document." ma:contentTypeScope="" ma:versionID="d1b673c6f36e52c11073f749e7e5fbda">
  <xsd:schema xmlns:xsd="http://www.w3.org/2001/XMLSchema" xmlns:xs="http://www.w3.org/2001/XMLSchema" xmlns:p="http://schemas.microsoft.com/office/2006/metadata/properties" xmlns:ns2="e917e7b4-4346-449a-9cfb-cf92bf2e1087" targetNamespace="http://schemas.microsoft.com/office/2006/metadata/properties" ma:root="true" ma:fieldsID="e64c4b8f205753182e709be463a12eeb" ns2:_="">
    <xsd:import namespace="e917e7b4-4346-449a-9cfb-cf92bf2e10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17e7b4-4346-449a-9cfb-cf92bf2e10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0A9C3A-50C8-42CF-841B-BABF0E07736D}">
  <ds:schemaRefs>
    <ds:schemaRef ds:uri="http://www.w3.org/XML/1998/namespace"/>
    <ds:schemaRef ds:uri="http://schemas.microsoft.com/office/2006/metadata/properties"/>
    <ds:schemaRef ds:uri="http://schemas.microsoft.com/office/infopath/2007/PartnerControls"/>
    <ds:schemaRef ds:uri="http://purl.org/dc/terms/"/>
    <ds:schemaRef ds:uri="http://purl.org/dc/elements/1.1/"/>
    <ds:schemaRef ds:uri="http://schemas.openxmlformats.org/package/2006/metadata/core-properties"/>
    <ds:schemaRef ds:uri="http://schemas.microsoft.com/office/2006/documentManagement/types"/>
    <ds:schemaRef ds:uri="http://purl.org/dc/dcmitype/"/>
    <ds:schemaRef ds:uri="e917e7b4-4346-449a-9cfb-cf92bf2e1087"/>
  </ds:schemaRefs>
</ds:datastoreItem>
</file>

<file path=customXml/itemProps2.xml><?xml version="1.0" encoding="utf-8"?>
<ds:datastoreItem xmlns:ds="http://schemas.openxmlformats.org/officeDocument/2006/customXml" ds:itemID="{8435A67E-73CE-403B-8309-7059A1437D9F}">
  <ds:schemaRefs>
    <ds:schemaRef ds:uri="http://schemas.microsoft.com/sharepoint/v3/contenttype/forms"/>
  </ds:schemaRefs>
</ds:datastoreItem>
</file>

<file path=customXml/itemProps3.xml><?xml version="1.0" encoding="utf-8"?>
<ds:datastoreItem xmlns:ds="http://schemas.openxmlformats.org/officeDocument/2006/customXml" ds:itemID="{BBA1A055-A308-4D32-89ED-8C0442BE9508}"/>
</file>

<file path=docProps/app.xml><?xml version="1.0" encoding="utf-8"?>
<Properties xmlns="http://schemas.openxmlformats.org/officeDocument/2006/extended-properties" xmlns:vt="http://schemas.openxmlformats.org/officeDocument/2006/docPropsVTypes">
  <Template/>
  <TotalTime>5812</TotalTime>
  <Words>4007</Words>
  <Application>Microsoft Office PowerPoint</Application>
  <PresentationFormat>Widescreen</PresentationFormat>
  <Paragraphs>281</Paragraphs>
  <Slides>42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42</vt:i4>
      </vt:variant>
    </vt:vector>
  </HeadingPairs>
  <TitlesOfParts>
    <vt:vector size="50" baseType="lpstr">
      <vt:lpstr>Arial</vt:lpstr>
      <vt:lpstr>Calibri</vt:lpstr>
      <vt:lpstr>Calibri Light</vt:lpstr>
      <vt:lpstr>Franklin Gothic Book</vt:lpstr>
      <vt:lpstr>Franklin Gothic Medium</vt:lpstr>
      <vt:lpstr>Wingdings</vt:lpstr>
      <vt:lpstr>Office Theme</vt:lpstr>
      <vt:lpstr>Default Theme</vt:lpstr>
      <vt:lpstr>Sponsored by GCFA</vt:lpstr>
      <vt:lpstr>PowerPoint Presentation</vt:lpstr>
      <vt:lpstr>PowerPoint Presentation</vt:lpstr>
      <vt:lpstr>How to use the Book of Discipline</vt:lpstr>
      <vt:lpstr>How to use the Book of Discipline</vt:lpstr>
      <vt:lpstr>How to use the Book of Discipline</vt:lpstr>
      <vt:lpstr>PowerPoint Presentation</vt:lpstr>
      <vt:lpstr>CCFA – What does the Book of Discipline Say?</vt:lpstr>
      <vt:lpstr>CCFA – What does the Book of Discipline Say?</vt:lpstr>
      <vt:lpstr>CCFA – What does the Book of Discipline Say?</vt:lpstr>
      <vt:lpstr>CCFA – What does the Book of Discipline Say?</vt:lpstr>
      <vt:lpstr>CCFA – What does the Book of Discipline Say?</vt:lpstr>
      <vt:lpstr>CCFA – What does the Book of Discipline Say?</vt:lpstr>
      <vt:lpstr>CCFA – What does the Book of Discipline Say?</vt:lpstr>
      <vt:lpstr>CCFA – What does the Book of Discipline Say?</vt:lpstr>
      <vt:lpstr>CCFA – What does the Book of Discipline Say?</vt:lpstr>
      <vt:lpstr>CCFA – What does the Book of Discipline Say?</vt:lpstr>
      <vt:lpstr>CCFA – What does the Book of Discipline Say?</vt:lpstr>
      <vt:lpstr>CCFA – What does the Book of Discipline Say?</vt:lpstr>
      <vt:lpstr>CCFA – What does the Book of Discipline Say?</vt:lpstr>
      <vt:lpstr>CCFA – What does the Book of Discipline Say?</vt:lpstr>
      <vt:lpstr>CCFA – What does the Book of Discipline Say?</vt:lpstr>
      <vt:lpstr>CCFA – What does the Book of Discipline Say?</vt:lpstr>
      <vt:lpstr>PowerPoint Presentation</vt:lpstr>
      <vt:lpstr>Responsibilities of the Annual Conference Treasurer – Para 619</vt:lpstr>
      <vt:lpstr>Responsibilities of the Annual Conference Treasurer – Para 619</vt:lpstr>
      <vt:lpstr>Responsibilities of the Annual Conference Treasurer – Para 619</vt:lpstr>
      <vt:lpstr>Responsibilities of the Annual Conference Treasurer – Para 619</vt:lpstr>
      <vt:lpstr>Responsibilities of the Annual Conference Treasurer – Para 619</vt:lpstr>
      <vt:lpstr>PowerPoint Presentation</vt:lpstr>
      <vt:lpstr>General Conference 2021 Legislations</vt:lpstr>
      <vt:lpstr>General Conference 2021 Legislations</vt:lpstr>
      <vt:lpstr>General Conference 2021 Legislations</vt:lpstr>
      <vt:lpstr>General Conference 2021 Legislations</vt:lpstr>
      <vt:lpstr>General Conference 2021 Legislations</vt:lpstr>
      <vt:lpstr>General Conference 2021 Legislations</vt:lpstr>
      <vt:lpstr>General Conference 2021 Legislations</vt:lpstr>
      <vt:lpstr>General Conference 2021 Legislations</vt:lpstr>
      <vt:lpstr>General Conference 2021 Legislations</vt:lpstr>
      <vt:lpstr>PowerPoint Presentation</vt:lpstr>
      <vt:lpstr>The Number of Episcopal Areas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Sponsored by GCFA</dc:title>
  <dc:creator>Sharon Dean</dc:creator>
  <cp:lastModifiedBy>Kellie Schmeal</cp:lastModifiedBy>
  <cp:revision>43</cp:revision>
  <dcterms:created xsi:type="dcterms:W3CDTF">2020-11-10T14:16:28Z</dcterms:created>
  <dcterms:modified xsi:type="dcterms:W3CDTF">2021-01-25T19:47:09Z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0x0101006472D8E426220345B89B7B6839A37875</vt:lpwstr>
  </property>
</Properties>
</file>