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5" r:id="rId4"/>
    <p:sldMasterId id="2147483648" r:id="rId5"/>
  </p:sldMasterIdLst>
  <p:sldIdLst>
    <p:sldId id="256" r:id="rId6"/>
    <p:sldId id="259" r:id="rId7"/>
    <p:sldId id="263" r:id="rId8"/>
    <p:sldId id="260" r:id="rId9"/>
    <p:sldId id="261" r:id="rId10"/>
    <p:sldId id="257" r:id="rId11"/>
    <p:sldId id="262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4" r:id="rId25"/>
    <p:sldId id="277" r:id="rId26"/>
    <p:sldId id="278" r:id="rId27"/>
    <p:sldId id="279" r:id="rId28"/>
    <p:sldId id="280" r:id="rId29"/>
    <p:sldId id="281" r:id="rId30"/>
    <p:sldId id="25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3">
            <a:extLst>
              <a:ext uri="{FF2B5EF4-FFF2-40B4-BE49-F238E27FC236}">
                <a16:creationId xmlns:a16="http://schemas.microsoft.com/office/drawing/2014/main" id="{8F9170C5-8BB6-4C69-99CA-3D254A663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52969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1B08F0-0032-4257-BF3E-CCA90FDF1E24}"/>
              </a:ext>
            </a:extLst>
          </p:cNvPr>
          <p:cNvSpPr/>
          <p:nvPr userDrawn="1"/>
        </p:nvSpPr>
        <p:spPr bwMode="auto">
          <a:xfrm>
            <a:off x="-5013" y="-39152"/>
            <a:ext cx="12191999" cy="5336104"/>
          </a:xfrm>
          <a:prstGeom prst="rect">
            <a:avLst/>
          </a:prstGeom>
          <a:gradFill flip="none" rotWithShape="1">
            <a:gsLst>
              <a:gs pos="0">
                <a:srgbClr val="00688B">
                  <a:alpha val="80000"/>
                </a:srgbClr>
              </a:gs>
              <a:gs pos="100000">
                <a:srgbClr val="027FA0">
                  <a:alpha val="80000"/>
                </a:srgb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173456"/>
              </a:solidFill>
              <a:effectLst/>
              <a:uLnTx/>
              <a:uFillTx/>
              <a:latin typeface="Franklin Gothic Book" panose="020B050302010202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9A21C-C0F8-4122-83BA-D73A04281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5F097-BF3F-4796-86A4-49D026C28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5172-DCB9-442B-AD40-EAF6B523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BDDD0-4182-4B12-856F-EAFBCB5E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8A6B-BFC1-4A86-89B4-E73E374E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75EA9-7F74-4C94-877F-54FDD6676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ADF22-8430-413A-8292-D8C1ABC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E2552-9C6B-4938-999A-86EA0A6B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17EA-5C7D-4A08-ADB3-373F087E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8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3BDA1-5C72-4EFD-AC74-1D1257948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87D30-3B78-4FE6-BDB0-F55AF880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9DEBD-07B2-4E8C-A220-E8748EA8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0C4D0-FA9A-494F-AB95-EDD8A866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E609E-7262-4AC6-892F-8C822C98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8467"/>
            <a:ext cx="12192000" cy="68410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5562600"/>
            <a:ext cx="12192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8465"/>
            <a:ext cx="12192000" cy="55626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782683"/>
            <a:ext cx="2547088" cy="90740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2108200"/>
            <a:ext cx="10363200" cy="1422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867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3733800"/>
            <a:ext cx="9855200" cy="101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9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6086909" y="0"/>
            <a:ext cx="6105091" cy="68580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1" y="2006944"/>
            <a:ext cx="5413909" cy="1928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45" y="5591851"/>
            <a:ext cx="3251200" cy="7620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10335" y="3256596"/>
            <a:ext cx="323217" cy="487765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45231" y="4866117"/>
            <a:ext cx="453424" cy="298940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6559398" y="5442309"/>
            <a:ext cx="425092" cy="425092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58748" y="4053858"/>
            <a:ext cx="426391" cy="481156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1" y="584200"/>
            <a:ext cx="5264151" cy="812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609585" indent="0">
              <a:buFontTx/>
              <a:buNone/>
              <a:defRPr>
                <a:latin typeface="+mj-lt"/>
              </a:defRPr>
            </a:lvl2pPr>
            <a:lvl3pPr marL="1219170" indent="0">
              <a:buFontTx/>
              <a:buNone/>
              <a:defRPr>
                <a:latin typeface="+mj-lt"/>
              </a:defRPr>
            </a:lvl3pPr>
            <a:lvl4pPr marL="1828754" indent="0">
              <a:buFontTx/>
              <a:buNone/>
              <a:defRPr>
                <a:latin typeface="+mj-lt"/>
              </a:defRPr>
            </a:lvl4pPr>
            <a:lvl5pPr marL="2438339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9961" y="3343234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9961" y="4031598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9961" y="4719962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99961" y="5409293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B6D6-6BCA-43C5-9E30-0CE61334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C2FBF-3E00-410F-929F-626FE410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4D9E7-D164-43FA-9605-6856F5FB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38665-9BD8-43CB-9F66-65EF64C5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3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181C-C1EE-4C3C-AB77-2CB0185F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F5782-0E07-4AAB-9A58-CE9BAC76E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F757A-6528-4AA0-8073-1A425A97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410CF-5561-490B-9F1E-A61BFD17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B5CA52-3262-41A4-9F21-6498574641FE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2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4D3B-120B-4CD6-8676-73293369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2991-6DF0-496F-BBF8-ED485FF59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32E2E-DA97-4421-9219-2033D393B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48D2A-9C56-406A-AF00-01AAB8C1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51240-12D2-47A5-88AD-D5C38C42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8CB8-04E6-4E69-99E5-888ADB67E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BB6A4-DE00-4C38-9085-6C6639693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E4CC9-8880-4403-869D-ADD1C1AD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AB0D8-CEB9-402C-893C-60E2F05B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EBF50C-8753-4355-91C7-4C99B9CC7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62984-6CD9-46A9-A10C-48AFC55C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30FA4-81B2-435D-8702-63E6837D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5C7D6-4AA7-4E5E-9139-CD1DCDE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600E9-0226-4DF2-A055-6D67D693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BA434-C628-4DC7-A305-68D113D8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3FE0D-EEC2-464B-B464-C5E559D6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31959-8CF2-41B5-AE4B-BF57213C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90E0A-B036-4CAF-AAE0-D7FD352B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233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94E4-B965-4E48-9D22-AE4C995E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E55F4-0AEE-45D7-B73C-6B1EE010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865CE-9022-4ED3-866D-E2F98E85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8ED50-116D-4445-B7B9-926F7304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90612-B9D6-47F3-BF76-161D931C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4971-0691-4226-8A67-65CD5625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D60E8-FACB-4A5E-AFFD-87EF4BBEB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9E2A-8D68-4E6F-9E03-909CCD54F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C3EC8-E099-4769-B64A-16D632A4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B7A1C-67B9-4794-ACFF-20E95B2D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4F8BCD3-AF71-46BC-9201-6909870C5E32}"/>
              </a:ext>
            </a:extLst>
          </p:cNvPr>
          <p:cNvGrpSpPr/>
          <p:nvPr userDrawn="1"/>
        </p:nvGrpSpPr>
        <p:grpSpPr>
          <a:xfrm>
            <a:off x="838200" y="365125"/>
            <a:ext cx="10515600" cy="1332538"/>
            <a:chOff x="262757" y="1329109"/>
            <a:chExt cx="8153400" cy="685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547563-ECB9-4280-AA48-933B8AABF5A3}"/>
                </a:ext>
              </a:extLst>
            </p:cNvPr>
            <p:cNvSpPr/>
            <p:nvPr userDrawn="1"/>
          </p:nvSpPr>
          <p:spPr bwMode="auto">
            <a:xfrm>
              <a:off x="262757" y="1329109"/>
              <a:ext cx="7696200" cy="685800"/>
            </a:xfrm>
            <a:prstGeom prst="rect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16" name="Triangle 10">
              <a:extLst>
                <a:ext uri="{FF2B5EF4-FFF2-40B4-BE49-F238E27FC236}">
                  <a16:creationId xmlns:a16="http://schemas.microsoft.com/office/drawing/2014/main" id="{A7261D6D-9F09-4F0D-9432-6D45C2B56099}"/>
                </a:ext>
              </a:extLst>
            </p:cNvPr>
            <p:cNvSpPr/>
            <p:nvPr userDrawn="1"/>
          </p:nvSpPr>
          <p:spPr bwMode="auto">
            <a:xfrm rot="5400000">
              <a:off x="7844657" y="1443409"/>
              <a:ext cx="685800" cy="457200"/>
            </a:xfrm>
            <a:prstGeom prst="triangle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B80D8-8CEB-4517-AE37-912F17AE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33E6-39A6-4B45-9817-AA04257CE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65426-0204-403B-8B45-FBA0DC9D9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C6736-FB9C-4BA5-A5C0-DDD9A8F35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B8C3D7-F0C8-46CE-B8CF-AF6C3C0670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6304925"/>
            <a:ext cx="904875" cy="3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9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4204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7FEB-8D9A-484A-BB8E-99C10D4F5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8985" y="4667813"/>
            <a:ext cx="3934027" cy="597681"/>
          </a:xfrm>
        </p:spPr>
        <p:txBody>
          <a:bodyPr>
            <a:normAutofit/>
          </a:bodyPr>
          <a:lstStyle/>
          <a:p>
            <a:r>
              <a:rPr lang="en-US" sz="3600" dirty="0"/>
              <a:t>Sponsored by GCFA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321DE-54DB-4375-AE1C-8026CEA93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1879" y="5385215"/>
            <a:ext cx="4468241" cy="111403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Virtual Training Event</a:t>
            </a:r>
          </a:p>
          <a:p>
            <a:r>
              <a:rPr lang="en-US" sz="3600" dirty="0"/>
              <a:t>January 26-28, 2021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AA724DF9-6595-44DB-93EA-EF25E2BB381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78" y="199681"/>
            <a:ext cx="8308439" cy="462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3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Prepared for Economic &amp; Market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Avoid making unplanned cost reduction measures in a knee-jerk manner.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If revenues fail to meet expectations, reserves can be used as a stop gap until:</a:t>
            </a:r>
          </a:p>
          <a:p>
            <a:pPr lvl="2"/>
            <a:r>
              <a:rPr lang="en-US" sz="3200" dirty="0"/>
              <a:t> Revenues reach target levels or</a:t>
            </a:r>
          </a:p>
          <a:p>
            <a:pPr lvl="2"/>
            <a:r>
              <a:rPr lang="en-US" sz="3200" dirty="0"/>
              <a:t> A more strategic approach can be planned to implement necessary cost reductions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43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84219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What is an Appropriate Level of “Financial Reserves”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Rick King, CFO  GCFA</a:t>
            </a:r>
          </a:p>
        </p:txBody>
      </p:sp>
    </p:spTree>
    <p:extLst>
      <p:ext uri="{BB962C8B-B14F-4D97-AF65-F5344CB8AC3E}">
        <p14:creationId xmlns:p14="http://schemas.microsoft.com/office/powerpoint/2010/main" val="338457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is Appropriate?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/>
              <a:t>Many standards are used to establish reserve levels including months of operating expenses or even a set dollar amount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These standards are relatively arbitrary and not organization nor risk specific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Given todays economic realities, these approaches won’t be satisfactory going forward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930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is Appropriate?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there may be similarities, each Annual Conference, General Agency or Local Church is unique</a:t>
            </a:r>
          </a:p>
          <a:p>
            <a:endParaRPr lang="en-US" dirty="0"/>
          </a:p>
          <a:p>
            <a:r>
              <a:rPr lang="en-US" dirty="0"/>
              <a:t>What is appropriate for one organization, regardless of similarities may not be the same for another.</a:t>
            </a:r>
          </a:p>
          <a:p>
            <a:pPr lvl="1"/>
            <a:endParaRPr lang="en-US" sz="3600" dirty="0"/>
          </a:p>
          <a:p>
            <a:pPr marL="457200" lvl="1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There are no easy answers!</a:t>
            </a:r>
          </a:p>
          <a:p>
            <a:pPr marL="457200" lvl="1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One size does not fit all!</a:t>
            </a:r>
          </a:p>
          <a:p>
            <a:pPr marL="457200" lvl="1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We have a lot of thoughtful work to be done!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9695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84219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Reserve Planning – Establishing Target Levels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As Outlined by Grant Thornton’s Advisory Practice</a:t>
            </a:r>
          </a:p>
        </p:txBody>
      </p:sp>
    </p:spTree>
    <p:extLst>
      <p:ext uri="{BB962C8B-B14F-4D97-AF65-F5344CB8AC3E}">
        <p14:creationId xmlns:p14="http://schemas.microsoft.com/office/powerpoint/2010/main" val="3640440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key Steps to Reserve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Determine a baseline long-term financial forecast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Detailed analysis of potential risk and the potential magnitude of their impact on the organization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Quantify your projected average annual risk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Establish target reserve levels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Identify the funding plan / approach</a:t>
            </a:r>
          </a:p>
          <a:p>
            <a:pPr marL="1200150" lvl="1" indent="-742950">
              <a:buFont typeface="+mj-lt"/>
              <a:buAutoNum type="arabicPeriod"/>
            </a:pPr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0158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 Develop Baseline Financial Forecast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600" dirty="0"/>
              <a:t>If reserves are meant to mitigate adverse financial circumstances, it is critical that you understand the baseline you are insuring against.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Identify and measure key drivers of financial performance.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Develop a long term forecast of at least 4-5 years for all aspects of the organization.  This will also identify cyclical trends that may not be evident in an annual budget.</a:t>
            </a:r>
          </a:p>
          <a:p>
            <a:pPr marL="1200150" lvl="1" indent="-742950">
              <a:buFont typeface="+mj-lt"/>
              <a:buAutoNum type="arabicPeriod"/>
            </a:pPr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0530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 Detailed Analysis of potential risks and their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/>
              <a:t>Identify your potential risks</a:t>
            </a:r>
          </a:p>
          <a:p>
            <a:pPr lvl="2"/>
            <a:r>
              <a:rPr lang="en-US" sz="3200" dirty="0"/>
              <a:t>Churches / members leaving the denomination</a:t>
            </a:r>
          </a:p>
          <a:p>
            <a:pPr lvl="2"/>
            <a:r>
              <a:rPr lang="en-US" sz="3200" dirty="0"/>
              <a:t>Major building repairs</a:t>
            </a:r>
          </a:p>
          <a:p>
            <a:pPr lvl="2"/>
            <a:r>
              <a:rPr lang="en-US" sz="3200" dirty="0"/>
              <a:t>Pension health liabilities</a:t>
            </a:r>
          </a:p>
          <a:p>
            <a:pPr lvl="2"/>
            <a:r>
              <a:rPr lang="en-US" sz="3200" dirty="0"/>
              <a:t>Lawsuits</a:t>
            </a:r>
          </a:p>
          <a:p>
            <a:pPr lvl="2"/>
            <a:r>
              <a:rPr lang="en-US" sz="3200" dirty="0"/>
              <a:t>Others?</a:t>
            </a:r>
          </a:p>
          <a:p>
            <a:pPr lvl="1"/>
            <a:r>
              <a:rPr lang="en-US" sz="3600" dirty="0"/>
              <a:t>Quantify the range of impact of each risk</a:t>
            </a:r>
          </a:p>
          <a:p>
            <a:pPr lvl="1"/>
            <a:r>
              <a:rPr lang="en-US" sz="3600" dirty="0"/>
              <a:t>Assign a likelihood of occurrence for each risk / range.</a:t>
            </a:r>
          </a:p>
          <a:p>
            <a:pPr lvl="2"/>
            <a:endParaRPr lang="en-US" sz="3200" dirty="0"/>
          </a:p>
          <a:p>
            <a:pPr lvl="1"/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029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 Detailed Analysis of potential risks and their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3600" b="1" dirty="0"/>
              <a:t>Other potential risks facing all organizations</a:t>
            </a:r>
          </a:p>
          <a:p>
            <a:pPr lvl="2"/>
            <a:r>
              <a:rPr lang="en-US" sz="3200" dirty="0"/>
              <a:t>Governance</a:t>
            </a:r>
          </a:p>
          <a:p>
            <a:pPr lvl="2"/>
            <a:r>
              <a:rPr lang="en-US" sz="3200" dirty="0"/>
              <a:t>Personnel</a:t>
            </a:r>
          </a:p>
          <a:p>
            <a:pPr lvl="2"/>
            <a:r>
              <a:rPr lang="en-US" sz="3200" dirty="0"/>
              <a:t>Economic / Financial</a:t>
            </a:r>
          </a:p>
          <a:p>
            <a:pPr lvl="2"/>
            <a:r>
              <a:rPr lang="en-US" sz="3200" dirty="0"/>
              <a:t>Compliance</a:t>
            </a:r>
          </a:p>
          <a:p>
            <a:pPr lvl="2"/>
            <a:r>
              <a:rPr lang="en-US" sz="3200" dirty="0"/>
              <a:t>Technology</a:t>
            </a:r>
          </a:p>
          <a:p>
            <a:pPr lvl="2"/>
            <a:r>
              <a:rPr lang="en-US" sz="3200" dirty="0"/>
              <a:t>Fraud</a:t>
            </a:r>
          </a:p>
          <a:p>
            <a:pPr lvl="2"/>
            <a:r>
              <a:rPr lang="en-US" sz="3200" dirty="0"/>
              <a:t>Natural Disasters / Terrorism</a:t>
            </a:r>
          </a:p>
          <a:p>
            <a:pPr lvl="2"/>
            <a:r>
              <a:rPr lang="en-US" sz="3200" dirty="0"/>
              <a:t>Operational Process</a:t>
            </a:r>
          </a:p>
          <a:p>
            <a:pPr lvl="2"/>
            <a:r>
              <a:rPr lang="en-US" sz="3200" dirty="0"/>
              <a:t>Brand Loyalty</a:t>
            </a:r>
          </a:p>
          <a:p>
            <a:pPr lvl="2"/>
            <a:endParaRPr lang="en-US" sz="3200" dirty="0"/>
          </a:p>
          <a:p>
            <a:pPr lvl="1"/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263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 Detailed Analysis of potential risks and their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b="1" dirty="0"/>
              <a:t>Critical to collaborate with all leaders of the organization.  </a:t>
            </a:r>
            <a:r>
              <a:rPr lang="en-US" sz="3600" b="1" dirty="0">
                <a:solidFill>
                  <a:srgbClr val="FF0000"/>
                </a:solidFill>
              </a:rPr>
              <a:t>Don’t do this in a silo.</a:t>
            </a:r>
          </a:p>
          <a:p>
            <a:pPr lvl="2"/>
            <a:r>
              <a:rPr lang="en-US" sz="3200" dirty="0"/>
              <a:t>Provides a more comprehensive and detailed analysis.  Different perspectives are important to arriving at best estimate of a potential risk. </a:t>
            </a:r>
          </a:p>
          <a:p>
            <a:pPr lvl="2"/>
            <a:r>
              <a:rPr lang="en-US" sz="3200" dirty="0"/>
              <a:t>Builds buy-in throughout the organization and increases the integrity of the analysis</a:t>
            </a:r>
          </a:p>
          <a:p>
            <a:pPr lvl="2"/>
            <a:r>
              <a:rPr lang="en-US" sz="3200" dirty="0"/>
              <a:t>Creates a shared perspective on the long-term direction.</a:t>
            </a:r>
          </a:p>
          <a:p>
            <a:pPr lvl="2"/>
            <a:endParaRPr lang="en-US" sz="3200" dirty="0"/>
          </a:p>
          <a:p>
            <a:pPr lvl="1"/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277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84219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Reserves – Defining &amp; Determining Appropriate Levels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Rick King, CFO  GCFA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 Quantify Your Annual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Calculate a probability adjusted outcome of potential risk and incorporate into the long-term forecast.</a:t>
            </a:r>
          </a:p>
          <a:p>
            <a:pPr lvl="2"/>
            <a:r>
              <a:rPr lang="en-US" sz="3200" dirty="0"/>
              <a:t>Impact should be done by year.   The potential impact might be greater in one year vs. another.  arriving at best estimate of a potential risk. </a:t>
            </a:r>
          </a:p>
          <a:p>
            <a:pPr lvl="2"/>
            <a:r>
              <a:rPr lang="en-US" sz="3200" dirty="0"/>
              <a:t>Scenario planning is also important.  Have a range of long-term plans so that you are ready in case reality is worse than you predicted.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0831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 Establish Your Target Reserve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b="1" dirty="0"/>
              <a:t>Factors to include in setting target reserve levels:</a:t>
            </a:r>
            <a:endParaRPr lang="en-US" sz="3600" b="1" dirty="0">
              <a:solidFill>
                <a:srgbClr val="FF0000"/>
              </a:solidFill>
            </a:endParaRPr>
          </a:p>
          <a:p>
            <a:pPr lvl="2"/>
            <a:r>
              <a:rPr lang="en-US" sz="3200" dirty="0"/>
              <a:t>The calculated projected impact by year of the identified risks</a:t>
            </a:r>
          </a:p>
          <a:p>
            <a:pPr lvl="2"/>
            <a:r>
              <a:rPr lang="en-US" sz="3200" dirty="0"/>
              <a:t>The likelihood of these impacts being one-time vs. ongoing.</a:t>
            </a:r>
          </a:p>
          <a:p>
            <a:pPr lvl="2"/>
            <a:r>
              <a:rPr lang="en-US" sz="3200" dirty="0"/>
              <a:t>The organization’s ability to reduce expenses or increase revenues in the face of the realized risk</a:t>
            </a:r>
          </a:p>
          <a:p>
            <a:pPr lvl="2"/>
            <a:r>
              <a:rPr lang="en-US" sz="3200" dirty="0"/>
              <a:t>The organization’s appetite for risk</a:t>
            </a:r>
          </a:p>
          <a:p>
            <a:pPr lvl="2"/>
            <a:endParaRPr lang="en-US" sz="3200" dirty="0"/>
          </a:p>
          <a:p>
            <a:pPr lvl="1"/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0493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Reserve Targets Using these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/>
              <a:t>Improved organizational understanding of the potential risk factors and their impact.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A more defensible rationale for the reserve levels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Development of a long-term strategic plan that provides a road-map for actions and decisions while contemplating the potential impact of key risk factors.</a:t>
            </a:r>
          </a:p>
          <a:p>
            <a:pPr lvl="1"/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3192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84219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Other Things to Consider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50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600" dirty="0"/>
              <a:t>Your budgeting practices will impact reserve levels</a:t>
            </a:r>
          </a:p>
          <a:p>
            <a:pPr lvl="2"/>
            <a:r>
              <a:rPr lang="en-US" sz="3200" dirty="0"/>
              <a:t>Conservative approaches will likely lead to higher reserve levels or lower usage than planned</a:t>
            </a:r>
          </a:p>
          <a:p>
            <a:pPr lvl="2"/>
            <a:r>
              <a:rPr lang="en-US" sz="3200" dirty="0"/>
              <a:t>Aspirational budgets will likely lead to lower reserve levels &amp; increased usage vs. the plan.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It is important to use an honest assessment when establishing your reserve targets! </a:t>
            </a:r>
          </a:p>
          <a:p>
            <a:pPr lvl="2"/>
            <a:endParaRPr lang="en-US" sz="3200" dirty="0"/>
          </a:p>
          <a:p>
            <a:pPr lvl="1"/>
            <a:r>
              <a:rPr lang="en-US" sz="3600" dirty="0"/>
              <a:t>Develop and document a reserve policy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Review the reserve targets and reserve policy regularly (preferably annually)</a:t>
            </a:r>
          </a:p>
          <a:p>
            <a:pPr lvl="2"/>
            <a:endParaRPr lang="en-US" sz="3200" dirty="0"/>
          </a:p>
          <a:p>
            <a:pPr lvl="2"/>
            <a:endParaRPr lang="en-US" sz="3200" dirty="0"/>
          </a:p>
          <a:p>
            <a:pPr lvl="1"/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4588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84219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99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961" y="3040912"/>
            <a:ext cx="3454400" cy="808206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1 Music Circle North </a:t>
            </a:r>
          </a:p>
          <a:p>
            <a:r>
              <a:rPr lang="en-US" dirty="0">
                <a:solidFill>
                  <a:schemeClr val="bg1"/>
                </a:solidFill>
              </a:rPr>
              <a:t>Nashville, TN 37203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615-329-2393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9961" y="4719962"/>
            <a:ext cx="4608504" cy="505884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ConnectionalRelations@gcfa.org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99961" y="5409293"/>
            <a:ext cx="3726002" cy="715060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www.gcfa.org</a:t>
            </a:r>
          </a:p>
        </p:txBody>
      </p:sp>
      <p:pic>
        <p:nvPicPr>
          <p:cNvPr id="1030" name="Picture 6" descr="Thank you PNG">
            <a:extLst>
              <a:ext uri="{FF2B5EF4-FFF2-40B4-BE49-F238E27FC236}">
                <a16:creationId xmlns:a16="http://schemas.microsoft.com/office/drawing/2014/main" id="{7081900C-EB0F-41C6-9322-3B54E011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93" y="79889"/>
            <a:ext cx="3079898" cy="30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84219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Definitions of Different Types of Reserves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4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F2BD-BBAB-44CA-9864-F81E1FCF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&amp; Definitions of Reserves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BC8F9-BEB5-46F4-96B8-41388E2945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Donor Restricted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FDE60-EC2E-421E-96F6-B2B306CDB7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Permanently Restricted Net Assets</a:t>
            </a:r>
          </a:p>
          <a:p>
            <a:pPr lvl="1"/>
            <a:r>
              <a:rPr lang="en-US" dirty="0"/>
              <a:t>Principal balance remains in tact</a:t>
            </a:r>
          </a:p>
          <a:p>
            <a:pPr lvl="1"/>
            <a:r>
              <a:rPr lang="en-US" dirty="0"/>
              <a:t>Income can be used for a purpose as specified the donor</a:t>
            </a:r>
          </a:p>
          <a:p>
            <a:r>
              <a:rPr lang="en-US" dirty="0"/>
              <a:t>Temporarily Restricted Net Assets</a:t>
            </a:r>
          </a:p>
          <a:p>
            <a:pPr lvl="1"/>
            <a:r>
              <a:rPr lang="en-US" dirty="0"/>
              <a:t>Principal &amp; Income to be used for specific purpose as directed by the donor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83B33-6066-49F3-890C-E0CF61FD3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Unrestricted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AF16D-B162-454B-A315-BB70DF77E5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Undesignated</a:t>
            </a:r>
          </a:p>
          <a:p>
            <a:pPr lvl="1"/>
            <a:r>
              <a:rPr lang="en-US" dirty="0"/>
              <a:t>Funds can be used for any purpose deemed necessary</a:t>
            </a:r>
          </a:p>
          <a:p>
            <a:r>
              <a:rPr lang="en-US" dirty="0"/>
              <a:t>Board Designated</a:t>
            </a:r>
          </a:p>
          <a:p>
            <a:pPr lvl="1"/>
            <a:r>
              <a:rPr lang="en-US" dirty="0"/>
              <a:t>Funds are not restricted by the donor</a:t>
            </a:r>
          </a:p>
          <a:p>
            <a:pPr lvl="1"/>
            <a:r>
              <a:rPr lang="en-US" dirty="0"/>
              <a:t>The Board designates the funds for a particular purpose</a:t>
            </a:r>
          </a:p>
          <a:p>
            <a:pPr lvl="1"/>
            <a:r>
              <a:rPr lang="en-US" dirty="0"/>
              <a:t>The Board can move these funds back to undesignated at any time if circumstances change or warrant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4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F2BD-BBAB-44CA-9864-F81E1FCF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&amp; Definitions of Reserves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BC8F9-BEB5-46F4-96B8-41388E2945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Liquid Net Assets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FDE60-EC2E-421E-96F6-B2B306CDB7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Cash</a:t>
            </a:r>
          </a:p>
          <a:p>
            <a:r>
              <a:rPr lang="en-US" dirty="0"/>
              <a:t>Investments &amp; Securities</a:t>
            </a:r>
          </a:p>
          <a:p>
            <a:r>
              <a:rPr lang="en-US" dirty="0"/>
              <a:t>Receivables</a:t>
            </a:r>
          </a:p>
          <a:p>
            <a:r>
              <a:rPr lang="en-US" dirty="0"/>
              <a:t>Inventories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83B33-6066-49F3-890C-E0CF61FD3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Net Assets Not Readily Convertible to Cash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AF16D-B162-454B-A315-BB70DF77E5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Fixed assets</a:t>
            </a:r>
          </a:p>
          <a:p>
            <a:r>
              <a:rPr lang="en-US" dirty="0"/>
              <a:t>Certain investments or holding that are not marketable</a:t>
            </a:r>
          </a:p>
          <a:p>
            <a:r>
              <a:rPr lang="en-US" dirty="0"/>
              <a:t>Long-Term Notes receivable</a:t>
            </a:r>
          </a:p>
        </p:txBody>
      </p:sp>
    </p:spTree>
    <p:extLst>
      <p:ext uri="{BB962C8B-B14F-4D97-AF65-F5344CB8AC3E}">
        <p14:creationId xmlns:p14="http://schemas.microsoft.com/office/powerpoint/2010/main" val="326323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&amp; Definitions of Reserves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i="1" dirty="0"/>
              <a:t>Financial reserves </a:t>
            </a:r>
            <a:r>
              <a:rPr lang="en-US" sz="4000" i="1" dirty="0"/>
              <a:t>= A subset of liquid net assets.  They are a distinct pool of assets that an organization can access either to:</a:t>
            </a:r>
          </a:p>
          <a:p>
            <a:pPr marL="0" indent="0">
              <a:buNone/>
            </a:pPr>
            <a:endParaRPr lang="en-US" sz="2400" i="1" dirty="0"/>
          </a:p>
          <a:p>
            <a:pPr lvl="1"/>
            <a:r>
              <a:rPr lang="en-US" sz="3600" dirty="0"/>
              <a:t>Mitigate the impact of unbudgeted or undesirable financial events</a:t>
            </a:r>
          </a:p>
          <a:p>
            <a:pPr lvl="1"/>
            <a:endParaRPr lang="en-US" sz="2200" dirty="0"/>
          </a:p>
          <a:p>
            <a:pPr lvl="1"/>
            <a:r>
              <a:rPr lang="en-US" sz="3600" dirty="0"/>
              <a:t>Pursue opportunities of strategic importance that may arise in the future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86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Liquid Assets could be excluded from “Financial Reserves”?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/>
              <a:t>Any Permanently or Temporarily Restricted Net Assets</a:t>
            </a:r>
          </a:p>
          <a:p>
            <a:pPr lvl="1"/>
            <a:endParaRPr lang="en-US" sz="1900" dirty="0"/>
          </a:p>
          <a:p>
            <a:pPr lvl="1"/>
            <a:r>
              <a:rPr lang="en-US" sz="3600" dirty="0"/>
              <a:t>Liquid assets required to cover working capital fluctuations throughout the year</a:t>
            </a:r>
          </a:p>
          <a:p>
            <a:pPr lvl="1"/>
            <a:endParaRPr lang="en-US" sz="1900" dirty="0"/>
          </a:p>
          <a:p>
            <a:pPr lvl="1"/>
            <a:r>
              <a:rPr lang="en-US" sz="3600" dirty="0"/>
              <a:t>Liquid assets required to cover known events over the course of the next year</a:t>
            </a:r>
          </a:p>
          <a:p>
            <a:pPr lvl="1"/>
            <a:endParaRPr lang="en-US" sz="1800" dirty="0"/>
          </a:p>
          <a:p>
            <a:pPr lvl="1"/>
            <a:r>
              <a:rPr lang="en-US" sz="3600" dirty="0"/>
              <a:t>Board Designated Unrestricted Net Assets</a:t>
            </a:r>
            <a:r>
              <a:rPr lang="en-US" sz="3600" dirty="0">
                <a:solidFill>
                  <a:srgbClr val="FF0000"/>
                </a:solidFill>
              </a:rPr>
              <a:t>?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437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184219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Importance of Maintaining ‘Appropriate Reserves”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3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Prepared for Economic &amp; Market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sz="3600" dirty="0"/>
              <a:t>Denominational issues &amp; potential split</a:t>
            </a:r>
          </a:p>
          <a:p>
            <a:pPr lvl="1"/>
            <a:endParaRPr lang="en-US" sz="2200" dirty="0"/>
          </a:p>
          <a:p>
            <a:pPr lvl="1"/>
            <a:r>
              <a:rPr lang="en-US" sz="3600" dirty="0"/>
              <a:t>COVID-19</a:t>
            </a:r>
          </a:p>
          <a:p>
            <a:pPr lvl="2"/>
            <a:r>
              <a:rPr lang="en-US" sz="3200" dirty="0"/>
              <a:t>Lack of in-person worship</a:t>
            </a:r>
          </a:p>
          <a:p>
            <a:pPr lvl="2"/>
            <a:r>
              <a:rPr lang="en-US" sz="3200" dirty="0"/>
              <a:t>Increased unemployment reached 15% for first time since Great Depression</a:t>
            </a:r>
          </a:p>
          <a:p>
            <a:pPr lvl="1"/>
            <a:endParaRPr lang="en-US" sz="2200" dirty="0"/>
          </a:p>
          <a:p>
            <a:pPr lvl="1"/>
            <a:r>
              <a:rPr lang="en-US" sz="3600" dirty="0"/>
              <a:t>Stock market crash (i.e. 2008-2009)</a:t>
            </a:r>
          </a:p>
          <a:p>
            <a:pPr lvl="2"/>
            <a:r>
              <a:rPr lang="en-US" sz="3200" dirty="0"/>
              <a:t>S &amp; P fell 50% &amp; unemployment reached 10%</a:t>
            </a:r>
          </a:p>
          <a:p>
            <a:pPr lvl="2"/>
            <a:endParaRPr lang="en-US" sz="2200" dirty="0"/>
          </a:p>
          <a:p>
            <a:pPr lvl="1"/>
            <a:r>
              <a:rPr lang="en-US" sz="3600" dirty="0"/>
              <a:t>Declining U.S. attendance</a:t>
            </a:r>
          </a:p>
          <a:p>
            <a:pPr lvl="1"/>
            <a:endParaRPr lang="en-US" sz="2200" dirty="0"/>
          </a:p>
          <a:p>
            <a:pPr lvl="1"/>
            <a:r>
              <a:rPr lang="en-US" sz="3600" dirty="0"/>
              <a:t>Potential litigation costs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85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72D8E426220345B89B7B6839A37875" ma:contentTypeVersion="8" ma:contentTypeDescription="Create a new document." ma:contentTypeScope="" ma:versionID="d1b673c6f36e52c11073f749e7e5fbda">
  <xsd:schema xmlns:xsd="http://www.w3.org/2001/XMLSchema" xmlns:xs="http://www.w3.org/2001/XMLSchema" xmlns:p="http://schemas.microsoft.com/office/2006/metadata/properties" xmlns:ns2="e917e7b4-4346-449a-9cfb-cf92bf2e1087" targetNamespace="http://schemas.microsoft.com/office/2006/metadata/properties" ma:root="true" ma:fieldsID="e64c4b8f205753182e709be463a12eeb" ns2:_="">
    <xsd:import namespace="e917e7b4-4346-449a-9cfb-cf92bf2e10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7e7b4-4346-449a-9cfb-cf92bf2e10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35A67E-73CE-403B-8309-7059A1437D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0A9C3A-50C8-42CF-841B-BABF0E07736D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e917e7b4-4346-449a-9cfb-cf92bf2e108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0E9460-7C59-4943-AA3A-FF66A8F2E7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1064</Words>
  <Application>Microsoft Office PowerPoint</Application>
  <PresentationFormat>Widescreen</PresentationFormat>
  <Paragraphs>157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Default Theme</vt:lpstr>
      <vt:lpstr>Sponsored by GCFA</vt:lpstr>
      <vt:lpstr>PowerPoint Presentation</vt:lpstr>
      <vt:lpstr>PowerPoint Presentation</vt:lpstr>
      <vt:lpstr>Types &amp; Definitions of Reserves </vt:lpstr>
      <vt:lpstr>Types &amp; Definitions of Reserves </vt:lpstr>
      <vt:lpstr>Types &amp; Definitions of Reserves </vt:lpstr>
      <vt:lpstr>What Liquid Assets could be excluded from “Financial Reserves”?</vt:lpstr>
      <vt:lpstr>PowerPoint Presentation</vt:lpstr>
      <vt:lpstr>Be Prepared for Economic &amp; Market Risks</vt:lpstr>
      <vt:lpstr>Be Prepared for Economic &amp; Market Risks</vt:lpstr>
      <vt:lpstr>PowerPoint Presentation</vt:lpstr>
      <vt:lpstr>How Much is Appropriate?</vt:lpstr>
      <vt:lpstr>How Much is Appropriate?</vt:lpstr>
      <vt:lpstr>PowerPoint Presentation</vt:lpstr>
      <vt:lpstr>5 key Steps to Reserve Planning</vt:lpstr>
      <vt:lpstr>Step 1:  Develop Baseline Financial Forecast </vt:lpstr>
      <vt:lpstr>Step 2:  Detailed Analysis of potential risks and their impact</vt:lpstr>
      <vt:lpstr>Step 2:  Detailed Analysis of potential risks and their impact</vt:lpstr>
      <vt:lpstr>Step 2:  Detailed Analysis of potential risks and their impact</vt:lpstr>
      <vt:lpstr>Step 3:  Quantify Your Annual Risk</vt:lpstr>
      <vt:lpstr>Step 4:  Establish Your Target Reserve Levels</vt:lpstr>
      <vt:lpstr>Benefits of Reserve Targets Using these Steps</vt:lpstr>
      <vt:lpstr>PowerPoint Presentation</vt:lpstr>
      <vt:lpstr>Other Things to Consider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Sponsored by GCFA</dc:title>
  <dc:creator>Sharon Dean</dc:creator>
  <cp:lastModifiedBy>Kellie Schmeal</cp:lastModifiedBy>
  <cp:revision>23</cp:revision>
  <dcterms:created xsi:type="dcterms:W3CDTF">2020-11-10T14:16:28Z</dcterms:created>
  <dcterms:modified xsi:type="dcterms:W3CDTF">2021-01-20T22:17:48Z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0x0101006472D8E426220345B89B7B6839A37875</vt:lpwstr>
  </property>
</Properties>
</file>