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9"/>
  </p:notesMasterIdLst>
  <p:sldIdLst>
    <p:sldId id="256" r:id="rId3"/>
    <p:sldId id="257" r:id="rId4"/>
    <p:sldId id="282" r:id="rId5"/>
    <p:sldId id="342" r:id="rId6"/>
    <p:sldId id="343" r:id="rId7"/>
    <p:sldId id="346" r:id="rId8"/>
    <p:sldId id="280" r:id="rId9"/>
    <p:sldId id="281" r:id="rId10"/>
    <p:sldId id="313" r:id="rId11"/>
    <p:sldId id="286" r:id="rId12"/>
    <p:sldId id="287" r:id="rId13"/>
    <p:sldId id="288" r:id="rId14"/>
    <p:sldId id="314" r:id="rId15"/>
    <p:sldId id="295" r:id="rId16"/>
    <p:sldId id="324" r:id="rId17"/>
    <p:sldId id="325" r:id="rId18"/>
    <p:sldId id="333" r:id="rId19"/>
    <p:sldId id="337" r:id="rId20"/>
    <p:sldId id="330" r:id="rId21"/>
    <p:sldId id="347" r:id="rId22"/>
    <p:sldId id="327" r:id="rId23"/>
    <p:sldId id="335" r:id="rId24"/>
    <p:sldId id="338" r:id="rId25"/>
    <p:sldId id="339" r:id="rId26"/>
    <p:sldId id="340" r:id="rId27"/>
    <p:sldId id="341" r:id="rId28"/>
  </p:sldIdLst>
  <p:sldSz cx="14630400" cy="8229600"/>
  <p:notesSz cx="6858000" cy="9144000"/>
  <p:defaultText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E21973-B8B3-49C6-BB78-8C21B52DF348}" v="6" dt="2020-09-14T15:28:20.7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38"/>
    <p:restoredTop sz="87146"/>
  </p:normalViewPr>
  <p:slideViewPr>
    <p:cSldViewPr>
      <p:cViewPr varScale="1">
        <p:scale>
          <a:sx n="64" d="100"/>
          <a:sy n="64" d="100"/>
        </p:scale>
        <p:origin x="1616" y="184"/>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Donnell Lane" userId="LqCNj1T0uwSyC975u75NEDvorWiC7Htua7apbZUzEyg=" providerId="None" clId="Web-{57E21973-B8B3-49C6-BB78-8C21B52DF348}"/>
    <pc:docChg chg="modSld">
      <pc:chgData name="O'Donnell Lane" userId="LqCNj1T0uwSyC975u75NEDvorWiC7Htua7apbZUzEyg=" providerId="None" clId="Web-{57E21973-B8B3-49C6-BB78-8C21B52DF348}" dt="2020-09-14T15:28:20.748" v="5" actId="1076"/>
      <pc:docMkLst>
        <pc:docMk/>
      </pc:docMkLst>
      <pc:sldChg chg="modSp">
        <pc:chgData name="O'Donnell Lane" userId="LqCNj1T0uwSyC975u75NEDvorWiC7Htua7apbZUzEyg=" providerId="None" clId="Web-{57E21973-B8B3-49C6-BB78-8C21B52DF348}" dt="2020-09-14T15:28:20.748" v="5" actId="1076"/>
        <pc:sldMkLst>
          <pc:docMk/>
          <pc:sldMk cId="1260706671" sldId="343"/>
        </pc:sldMkLst>
        <pc:picChg chg="mod">
          <ac:chgData name="O'Donnell Lane" userId="LqCNj1T0uwSyC975u75NEDvorWiC7Htua7apbZUzEyg=" providerId="None" clId="Web-{57E21973-B8B3-49C6-BB78-8C21B52DF348}" dt="2020-09-14T15:28:20.748" v="5" actId="1076"/>
          <ac:picMkLst>
            <pc:docMk/>
            <pc:sldMk cId="1260706671" sldId="343"/>
            <ac:picMk id="9" creationId="{CA45E286-6722-F142-A0D6-6770E40F834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28EBAF-531A-CC4D-8B63-5AEAF23B6F73}" type="datetimeFigureOut">
              <a:rPr lang="en-US" smtClean="0"/>
              <a:t>9/14/2020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4805FF-2469-C441-A968-9DB43E235DF7}" type="slidenum">
              <a:rPr lang="en-US" smtClean="0"/>
              <a:t>‹#›</a:t>
            </a:fld>
            <a:endParaRPr lang="en-US"/>
          </a:p>
        </p:txBody>
      </p:sp>
    </p:spTree>
    <p:extLst>
      <p:ext uri="{BB962C8B-B14F-4D97-AF65-F5344CB8AC3E}">
        <p14:creationId xmlns:p14="http://schemas.microsoft.com/office/powerpoint/2010/main" val="3952745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4805FF-2469-C441-A968-9DB43E235DF7}" type="slidenum">
              <a:rPr lang="en-US" smtClean="0"/>
              <a:t>1</a:t>
            </a:fld>
            <a:endParaRPr lang="en-US"/>
          </a:p>
        </p:txBody>
      </p:sp>
    </p:spTree>
    <p:extLst>
      <p:ext uri="{BB962C8B-B14F-4D97-AF65-F5344CB8AC3E}">
        <p14:creationId xmlns:p14="http://schemas.microsoft.com/office/powerpoint/2010/main" val="278677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have three years of sales data for three customers – I’ve color coded the rows by customer, hopefully the colors are legible on your screen. What we want to do is pivot the on year, and we will be pivoting from rows to columns. (&gt;)</a:t>
            </a:r>
          </a:p>
        </p:txBody>
      </p:sp>
      <p:sp>
        <p:nvSpPr>
          <p:cNvPr id="4" name="Slide Number Placeholder 3"/>
          <p:cNvSpPr>
            <a:spLocks noGrp="1"/>
          </p:cNvSpPr>
          <p:nvPr>
            <p:ph type="sldNum" sz="quarter" idx="5"/>
          </p:nvPr>
        </p:nvSpPr>
        <p:spPr/>
        <p:txBody>
          <a:bodyPr/>
          <a:lstStyle/>
          <a:p>
            <a:fld id="{8A4805FF-2469-C441-A968-9DB43E235DF7}" type="slidenum">
              <a:rPr lang="en-US" smtClean="0"/>
              <a:t>10</a:t>
            </a:fld>
            <a:endParaRPr lang="en-US"/>
          </a:p>
        </p:txBody>
      </p:sp>
    </p:spTree>
    <p:extLst>
      <p:ext uri="{BB962C8B-B14F-4D97-AF65-F5344CB8AC3E}">
        <p14:creationId xmlns:p14="http://schemas.microsoft.com/office/powerpoint/2010/main" val="2654420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means we take the “Year” field, and each value in the year field becomes a column in the data table. This data table extends from 2018 to 2020, so each year appears as a column, and the customer spend for that year appears in the intersecting cell. We have three customer rows, and three year columns, so there are a total of nine cells now in this pivoted table. When do our second pivoting, our “de-pivoting”, each one of these nine cells will be a row in the data table (&gt;)</a:t>
            </a:r>
          </a:p>
        </p:txBody>
      </p:sp>
      <p:sp>
        <p:nvSpPr>
          <p:cNvPr id="4" name="Slide Number Placeholder 3"/>
          <p:cNvSpPr>
            <a:spLocks noGrp="1"/>
          </p:cNvSpPr>
          <p:nvPr>
            <p:ph type="sldNum" sz="quarter" idx="5"/>
          </p:nvPr>
        </p:nvSpPr>
        <p:spPr/>
        <p:txBody>
          <a:bodyPr/>
          <a:lstStyle/>
          <a:p>
            <a:fld id="{8A4805FF-2469-C441-A968-9DB43E235DF7}" type="slidenum">
              <a:rPr lang="en-US" smtClean="0"/>
              <a:t>11</a:t>
            </a:fld>
            <a:endParaRPr lang="en-US"/>
          </a:p>
        </p:txBody>
      </p:sp>
    </p:spTree>
    <p:extLst>
      <p:ext uri="{BB962C8B-B14F-4D97-AF65-F5344CB8AC3E}">
        <p14:creationId xmlns:p14="http://schemas.microsoft.com/office/powerpoint/2010/main" val="568110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Giving us a row for each year that was unaccounted for in our original data. Note that there are equal numbers of rows for each customer, since we created a row for each combination of customer and year in our data set. We have a blank cell for customer 1 in 2019, and also customer 2 in 2020, but notice that we also have blank cells for customer 3 in 2018 and 2019, which were prior to his first purchase.</a:t>
            </a:r>
          </a:p>
          <a:p>
            <a:endParaRPr lang="en-US" dirty="0"/>
          </a:p>
          <a:p>
            <a:r>
              <a:rPr lang="en-US" dirty="0"/>
              <a:t>We will need to clean up this data table and remove the years prior to someone’s first purchase, and to make our lives easier we can also replace the blank cells with a zero value (&gt;)</a:t>
            </a:r>
          </a:p>
        </p:txBody>
      </p:sp>
      <p:sp>
        <p:nvSpPr>
          <p:cNvPr id="4" name="Slide Number Placeholder 3"/>
          <p:cNvSpPr>
            <a:spLocks noGrp="1"/>
          </p:cNvSpPr>
          <p:nvPr>
            <p:ph type="sldNum" sz="quarter" idx="5"/>
          </p:nvPr>
        </p:nvSpPr>
        <p:spPr/>
        <p:txBody>
          <a:bodyPr/>
          <a:lstStyle/>
          <a:p>
            <a:fld id="{8A4805FF-2469-C441-A968-9DB43E235DF7}" type="slidenum">
              <a:rPr lang="en-US" smtClean="0"/>
              <a:t>12</a:t>
            </a:fld>
            <a:endParaRPr lang="en-US"/>
          </a:p>
        </p:txBody>
      </p:sp>
    </p:spTree>
    <p:extLst>
      <p:ext uri="{BB962C8B-B14F-4D97-AF65-F5344CB8AC3E}">
        <p14:creationId xmlns:p14="http://schemas.microsoft.com/office/powerpoint/2010/main" val="84255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last table on the bottom right represents what our finished data set would look like, with the retention status applied. From this data set we’ll be able to calculate those retention metrics, but also since we have a record in the data set for our lapsed customers, we can easily use this list to segment them for additional </a:t>
            </a:r>
            <a:r>
              <a:rPr lang="en-US" dirty="0" err="1"/>
              <a:t>followup</a:t>
            </a:r>
            <a:r>
              <a:rPr lang="en-US" dirty="0"/>
              <a:t> marketing, or further analyze that segment by joining with your CRM data.</a:t>
            </a:r>
          </a:p>
          <a:p>
            <a:endParaRPr lang="en-US" dirty="0"/>
          </a:p>
          <a:p>
            <a:r>
              <a:rPr lang="en-US" dirty="0"/>
              <a:t>Ok, there’s a lot of steps to go from the raw DTC data to this “reshaped” data set, and that is where Tableau Prep will help us by letting us automate it.</a:t>
            </a:r>
          </a:p>
        </p:txBody>
      </p:sp>
      <p:sp>
        <p:nvSpPr>
          <p:cNvPr id="4" name="Slide Number Placeholder 3"/>
          <p:cNvSpPr>
            <a:spLocks noGrp="1"/>
          </p:cNvSpPr>
          <p:nvPr>
            <p:ph type="sldNum" sz="quarter" idx="5"/>
          </p:nvPr>
        </p:nvSpPr>
        <p:spPr/>
        <p:txBody>
          <a:bodyPr/>
          <a:lstStyle/>
          <a:p>
            <a:fld id="{8A4805FF-2469-C441-A968-9DB43E235DF7}" type="slidenum">
              <a:rPr lang="en-US" smtClean="0"/>
              <a:t>13</a:t>
            </a:fld>
            <a:endParaRPr lang="en-US"/>
          </a:p>
        </p:txBody>
      </p:sp>
    </p:spTree>
    <p:extLst>
      <p:ext uri="{BB962C8B-B14F-4D97-AF65-F5344CB8AC3E}">
        <p14:creationId xmlns:p14="http://schemas.microsoft.com/office/powerpoint/2010/main" val="244791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Tableau Prep is software that allows you to quickly and easily analyze your data and apply cleaning and transformation steps to the data to prepare it for reporting. The way this works in Tableau Prep is you create what is called a “FLOW”, which is a step-by-step process you put your data through to clean or reshape it. I don’t have time to dive into Tableau Prep in this presentation, but if you work with a lot of data it is an excellent compliment to Excel, I can’t recommend it enough. So let’s take a look at what Tableau Prep is doing -</a:t>
            </a:r>
          </a:p>
        </p:txBody>
      </p:sp>
      <p:sp>
        <p:nvSpPr>
          <p:cNvPr id="4" name="Slide Number Placeholder 3"/>
          <p:cNvSpPr>
            <a:spLocks noGrp="1"/>
          </p:cNvSpPr>
          <p:nvPr>
            <p:ph type="sldNum" sz="quarter" idx="5"/>
          </p:nvPr>
        </p:nvSpPr>
        <p:spPr/>
        <p:txBody>
          <a:bodyPr/>
          <a:lstStyle/>
          <a:p>
            <a:fld id="{8A4805FF-2469-C441-A968-9DB43E235DF7}" type="slidenum">
              <a:rPr lang="en-US" smtClean="0"/>
              <a:t>14</a:t>
            </a:fld>
            <a:endParaRPr lang="en-US"/>
          </a:p>
        </p:txBody>
      </p:sp>
    </p:spTree>
    <p:extLst>
      <p:ext uri="{BB962C8B-B14F-4D97-AF65-F5344CB8AC3E}">
        <p14:creationId xmlns:p14="http://schemas.microsoft.com/office/powerpoint/2010/main" val="925612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left hand side is the raw data from the e-comm system that we put into our Tableau Prep flow, and on the right is the output that is generated by the Tableau Prep flow. We can see the DTC sales data on the left that at the customer, </a:t>
            </a:r>
            <a:r>
              <a:rPr lang="en-US" dirty="0" err="1"/>
              <a:t>sku</a:t>
            </a:r>
            <a:r>
              <a:rPr lang="en-US" dirty="0"/>
              <a:t>, and invoice level is aggregated to the customer and year level by Tableau prep, with inactive years accounted for because of the data reshaping. </a:t>
            </a:r>
          </a:p>
          <a:p>
            <a:endParaRPr lang="en-US" dirty="0"/>
          </a:p>
          <a:p>
            <a:r>
              <a:rPr lang="en-US" dirty="0"/>
              <a:t>The benefit of putting these steps into a program like Tableau Prep is that you can make a new download from the e-commerce system, process the report through the flow, and then generate the output report in seconds, without having to manually process the data yourself.</a:t>
            </a:r>
          </a:p>
          <a:p>
            <a:endParaRPr lang="en-US" dirty="0"/>
          </a:p>
          <a:p>
            <a:r>
              <a:rPr lang="en-US" dirty="0"/>
              <a:t>Now we are almost done - we have two more steps we need to do outside of Tableau Prep. Tableau Prep doesn’t respect any sorting in the output, so we will need to sort the data so that for each customer the rows go in consecutive years so that we can calculate their retention.</a:t>
            </a:r>
          </a:p>
        </p:txBody>
      </p:sp>
      <p:sp>
        <p:nvSpPr>
          <p:cNvPr id="4" name="Slide Number Placeholder 3"/>
          <p:cNvSpPr>
            <a:spLocks noGrp="1"/>
          </p:cNvSpPr>
          <p:nvPr>
            <p:ph type="sldNum" sz="quarter" idx="5"/>
          </p:nvPr>
        </p:nvSpPr>
        <p:spPr/>
        <p:txBody>
          <a:bodyPr/>
          <a:lstStyle/>
          <a:p>
            <a:fld id="{8A4805FF-2469-C441-A968-9DB43E235DF7}" type="slidenum">
              <a:rPr lang="en-US" smtClean="0"/>
              <a:t>15</a:t>
            </a:fld>
            <a:endParaRPr lang="en-US"/>
          </a:p>
        </p:txBody>
      </p:sp>
    </p:spTree>
    <p:extLst>
      <p:ext uri="{BB962C8B-B14F-4D97-AF65-F5344CB8AC3E}">
        <p14:creationId xmlns:p14="http://schemas.microsoft.com/office/powerpoint/2010/main" val="1546049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Opening up the output file from Tableau Prep in Excel, we sort the table on Contact ID and Year ASCENDING, so that consecutive rows represent consecutive years for a customer, starting with their year of first purchase. So we sort the data then (&gt;)</a:t>
            </a:r>
          </a:p>
        </p:txBody>
      </p:sp>
      <p:sp>
        <p:nvSpPr>
          <p:cNvPr id="4" name="Slide Number Placeholder 3"/>
          <p:cNvSpPr>
            <a:spLocks noGrp="1"/>
          </p:cNvSpPr>
          <p:nvPr>
            <p:ph type="sldNum" sz="quarter" idx="5"/>
          </p:nvPr>
        </p:nvSpPr>
        <p:spPr/>
        <p:txBody>
          <a:bodyPr/>
          <a:lstStyle/>
          <a:p>
            <a:fld id="{8A4805FF-2469-C441-A968-9DB43E235DF7}" type="slidenum">
              <a:rPr lang="en-US" smtClean="0"/>
              <a:t>16</a:t>
            </a:fld>
            <a:endParaRPr lang="en-US"/>
          </a:p>
        </p:txBody>
      </p:sp>
    </p:spTree>
    <p:extLst>
      <p:ext uri="{BB962C8B-B14F-4D97-AF65-F5344CB8AC3E}">
        <p14:creationId xmlns:p14="http://schemas.microsoft.com/office/powerpoint/2010/main" val="3030748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Apply a formula in Excel to calculate if the customer is new, continuing, returning, or lapsing based on their revenue value from one row to the next. Now we are ready to report! In the next slides the screenshots I’m showing you are from Tableau Desktop</a:t>
            </a:r>
          </a:p>
        </p:txBody>
      </p:sp>
      <p:sp>
        <p:nvSpPr>
          <p:cNvPr id="4" name="Slide Number Placeholder 3"/>
          <p:cNvSpPr>
            <a:spLocks noGrp="1"/>
          </p:cNvSpPr>
          <p:nvPr>
            <p:ph type="sldNum" sz="quarter" idx="5"/>
          </p:nvPr>
        </p:nvSpPr>
        <p:spPr/>
        <p:txBody>
          <a:bodyPr/>
          <a:lstStyle/>
          <a:p>
            <a:fld id="{8A4805FF-2469-C441-A968-9DB43E235DF7}" type="slidenum">
              <a:rPr lang="en-US" smtClean="0"/>
              <a:t>17</a:t>
            </a:fld>
            <a:endParaRPr lang="en-US"/>
          </a:p>
        </p:txBody>
      </p:sp>
    </p:spTree>
    <p:extLst>
      <p:ext uri="{BB962C8B-B14F-4D97-AF65-F5344CB8AC3E}">
        <p14:creationId xmlns:p14="http://schemas.microsoft.com/office/powerpoint/2010/main" val="3804658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of a filterable report that marketing could use to segment customers by their year-over-year behavior. It is a list of all customers, filterable by the filter options on the right hand side. In this case it is filtered to customers in CA who signed up in 2017 (“New” cohort in 2017) and who lapsed in 2020. This could be a starting point in terms of identifying an audience for a marketing campaign to try to recover them, or further analysis into their pre-lapse behavior. </a:t>
            </a:r>
          </a:p>
          <a:p>
            <a:endParaRPr lang="en-US" dirty="0"/>
          </a:p>
          <a:p>
            <a:r>
              <a:rPr lang="en-US" dirty="0"/>
              <a:t>By joining this retention data set with data from your CRM you can enrich your data set with the demographic or marketing data stored in CRM, such as email campaign open/click stats.</a:t>
            </a:r>
          </a:p>
        </p:txBody>
      </p:sp>
      <p:sp>
        <p:nvSpPr>
          <p:cNvPr id="4" name="Slide Number Placeholder 3"/>
          <p:cNvSpPr>
            <a:spLocks noGrp="1"/>
          </p:cNvSpPr>
          <p:nvPr>
            <p:ph type="sldNum" sz="quarter" idx="5"/>
          </p:nvPr>
        </p:nvSpPr>
        <p:spPr/>
        <p:txBody>
          <a:bodyPr/>
          <a:lstStyle/>
          <a:p>
            <a:fld id="{8A4805FF-2469-C441-A968-9DB43E235DF7}" type="slidenum">
              <a:rPr lang="en-US" smtClean="0"/>
              <a:t>18</a:t>
            </a:fld>
            <a:endParaRPr lang="en-US"/>
          </a:p>
        </p:txBody>
      </p:sp>
    </p:spTree>
    <p:extLst>
      <p:ext uri="{BB962C8B-B14F-4D97-AF65-F5344CB8AC3E}">
        <p14:creationId xmlns:p14="http://schemas.microsoft.com/office/powerpoint/2010/main" val="5140772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filterable list of customers we can visualize our active and lapsed customers together now that they are all in the same data set, here’s one way to do it with a stacked bar graph, where the lapsed customers appear as an inverted bar graph below the x axis.</a:t>
            </a:r>
          </a:p>
          <a:p>
            <a:endParaRPr lang="en-US" dirty="0"/>
          </a:p>
          <a:p>
            <a:r>
              <a:rPr lang="en-US" dirty="0"/>
              <a:t>One of the cool things about Tableau is you can put a chart within the tooltip of another chart, so if we were to hover over the lapsed segment in 2017, for example (&gt;)</a:t>
            </a:r>
          </a:p>
        </p:txBody>
      </p:sp>
      <p:sp>
        <p:nvSpPr>
          <p:cNvPr id="4" name="Slide Number Placeholder 3"/>
          <p:cNvSpPr>
            <a:spLocks noGrp="1"/>
          </p:cNvSpPr>
          <p:nvPr>
            <p:ph type="sldNum" sz="quarter" idx="5"/>
          </p:nvPr>
        </p:nvSpPr>
        <p:spPr/>
        <p:txBody>
          <a:bodyPr/>
          <a:lstStyle/>
          <a:p>
            <a:fld id="{8A4805FF-2469-C441-A968-9DB43E235DF7}" type="slidenum">
              <a:rPr lang="en-US" smtClean="0"/>
              <a:t>19</a:t>
            </a:fld>
            <a:endParaRPr lang="en-US"/>
          </a:p>
        </p:txBody>
      </p:sp>
    </p:spTree>
    <p:extLst>
      <p:ext uri="{BB962C8B-B14F-4D97-AF65-F5344CB8AC3E}">
        <p14:creationId xmlns:p14="http://schemas.microsoft.com/office/powerpoint/2010/main" val="2431565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my name is Stuart Henry and I’m the Director of Technology for </a:t>
            </a:r>
            <a:r>
              <a:rPr lang="en-US" dirty="0" err="1"/>
              <a:t>DuMOL</a:t>
            </a:r>
            <a:r>
              <a:rPr lang="en-US" dirty="0"/>
              <a:t> Winery. </a:t>
            </a:r>
          </a:p>
          <a:p>
            <a:endParaRPr lang="en-US" dirty="0"/>
          </a:p>
          <a:p>
            <a:r>
              <a:rPr lang="en-US" dirty="0"/>
              <a:t>One of the things I spend a lot of my time on is designing reports and curating the data that is the basis of our reporting, and I wanted to share some techniques I’ve learned that help us understand our customer retention. Specifically I want to demonstrate what it means to reshape data, and how you can use data reshaping to get deeper insights into your customer retention.</a:t>
            </a:r>
          </a:p>
          <a:p>
            <a:endParaRPr lang="en-US" dirty="0"/>
          </a:p>
          <a:p>
            <a:r>
              <a:rPr lang="en-US" dirty="0"/>
              <a:t>The tools that I’m going to use in this presentation are Excel, Tableau Prep, and and Tableau Desktop, but you can get the job done with just Excel if needed.</a:t>
            </a:r>
          </a:p>
        </p:txBody>
      </p:sp>
      <p:sp>
        <p:nvSpPr>
          <p:cNvPr id="4" name="Slide Number Placeholder 3"/>
          <p:cNvSpPr>
            <a:spLocks noGrp="1"/>
          </p:cNvSpPr>
          <p:nvPr>
            <p:ph type="sldNum" sz="quarter" idx="5"/>
          </p:nvPr>
        </p:nvSpPr>
        <p:spPr/>
        <p:txBody>
          <a:bodyPr/>
          <a:lstStyle/>
          <a:p>
            <a:fld id="{8A4805FF-2469-C441-A968-9DB43E235DF7}" type="slidenum">
              <a:rPr lang="en-US" smtClean="0"/>
              <a:t>2</a:t>
            </a:fld>
            <a:endParaRPr lang="en-US"/>
          </a:p>
        </p:txBody>
      </p:sp>
    </p:spTree>
    <p:extLst>
      <p:ext uri="{BB962C8B-B14F-4D97-AF65-F5344CB8AC3E}">
        <p14:creationId xmlns:p14="http://schemas.microsoft.com/office/powerpoint/2010/main" val="14483033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could drill down into the top 10 lapsed customers, ranked by their spend in the prior year.</a:t>
            </a:r>
          </a:p>
        </p:txBody>
      </p:sp>
      <p:sp>
        <p:nvSpPr>
          <p:cNvPr id="4" name="Slide Number Placeholder 3"/>
          <p:cNvSpPr>
            <a:spLocks noGrp="1"/>
          </p:cNvSpPr>
          <p:nvPr>
            <p:ph type="sldNum" sz="quarter" idx="5"/>
          </p:nvPr>
        </p:nvSpPr>
        <p:spPr/>
        <p:txBody>
          <a:bodyPr/>
          <a:lstStyle/>
          <a:p>
            <a:fld id="{8A4805FF-2469-C441-A968-9DB43E235DF7}" type="slidenum">
              <a:rPr lang="en-US" smtClean="0"/>
              <a:t>20</a:t>
            </a:fld>
            <a:endParaRPr lang="en-US"/>
          </a:p>
        </p:txBody>
      </p:sp>
    </p:spTree>
    <p:extLst>
      <p:ext uri="{BB962C8B-B14F-4D97-AF65-F5344CB8AC3E}">
        <p14:creationId xmlns:p14="http://schemas.microsoft.com/office/powerpoint/2010/main" val="13759986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finally we can report on retention KPIs, acquisition rate, active retention rate, and churn rate as well. I’ve included the raw data below just to make sure the math checked out.</a:t>
            </a:r>
          </a:p>
          <a:p>
            <a:endParaRPr lang="en-US" dirty="0"/>
          </a:p>
          <a:p>
            <a:r>
              <a:rPr lang="en-US" dirty="0"/>
              <a:t>I hope I’ve given you an idea of what you gain by reshaping your sales data to track lapsed or inactive customers. Note that this same technique can be applied to depletion data to track on or off premise accounts by the same retention metrics of new, continuing, lapsed, etc.</a:t>
            </a:r>
          </a:p>
        </p:txBody>
      </p:sp>
      <p:sp>
        <p:nvSpPr>
          <p:cNvPr id="4" name="Slide Number Placeholder 3"/>
          <p:cNvSpPr>
            <a:spLocks noGrp="1"/>
          </p:cNvSpPr>
          <p:nvPr>
            <p:ph type="sldNum" sz="quarter" idx="5"/>
          </p:nvPr>
        </p:nvSpPr>
        <p:spPr/>
        <p:txBody>
          <a:bodyPr/>
          <a:lstStyle/>
          <a:p>
            <a:fld id="{8A4805FF-2469-C441-A968-9DB43E235DF7}" type="slidenum">
              <a:rPr lang="en-US" smtClean="0"/>
              <a:t>21</a:t>
            </a:fld>
            <a:endParaRPr lang="en-US"/>
          </a:p>
        </p:txBody>
      </p:sp>
    </p:spTree>
    <p:extLst>
      <p:ext uri="{BB962C8B-B14F-4D97-AF65-F5344CB8AC3E}">
        <p14:creationId xmlns:p14="http://schemas.microsoft.com/office/powerpoint/2010/main" val="19777442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conclusion, I hope the take-away is that depending on the analysis or question being asked of the data (&gt;)</a:t>
            </a:r>
          </a:p>
        </p:txBody>
      </p:sp>
      <p:sp>
        <p:nvSpPr>
          <p:cNvPr id="4" name="Slide Number Placeholder 3"/>
          <p:cNvSpPr>
            <a:spLocks noGrp="1"/>
          </p:cNvSpPr>
          <p:nvPr>
            <p:ph type="sldNum" sz="quarter" idx="5"/>
          </p:nvPr>
        </p:nvSpPr>
        <p:spPr/>
        <p:txBody>
          <a:bodyPr/>
          <a:lstStyle/>
          <a:p>
            <a:fld id="{8A4805FF-2469-C441-A968-9DB43E235DF7}" type="slidenum">
              <a:rPr lang="en-US" smtClean="0"/>
              <a:t>22</a:t>
            </a:fld>
            <a:endParaRPr lang="en-US"/>
          </a:p>
        </p:txBody>
      </p:sp>
    </p:spTree>
    <p:extLst>
      <p:ext uri="{BB962C8B-B14F-4D97-AF65-F5344CB8AC3E}">
        <p14:creationId xmlns:p14="http://schemas.microsoft.com/office/powerpoint/2010/main" val="24036020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raw data isn’t always enough, depending on what question you are asking of the data. In our example of understanding customer retention, the e-comm data only told us part of the story.</a:t>
            </a:r>
          </a:p>
        </p:txBody>
      </p:sp>
      <p:sp>
        <p:nvSpPr>
          <p:cNvPr id="4" name="Slide Number Placeholder 3"/>
          <p:cNvSpPr>
            <a:spLocks noGrp="1"/>
          </p:cNvSpPr>
          <p:nvPr>
            <p:ph type="sldNum" sz="quarter" idx="5"/>
          </p:nvPr>
        </p:nvSpPr>
        <p:spPr/>
        <p:txBody>
          <a:bodyPr/>
          <a:lstStyle/>
          <a:p>
            <a:fld id="{8A4805FF-2469-C441-A968-9DB43E235DF7}" type="slidenum">
              <a:rPr lang="en-US" smtClean="0"/>
              <a:t>23</a:t>
            </a:fld>
            <a:endParaRPr lang="en-US"/>
          </a:p>
        </p:txBody>
      </p:sp>
    </p:spTree>
    <p:extLst>
      <p:ext uri="{BB962C8B-B14F-4D97-AF65-F5344CB8AC3E}">
        <p14:creationId xmlns:p14="http://schemas.microsoft.com/office/powerpoint/2010/main" val="42456697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Raw data can be augmented by reshaping in order to pad the data with missing records</a:t>
            </a:r>
          </a:p>
        </p:txBody>
      </p:sp>
      <p:sp>
        <p:nvSpPr>
          <p:cNvPr id="4" name="Slide Number Placeholder 3"/>
          <p:cNvSpPr>
            <a:spLocks noGrp="1"/>
          </p:cNvSpPr>
          <p:nvPr>
            <p:ph type="sldNum" sz="quarter" idx="5"/>
          </p:nvPr>
        </p:nvSpPr>
        <p:spPr/>
        <p:txBody>
          <a:bodyPr/>
          <a:lstStyle/>
          <a:p>
            <a:fld id="{8A4805FF-2469-C441-A968-9DB43E235DF7}" type="slidenum">
              <a:rPr lang="en-US" smtClean="0"/>
              <a:t>24</a:t>
            </a:fld>
            <a:endParaRPr lang="en-US"/>
          </a:p>
        </p:txBody>
      </p:sp>
    </p:spTree>
    <p:extLst>
      <p:ext uri="{BB962C8B-B14F-4D97-AF65-F5344CB8AC3E}">
        <p14:creationId xmlns:p14="http://schemas.microsoft.com/office/powerpoint/2010/main" val="16509807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use the reshaped data to identify and target our lapsed customers</a:t>
            </a:r>
          </a:p>
        </p:txBody>
      </p:sp>
      <p:sp>
        <p:nvSpPr>
          <p:cNvPr id="4" name="Slide Number Placeholder 3"/>
          <p:cNvSpPr>
            <a:spLocks noGrp="1"/>
          </p:cNvSpPr>
          <p:nvPr>
            <p:ph type="sldNum" sz="quarter" idx="5"/>
          </p:nvPr>
        </p:nvSpPr>
        <p:spPr/>
        <p:txBody>
          <a:bodyPr/>
          <a:lstStyle/>
          <a:p>
            <a:fld id="{8A4805FF-2469-C441-A968-9DB43E235DF7}" type="slidenum">
              <a:rPr lang="en-US" smtClean="0"/>
              <a:t>25</a:t>
            </a:fld>
            <a:endParaRPr lang="en-US"/>
          </a:p>
        </p:txBody>
      </p:sp>
    </p:spTree>
    <p:extLst>
      <p:ext uri="{BB962C8B-B14F-4D97-AF65-F5344CB8AC3E}">
        <p14:creationId xmlns:p14="http://schemas.microsoft.com/office/powerpoint/2010/main" val="6229852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questions?</a:t>
            </a:r>
          </a:p>
        </p:txBody>
      </p:sp>
      <p:sp>
        <p:nvSpPr>
          <p:cNvPr id="4" name="Slide Number Placeholder 3"/>
          <p:cNvSpPr>
            <a:spLocks noGrp="1"/>
          </p:cNvSpPr>
          <p:nvPr>
            <p:ph type="sldNum" sz="quarter" idx="5"/>
          </p:nvPr>
        </p:nvSpPr>
        <p:spPr/>
        <p:txBody>
          <a:bodyPr/>
          <a:lstStyle/>
          <a:p>
            <a:fld id="{8A4805FF-2469-C441-A968-9DB43E235DF7}" type="slidenum">
              <a:rPr lang="en-US" smtClean="0"/>
              <a:t>26</a:t>
            </a:fld>
            <a:endParaRPr lang="en-US"/>
          </a:p>
        </p:txBody>
      </p:sp>
    </p:spTree>
    <p:extLst>
      <p:ext uri="{BB962C8B-B14F-4D97-AF65-F5344CB8AC3E}">
        <p14:creationId xmlns:p14="http://schemas.microsoft.com/office/powerpoint/2010/main" val="113220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example we will be starting with the sales data in our e-comm system. The goal, ultimately, is for our marketing people to be able to filter our list of customers to identify lapsed customers in order to try to recover them. To make this possible, I will need to be able to categorize each customer in terms of their retention status for each year since their first purchase. You could also calculate retention on a release-by-release basis, but for the sake of simplicity we’ll just look at year-over-year retention.</a:t>
            </a:r>
          </a:p>
          <a:p>
            <a:endParaRPr lang="en-US" dirty="0"/>
          </a:p>
          <a:p>
            <a:r>
              <a:rPr lang="en-US" dirty="0"/>
              <a:t>The retention statuses that we are interested in are if they are a new customer, a continuing customer, a returning customer, or a lapsed customer. While we’re at it let’s also calculate some retention metrics like acquisition rate, active retention rate, and churn rate. Let’s take a closer look at these retention statuses that we will track:</a:t>
            </a:r>
          </a:p>
        </p:txBody>
      </p:sp>
      <p:sp>
        <p:nvSpPr>
          <p:cNvPr id="4" name="Slide Number Placeholder 3"/>
          <p:cNvSpPr>
            <a:spLocks noGrp="1"/>
          </p:cNvSpPr>
          <p:nvPr>
            <p:ph type="sldNum" sz="quarter" idx="5"/>
          </p:nvPr>
        </p:nvSpPr>
        <p:spPr/>
        <p:txBody>
          <a:bodyPr/>
          <a:lstStyle/>
          <a:p>
            <a:fld id="{8A4805FF-2469-C441-A968-9DB43E235DF7}" type="slidenum">
              <a:rPr lang="en-US" smtClean="0"/>
              <a:t>3</a:t>
            </a:fld>
            <a:endParaRPr lang="en-US"/>
          </a:p>
        </p:txBody>
      </p:sp>
    </p:spTree>
    <p:extLst>
      <p:ext uri="{BB962C8B-B14F-4D97-AF65-F5344CB8AC3E}">
        <p14:creationId xmlns:p14="http://schemas.microsoft.com/office/powerpoint/2010/main" val="1787118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Customers will be categorized by retention status depending on if they purchase or not between two consecutive periods. In order to track the history of each customer by year we will need a record in our data for each customer and each year, so that we can determine which retention status is applied to them. Here’s an example of how this might look:</a:t>
            </a:r>
          </a:p>
        </p:txBody>
      </p:sp>
      <p:sp>
        <p:nvSpPr>
          <p:cNvPr id="4" name="Slide Number Placeholder 3"/>
          <p:cNvSpPr>
            <a:spLocks noGrp="1"/>
          </p:cNvSpPr>
          <p:nvPr>
            <p:ph type="sldNum" sz="quarter" idx="5"/>
          </p:nvPr>
        </p:nvSpPr>
        <p:spPr/>
        <p:txBody>
          <a:bodyPr/>
          <a:lstStyle/>
          <a:p>
            <a:fld id="{8A4805FF-2469-C441-A968-9DB43E235DF7}" type="slidenum">
              <a:rPr lang="en-US" smtClean="0"/>
              <a:t>4</a:t>
            </a:fld>
            <a:endParaRPr lang="en-US"/>
          </a:p>
        </p:txBody>
      </p:sp>
    </p:spTree>
    <p:extLst>
      <p:ext uri="{BB962C8B-B14F-4D97-AF65-F5344CB8AC3E}">
        <p14:creationId xmlns:p14="http://schemas.microsoft.com/office/powerpoint/2010/main" val="1305324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one customer’s journey might look like, starting in 2017 when they made their first purchase and were assigned the retention status “new” for that year. They purchased again in 2018 and therefore were classified as a “continuing” customer. They didn’t purchase in 2019, so in that year they were a ”lapsed” customer, and in 2020 they returned to purchase again, so we count them as a “returning” customer for 2020. The challenge with creating a table like this from our e-comm data is how to account or the “lapsed” records (&gt;), </a:t>
            </a:r>
          </a:p>
        </p:txBody>
      </p:sp>
      <p:sp>
        <p:nvSpPr>
          <p:cNvPr id="4" name="Slide Number Placeholder 3"/>
          <p:cNvSpPr>
            <a:spLocks noGrp="1"/>
          </p:cNvSpPr>
          <p:nvPr>
            <p:ph type="sldNum" sz="quarter" idx="5"/>
          </p:nvPr>
        </p:nvSpPr>
        <p:spPr/>
        <p:txBody>
          <a:bodyPr/>
          <a:lstStyle/>
          <a:p>
            <a:fld id="{8A4805FF-2469-C441-A968-9DB43E235DF7}" type="slidenum">
              <a:rPr lang="en-US" smtClean="0"/>
              <a:t>5</a:t>
            </a:fld>
            <a:endParaRPr lang="en-US"/>
          </a:p>
        </p:txBody>
      </p:sp>
    </p:spTree>
    <p:extLst>
      <p:ext uri="{BB962C8B-B14F-4D97-AF65-F5344CB8AC3E}">
        <p14:creationId xmlns:p14="http://schemas.microsoft.com/office/powerpoint/2010/main" val="1783700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our e-comm system only records when customers purchase, there are no records in the system when a customer does not purchase. So for this customer would be no record for them in 2019. This is where we can use data reshaping to add these lapsed customers into our data set.</a:t>
            </a:r>
          </a:p>
        </p:txBody>
      </p:sp>
      <p:sp>
        <p:nvSpPr>
          <p:cNvPr id="4" name="Slide Number Placeholder 3"/>
          <p:cNvSpPr>
            <a:spLocks noGrp="1"/>
          </p:cNvSpPr>
          <p:nvPr>
            <p:ph type="sldNum" sz="quarter" idx="5"/>
          </p:nvPr>
        </p:nvSpPr>
        <p:spPr/>
        <p:txBody>
          <a:bodyPr/>
          <a:lstStyle/>
          <a:p>
            <a:fld id="{8A4805FF-2469-C441-A968-9DB43E235DF7}" type="slidenum">
              <a:rPr lang="en-US" smtClean="0"/>
              <a:t>6</a:t>
            </a:fld>
            <a:endParaRPr lang="en-US"/>
          </a:p>
        </p:txBody>
      </p:sp>
    </p:spTree>
    <p:extLst>
      <p:ext uri="{BB962C8B-B14F-4D97-AF65-F5344CB8AC3E}">
        <p14:creationId xmlns:p14="http://schemas.microsoft.com/office/powerpoint/2010/main" val="1372109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does data reshaping mean, and how can we use it to account for the non-purchasing customers in our data set?</a:t>
            </a:r>
          </a:p>
        </p:txBody>
      </p:sp>
      <p:sp>
        <p:nvSpPr>
          <p:cNvPr id="4" name="Slide Number Placeholder 3"/>
          <p:cNvSpPr>
            <a:spLocks noGrp="1"/>
          </p:cNvSpPr>
          <p:nvPr>
            <p:ph type="sldNum" sz="quarter" idx="5"/>
          </p:nvPr>
        </p:nvSpPr>
        <p:spPr/>
        <p:txBody>
          <a:bodyPr/>
          <a:lstStyle/>
          <a:p>
            <a:fld id="{8A4805FF-2469-C441-A968-9DB43E235DF7}" type="slidenum">
              <a:rPr lang="en-US" smtClean="0"/>
              <a:t>7</a:t>
            </a:fld>
            <a:endParaRPr lang="en-US"/>
          </a:p>
        </p:txBody>
      </p:sp>
    </p:spTree>
    <p:extLst>
      <p:ext uri="{BB962C8B-B14F-4D97-AF65-F5344CB8AC3E}">
        <p14:creationId xmlns:p14="http://schemas.microsoft.com/office/powerpoint/2010/main" val="3893666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reshaping is the process of changing the way data is organized into rows and columns, also known as pivoting. If you’ve ever created a pivot table in Excel then you have “reshaped data”. In Tableau Prep you can pivot two ways, from rows to columns, or columns to rows. In order to account for our lapsed customers (&gt;)</a:t>
            </a:r>
          </a:p>
        </p:txBody>
      </p:sp>
      <p:sp>
        <p:nvSpPr>
          <p:cNvPr id="4" name="Slide Number Placeholder 3"/>
          <p:cNvSpPr>
            <a:spLocks noGrp="1"/>
          </p:cNvSpPr>
          <p:nvPr>
            <p:ph type="sldNum" sz="quarter" idx="5"/>
          </p:nvPr>
        </p:nvSpPr>
        <p:spPr/>
        <p:txBody>
          <a:bodyPr/>
          <a:lstStyle/>
          <a:p>
            <a:fld id="{8A4805FF-2469-C441-A968-9DB43E235DF7}" type="slidenum">
              <a:rPr lang="en-US" smtClean="0"/>
              <a:t>8</a:t>
            </a:fld>
            <a:endParaRPr lang="en-US"/>
          </a:p>
        </p:txBody>
      </p:sp>
    </p:spTree>
    <p:extLst>
      <p:ext uri="{BB962C8B-B14F-4D97-AF65-F5344CB8AC3E}">
        <p14:creationId xmlns:p14="http://schemas.microsoft.com/office/powerpoint/2010/main" val="4032875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do both pivots, we will first pivot rows to columns, and then de-pivot those columns back to rows. This double-pivoting will allow us to pad our data with zeroes for every year that a customer does not have a sale in our system. This might be hard to picture so let me illustrate this double pivoting with an example:</a:t>
            </a:r>
          </a:p>
        </p:txBody>
      </p:sp>
      <p:sp>
        <p:nvSpPr>
          <p:cNvPr id="4" name="Slide Number Placeholder 3"/>
          <p:cNvSpPr>
            <a:spLocks noGrp="1"/>
          </p:cNvSpPr>
          <p:nvPr>
            <p:ph type="sldNum" sz="quarter" idx="5"/>
          </p:nvPr>
        </p:nvSpPr>
        <p:spPr/>
        <p:txBody>
          <a:bodyPr/>
          <a:lstStyle/>
          <a:p>
            <a:fld id="{8A4805FF-2469-C441-A968-9DB43E235DF7}" type="slidenum">
              <a:rPr lang="en-US" smtClean="0"/>
              <a:t>9</a:t>
            </a:fld>
            <a:endParaRPr lang="en-US"/>
          </a:p>
        </p:txBody>
      </p:sp>
    </p:spTree>
    <p:extLst>
      <p:ext uri="{BB962C8B-B14F-4D97-AF65-F5344CB8AC3E}">
        <p14:creationId xmlns:p14="http://schemas.microsoft.com/office/powerpoint/2010/main" val="912956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2"/>
            <a:ext cx="12435840" cy="1764030"/>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2194560" y="4663440"/>
            <a:ext cx="10241280" cy="2103120"/>
          </a:xfrm>
          <a:prstGeom prst="rect">
            <a:avLst/>
          </a:prstGeom>
        </p:spPr>
        <p:txBody>
          <a:bodyPr/>
          <a:lstStyle>
            <a:lvl1pPr marL="0" indent="0" algn="ctr">
              <a:buNone/>
              <a:defRPr>
                <a:solidFill>
                  <a:schemeClr val="tx1">
                    <a:tint val="75000"/>
                  </a:schemeClr>
                </a:solidFill>
              </a:defRPr>
            </a:lvl1pPr>
            <a:lvl2pPr marL="653077" indent="0" algn="ctr">
              <a:buNone/>
              <a:defRPr>
                <a:solidFill>
                  <a:schemeClr val="tx1">
                    <a:tint val="75000"/>
                  </a:schemeClr>
                </a:solidFill>
              </a:defRPr>
            </a:lvl2pPr>
            <a:lvl3pPr marL="1306155" indent="0" algn="ctr">
              <a:buNone/>
              <a:defRPr>
                <a:solidFill>
                  <a:schemeClr val="tx1">
                    <a:tint val="75000"/>
                  </a:schemeClr>
                </a:solidFill>
              </a:defRPr>
            </a:lvl3pPr>
            <a:lvl4pPr marL="1959233" indent="0" algn="ctr">
              <a:buNone/>
              <a:defRPr>
                <a:solidFill>
                  <a:schemeClr val="tx1">
                    <a:tint val="75000"/>
                  </a:schemeClr>
                </a:solidFill>
              </a:defRPr>
            </a:lvl4pPr>
            <a:lvl5pPr marL="2612311" indent="0" algn="ctr">
              <a:buNone/>
              <a:defRPr>
                <a:solidFill>
                  <a:schemeClr val="tx1">
                    <a:tint val="75000"/>
                  </a:schemeClr>
                </a:solidFill>
              </a:defRPr>
            </a:lvl5pPr>
            <a:lvl6pPr marL="3265388" indent="0" algn="ctr">
              <a:buNone/>
              <a:defRPr>
                <a:solidFill>
                  <a:schemeClr val="tx1">
                    <a:tint val="75000"/>
                  </a:schemeClr>
                </a:solidFill>
              </a:defRPr>
            </a:lvl6pPr>
            <a:lvl7pPr marL="3918465" indent="0" algn="ctr">
              <a:buNone/>
              <a:defRPr>
                <a:solidFill>
                  <a:schemeClr val="tx1">
                    <a:tint val="75000"/>
                  </a:schemeClr>
                </a:solidFill>
              </a:defRPr>
            </a:lvl7pPr>
            <a:lvl8pPr marL="4571543" indent="0" algn="ctr">
              <a:buNone/>
              <a:defRPr>
                <a:solidFill>
                  <a:schemeClr val="tx1">
                    <a:tint val="75000"/>
                  </a:schemeClr>
                </a:solidFill>
              </a:defRPr>
            </a:lvl8pPr>
            <a:lvl9pPr marL="522462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31520" y="7627622"/>
            <a:ext cx="3413760" cy="438150"/>
          </a:xfrm>
          <a:prstGeom prst="rect">
            <a:avLst/>
          </a:prstGeom>
        </p:spPr>
        <p:txBody>
          <a:bodyPr/>
          <a:lstStyle/>
          <a:p>
            <a:fld id="{99E3F330-0462-45A8-B6AA-F4EF21568B58}" type="datetimeFigureOut">
              <a:rPr lang="en-US" smtClean="0"/>
              <a:t>9/14/2020</a:t>
            </a:fld>
            <a:endParaRPr lang="en-US"/>
          </a:p>
        </p:txBody>
      </p:sp>
      <p:sp>
        <p:nvSpPr>
          <p:cNvPr id="5" name="Footer Placeholder 4"/>
          <p:cNvSpPr>
            <a:spLocks noGrp="1"/>
          </p:cNvSpPr>
          <p:nvPr>
            <p:ph type="ftr" sz="quarter" idx="11"/>
          </p:nvPr>
        </p:nvSpPr>
        <p:spPr>
          <a:xfrm>
            <a:off x="4998720" y="7627622"/>
            <a:ext cx="4632960" cy="438150"/>
          </a:xfrm>
          <a:prstGeom prst="rect">
            <a:avLst/>
          </a:prstGeom>
        </p:spPr>
        <p:txBody>
          <a:bodyPr/>
          <a:lstStyle/>
          <a:p>
            <a:endParaRPr lang="en-US"/>
          </a:p>
        </p:txBody>
      </p:sp>
      <p:sp>
        <p:nvSpPr>
          <p:cNvPr id="6" name="Slide Number Placeholder 5"/>
          <p:cNvSpPr>
            <a:spLocks noGrp="1"/>
          </p:cNvSpPr>
          <p:nvPr>
            <p:ph type="sldNum" sz="quarter" idx="12"/>
          </p:nvPr>
        </p:nvSpPr>
        <p:spPr>
          <a:xfrm>
            <a:off x="10485120" y="6629400"/>
            <a:ext cx="3413760" cy="438150"/>
          </a:xfrm>
          <a:prstGeom prst="rect">
            <a:avLst/>
          </a:prstGeom>
        </p:spPr>
        <p:txBody>
          <a:bodyPr/>
          <a:lstStyle/>
          <a:p>
            <a:fld id="{24FE77C3-ED34-44CD-97A2-0E986B3F6D48}" type="slidenum">
              <a:rPr lang="en-US" smtClean="0"/>
              <a:t>‹#›</a:t>
            </a:fld>
            <a:endParaRPr lang="en-US"/>
          </a:p>
        </p:txBody>
      </p:sp>
    </p:spTree>
    <p:extLst>
      <p:ext uri="{BB962C8B-B14F-4D97-AF65-F5344CB8AC3E}">
        <p14:creationId xmlns:p14="http://schemas.microsoft.com/office/powerpoint/2010/main" val="2591168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a:prstGeom prst="rect">
            <a:avLst/>
          </a:prstGeom>
        </p:spPr>
        <p:txBody>
          <a:bodyPr anchor="b"/>
          <a:lstStyle>
            <a:lvl1pPr algn="l">
              <a:defRPr sz="2900" b="1"/>
            </a:lvl1pPr>
          </a:lstStyle>
          <a:p>
            <a:r>
              <a:rPr lang="en-US"/>
              <a:t>Click to edit Master title style</a:t>
            </a:r>
          </a:p>
        </p:txBody>
      </p:sp>
      <p:sp>
        <p:nvSpPr>
          <p:cNvPr id="3" name="Picture Placeholder 2"/>
          <p:cNvSpPr>
            <a:spLocks noGrp="1"/>
          </p:cNvSpPr>
          <p:nvPr>
            <p:ph type="pic" idx="1"/>
          </p:nvPr>
        </p:nvSpPr>
        <p:spPr>
          <a:xfrm>
            <a:off x="2867661" y="735330"/>
            <a:ext cx="8778240" cy="4937760"/>
          </a:xfrm>
          <a:prstGeom prst="rect">
            <a:avLst/>
          </a:prstGeom>
        </p:spPr>
        <p:txBody>
          <a:bodyPr/>
          <a:lstStyle>
            <a:lvl1pPr marL="0" indent="0">
              <a:buNone/>
              <a:defRPr sz="4600"/>
            </a:lvl1pPr>
            <a:lvl2pPr marL="653077" indent="0">
              <a:buNone/>
              <a:defRPr sz="4000"/>
            </a:lvl2pPr>
            <a:lvl3pPr marL="1306155" indent="0">
              <a:buNone/>
              <a:defRPr sz="3400"/>
            </a:lvl3pPr>
            <a:lvl4pPr marL="1959233" indent="0">
              <a:buNone/>
              <a:defRPr sz="2900"/>
            </a:lvl4pPr>
            <a:lvl5pPr marL="2612311" indent="0">
              <a:buNone/>
              <a:defRPr sz="2900"/>
            </a:lvl5pPr>
            <a:lvl6pPr marL="3265388" indent="0">
              <a:buNone/>
              <a:defRPr sz="2900"/>
            </a:lvl6pPr>
            <a:lvl7pPr marL="3918465" indent="0">
              <a:buNone/>
              <a:defRPr sz="2900"/>
            </a:lvl7pPr>
            <a:lvl8pPr marL="4571543" indent="0">
              <a:buNone/>
              <a:defRPr sz="2900"/>
            </a:lvl8pPr>
            <a:lvl9pPr marL="5224620" indent="0">
              <a:buNone/>
              <a:defRPr sz="2900"/>
            </a:lvl9pPr>
          </a:lstStyle>
          <a:p>
            <a:endParaRPr lang="en-US"/>
          </a:p>
        </p:txBody>
      </p:sp>
      <p:sp>
        <p:nvSpPr>
          <p:cNvPr id="4" name="Text Placeholder 3"/>
          <p:cNvSpPr>
            <a:spLocks noGrp="1"/>
          </p:cNvSpPr>
          <p:nvPr>
            <p:ph type="body" sz="half" idx="2"/>
          </p:nvPr>
        </p:nvSpPr>
        <p:spPr>
          <a:xfrm>
            <a:off x="2867661" y="6440806"/>
            <a:ext cx="8778240" cy="965834"/>
          </a:xfrm>
          <a:prstGeom prst="rect">
            <a:avLst/>
          </a:prstGeom>
        </p:spPr>
        <p:txBody>
          <a:bodyPr/>
          <a:lstStyle>
            <a:lvl1pPr marL="0" indent="0">
              <a:buNone/>
              <a:defRPr sz="2000"/>
            </a:lvl1pPr>
            <a:lvl2pPr marL="653077" indent="0">
              <a:buNone/>
              <a:defRPr sz="1700"/>
            </a:lvl2pPr>
            <a:lvl3pPr marL="1306155" indent="0">
              <a:buNone/>
              <a:defRPr sz="1400"/>
            </a:lvl3pPr>
            <a:lvl4pPr marL="1959233" indent="0">
              <a:buNone/>
              <a:defRPr sz="1300"/>
            </a:lvl4pPr>
            <a:lvl5pPr marL="2612311" indent="0">
              <a:buNone/>
              <a:defRPr sz="1300"/>
            </a:lvl5pPr>
            <a:lvl6pPr marL="3265388" indent="0">
              <a:buNone/>
              <a:defRPr sz="1300"/>
            </a:lvl6pPr>
            <a:lvl7pPr marL="3918465" indent="0">
              <a:buNone/>
              <a:defRPr sz="1300"/>
            </a:lvl7pPr>
            <a:lvl8pPr marL="4571543" indent="0">
              <a:buNone/>
              <a:defRPr sz="1300"/>
            </a:lvl8pPr>
            <a:lvl9pPr marL="5224620" indent="0">
              <a:buNone/>
              <a:defRPr sz="1300"/>
            </a:lvl9pPr>
          </a:lstStyle>
          <a:p>
            <a:pPr lvl="0"/>
            <a:r>
              <a:rPr lang="en-US"/>
              <a:t>Click to edit Master text styles</a:t>
            </a:r>
          </a:p>
        </p:txBody>
      </p:sp>
      <p:sp>
        <p:nvSpPr>
          <p:cNvPr id="5" name="Date Placeholder 4"/>
          <p:cNvSpPr>
            <a:spLocks noGrp="1"/>
          </p:cNvSpPr>
          <p:nvPr>
            <p:ph type="dt" sz="half" idx="10"/>
          </p:nvPr>
        </p:nvSpPr>
        <p:spPr>
          <a:xfrm>
            <a:off x="731520" y="7627622"/>
            <a:ext cx="3413760" cy="438150"/>
          </a:xfrm>
          <a:prstGeom prst="rect">
            <a:avLst/>
          </a:prstGeom>
        </p:spPr>
        <p:txBody>
          <a:bodyPr/>
          <a:lstStyle/>
          <a:p>
            <a:fld id="{99E3F330-0462-45A8-B6AA-F4EF21568B58}" type="datetimeFigureOut">
              <a:rPr lang="en-US" smtClean="0"/>
              <a:t>9/14/2020</a:t>
            </a:fld>
            <a:endParaRPr lang="en-US"/>
          </a:p>
        </p:txBody>
      </p:sp>
      <p:sp>
        <p:nvSpPr>
          <p:cNvPr id="6" name="Footer Placeholder 5"/>
          <p:cNvSpPr>
            <a:spLocks noGrp="1"/>
          </p:cNvSpPr>
          <p:nvPr>
            <p:ph type="ftr" sz="quarter" idx="11"/>
          </p:nvPr>
        </p:nvSpPr>
        <p:spPr>
          <a:xfrm>
            <a:off x="4998720" y="7627622"/>
            <a:ext cx="4632960" cy="438150"/>
          </a:xfrm>
          <a:prstGeom prst="rect">
            <a:avLst/>
          </a:prstGeom>
        </p:spPr>
        <p:txBody>
          <a:bodyPr/>
          <a:lstStyle/>
          <a:p>
            <a:endParaRPr lang="en-US"/>
          </a:p>
        </p:txBody>
      </p:sp>
      <p:sp>
        <p:nvSpPr>
          <p:cNvPr id="7" name="Slide Number Placeholder 6"/>
          <p:cNvSpPr>
            <a:spLocks noGrp="1"/>
          </p:cNvSpPr>
          <p:nvPr>
            <p:ph type="sldNum" sz="quarter" idx="12"/>
          </p:nvPr>
        </p:nvSpPr>
        <p:spPr>
          <a:xfrm>
            <a:off x="10485120" y="6629400"/>
            <a:ext cx="3413760" cy="438150"/>
          </a:xfrm>
          <a:prstGeom prst="rect">
            <a:avLst/>
          </a:prstGeom>
        </p:spPr>
        <p:txBody>
          <a:bodyPr/>
          <a:lstStyle/>
          <a:p>
            <a:fld id="{24FE77C3-ED34-44CD-97A2-0E986B3F6D48}" type="slidenum">
              <a:rPr lang="en-US" smtClean="0"/>
              <a:t>‹#›</a:t>
            </a:fld>
            <a:endParaRPr lang="en-US"/>
          </a:p>
        </p:txBody>
      </p:sp>
    </p:spTree>
    <p:extLst>
      <p:ext uri="{BB962C8B-B14F-4D97-AF65-F5344CB8AC3E}">
        <p14:creationId xmlns:p14="http://schemas.microsoft.com/office/powerpoint/2010/main" val="250573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001000" y="2590800"/>
            <a:ext cx="5897880" cy="4495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31520" y="7627622"/>
            <a:ext cx="3413760" cy="438150"/>
          </a:xfrm>
          <a:prstGeom prst="rect">
            <a:avLst/>
          </a:prstGeom>
        </p:spPr>
        <p:txBody>
          <a:bodyPr/>
          <a:lstStyle/>
          <a:p>
            <a:fld id="{99E3F330-0462-45A8-B6AA-F4EF21568B58}" type="datetimeFigureOut">
              <a:rPr lang="en-US" smtClean="0"/>
              <a:t>9/14/2020</a:t>
            </a:fld>
            <a:endParaRPr lang="en-US"/>
          </a:p>
        </p:txBody>
      </p:sp>
      <p:sp>
        <p:nvSpPr>
          <p:cNvPr id="5" name="Footer Placeholder 4"/>
          <p:cNvSpPr>
            <a:spLocks noGrp="1"/>
          </p:cNvSpPr>
          <p:nvPr>
            <p:ph type="ftr" sz="quarter" idx="11"/>
          </p:nvPr>
        </p:nvSpPr>
        <p:spPr>
          <a:xfrm>
            <a:off x="4998720" y="7627622"/>
            <a:ext cx="4632960" cy="438150"/>
          </a:xfrm>
          <a:prstGeom prst="rect">
            <a:avLst/>
          </a:prstGeom>
        </p:spPr>
        <p:txBody>
          <a:bodyPr/>
          <a:lstStyle/>
          <a:p>
            <a:endParaRPr lang="en-US"/>
          </a:p>
        </p:txBody>
      </p:sp>
      <p:sp>
        <p:nvSpPr>
          <p:cNvPr id="6" name="Slide Number Placeholder 5"/>
          <p:cNvSpPr>
            <a:spLocks noGrp="1"/>
          </p:cNvSpPr>
          <p:nvPr>
            <p:ph type="sldNum" sz="quarter" idx="12"/>
          </p:nvPr>
        </p:nvSpPr>
        <p:spPr>
          <a:xfrm>
            <a:off x="10485120" y="6629400"/>
            <a:ext cx="3413760" cy="438150"/>
          </a:xfrm>
          <a:prstGeom prst="rect">
            <a:avLst/>
          </a:prstGeom>
        </p:spPr>
        <p:txBody>
          <a:bodyPr/>
          <a:lstStyle/>
          <a:p>
            <a:fld id="{24FE77C3-ED34-44CD-97A2-0E986B3F6D48}" type="slidenum">
              <a:rPr lang="en-US" smtClean="0"/>
              <a:t>‹#›</a:t>
            </a:fld>
            <a:endParaRPr lang="en-US"/>
          </a:p>
        </p:txBody>
      </p:sp>
    </p:spTree>
    <p:extLst>
      <p:ext uri="{BB962C8B-B14F-4D97-AF65-F5344CB8AC3E}">
        <p14:creationId xmlns:p14="http://schemas.microsoft.com/office/powerpoint/2010/main" val="1687842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972280" y="396240"/>
            <a:ext cx="5265421" cy="842581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170943" y="396240"/>
            <a:ext cx="15557499" cy="842581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31520" y="7627622"/>
            <a:ext cx="3413760" cy="438150"/>
          </a:xfrm>
          <a:prstGeom prst="rect">
            <a:avLst/>
          </a:prstGeom>
        </p:spPr>
        <p:txBody>
          <a:bodyPr/>
          <a:lstStyle/>
          <a:p>
            <a:fld id="{99E3F330-0462-45A8-B6AA-F4EF21568B58}" type="datetimeFigureOut">
              <a:rPr lang="en-US" smtClean="0"/>
              <a:t>9/14/2020</a:t>
            </a:fld>
            <a:endParaRPr lang="en-US"/>
          </a:p>
        </p:txBody>
      </p:sp>
      <p:sp>
        <p:nvSpPr>
          <p:cNvPr id="5" name="Footer Placeholder 4"/>
          <p:cNvSpPr>
            <a:spLocks noGrp="1"/>
          </p:cNvSpPr>
          <p:nvPr>
            <p:ph type="ftr" sz="quarter" idx="11"/>
          </p:nvPr>
        </p:nvSpPr>
        <p:spPr>
          <a:xfrm>
            <a:off x="4998720" y="7627622"/>
            <a:ext cx="4632960" cy="438150"/>
          </a:xfrm>
          <a:prstGeom prst="rect">
            <a:avLst/>
          </a:prstGeom>
        </p:spPr>
        <p:txBody>
          <a:bodyPr/>
          <a:lstStyle/>
          <a:p>
            <a:endParaRPr lang="en-US"/>
          </a:p>
        </p:txBody>
      </p:sp>
      <p:sp>
        <p:nvSpPr>
          <p:cNvPr id="6" name="Slide Number Placeholder 5"/>
          <p:cNvSpPr>
            <a:spLocks noGrp="1"/>
          </p:cNvSpPr>
          <p:nvPr>
            <p:ph type="sldNum" sz="quarter" idx="12"/>
          </p:nvPr>
        </p:nvSpPr>
        <p:spPr>
          <a:xfrm>
            <a:off x="10485120" y="6629400"/>
            <a:ext cx="3413760" cy="438150"/>
          </a:xfrm>
          <a:prstGeom prst="rect">
            <a:avLst/>
          </a:prstGeom>
        </p:spPr>
        <p:txBody>
          <a:bodyPr/>
          <a:lstStyle/>
          <a:p>
            <a:fld id="{24FE77C3-ED34-44CD-97A2-0E986B3F6D48}" type="slidenum">
              <a:rPr lang="en-US" smtClean="0"/>
              <a:t>‹#›</a:t>
            </a:fld>
            <a:endParaRPr lang="en-US"/>
          </a:p>
        </p:txBody>
      </p:sp>
    </p:spTree>
    <p:extLst>
      <p:ext uri="{BB962C8B-B14F-4D97-AF65-F5344CB8AC3E}">
        <p14:creationId xmlns:p14="http://schemas.microsoft.com/office/powerpoint/2010/main" val="2695022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200"/>
            <a:ext cx="10972800" cy="2865438"/>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828800" y="4322763"/>
            <a:ext cx="10972800" cy="19859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685C9BD-0CD4-4903-952E-39E14E15C3A9}" type="datetimeFigureOut">
              <a:rPr lang="en-US" smtClean="0"/>
              <a:t>9/14/2020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CDA69-494F-48F8-83AB-7D22A72ABD27}" type="slidenum">
              <a:rPr lang="en-US" smtClean="0"/>
              <a:t>‹#›</a:t>
            </a:fld>
            <a:endParaRPr lang="en-US"/>
          </a:p>
        </p:txBody>
      </p:sp>
    </p:spTree>
    <p:extLst>
      <p:ext uri="{BB962C8B-B14F-4D97-AF65-F5344CB8AC3E}">
        <p14:creationId xmlns:p14="http://schemas.microsoft.com/office/powerpoint/2010/main" val="2701546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85C9BD-0CD4-4903-952E-39E14E15C3A9}" type="datetimeFigureOut">
              <a:rPr lang="en-US" smtClean="0"/>
              <a:t>9/14/2020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CDA69-494F-48F8-83AB-7D22A72ABD27}" type="slidenum">
              <a:rPr lang="en-US" smtClean="0"/>
              <a:t>‹#›</a:t>
            </a:fld>
            <a:endParaRPr lang="en-US"/>
          </a:p>
        </p:txBody>
      </p:sp>
    </p:spTree>
    <p:extLst>
      <p:ext uri="{BB962C8B-B14F-4D97-AF65-F5344CB8AC3E}">
        <p14:creationId xmlns:p14="http://schemas.microsoft.com/office/powerpoint/2010/main" val="25235257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8538" y="2051050"/>
            <a:ext cx="12619037" cy="3424238"/>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998538" y="5507038"/>
            <a:ext cx="12619037" cy="18002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685C9BD-0CD4-4903-952E-39E14E15C3A9}" type="datetimeFigureOut">
              <a:rPr lang="en-US" smtClean="0"/>
              <a:t>9/14/2020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CDA69-494F-48F8-83AB-7D22A72ABD27}" type="slidenum">
              <a:rPr lang="en-US" smtClean="0"/>
              <a:t>‹#›</a:t>
            </a:fld>
            <a:endParaRPr lang="en-US"/>
          </a:p>
        </p:txBody>
      </p:sp>
    </p:spTree>
    <p:extLst>
      <p:ext uri="{BB962C8B-B14F-4D97-AF65-F5344CB8AC3E}">
        <p14:creationId xmlns:p14="http://schemas.microsoft.com/office/powerpoint/2010/main" val="3852391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06475" y="2190750"/>
            <a:ext cx="6232525" cy="52212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391400" y="2190750"/>
            <a:ext cx="6232525" cy="52212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85C9BD-0CD4-4903-952E-39E14E15C3A9}" type="datetimeFigureOut">
              <a:rPr lang="en-US" smtClean="0"/>
              <a:t>9/14/2020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CDA69-494F-48F8-83AB-7D22A72ABD27}" type="slidenum">
              <a:rPr lang="en-US" smtClean="0"/>
              <a:t>‹#›</a:t>
            </a:fld>
            <a:endParaRPr lang="en-US"/>
          </a:p>
        </p:txBody>
      </p:sp>
    </p:spTree>
    <p:extLst>
      <p:ext uri="{BB962C8B-B14F-4D97-AF65-F5344CB8AC3E}">
        <p14:creationId xmlns:p14="http://schemas.microsoft.com/office/powerpoint/2010/main" val="3269281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8063" y="438150"/>
            <a:ext cx="12619037" cy="1590675"/>
          </a:xfrm>
        </p:spPr>
        <p:txBody>
          <a:bodyPr/>
          <a:lstStyle/>
          <a:p>
            <a:r>
              <a:rPr lang="en-US"/>
              <a:t>Click to edit Master title style</a:t>
            </a:r>
          </a:p>
        </p:txBody>
      </p:sp>
      <p:sp>
        <p:nvSpPr>
          <p:cNvPr id="3" name="Text Placeholder 2"/>
          <p:cNvSpPr>
            <a:spLocks noGrp="1"/>
          </p:cNvSpPr>
          <p:nvPr>
            <p:ph type="body" idx="1"/>
          </p:nvPr>
        </p:nvSpPr>
        <p:spPr>
          <a:xfrm>
            <a:off x="1008063" y="2017713"/>
            <a:ext cx="6189662" cy="989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8063" y="3006725"/>
            <a:ext cx="6189662" cy="44211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407275" y="2017713"/>
            <a:ext cx="6219825" cy="989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407275" y="3006725"/>
            <a:ext cx="6219825" cy="44211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85C9BD-0CD4-4903-952E-39E14E15C3A9}" type="datetimeFigureOut">
              <a:rPr lang="en-US" smtClean="0"/>
              <a:t>9/14/2020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ACDA69-494F-48F8-83AB-7D22A72ABD27}" type="slidenum">
              <a:rPr lang="en-US" smtClean="0"/>
              <a:t>‹#›</a:t>
            </a:fld>
            <a:endParaRPr lang="en-US"/>
          </a:p>
        </p:txBody>
      </p:sp>
    </p:spTree>
    <p:extLst>
      <p:ext uri="{BB962C8B-B14F-4D97-AF65-F5344CB8AC3E}">
        <p14:creationId xmlns:p14="http://schemas.microsoft.com/office/powerpoint/2010/main" val="5385800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685C9BD-0CD4-4903-952E-39E14E15C3A9}" type="datetimeFigureOut">
              <a:rPr lang="en-US" smtClean="0"/>
              <a:t>9/14/2020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ACDA69-494F-48F8-83AB-7D22A72ABD27}" type="slidenum">
              <a:rPr lang="en-US" smtClean="0"/>
              <a:t>‹#›</a:t>
            </a:fld>
            <a:endParaRPr lang="en-US"/>
          </a:p>
        </p:txBody>
      </p:sp>
    </p:spTree>
    <p:extLst>
      <p:ext uri="{BB962C8B-B14F-4D97-AF65-F5344CB8AC3E}">
        <p14:creationId xmlns:p14="http://schemas.microsoft.com/office/powerpoint/2010/main" val="7019722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5C9BD-0CD4-4903-952E-39E14E15C3A9}" type="datetimeFigureOut">
              <a:rPr lang="en-US" smtClean="0"/>
              <a:t>9/14/2020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ACDA69-494F-48F8-83AB-7D22A72ABD27}" type="slidenum">
              <a:rPr lang="en-US" smtClean="0"/>
              <a:t>‹#›</a:t>
            </a:fld>
            <a:endParaRPr lang="en-US"/>
          </a:p>
        </p:txBody>
      </p:sp>
    </p:spTree>
    <p:extLst>
      <p:ext uri="{BB962C8B-B14F-4D97-AF65-F5344CB8AC3E}">
        <p14:creationId xmlns:p14="http://schemas.microsoft.com/office/powerpoint/2010/main" val="4286571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001000" y="2590800"/>
            <a:ext cx="5897880" cy="4495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31520" y="7627622"/>
            <a:ext cx="3413760" cy="438150"/>
          </a:xfrm>
          <a:prstGeom prst="rect">
            <a:avLst/>
          </a:prstGeom>
        </p:spPr>
        <p:txBody>
          <a:bodyPr/>
          <a:lstStyle/>
          <a:p>
            <a:fld id="{99E3F330-0462-45A8-B6AA-F4EF21568B58}" type="datetimeFigureOut">
              <a:rPr lang="en-US" smtClean="0"/>
              <a:t>9/14/2020</a:t>
            </a:fld>
            <a:endParaRPr lang="en-US"/>
          </a:p>
        </p:txBody>
      </p:sp>
      <p:sp>
        <p:nvSpPr>
          <p:cNvPr id="5" name="Footer Placeholder 4"/>
          <p:cNvSpPr>
            <a:spLocks noGrp="1"/>
          </p:cNvSpPr>
          <p:nvPr>
            <p:ph type="ftr" sz="quarter" idx="11"/>
          </p:nvPr>
        </p:nvSpPr>
        <p:spPr>
          <a:xfrm>
            <a:off x="4998720" y="7627622"/>
            <a:ext cx="4632960" cy="438150"/>
          </a:xfrm>
          <a:prstGeom prst="rect">
            <a:avLst/>
          </a:prstGeom>
        </p:spPr>
        <p:txBody>
          <a:bodyPr/>
          <a:lstStyle/>
          <a:p>
            <a:endParaRPr lang="en-US"/>
          </a:p>
        </p:txBody>
      </p:sp>
      <p:sp>
        <p:nvSpPr>
          <p:cNvPr id="6" name="Slide Number Placeholder 5"/>
          <p:cNvSpPr>
            <a:spLocks noGrp="1"/>
          </p:cNvSpPr>
          <p:nvPr>
            <p:ph type="sldNum" sz="quarter" idx="12"/>
          </p:nvPr>
        </p:nvSpPr>
        <p:spPr>
          <a:xfrm>
            <a:off x="10485120" y="6629400"/>
            <a:ext cx="3413760" cy="438150"/>
          </a:xfrm>
          <a:prstGeom prst="rect">
            <a:avLst/>
          </a:prstGeom>
        </p:spPr>
        <p:txBody>
          <a:bodyPr/>
          <a:lstStyle/>
          <a:p>
            <a:fld id="{24FE77C3-ED34-44CD-97A2-0E986B3F6D48}" type="slidenum">
              <a:rPr lang="en-US" smtClean="0"/>
              <a:t>‹#›</a:t>
            </a:fld>
            <a:endParaRPr lang="en-US"/>
          </a:p>
        </p:txBody>
      </p:sp>
    </p:spTree>
    <p:extLst>
      <p:ext uri="{BB962C8B-B14F-4D97-AF65-F5344CB8AC3E}">
        <p14:creationId xmlns:p14="http://schemas.microsoft.com/office/powerpoint/2010/main" val="30598400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8063" y="549275"/>
            <a:ext cx="4718050" cy="1919288"/>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6219825" y="1184275"/>
            <a:ext cx="7407275" cy="58483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08063" y="2468563"/>
            <a:ext cx="4718050" cy="4573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685C9BD-0CD4-4903-952E-39E14E15C3A9}" type="datetimeFigureOut">
              <a:rPr lang="en-US" smtClean="0"/>
              <a:t>9/14/2020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CDA69-494F-48F8-83AB-7D22A72ABD27}" type="slidenum">
              <a:rPr lang="en-US" smtClean="0"/>
              <a:t>‹#›</a:t>
            </a:fld>
            <a:endParaRPr lang="en-US"/>
          </a:p>
        </p:txBody>
      </p:sp>
    </p:spTree>
    <p:extLst>
      <p:ext uri="{BB962C8B-B14F-4D97-AF65-F5344CB8AC3E}">
        <p14:creationId xmlns:p14="http://schemas.microsoft.com/office/powerpoint/2010/main" val="7422572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8063" y="549275"/>
            <a:ext cx="4718050" cy="1919288"/>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6219825" y="1184275"/>
            <a:ext cx="7407275" cy="58483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008063" y="2468563"/>
            <a:ext cx="4718050" cy="4573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685C9BD-0CD4-4903-952E-39E14E15C3A9}" type="datetimeFigureOut">
              <a:rPr lang="en-US" smtClean="0"/>
              <a:t>9/14/2020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CDA69-494F-48F8-83AB-7D22A72ABD27}" type="slidenum">
              <a:rPr lang="en-US" smtClean="0"/>
              <a:t>‹#›</a:t>
            </a:fld>
            <a:endParaRPr lang="en-US"/>
          </a:p>
        </p:txBody>
      </p:sp>
    </p:spTree>
    <p:extLst>
      <p:ext uri="{BB962C8B-B14F-4D97-AF65-F5344CB8AC3E}">
        <p14:creationId xmlns:p14="http://schemas.microsoft.com/office/powerpoint/2010/main" val="38291837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85C9BD-0CD4-4903-952E-39E14E15C3A9}" type="datetimeFigureOut">
              <a:rPr lang="en-US" smtClean="0"/>
              <a:t>9/14/2020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CDA69-494F-48F8-83AB-7D22A72ABD27}" type="slidenum">
              <a:rPr lang="en-US" smtClean="0"/>
              <a:t>‹#›</a:t>
            </a:fld>
            <a:endParaRPr lang="en-US"/>
          </a:p>
        </p:txBody>
      </p:sp>
    </p:spTree>
    <p:extLst>
      <p:ext uri="{BB962C8B-B14F-4D97-AF65-F5344CB8AC3E}">
        <p14:creationId xmlns:p14="http://schemas.microsoft.com/office/powerpoint/2010/main" val="15227127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563" y="438150"/>
            <a:ext cx="3154362" cy="6973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06475" y="438150"/>
            <a:ext cx="9310688" cy="697388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85C9BD-0CD4-4903-952E-39E14E15C3A9}" type="datetimeFigureOut">
              <a:rPr lang="en-US" smtClean="0"/>
              <a:t>9/14/2020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CDA69-494F-48F8-83AB-7D22A72ABD27}" type="slidenum">
              <a:rPr lang="en-US" smtClean="0"/>
              <a:t>‹#›</a:t>
            </a:fld>
            <a:endParaRPr lang="en-US"/>
          </a:p>
        </p:txBody>
      </p:sp>
    </p:spTree>
    <p:extLst>
      <p:ext uri="{BB962C8B-B14F-4D97-AF65-F5344CB8AC3E}">
        <p14:creationId xmlns:p14="http://schemas.microsoft.com/office/powerpoint/2010/main" val="2724208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8716-2021-4D20-AB21-E93C151CB545}"/>
              </a:ext>
            </a:extLst>
          </p:cNvPr>
          <p:cNvSpPr>
            <a:spLocks noGrp="1"/>
          </p:cNvSpPr>
          <p:nvPr>
            <p:ph type="title"/>
          </p:nvPr>
        </p:nvSpPr>
        <p:spPr>
          <a:xfrm>
            <a:off x="1006475" y="438150"/>
            <a:ext cx="12617450" cy="1590675"/>
          </a:xfrm>
          <a:prstGeom prst="rect">
            <a:avLst/>
          </a:prstGeo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A6173B59-4B03-4625-8F09-DDFE6FD95C39}"/>
              </a:ext>
            </a:extLst>
          </p:cNvPr>
          <p:cNvSpPr>
            <a:spLocks noGrp="1"/>
          </p:cNvSpPr>
          <p:nvPr>
            <p:ph type="sldNum" sz="quarter" idx="10"/>
          </p:nvPr>
        </p:nvSpPr>
        <p:spPr>
          <a:xfrm>
            <a:off x="10485120" y="6629400"/>
            <a:ext cx="3413760" cy="438150"/>
          </a:xfrm>
          <a:prstGeom prst="rect">
            <a:avLst/>
          </a:prstGeom>
        </p:spPr>
        <p:txBody>
          <a:bodyPr/>
          <a:lstStyle/>
          <a:p>
            <a:fld id="{24FE77C3-ED34-44CD-97A2-0E986B3F6D48}" type="slidenum">
              <a:rPr lang="en-US" smtClean="0"/>
              <a:t>‹#›</a:t>
            </a:fld>
            <a:endParaRPr lang="en-US"/>
          </a:p>
        </p:txBody>
      </p:sp>
    </p:spTree>
    <p:extLst>
      <p:ext uri="{BB962C8B-B14F-4D97-AF65-F5344CB8AC3E}">
        <p14:creationId xmlns:p14="http://schemas.microsoft.com/office/powerpoint/2010/main" val="3523361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2"/>
            <a:ext cx="12435840" cy="1634490"/>
          </a:xfrm>
          <a:prstGeom prst="rect">
            <a:avLst/>
          </a:prstGeom>
        </p:spPr>
        <p:txBody>
          <a:bodyPr anchor="t"/>
          <a:lstStyle>
            <a:lvl1pPr algn="l">
              <a:defRPr sz="5700" b="1" cap="all"/>
            </a:lvl1pPr>
          </a:lstStyle>
          <a:p>
            <a:r>
              <a:rPr lang="en-US"/>
              <a:t>Click to edit Master title style</a:t>
            </a:r>
          </a:p>
        </p:txBody>
      </p:sp>
      <p:sp>
        <p:nvSpPr>
          <p:cNvPr id="3" name="Text Placeholder 2"/>
          <p:cNvSpPr>
            <a:spLocks noGrp="1"/>
          </p:cNvSpPr>
          <p:nvPr>
            <p:ph type="body" idx="1"/>
          </p:nvPr>
        </p:nvSpPr>
        <p:spPr>
          <a:xfrm>
            <a:off x="1155701" y="3488056"/>
            <a:ext cx="12435840" cy="1800224"/>
          </a:xfrm>
          <a:prstGeom prst="rect">
            <a:avLst/>
          </a:prstGeom>
        </p:spPr>
        <p:txBody>
          <a:bodyPr anchor="b"/>
          <a:lstStyle>
            <a:lvl1pPr marL="0" indent="0">
              <a:buNone/>
              <a:defRPr sz="2900">
                <a:solidFill>
                  <a:schemeClr val="tx1">
                    <a:tint val="75000"/>
                  </a:schemeClr>
                </a:solidFill>
              </a:defRPr>
            </a:lvl1pPr>
            <a:lvl2pPr marL="653077" indent="0">
              <a:buNone/>
              <a:defRPr sz="2600">
                <a:solidFill>
                  <a:schemeClr val="tx1">
                    <a:tint val="75000"/>
                  </a:schemeClr>
                </a:solidFill>
              </a:defRPr>
            </a:lvl2pPr>
            <a:lvl3pPr marL="1306155" indent="0">
              <a:buNone/>
              <a:defRPr sz="2300">
                <a:solidFill>
                  <a:schemeClr val="tx1">
                    <a:tint val="75000"/>
                  </a:schemeClr>
                </a:solidFill>
              </a:defRPr>
            </a:lvl3pPr>
            <a:lvl4pPr marL="1959233" indent="0">
              <a:buNone/>
              <a:defRPr sz="2000">
                <a:solidFill>
                  <a:schemeClr val="tx1">
                    <a:tint val="75000"/>
                  </a:schemeClr>
                </a:solidFill>
              </a:defRPr>
            </a:lvl4pPr>
            <a:lvl5pPr marL="2612311" indent="0">
              <a:buNone/>
              <a:defRPr sz="2000">
                <a:solidFill>
                  <a:schemeClr val="tx1">
                    <a:tint val="75000"/>
                  </a:schemeClr>
                </a:solidFill>
              </a:defRPr>
            </a:lvl5pPr>
            <a:lvl6pPr marL="3265388" indent="0">
              <a:buNone/>
              <a:defRPr sz="2000">
                <a:solidFill>
                  <a:schemeClr val="tx1">
                    <a:tint val="75000"/>
                  </a:schemeClr>
                </a:solidFill>
              </a:defRPr>
            </a:lvl6pPr>
            <a:lvl7pPr marL="3918465" indent="0">
              <a:buNone/>
              <a:defRPr sz="2000">
                <a:solidFill>
                  <a:schemeClr val="tx1">
                    <a:tint val="75000"/>
                  </a:schemeClr>
                </a:solidFill>
              </a:defRPr>
            </a:lvl7pPr>
            <a:lvl8pPr marL="4571543" indent="0">
              <a:buNone/>
              <a:defRPr sz="2000">
                <a:solidFill>
                  <a:schemeClr val="tx1">
                    <a:tint val="75000"/>
                  </a:schemeClr>
                </a:solidFill>
              </a:defRPr>
            </a:lvl8pPr>
            <a:lvl9pPr marL="5224620" indent="0">
              <a:buNone/>
              <a:defRPr sz="20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1520" y="7627622"/>
            <a:ext cx="3413760" cy="438150"/>
          </a:xfrm>
          <a:prstGeom prst="rect">
            <a:avLst/>
          </a:prstGeom>
        </p:spPr>
        <p:txBody>
          <a:bodyPr/>
          <a:lstStyle/>
          <a:p>
            <a:fld id="{99E3F330-0462-45A8-B6AA-F4EF21568B58}" type="datetimeFigureOut">
              <a:rPr lang="en-US" smtClean="0"/>
              <a:t>9/14/2020</a:t>
            </a:fld>
            <a:endParaRPr lang="en-US"/>
          </a:p>
        </p:txBody>
      </p:sp>
      <p:sp>
        <p:nvSpPr>
          <p:cNvPr id="5" name="Footer Placeholder 4"/>
          <p:cNvSpPr>
            <a:spLocks noGrp="1"/>
          </p:cNvSpPr>
          <p:nvPr>
            <p:ph type="ftr" sz="quarter" idx="11"/>
          </p:nvPr>
        </p:nvSpPr>
        <p:spPr>
          <a:xfrm>
            <a:off x="4998720" y="7627622"/>
            <a:ext cx="4632960" cy="438150"/>
          </a:xfrm>
          <a:prstGeom prst="rect">
            <a:avLst/>
          </a:prstGeom>
        </p:spPr>
        <p:txBody>
          <a:bodyPr/>
          <a:lstStyle/>
          <a:p>
            <a:endParaRPr lang="en-US"/>
          </a:p>
        </p:txBody>
      </p:sp>
      <p:sp>
        <p:nvSpPr>
          <p:cNvPr id="6" name="Slide Number Placeholder 5"/>
          <p:cNvSpPr>
            <a:spLocks noGrp="1"/>
          </p:cNvSpPr>
          <p:nvPr>
            <p:ph type="sldNum" sz="quarter" idx="12"/>
          </p:nvPr>
        </p:nvSpPr>
        <p:spPr>
          <a:xfrm>
            <a:off x="10485120" y="6629400"/>
            <a:ext cx="3413760" cy="438150"/>
          </a:xfrm>
          <a:prstGeom prst="rect">
            <a:avLst/>
          </a:prstGeom>
        </p:spPr>
        <p:txBody>
          <a:bodyPr/>
          <a:lstStyle/>
          <a:p>
            <a:fld id="{24FE77C3-ED34-44CD-97A2-0E986B3F6D48}" type="slidenum">
              <a:rPr lang="en-US" smtClean="0"/>
              <a:t>‹#›</a:t>
            </a:fld>
            <a:endParaRPr lang="en-US"/>
          </a:p>
        </p:txBody>
      </p:sp>
    </p:spTree>
    <p:extLst>
      <p:ext uri="{BB962C8B-B14F-4D97-AF65-F5344CB8AC3E}">
        <p14:creationId xmlns:p14="http://schemas.microsoft.com/office/powerpoint/2010/main" val="421213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170941" y="2305050"/>
            <a:ext cx="10411459" cy="6517006"/>
          </a:xfrm>
          <a:prstGeom prst="rect">
            <a:avLst/>
          </a:prstGeo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1826242" y="2305050"/>
            <a:ext cx="10411461" cy="6517006"/>
          </a:xfrm>
          <a:prstGeom prst="rect">
            <a:avLst/>
          </a:prstGeo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731520" y="7627622"/>
            <a:ext cx="3413760" cy="438150"/>
          </a:xfrm>
          <a:prstGeom prst="rect">
            <a:avLst/>
          </a:prstGeom>
        </p:spPr>
        <p:txBody>
          <a:bodyPr/>
          <a:lstStyle/>
          <a:p>
            <a:fld id="{99E3F330-0462-45A8-B6AA-F4EF21568B58}" type="datetimeFigureOut">
              <a:rPr lang="en-US" smtClean="0"/>
              <a:t>9/14/2020</a:t>
            </a:fld>
            <a:endParaRPr lang="en-US"/>
          </a:p>
        </p:txBody>
      </p:sp>
      <p:sp>
        <p:nvSpPr>
          <p:cNvPr id="6" name="Footer Placeholder 5"/>
          <p:cNvSpPr>
            <a:spLocks noGrp="1"/>
          </p:cNvSpPr>
          <p:nvPr>
            <p:ph type="ftr" sz="quarter" idx="11"/>
          </p:nvPr>
        </p:nvSpPr>
        <p:spPr>
          <a:xfrm>
            <a:off x="4998720" y="7627622"/>
            <a:ext cx="4632960" cy="438150"/>
          </a:xfrm>
          <a:prstGeom prst="rect">
            <a:avLst/>
          </a:prstGeom>
        </p:spPr>
        <p:txBody>
          <a:bodyPr/>
          <a:lstStyle/>
          <a:p>
            <a:endParaRPr lang="en-US"/>
          </a:p>
        </p:txBody>
      </p:sp>
      <p:sp>
        <p:nvSpPr>
          <p:cNvPr id="7" name="Slide Number Placeholder 6"/>
          <p:cNvSpPr>
            <a:spLocks noGrp="1"/>
          </p:cNvSpPr>
          <p:nvPr>
            <p:ph type="sldNum" sz="quarter" idx="12"/>
          </p:nvPr>
        </p:nvSpPr>
        <p:spPr>
          <a:xfrm>
            <a:off x="10485120" y="6629400"/>
            <a:ext cx="3413760" cy="438150"/>
          </a:xfrm>
          <a:prstGeom prst="rect">
            <a:avLst/>
          </a:prstGeom>
        </p:spPr>
        <p:txBody>
          <a:bodyPr/>
          <a:lstStyle/>
          <a:p>
            <a:fld id="{24FE77C3-ED34-44CD-97A2-0E986B3F6D48}" type="slidenum">
              <a:rPr lang="en-US" smtClean="0"/>
              <a:t>‹#›</a:t>
            </a:fld>
            <a:endParaRPr lang="en-US"/>
          </a:p>
        </p:txBody>
      </p:sp>
    </p:spTree>
    <p:extLst>
      <p:ext uri="{BB962C8B-B14F-4D97-AF65-F5344CB8AC3E}">
        <p14:creationId xmlns:p14="http://schemas.microsoft.com/office/powerpoint/2010/main" val="2461539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31520" y="1842136"/>
            <a:ext cx="6464301" cy="767714"/>
          </a:xfrm>
          <a:prstGeom prst="rect">
            <a:avLst/>
          </a:prstGeom>
        </p:spPr>
        <p:txBody>
          <a:bodyPr anchor="b"/>
          <a:lstStyle>
            <a:lvl1pPr marL="0" indent="0">
              <a:buNone/>
              <a:defRPr sz="3400" b="1"/>
            </a:lvl1pPr>
            <a:lvl2pPr marL="653077" indent="0">
              <a:buNone/>
              <a:defRPr sz="2900" b="1"/>
            </a:lvl2pPr>
            <a:lvl3pPr marL="1306155" indent="0">
              <a:buNone/>
              <a:defRPr sz="2600" b="1"/>
            </a:lvl3pPr>
            <a:lvl4pPr marL="1959233" indent="0">
              <a:buNone/>
              <a:defRPr sz="2300" b="1"/>
            </a:lvl4pPr>
            <a:lvl5pPr marL="2612311" indent="0">
              <a:buNone/>
              <a:defRPr sz="2300" b="1"/>
            </a:lvl5pPr>
            <a:lvl6pPr marL="3265388" indent="0">
              <a:buNone/>
              <a:defRPr sz="2300" b="1"/>
            </a:lvl6pPr>
            <a:lvl7pPr marL="3918465" indent="0">
              <a:buNone/>
              <a:defRPr sz="2300" b="1"/>
            </a:lvl7pPr>
            <a:lvl8pPr marL="4571543" indent="0">
              <a:buNone/>
              <a:defRPr sz="2300" b="1"/>
            </a:lvl8pPr>
            <a:lvl9pPr marL="5224620" indent="0">
              <a:buNone/>
              <a:defRPr sz="2300" b="1"/>
            </a:lvl9pPr>
          </a:lstStyle>
          <a:p>
            <a:pPr lvl="0"/>
            <a:r>
              <a:rPr lang="en-US"/>
              <a:t>Click to edit Master text styles</a:t>
            </a:r>
          </a:p>
        </p:txBody>
      </p:sp>
      <p:sp>
        <p:nvSpPr>
          <p:cNvPr id="4" name="Content Placeholder 3"/>
          <p:cNvSpPr>
            <a:spLocks noGrp="1"/>
          </p:cNvSpPr>
          <p:nvPr>
            <p:ph sz="half" idx="2"/>
          </p:nvPr>
        </p:nvSpPr>
        <p:spPr>
          <a:xfrm>
            <a:off x="731520" y="2609850"/>
            <a:ext cx="6464301" cy="4741546"/>
          </a:xfrm>
          <a:prstGeom prst="rect">
            <a:avLst/>
          </a:prstGeo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432042" y="1842136"/>
            <a:ext cx="6466840" cy="767714"/>
          </a:xfrm>
          <a:prstGeom prst="rect">
            <a:avLst/>
          </a:prstGeom>
        </p:spPr>
        <p:txBody>
          <a:bodyPr anchor="b"/>
          <a:lstStyle>
            <a:lvl1pPr marL="0" indent="0">
              <a:buNone/>
              <a:defRPr sz="3400" b="1"/>
            </a:lvl1pPr>
            <a:lvl2pPr marL="653077" indent="0">
              <a:buNone/>
              <a:defRPr sz="2900" b="1"/>
            </a:lvl2pPr>
            <a:lvl3pPr marL="1306155" indent="0">
              <a:buNone/>
              <a:defRPr sz="2600" b="1"/>
            </a:lvl3pPr>
            <a:lvl4pPr marL="1959233" indent="0">
              <a:buNone/>
              <a:defRPr sz="2300" b="1"/>
            </a:lvl4pPr>
            <a:lvl5pPr marL="2612311" indent="0">
              <a:buNone/>
              <a:defRPr sz="2300" b="1"/>
            </a:lvl5pPr>
            <a:lvl6pPr marL="3265388" indent="0">
              <a:buNone/>
              <a:defRPr sz="2300" b="1"/>
            </a:lvl6pPr>
            <a:lvl7pPr marL="3918465" indent="0">
              <a:buNone/>
              <a:defRPr sz="2300" b="1"/>
            </a:lvl7pPr>
            <a:lvl8pPr marL="4571543" indent="0">
              <a:buNone/>
              <a:defRPr sz="2300" b="1"/>
            </a:lvl8pPr>
            <a:lvl9pPr marL="5224620" indent="0">
              <a:buNone/>
              <a:defRPr sz="2300" b="1"/>
            </a:lvl9pPr>
          </a:lstStyle>
          <a:p>
            <a:pPr lvl="0"/>
            <a:r>
              <a:rPr lang="en-US"/>
              <a:t>Click to edit Master text styles</a:t>
            </a:r>
          </a:p>
        </p:txBody>
      </p:sp>
      <p:sp>
        <p:nvSpPr>
          <p:cNvPr id="6" name="Content Placeholder 5"/>
          <p:cNvSpPr>
            <a:spLocks noGrp="1"/>
          </p:cNvSpPr>
          <p:nvPr>
            <p:ph sz="quarter" idx="4"/>
          </p:nvPr>
        </p:nvSpPr>
        <p:spPr>
          <a:xfrm>
            <a:off x="7432042" y="2609850"/>
            <a:ext cx="6466840" cy="4741546"/>
          </a:xfrm>
          <a:prstGeom prst="rect">
            <a:avLst/>
          </a:prstGeo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731520" y="7627622"/>
            <a:ext cx="3413760" cy="438150"/>
          </a:xfrm>
          <a:prstGeom prst="rect">
            <a:avLst/>
          </a:prstGeom>
        </p:spPr>
        <p:txBody>
          <a:bodyPr/>
          <a:lstStyle/>
          <a:p>
            <a:fld id="{99E3F330-0462-45A8-B6AA-F4EF21568B58}" type="datetimeFigureOut">
              <a:rPr lang="en-US" smtClean="0"/>
              <a:t>9/14/2020</a:t>
            </a:fld>
            <a:endParaRPr lang="en-US"/>
          </a:p>
        </p:txBody>
      </p:sp>
      <p:sp>
        <p:nvSpPr>
          <p:cNvPr id="8" name="Footer Placeholder 7"/>
          <p:cNvSpPr>
            <a:spLocks noGrp="1"/>
          </p:cNvSpPr>
          <p:nvPr>
            <p:ph type="ftr" sz="quarter" idx="11"/>
          </p:nvPr>
        </p:nvSpPr>
        <p:spPr>
          <a:xfrm>
            <a:off x="4998720" y="7627622"/>
            <a:ext cx="4632960" cy="438150"/>
          </a:xfrm>
          <a:prstGeom prst="rect">
            <a:avLst/>
          </a:prstGeom>
        </p:spPr>
        <p:txBody>
          <a:bodyPr/>
          <a:lstStyle/>
          <a:p>
            <a:endParaRPr lang="en-US"/>
          </a:p>
        </p:txBody>
      </p:sp>
      <p:sp>
        <p:nvSpPr>
          <p:cNvPr id="9" name="Slide Number Placeholder 8"/>
          <p:cNvSpPr>
            <a:spLocks noGrp="1"/>
          </p:cNvSpPr>
          <p:nvPr>
            <p:ph type="sldNum" sz="quarter" idx="12"/>
          </p:nvPr>
        </p:nvSpPr>
        <p:spPr>
          <a:xfrm>
            <a:off x="10485120" y="6629400"/>
            <a:ext cx="3413760" cy="438150"/>
          </a:xfrm>
          <a:prstGeom prst="rect">
            <a:avLst/>
          </a:prstGeom>
        </p:spPr>
        <p:txBody>
          <a:bodyPr/>
          <a:lstStyle/>
          <a:p>
            <a:fld id="{24FE77C3-ED34-44CD-97A2-0E986B3F6D48}" type="slidenum">
              <a:rPr lang="en-US" smtClean="0"/>
              <a:t>‹#›</a:t>
            </a:fld>
            <a:endParaRPr lang="en-US"/>
          </a:p>
        </p:txBody>
      </p:sp>
    </p:spTree>
    <p:extLst>
      <p:ext uri="{BB962C8B-B14F-4D97-AF65-F5344CB8AC3E}">
        <p14:creationId xmlns:p14="http://schemas.microsoft.com/office/powerpoint/2010/main" val="1102126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731520" y="7627622"/>
            <a:ext cx="3413760" cy="438150"/>
          </a:xfrm>
          <a:prstGeom prst="rect">
            <a:avLst/>
          </a:prstGeom>
        </p:spPr>
        <p:txBody>
          <a:bodyPr/>
          <a:lstStyle/>
          <a:p>
            <a:fld id="{99E3F330-0462-45A8-B6AA-F4EF21568B58}" type="datetimeFigureOut">
              <a:rPr lang="en-US" smtClean="0"/>
              <a:t>9/14/2020</a:t>
            </a:fld>
            <a:endParaRPr lang="en-US"/>
          </a:p>
        </p:txBody>
      </p:sp>
      <p:sp>
        <p:nvSpPr>
          <p:cNvPr id="4" name="Footer Placeholder 3"/>
          <p:cNvSpPr>
            <a:spLocks noGrp="1"/>
          </p:cNvSpPr>
          <p:nvPr>
            <p:ph type="ftr" sz="quarter" idx="11"/>
          </p:nvPr>
        </p:nvSpPr>
        <p:spPr>
          <a:xfrm>
            <a:off x="4998720" y="7627622"/>
            <a:ext cx="4632960" cy="438150"/>
          </a:xfrm>
          <a:prstGeom prst="rect">
            <a:avLst/>
          </a:prstGeom>
        </p:spPr>
        <p:txBody>
          <a:bodyPr/>
          <a:lstStyle/>
          <a:p>
            <a:endParaRPr lang="en-US"/>
          </a:p>
        </p:txBody>
      </p:sp>
      <p:sp>
        <p:nvSpPr>
          <p:cNvPr id="5" name="Slide Number Placeholder 4"/>
          <p:cNvSpPr>
            <a:spLocks noGrp="1"/>
          </p:cNvSpPr>
          <p:nvPr>
            <p:ph type="sldNum" sz="quarter" idx="12"/>
          </p:nvPr>
        </p:nvSpPr>
        <p:spPr>
          <a:xfrm>
            <a:off x="10485120" y="6629400"/>
            <a:ext cx="3413760" cy="438150"/>
          </a:xfrm>
          <a:prstGeom prst="rect">
            <a:avLst/>
          </a:prstGeom>
        </p:spPr>
        <p:txBody>
          <a:bodyPr/>
          <a:lstStyle/>
          <a:p>
            <a:fld id="{24FE77C3-ED34-44CD-97A2-0E986B3F6D48}" type="slidenum">
              <a:rPr lang="en-US" smtClean="0"/>
              <a:t>‹#›</a:t>
            </a:fld>
            <a:endParaRPr lang="en-US"/>
          </a:p>
        </p:txBody>
      </p:sp>
    </p:spTree>
    <p:extLst>
      <p:ext uri="{BB962C8B-B14F-4D97-AF65-F5344CB8AC3E}">
        <p14:creationId xmlns:p14="http://schemas.microsoft.com/office/powerpoint/2010/main" val="200145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1520" y="7627622"/>
            <a:ext cx="3413760" cy="438150"/>
          </a:xfrm>
          <a:prstGeom prst="rect">
            <a:avLst/>
          </a:prstGeom>
        </p:spPr>
        <p:txBody>
          <a:bodyPr/>
          <a:lstStyle/>
          <a:p>
            <a:fld id="{99E3F330-0462-45A8-B6AA-F4EF21568B58}" type="datetimeFigureOut">
              <a:rPr lang="en-US" smtClean="0"/>
              <a:t>9/14/2020</a:t>
            </a:fld>
            <a:endParaRPr lang="en-US"/>
          </a:p>
        </p:txBody>
      </p:sp>
      <p:sp>
        <p:nvSpPr>
          <p:cNvPr id="3" name="Footer Placeholder 2"/>
          <p:cNvSpPr>
            <a:spLocks noGrp="1"/>
          </p:cNvSpPr>
          <p:nvPr>
            <p:ph type="ftr" sz="quarter" idx="11"/>
          </p:nvPr>
        </p:nvSpPr>
        <p:spPr>
          <a:xfrm>
            <a:off x="4998720" y="7627622"/>
            <a:ext cx="4632960" cy="438150"/>
          </a:xfrm>
          <a:prstGeom prst="rect">
            <a:avLst/>
          </a:prstGeom>
        </p:spPr>
        <p:txBody>
          <a:bodyPr/>
          <a:lstStyle/>
          <a:p>
            <a:endParaRPr lang="en-US"/>
          </a:p>
        </p:txBody>
      </p:sp>
      <p:sp>
        <p:nvSpPr>
          <p:cNvPr id="4" name="Slide Number Placeholder 3"/>
          <p:cNvSpPr>
            <a:spLocks noGrp="1"/>
          </p:cNvSpPr>
          <p:nvPr>
            <p:ph type="sldNum" sz="quarter" idx="12"/>
          </p:nvPr>
        </p:nvSpPr>
        <p:spPr>
          <a:xfrm>
            <a:off x="10485120" y="6629400"/>
            <a:ext cx="3413760" cy="438150"/>
          </a:xfrm>
          <a:prstGeom prst="rect">
            <a:avLst/>
          </a:prstGeom>
        </p:spPr>
        <p:txBody>
          <a:bodyPr/>
          <a:lstStyle/>
          <a:p>
            <a:fld id="{24FE77C3-ED34-44CD-97A2-0E986B3F6D48}" type="slidenum">
              <a:rPr lang="en-US" smtClean="0"/>
              <a:t>‹#›</a:t>
            </a:fld>
            <a:endParaRPr lang="en-US"/>
          </a:p>
        </p:txBody>
      </p:sp>
    </p:spTree>
    <p:extLst>
      <p:ext uri="{BB962C8B-B14F-4D97-AF65-F5344CB8AC3E}">
        <p14:creationId xmlns:p14="http://schemas.microsoft.com/office/powerpoint/2010/main" val="3856759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2" y="327660"/>
            <a:ext cx="4813301" cy="1394460"/>
          </a:xfrm>
          <a:prstGeom prst="rect">
            <a:avLst/>
          </a:prstGeom>
        </p:spPr>
        <p:txBody>
          <a:bodyPr anchor="b"/>
          <a:lstStyle>
            <a:lvl1pPr algn="l">
              <a:defRPr sz="2900" b="1"/>
            </a:lvl1pPr>
          </a:lstStyle>
          <a:p>
            <a:r>
              <a:rPr lang="en-US"/>
              <a:t>Click to edit Master title style</a:t>
            </a:r>
          </a:p>
        </p:txBody>
      </p:sp>
      <p:sp>
        <p:nvSpPr>
          <p:cNvPr id="3" name="Content Placeholder 2"/>
          <p:cNvSpPr>
            <a:spLocks noGrp="1"/>
          </p:cNvSpPr>
          <p:nvPr>
            <p:ph idx="1"/>
          </p:nvPr>
        </p:nvSpPr>
        <p:spPr>
          <a:xfrm>
            <a:off x="5720080" y="327660"/>
            <a:ext cx="8178800" cy="7023736"/>
          </a:xfrm>
          <a:prstGeom prst="rect">
            <a:avLst/>
          </a:prstGeo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31522" y="1722120"/>
            <a:ext cx="4813301" cy="5629276"/>
          </a:xfrm>
          <a:prstGeom prst="rect">
            <a:avLst/>
          </a:prstGeom>
        </p:spPr>
        <p:txBody>
          <a:bodyPr/>
          <a:lstStyle>
            <a:lvl1pPr marL="0" indent="0">
              <a:buNone/>
              <a:defRPr sz="2000"/>
            </a:lvl1pPr>
            <a:lvl2pPr marL="653077" indent="0">
              <a:buNone/>
              <a:defRPr sz="1700"/>
            </a:lvl2pPr>
            <a:lvl3pPr marL="1306155" indent="0">
              <a:buNone/>
              <a:defRPr sz="1400"/>
            </a:lvl3pPr>
            <a:lvl4pPr marL="1959233" indent="0">
              <a:buNone/>
              <a:defRPr sz="1300"/>
            </a:lvl4pPr>
            <a:lvl5pPr marL="2612311" indent="0">
              <a:buNone/>
              <a:defRPr sz="1300"/>
            </a:lvl5pPr>
            <a:lvl6pPr marL="3265388" indent="0">
              <a:buNone/>
              <a:defRPr sz="1300"/>
            </a:lvl6pPr>
            <a:lvl7pPr marL="3918465" indent="0">
              <a:buNone/>
              <a:defRPr sz="1300"/>
            </a:lvl7pPr>
            <a:lvl8pPr marL="4571543" indent="0">
              <a:buNone/>
              <a:defRPr sz="1300"/>
            </a:lvl8pPr>
            <a:lvl9pPr marL="5224620" indent="0">
              <a:buNone/>
              <a:defRPr sz="1300"/>
            </a:lvl9pPr>
          </a:lstStyle>
          <a:p>
            <a:pPr lvl="0"/>
            <a:r>
              <a:rPr lang="en-US"/>
              <a:t>Click to edit Master text styles</a:t>
            </a:r>
          </a:p>
        </p:txBody>
      </p:sp>
      <p:sp>
        <p:nvSpPr>
          <p:cNvPr id="5" name="Date Placeholder 4"/>
          <p:cNvSpPr>
            <a:spLocks noGrp="1"/>
          </p:cNvSpPr>
          <p:nvPr>
            <p:ph type="dt" sz="half" idx="10"/>
          </p:nvPr>
        </p:nvSpPr>
        <p:spPr>
          <a:xfrm>
            <a:off x="731520" y="7627622"/>
            <a:ext cx="3413760" cy="438150"/>
          </a:xfrm>
          <a:prstGeom prst="rect">
            <a:avLst/>
          </a:prstGeom>
        </p:spPr>
        <p:txBody>
          <a:bodyPr/>
          <a:lstStyle/>
          <a:p>
            <a:fld id="{99E3F330-0462-45A8-B6AA-F4EF21568B58}" type="datetimeFigureOut">
              <a:rPr lang="en-US" smtClean="0"/>
              <a:t>9/14/2020</a:t>
            </a:fld>
            <a:endParaRPr lang="en-US"/>
          </a:p>
        </p:txBody>
      </p:sp>
      <p:sp>
        <p:nvSpPr>
          <p:cNvPr id="6" name="Footer Placeholder 5"/>
          <p:cNvSpPr>
            <a:spLocks noGrp="1"/>
          </p:cNvSpPr>
          <p:nvPr>
            <p:ph type="ftr" sz="quarter" idx="11"/>
          </p:nvPr>
        </p:nvSpPr>
        <p:spPr>
          <a:xfrm>
            <a:off x="4998720" y="7627622"/>
            <a:ext cx="4632960" cy="438150"/>
          </a:xfrm>
          <a:prstGeom prst="rect">
            <a:avLst/>
          </a:prstGeom>
        </p:spPr>
        <p:txBody>
          <a:bodyPr/>
          <a:lstStyle/>
          <a:p>
            <a:endParaRPr lang="en-US"/>
          </a:p>
        </p:txBody>
      </p:sp>
      <p:sp>
        <p:nvSpPr>
          <p:cNvPr id="7" name="Slide Number Placeholder 6"/>
          <p:cNvSpPr>
            <a:spLocks noGrp="1"/>
          </p:cNvSpPr>
          <p:nvPr>
            <p:ph type="sldNum" sz="quarter" idx="12"/>
          </p:nvPr>
        </p:nvSpPr>
        <p:spPr>
          <a:xfrm>
            <a:off x="10485120" y="6629400"/>
            <a:ext cx="3413760" cy="438150"/>
          </a:xfrm>
          <a:prstGeom prst="rect">
            <a:avLst/>
          </a:prstGeom>
        </p:spPr>
        <p:txBody>
          <a:bodyPr/>
          <a:lstStyle/>
          <a:p>
            <a:fld id="{24FE77C3-ED34-44CD-97A2-0E986B3F6D48}" type="slidenum">
              <a:rPr lang="en-US" smtClean="0"/>
              <a:t>‹#›</a:t>
            </a:fld>
            <a:endParaRPr lang="en-US"/>
          </a:p>
        </p:txBody>
      </p:sp>
    </p:spTree>
    <p:extLst>
      <p:ext uri="{BB962C8B-B14F-4D97-AF65-F5344CB8AC3E}">
        <p14:creationId xmlns:p14="http://schemas.microsoft.com/office/powerpoint/2010/main" val="2759723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F272E301-B0B5-4E70-8E93-E27B9E09DCE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Tree>
    <p:extLst>
      <p:ext uri="{BB962C8B-B14F-4D97-AF65-F5344CB8AC3E}">
        <p14:creationId xmlns:p14="http://schemas.microsoft.com/office/powerpoint/2010/main" val="40021592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96"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xStyles>
    <p:titleStyle>
      <a:lvl1pPr algn="ctr" defTabSz="1306155" rtl="0" eaLnBrk="1" latinLnBrk="0" hangingPunct="1">
        <a:spcBef>
          <a:spcPct val="0"/>
        </a:spcBef>
        <a:buNone/>
        <a:defRPr sz="6300" kern="1200">
          <a:solidFill>
            <a:schemeClr val="tx1"/>
          </a:solidFill>
          <a:latin typeface="+mj-lt"/>
          <a:ea typeface="+mj-ea"/>
          <a:cs typeface="+mj-cs"/>
        </a:defRPr>
      </a:lvl1pPr>
    </p:titleStyle>
    <p:bodyStyle>
      <a:lvl1pPr marL="489808" indent="-489808" algn="l" defTabSz="1306155"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61251" indent="-408174" algn="l" defTabSz="1306155"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32694" indent="-326539" algn="l" defTabSz="1306155"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85771" indent="-326539" algn="l" defTabSz="1306155"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38849" indent="-326539" algn="l" defTabSz="1306155"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591926" indent="-326539" algn="l" defTabSz="1306155"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003" indent="-326539" algn="l" defTabSz="1306155"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082" indent="-326539" algn="l" defTabSz="1306155"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160" indent="-326539" algn="l" defTabSz="1306155"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06155" rtl="0" eaLnBrk="1" latinLnBrk="0" hangingPunct="1">
        <a:defRPr sz="2600" kern="1200">
          <a:solidFill>
            <a:schemeClr val="tx1"/>
          </a:solidFill>
          <a:latin typeface="+mn-lt"/>
          <a:ea typeface="+mn-ea"/>
          <a:cs typeface="+mn-cs"/>
        </a:defRPr>
      </a:lvl1pPr>
      <a:lvl2pPr marL="653077" algn="l" defTabSz="1306155" rtl="0" eaLnBrk="1" latinLnBrk="0" hangingPunct="1">
        <a:defRPr sz="2600" kern="1200">
          <a:solidFill>
            <a:schemeClr val="tx1"/>
          </a:solidFill>
          <a:latin typeface="+mn-lt"/>
          <a:ea typeface="+mn-ea"/>
          <a:cs typeface="+mn-cs"/>
        </a:defRPr>
      </a:lvl2pPr>
      <a:lvl3pPr marL="1306155" algn="l" defTabSz="1306155" rtl="0" eaLnBrk="1" latinLnBrk="0" hangingPunct="1">
        <a:defRPr sz="2600" kern="1200">
          <a:solidFill>
            <a:schemeClr val="tx1"/>
          </a:solidFill>
          <a:latin typeface="+mn-lt"/>
          <a:ea typeface="+mn-ea"/>
          <a:cs typeface="+mn-cs"/>
        </a:defRPr>
      </a:lvl3pPr>
      <a:lvl4pPr marL="1959233" algn="l" defTabSz="1306155" rtl="0" eaLnBrk="1" latinLnBrk="0" hangingPunct="1">
        <a:defRPr sz="2600" kern="1200">
          <a:solidFill>
            <a:schemeClr val="tx1"/>
          </a:solidFill>
          <a:latin typeface="+mn-lt"/>
          <a:ea typeface="+mn-ea"/>
          <a:cs typeface="+mn-cs"/>
        </a:defRPr>
      </a:lvl4pPr>
      <a:lvl5pPr marL="2612311" algn="l" defTabSz="1306155" rtl="0" eaLnBrk="1" latinLnBrk="0" hangingPunct="1">
        <a:defRPr sz="2600" kern="1200">
          <a:solidFill>
            <a:schemeClr val="tx1"/>
          </a:solidFill>
          <a:latin typeface="+mn-lt"/>
          <a:ea typeface="+mn-ea"/>
          <a:cs typeface="+mn-cs"/>
        </a:defRPr>
      </a:lvl5pPr>
      <a:lvl6pPr marL="3265388" algn="l" defTabSz="1306155" rtl="0" eaLnBrk="1" latinLnBrk="0" hangingPunct="1">
        <a:defRPr sz="2600" kern="1200">
          <a:solidFill>
            <a:schemeClr val="tx1"/>
          </a:solidFill>
          <a:latin typeface="+mn-lt"/>
          <a:ea typeface="+mn-ea"/>
          <a:cs typeface="+mn-cs"/>
        </a:defRPr>
      </a:lvl6pPr>
      <a:lvl7pPr marL="3918465" algn="l" defTabSz="1306155" rtl="0" eaLnBrk="1" latinLnBrk="0" hangingPunct="1">
        <a:defRPr sz="2600" kern="1200">
          <a:solidFill>
            <a:schemeClr val="tx1"/>
          </a:solidFill>
          <a:latin typeface="+mn-lt"/>
          <a:ea typeface="+mn-ea"/>
          <a:cs typeface="+mn-cs"/>
        </a:defRPr>
      </a:lvl7pPr>
      <a:lvl8pPr marL="4571543" algn="l" defTabSz="1306155" rtl="0" eaLnBrk="1" latinLnBrk="0" hangingPunct="1">
        <a:defRPr sz="2600" kern="1200">
          <a:solidFill>
            <a:schemeClr val="tx1"/>
          </a:solidFill>
          <a:latin typeface="+mn-lt"/>
          <a:ea typeface="+mn-ea"/>
          <a:cs typeface="+mn-cs"/>
        </a:defRPr>
      </a:lvl8pPr>
      <a:lvl9pPr marL="5224620" algn="l" defTabSz="1306155"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6475" y="438150"/>
            <a:ext cx="12617450" cy="15906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06475" y="2190750"/>
            <a:ext cx="12617450" cy="522128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06475" y="7627938"/>
            <a:ext cx="3290888" cy="438150"/>
          </a:xfrm>
          <a:prstGeom prst="rect">
            <a:avLst/>
          </a:prstGeom>
        </p:spPr>
        <p:txBody>
          <a:bodyPr vert="horz" lIns="91440" tIns="45720" rIns="91440" bIns="45720" rtlCol="0" anchor="ctr"/>
          <a:lstStyle>
            <a:lvl1pPr algn="l">
              <a:defRPr sz="1200">
                <a:solidFill>
                  <a:schemeClr val="tx1">
                    <a:tint val="75000"/>
                  </a:schemeClr>
                </a:solidFill>
              </a:defRPr>
            </a:lvl1pPr>
          </a:lstStyle>
          <a:p>
            <a:fld id="{E685C9BD-0CD4-4903-952E-39E14E15C3A9}" type="datetimeFigureOut">
              <a:rPr lang="en-US" smtClean="0"/>
              <a:t>9/14/2020</a:t>
            </a:fld>
            <a:endParaRPr lang="en-US"/>
          </a:p>
        </p:txBody>
      </p:sp>
      <p:sp>
        <p:nvSpPr>
          <p:cNvPr id="5" name="Footer Placeholder 4"/>
          <p:cNvSpPr>
            <a:spLocks noGrp="1"/>
          </p:cNvSpPr>
          <p:nvPr>
            <p:ph type="ftr" sz="quarter" idx="3"/>
          </p:nvPr>
        </p:nvSpPr>
        <p:spPr>
          <a:xfrm>
            <a:off x="4846638" y="7627938"/>
            <a:ext cx="4937125"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333038" y="7627938"/>
            <a:ext cx="3290887" cy="438150"/>
          </a:xfrm>
          <a:prstGeom prst="rect">
            <a:avLst/>
          </a:prstGeom>
        </p:spPr>
        <p:txBody>
          <a:bodyPr vert="horz" lIns="91440" tIns="45720" rIns="91440" bIns="45720" rtlCol="0" anchor="ctr"/>
          <a:lstStyle>
            <a:lvl1pPr algn="r">
              <a:defRPr sz="1200">
                <a:solidFill>
                  <a:schemeClr val="tx1">
                    <a:tint val="75000"/>
                  </a:schemeClr>
                </a:solidFill>
              </a:defRPr>
            </a:lvl1pPr>
          </a:lstStyle>
          <a:p>
            <a:fld id="{1CACDA69-494F-48F8-83AB-7D22A72ABD27}" type="slidenum">
              <a:rPr lang="en-US" smtClean="0"/>
              <a:t>‹#›</a:t>
            </a:fld>
            <a:endParaRPr lang="en-US"/>
          </a:p>
        </p:txBody>
      </p:sp>
    </p:spTree>
    <p:extLst>
      <p:ext uri="{BB962C8B-B14F-4D97-AF65-F5344CB8AC3E}">
        <p14:creationId xmlns:p14="http://schemas.microsoft.com/office/powerpoint/2010/main" val="420856476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emf"/></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5.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
            <a:ext cx="14630400" cy="8229600"/>
          </a:xfrm>
          <a:prstGeom prst="rect">
            <a:avLst/>
          </a:prstGeom>
        </p:spPr>
      </p:pic>
    </p:spTree>
    <p:extLst>
      <p:ext uri="{BB962C8B-B14F-4D97-AF65-F5344CB8AC3E}">
        <p14:creationId xmlns:p14="http://schemas.microsoft.com/office/powerpoint/2010/main" val="2708397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2E12F3-E780-4845-A019-E47965134C0A}"/>
              </a:ext>
            </a:extLst>
          </p:cNvPr>
          <p:cNvSpPr>
            <a:spLocks noGrp="1"/>
          </p:cNvSpPr>
          <p:nvPr>
            <p:ph type="title"/>
          </p:nvPr>
        </p:nvSpPr>
        <p:spPr>
          <a:xfrm>
            <a:off x="731520" y="329566"/>
            <a:ext cx="13167360" cy="1118234"/>
          </a:xfrm>
        </p:spPr>
        <p:txBody>
          <a:bodyPr/>
          <a:lstStyle/>
          <a:p>
            <a:r>
              <a:rPr lang="en-US" dirty="0"/>
              <a:t>Data reshaping example</a:t>
            </a:r>
          </a:p>
        </p:txBody>
      </p:sp>
      <p:pic>
        <p:nvPicPr>
          <p:cNvPr id="73" name="Picture 72">
            <a:extLst>
              <a:ext uri="{FF2B5EF4-FFF2-40B4-BE49-F238E27FC236}">
                <a16:creationId xmlns:a16="http://schemas.microsoft.com/office/drawing/2014/main" id="{233E6855-3A58-2A4F-9BA7-974BFB2854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020254"/>
            <a:ext cx="2565400" cy="1231900"/>
          </a:xfrm>
          <a:prstGeom prst="rect">
            <a:avLst/>
          </a:prstGeom>
        </p:spPr>
      </p:pic>
    </p:spTree>
    <p:extLst>
      <p:ext uri="{BB962C8B-B14F-4D97-AF65-F5344CB8AC3E}">
        <p14:creationId xmlns:p14="http://schemas.microsoft.com/office/powerpoint/2010/main" val="2657592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2E12F3-E780-4845-A019-E47965134C0A}"/>
              </a:ext>
            </a:extLst>
          </p:cNvPr>
          <p:cNvSpPr>
            <a:spLocks noGrp="1"/>
          </p:cNvSpPr>
          <p:nvPr>
            <p:ph type="title"/>
          </p:nvPr>
        </p:nvSpPr>
        <p:spPr>
          <a:xfrm>
            <a:off x="731520" y="329566"/>
            <a:ext cx="13167360" cy="1118234"/>
          </a:xfrm>
        </p:spPr>
        <p:txBody>
          <a:bodyPr/>
          <a:lstStyle/>
          <a:p>
            <a:r>
              <a:rPr lang="en-US" dirty="0"/>
              <a:t>Data reshaping example</a:t>
            </a:r>
          </a:p>
        </p:txBody>
      </p:sp>
      <p:sp>
        <p:nvSpPr>
          <p:cNvPr id="59" name="Right Arrow 58">
            <a:extLst>
              <a:ext uri="{FF2B5EF4-FFF2-40B4-BE49-F238E27FC236}">
                <a16:creationId xmlns:a16="http://schemas.microsoft.com/office/drawing/2014/main" id="{ADB72F7E-44A9-0A40-8410-0994C06DC230}"/>
              </a:ext>
            </a:extLst>
          </p:cNvPr>
          <p:cNvSpPr/>
          <p:nvPr/>
        </p:nvSpPr>
        <p:spPr>
          <a:xfrm>
            <a:off x="3276600" y="2298700"/>
            <a:ext cx="2133600" cy="209550"/>
          </a:xfrm>
          <a:prstGeom prst="righ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9D2DD3D3-B968-1E4E-B56A-08F3AAE0698B}"/>
              </a:ext>
            </a:extLst>
          </p:cNvPr>
          <p:cNvSpPr txBox="1"/>
          <p:nvPr/>
        </p:nvSpPr>
        <p:spPr>
          <a:xfrm>
            <a:off x="3276600" y="2020254"/>
            <a:ext cx="2133600" cy="338554"/>
          </a:xfrm>
          <a:prstGeom prst="rect">
            <a:avLst/>
          </a:prstGeom>
          <a:noFill/>
        </p:spPr>
        <p:txBody>
          <a:bodyPr wrap="square" rtlCol="0">
            <a:spAutoFit/>
          </a:bodyPr>
          <a:lstStyle/>
          <a:p>
            <a:pPr algn="ctr"/>
            <a:r>
              <a:rPr lang="en-US" sz="1600" dirty="0"/>
              <a:t>Rows to columns</a:t>
            </a:r>
          </a:p>
        </p:txBody>
      </p:sp>
      <p:sp>
        <p:nvSpPr>
          <p:cNvPr id="68" name="Rounded Rectangle 67">
            <a:extLst>
              <a:ext uri="{FF2B5EF4-FFF2-40B4-BE49-F238E27FC236}">
                <a16:creationId xmlns:a16="http://schemas.microsoft.com/office/drawing/2014/main" id="{558F3300-622A-2D41-95F3-FB8F9F2E04AA}"/>
              </a:ext>
            </a:extLst>
          </p:cNvPr>
          <p:cNvSpPr/>
          <p:nvPr/>
        </p:nvSpPr>
        <p:spPr>
          <a:xfrm>
            <a:off x="3692525" y="2740434"/>
            <a:ext cx="381000" cy="1209266"/>
          </a:xfrm>
          <a:prstGeom prst="round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a:extLst>
              <a:ext uri="{FF2B5EF4-FFF2-40B4-BE49-F238E27FC236}">
                <a16:creationId xmlns:a16="http://schemas.microsoft.com/office/drawing/2014/main" id="{9EAE15DF-E250-7F4E-956E-659BD83CC294}"/>
              </a:ext>
            </a:extLst>
          </p:cNvPr>
          <p:cNvSpPr/>
          <p:nvPr/>
        </p:nvSpPr>
        <p:spPr>
          <a:xfrm>
            <a:off x="4149725" y="2740433"/>
            <a:ext cx="381000" cy="241853"/>
          </a:xfrm>
          <a:prstGeom prst="round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a:extLst>
              <a:ext uri="{FF2B5EF4-FFF2-40B4-BE49-F238E27FC236}">
                <a16:creationId xmlns:a16="http://schemas.microsoft.com/office/drawing/2014/main" id="{D469D201-F5A0-7D4C-92EC-99A16B4C395D}"/>
              </a:ext>
            </a:extLst>
          </p:cNvPr>
          <p:cNvSpPr/>
          <p:nvPr/>
        </p:nvSpPr>
        <p:spPr>
          <a:xfrm>
            <a:off x="4606925" y="2740433"/>
            <a:ext cx="381000" cy="241853"/>
          </a:xfrm>
          <a:prstGeom prst="round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Bent Arrow 70">
            <a:extLst>
              <a:ext uri="{FF2B5EF4-FFF2-40B4-BE49-F238E27FC236}">
                <a16:creationId xmlns:a16="http://schemas.microsoft.com/office/drawing/2014/main" id="{DAEBDE54-B3EA-264C-AA2C-318CCF8324E2}"/>
              </a:ext>
            </a:extLst>
          </p:cNvPr>
          <p:cNvSpPr/>
          <p:nvPr/>
        </p:nvSpPr>
        <p:spPr>
          <a:xfrm rot="16200000" flipV="1">
            <a:off x="4184954" y="3010005"/>
            <a:ext cx="457200" cy="527658"/>
          </a:xfrm>
          <a:prstGeom prst="bentArrow">
            <a:avLst>
              <a:gd name="adj1" fmla="val 25000"/>
              <a:gd name="adj2" fmla="val 25000"/>
              <a:gd name="adj3" fmla="val 25000"/>
              <a:gd name="adj4" fmla="val 43750"/>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2" name="Picture 71">
            <a:extLst>
              <a:ext uri="{FF2B5EF4-FFF2-40B4-BE49-F238E27FC236}">
                <a16:creationId xmlns:a16="http://schemas.microsoft.com/office/drawing/2014/main" id="{C34DECF7-9D77-DD4C-8A3F-A4B903EDEB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020254"/>
            <a:ext cx="2565400" cy="1231900"/>
          </a:xfrm>
          <a:prstGeom prst="rect">
            <a:avLst/>
          </a:prstGeom>
        </p:spPr>
      </p:pic>
      <p:pic>
        <p:nvPicPr>
          <p:cNvPr id="73" name="Picture 72">
            <a:extLst>
              <a:ext uri="{FF2B5EF4-FFF2-40B4-BE49-F238E27FC236}">
                <a16:creationId xmlns:a16="http://schemas.microsoft.com/office/drawing/2014/main" id="{5624EEDA-5198-5D41-9FCB-DB43307CDC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7850" y="2020254"/>
            <a:ext cx="3314700" cy="825500"/>
          </a:xfrm>
          <a:prstGeom prst="rect">
            <a:avLst/>
          </a:prstGeom>
        </p:spPr>
      </p:pic>
    </p:spTree>
    <p:extLst>
      <p:ext uri="{BB962C8B-B14F-4D97-AF65-F5344CB8AC3E}">
        <p14:creationId xmlns:p14="http://schemas.microsoft.com/office/powerpoint/2010/main" val="3155994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2E12F3-E780-4845-A019-E47965134C0A}"/>
              </a:ext>
            </a:extLst>
          </p:cNvPr>
          <p:cNvSpPr>
            <a:spLocks noGrp="1"/>
          </p:cNvSpPr>
          <p:nvPr>
            <p:ph type="title"/>
          </p:nvPr>
        </p:nvSpPr>
        <p:spPr>
          <a:xfrm>
            <a:off x="731520" y="329566"/>
            <a:ext cx="13167360" cy="1118234"/>
          </a:xfrm>
        </p:spPr>
        <p:txBody>
          <a:bodyPr/>
          <a:lstStyle/>
          <a:p>
            <a:r>
              <a:rPr lang="en-US" dirty="0"/>
              <a:t>Data reshaping example</a:t>
            </a:r>
          </a:p>
        </p:txBody>
      </p:sp>
      <p:sp>
        <p:nvSpPr>
          <p:cNvPr id="44" name="Right Arrow 43">
            <a:extLst>
              <a:ext uri="{FF2B5EF4-FFF2-40B4-BE49-F238E27FC236}">
                <a16:creationId xmlns:a16="http://schemas.microsoft.com/office/drawing/2014/main" id="{E0A978C0-65AE-6846-B369-9961EFC3B442}"/>
              </a:ext>
            </a:extLst>
          </p:cNvPr>
          <p:cNvSpPr/>
          <p:nvPr/>
        </p:nvSpPr>
        <p:spPr>
          <a:xfrm>
            <a:off x="3276600" y="2298700"/>
            <a:ext cx="2133600" cy="209550"/>
          </a:xfrm>
          <a:prstGeom prst="righ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ight Arrow 44">
            <a:extLst>
              <a:ext uri="{FF2B5EF4-FFF2-40B4-BE49-F238E27FC236}">
                <a16:creationId xmlns:a16="http://schemas.microsoft.com/office/drawing/2014/main" id="{8A6A6558-C26E-F440-8A5B-55DEF2FF6B24}"/>
              </a:ext>
            </a:extLst>
          </p:cNvPr>
          <p:cNvSpPr/>
          <p:nvPr/>
        </p:nvSpPr>
        <p:spPr>
          <a:xfrm>
            <a:off x="9220200" y="2279650"/>
            <a:ext cx="2133600" cy="228600"/>
          </a:xfrm>
          <a:prstGeom prst="righ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BE0D9C-6D22-D34B-8127-91398A6BAA5F}"/>
              </a:ext>
            </a:extLst>
          </p:cNvPr>
          <p:cNvSpPr txBox="1"/>
          <p:nvPr/>
        </p:nvSpPr>
        <p:spPr>
          <a:xfrm>
            <a:off x="9212545" y="1981200"/>
            <a:ext cx="2133600" cy="338554"/>
          </a:xfrm>
          <a:prstGeom prst="rect">
            <a:avLst/>
          </a:prstGeom>
          <a:noFill/>
        </p:spPr>
        <p:txBody>
          <a:bodyPr wrap="square" rtlCol="0">
            <a:spAutoFit/>
          </a:bodyPr>
          <a:lstStyle/>
          <a:p>
            <a:pPr algn="ctr"/>
            <a:r>
              <a:rPr lang="en-US" sz="1600" dirty="0"/>
              <a:t>Columns to rows</a:t>
            </a:r>
          </a:p>
        </p:txBody>
      </p:sp>
      <p:sp>
        <p:nvSpPr>
          <p:cNvPr id="47" name="TextBox 46">
            <a:extLst>
              <a:ext uri="{FF2B5EF4-FFF2-40B4-BE49-F238E27FC236}">
                <a16:creationId xmlns:a16="http://schemas.microsoft.com/office/drawing/2014/main" id="{43FF167A-AD84-ED4B-97E0-D72D1895A941}"/>
              </a:ext>
            </a:extLst>
          </p:cNvPr>
          <p:cNvSpPr txBox="1"/>
          <p:nvPr/>
        </p:nvSpPr>
        <p:spPr>
          <a:xfrm>
            <a:off x="3276600" y="2020254"/>
            <a:ext cx="2133600" cy="338554"/>
          </a:xfrm>
          <a:prstGeom prst="rect">
            <a:avLst/>
          </a:prstGeom>
          <a:noFill/>
        </p:spPr>
        <p:txBody>
          <a:bodyPr wrap="square" rtlCol="0">
            <a:spAutoFit/>
          </a:bodyPr>
          <a:lstStyle/>
          <a:p>
            <a:pPr algn="ctr"/>
            <a:r>
              <a:rPr lang="en-US" sz="1600" dirty="0"/>
              <a:t>Rows to columns</a:t>
            </a:r>
          </a:p>
        </p:txBody>
      </p:sp>
      <p:sp>
        <p:nvSpPr>
          <p:cNvPr id="48" name="Rounded Rectangle 47">
            <a:extLst>
              <a:ext uri="{FF2B5EF4-FFF2-40B4-BE49-F238E27FC236}">
                <a16:creationId xmlns:a16="http://schemas.microsoft.com/office/drawing/2014/main" id="{B72625E0-B532-D64F-952A-2B5C8D1BC417}"/>
              </a:ext>
            </a:extLst>
          </p:cNvPr>
          <p:cNvSpPr/>
          <p:nvPr/>
        </p:nvSpPr>
        <p:spPr>
          <a:xfrm>
            <a:off x="9409700" y="2806700"/>
            <a:ext cx="381000" cy="1143000"/>
          </a:xfrm>
          <a:prstGeom prst="round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a:extLst>
              <a:ext uri="{FF2B5EF4-FFF2-40B4-BE49-F238E27FC236}">
                <a16:creationId xmlns:a16="http://schemas.microsoft.com/office/drawing/2014/main" id="{ADB9CD51-C95D-014B-B05A-E50DE731D2F7}"/>
              </a:ext>
            </a:extLst>
          </p:cNvPr>
          <p:cNvSpPr/>
          <p:nvPr/>
        </p:nvSpPr>
        <p:spPr>
          <a:xfrm>
            <a:off x="9866900" y="2806700"/>
            <a:ext cx="381000" cy="1143000"/>
          </a:xfrm>
          <a:prstGeom prst="round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a:extLst>
              <a:ext uri="{FF2B5EF4-FFF2-40B4-BE49-F238E27FC236}">
                <a16:creationId xmlns:a16="http://schemas.microsoft.com/office/drawing/2014/main" id="{070991EB-D4D1-5945-B029-197926576659}"/>
              </a:ext>
            </a:extLst>
          </p:cNvPr>
          <p:cNvSpPr/>
          <p:nvPr/>
        </p:nvSpPr>
        <p:spPr>
          <a:xfrm>
            <a:off x="10324100" y="2806700"/>
            <a:ext cx="381000" cy="228600"/>
          </a:xfrm>
          <a:prstGeom prst="round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a:extLst>
              <a:ext uri="{FF2B5EF4-FFF2-40B4-BE49-F238E27FC236}">
                <a16:creationId xmlns:a16="http://schemas.microsoft.com/office/drawing/2014/main" id="{4E46421D-BDD2-F54F-9FAE-FF68666E3223}"/>
              </a:ext>
            </a:extLst>
          </p:cNvPr>
          <p:cNvSpPr/>
          <p:nvPr/>
        </p:nvSpPr>
        <p:spPr>
          <a:xfrm>
            <a:off x="10781300" y="2806700"/>
            <a:ext cx="381000" cy="228600"/>
          </a:xfrm>
          <a:prstGeom prst="round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Bent Arrow 51">
            <a:extLst>
              <a:ext uri="{FF2B5EF4-FFF2-40B4-BE49-F238E27FC236}">
                <a16:creationId xmlns:a16="http://schemas.microsoft.com/office/drawing/2014/main" id="{E0D670E1-BDAE-484A-A308-8A7BED10330F}"/>
              </a:ext>
            </a:extLst>
          </p:cNvPr>
          <p:cNvSpPr/>
          <p:nvPr/>
        </p:nvSpPr>
        <p:spPr>
          <a:xfrm rot="10800000">
            <a:off x="10324101" y="3111500"/>
            <a:ext cx="457200" cy="533400"/>
          </a:xfrm>
          <a:prstGeom prst="ben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Rounded Rectangle 52">
            <a:extLst>
              <a:ext uri="{FF2B5EF4-FFF2-40B4-BE49-F238E27FC236}">
                <a16:creationId xmlns:a16="http://schemas.microsoft.com/office/drawing/2014/main" id="{7F638750-38A9-9A4E-9D74-47B541414979}"/>
              </a:ext>
            </a:extLst>
          </p:cNvPr>
          <p:cNvSpPr/>
          <p:nvPr/>
        </p:nvSpPr>
        <p:spPr>
          <a:xfrm>
            <a:off x="3692525" y="2740434"/>
            <a:ext cx="381000" cy="1209266"/>
          </a:xfrm>
          <a:prstGeom prst="round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a:extLst>
              <a:ext uri="{FF2B5EF4-FFF2-40B4-BE49-F238E27FC236}">
                <a16:creationId xmlns:a16="http://schemas.microsoft.com/office/drawing/2014/main" id="{1F58DF4C-1742-FA47-B36E-9919EA3C87F0}"/>
              </a:ext>
            </a:extLst>
          </p:cNvPr>
          <p:cNvSpPr/>
          <p:nvPr/>
        </p:nvSpPr>
        <p:spPr>
          <a:xfrm>
            <a:off x="4149725" y="2740433"/>
            <a:ext cx="381000" cy="241853"/>
          </a:xfrm>
          <a:prstGeom prst="round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a:extLst>
              <a:ext uri="{FF2B5EF4-FFF2-40B4-BE49-F238E27FC236}">
                <a16:creationId xmlns:a16="http://schemas.microsoft.com/office/drawing/2014/main" id="{679461C0-4739-024E-9EA8-6707FDF8FD4B}"/>
              </a:ext>
            </a:extLst>
          </p:cNvPr>
          <p:cNvSpPr/>
          <p:nvPr/>
        </p:nvSpPr>
        <p:spPr>
          <a:xfrm>
            <a:off x="4606925" y="2740433"/>
            <a:ext cx="381000" cy="241853"/>
          </a:xfrm>
          <a:prstGeom prst="round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Bent Arrow 55">
            <a:extLst>
              <a:ext uri="{FF2B5EF4-FFF2-40B4-BE49-F238E27FC236}">
                <a16:creationId xmlns:a16="http://schemas.microsoft.com/office/drawing/2014/main" id="{85C7A33F-CDDD-F642-956D-88DEB0878ABD}"/>
              </a:ext>
            </a:extLst>
          </p:cNvPr>
          <p:cNvSpPr/>
          <p:nvPr/>
        </p:nvSpPr>
        <p:spPr>
          <a:xfrm rot="16200000" flipV="1">
            <a:off x="4184954" y="3010005"/>
            <a:ext cx="457200" cy="527658"/>
          </a:xfrm>
          <a:prstGeom prst="bentArrow">
            <a:avLst>
              <a:gd name="adj1" fmla="val 25000"/>
              <a:gd name="adj2" fmla="val 25000"/>
              <a:gd name="adj3" fmla="val 25000"/>
              <a:gd name="adj4" fmla="val 43750"/>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7" name="Picture 56">
            <a:extLst>
              <a:ext uri="{FF2B5EF4-FFF2-40B4-BE49-F238E27FC236}">
                <a16:creationId xmlns:a16="http://schemas.microsoft.com/office/drawing/2014/main" id="{143D30FA-9BFC-4D4A-B423-E51A4AD099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020254"/>
            <a:ext cx="2565400" cy="1231900"/>
          </a:xfrm>
          <a:prstGeom prst="rect">
            <a:avLst/>
          </a:prstGeom>
        </p:spPr>
      </p:pic>
      <p:pic>
        <p:nvPicPr>
          <p:cNvPr id="58" name="Picture 57">
            <a:extLst>
              <a:ext uri="{FF2B5EF4-FFF2-40B4-BE49-F238E27FC236}">
                <a16:creationId xmlns:a16="http://schemas.microsoft.com/office/drawing/2014/main" id="{812EEFAE-AD18-8848-ABDF-BBE4357121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7850" y="2020254"/>
            <a:ext cx="3314700" cy="825500"/>
          </a:xfrm>
          <a:prstGeom prst="rect">
            <a:avLst/>
          </a:prstGeom>
        </p:spPr>
      </p:pic>
      <p:pic>
        <p:nvPicPr>
          <p:cNvPr id="59" name="Picture 58">
            <a:extLst>
              <a:ext uri="{FF2B5EF4-FFF2-40B4-BE49-F238E27FC236}">
                <a16:creationId xmlns:a16="http://schemas.microsoft.com/office/drawing/2014/main" id="{3F32C0A6-1271-CA45-B005-AA0548AC43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07800" y="1974851"/>
            <a:ext cx="2565400" cy="2044700"/>
          </a:xfrm>
          <a:prstGeom prst="rect">
            <a:avLst/>
          </a:prstGeom>
        </p:spPr>
      </p:pic>
    </p:spTree>
    <p:extLst>
      <p:ext uri="{BB962C8B-B14F-4D97-AF65-F5344CB8AC3E}">
        <p14:creationId xmlns:p14="http://schemas.microsoft.com/office/powerpoint/2010/main" val="1004434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2E12F3-E780-4845-A019-E47965134C0A}"/>
              </a:ext>
            </a:extLst>
          </p:cNvPr>
          <p:cNvSpPr>
            <a:spLocks noGrp="1"/>
          </p:cNvSpPr>
          <p:nvPr>
            <p:ph type="title"/>
          </p:nvPr>
        </p:nvSpPr>
        <p:spPr>
          <a:xfrm>
            <a:off x="731520" y="329566"/>
            <a:ext cx="13167360" cy="1118234"/>
          </a:xfrm>
        </p:spPr>
        <p:txBody>
          <a:bodyPr/>
          <a:lstStyle/>
          <a:p>
            <a:r>
              <a:rPr lang="en-US" dirty="0"/>
              <a:t>Data reshaping example</a:t>
            </a:r>
          </a:p>
        </p:txBody>
      </p:sp>
      <p:sp>
        <p:nvSpPr>
          <p:cNvPr id="23" name="Right Arrow 22">
            <a:extLst>
              <a:ext uri="{FF2B5EF4-FFF2-40B4-BE49-F238E27FC236}">
                <a16:creationId xmlns:a16="http://schemas.microsoft.com/office/drawing/2014/main" id="{FDFCABCB-9538-5148-8D7D-505A0BEE67B7}"/>
              </a:ext>
            </a:extLst>
          </p:cNvPr>
          <p:cNvSpPr/>
          <p:nvPr/>
        </p:nvSpPr>
        <p:spPr>
          <a:xfrm>
            <a:off x="3276600" y="2298700"/>
            <a:ext cx="2133600" cy="209550"/>
          </a:xfrm>
          <a:prstGeom prst="righ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a:extLst>
              <a:ext uri="{FF2B5EF4-FFF2-40B4-BE49-F238E27FC236}">
                <a16:creationId xmlns:a16="http://schemas.microsoft.com/office/drawing/2014/main" id="{BD550382-482E-4941-9CE6-6AE0FEC90EBF}"/>
              </a:ext>
            </a:extLst>
          </p:cNvPr>
          <p:cNvSpPr/>
          <p:nvPr/>
        </p:nvSpPr>
        <p:spPr>
          <a:xfrm>
            <a:off x="9220200" y="2279650"/>
            <a:ext cx="2133600" cy="228600"/>
          </a:xfrm>
          <a:prstGeom prst="righ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D1D1E9C2-6226-8B4D-AAFA-3E5BB4C3AFED}"/>
              </a:ext>
            </a:extLst>
          </p:cNvPr>
          <p:cNvSpPr txBox="1"/>
          <p:nvPr/>
        </p:nvSpPr>
        <p:spPr>
          <a:xfrm>
            <a:off x="9212545" y="1981200"/>
            <a:ext cx="2133600" cy="338554"/>
          </a:xfrm>
          <a:prstGeom prst="rect">
            <a:avLst/>
          </a:prstGeom>
          <a:noFill/>
        </p:spPr>
        <p:txBody>
          <a:bodyPr wrap="square" rtlCol="0">
            <a:spAutoFit/>
          </a:bodyPr>
          <a:lstStyle/>
          <a:p>
            <a:pPr algn="ctr"/>
            <a:r>
              <a:rPr lang="en-US" sz="1600" dirty="0"/>
              <a:t>Columns to rows</a:t>
            </a:r>
          </a:p>
        </p:txBody>
      </p:sp>
      <p:sp>
        <p:nvSpPr>
          <p:cNvPr id="27" name="TextBox 26">
            <a:extLst>
              <a:ext uri="{FF2B5EF4-FFF2-40B4-BE49-F238E27FC236}">
                <a16:creationId xmlns:a16="http://schemas.microsoft.com/office/drawing/2014/main" id="{56356434-57A9-5C46-927C-98037A5C0397}"/>
              </a:ext>
            </a:extLst>
          </p:cNvPr>
          <p:cNvSpPr txBox="1"/>
          <p:nvPr/>
        </p:nvSpPr>
        <p:spPr>
          <a:xfrm>
            <a:off x="3276600" y="2020254"/>
            <a:ext cx="2133600" cy="338554"/>
          </a:xfrm>
          <a:prstGeom prst="rect">
            <a:avLst/>
          </a:prstGeom>
          <a:noFill/>
        </p:spPr>
        <p:txBody>
          <a:bodyPr wrap="square" rtlCol="0">
            <a:spAutoFit/>
          </a:bodyPr>
          <a:lstStyle/>
          <a:p>
            <a:pPr algn="ctr"/>
            <a:r>
              <a:rPr lang="en-US" sz="1600" dirty="0"/>
              <a:t>Rows to columns</a:t>
            </a:r>
          </a:p>
        </p:txBody>
      </p:sp>
      <p:sp>
        <p:nvSpPr>
          <p:cNvPr id="10" name="Rounded Rectangle 9">
            <a:extLst>
              <a:ext uri="{FF2B5EF4-FFF2-40B4-BE49-F238E27FC236}">
                <a16:creationId xmlns:a16="http://schemas.microsoft.com/office/drawing/2014/main" id="{4257C65A-F6B9-A14A-89B1-995F12BD26CF}"/>
              </a:ext>
            </a:extLst>
          </p:cNvPr>
          <p:cNvSpPr/>
          <p:nvPr/>
        </p:nvSpPr>
        <p:spPr>
          <a:xfrm>
            <a:off x="9409700" y="2806700"/>
            <a:ext cx="381000" cy="1143000"/>
          </a:xfrm>
          <a:prstGeom prst="round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4BF99AD2-D8A0-2D4A-A063-0BCED5FA4BDF}"/>
              </a:ext>
            </a:extLst>
          </p:cNvPr>
          <p:cNvSpPr/>
          <p:nvPr/>
        </p:nvSpPr>
        <p:spPr>
          <a:xfrm>
            <a:off x="9866900" y="2806700"/>
            <a:ext cx="381000" cy="1143000"/>
          </a:xfrm>
          <a:prstGeom prst="round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AA6C29A1-F9C0-D444-A292-5B9B158490C2}"/>
              </a:ext>
            </a:extLst>
          </p:cNvPr>
          <p:cNvSpPr/>
          <p:nvPr/>
        </p:nvSpPr>
        <p:spPr>
          <a:xfrm>
            <a:off x="10324100" y="2806700"/>
            <a:ext cx="381000" cy="228600"/>
          </a:xfrm>
          <a:prstGeom prst="round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993FCF1E-7946-B247-85CE-31986E541412}"/>
              </a:ext>
            </a:extLst>
          </p:cNvPr>
          <p:cNvSpPr/>
          <p:nvPr/>
        </p:nvSpPr>
        <p:spPr>
          <a:xfrm>
            <a:off x="10781300" y="2806700"/>
            <a:ext cx="381000" cy="228600"/>
          </a:xfrm>
          <a:prstGeom prst="round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Bent Arrow 13">
            <a:extLst>
              <a:ext uri="{FF2B5EF4-FFF2-40B4-BE49-F238E27FC236}">
                <a16:creationId xmlns:a16="http://schemas.microsoft.com/office/drawing/2014/main" id="{6C97A6C6-9C6F-6240-94E1-78DE2451C638}"/>
              </a:ext>
            </a:extLst>
          </p:cNvPr>
          <p:cNvSpPr/>
          <p:nvPr/>
        </p:nvSpPr>
        <p:spPr>
          <a:xfrm rot="10800000">
            <a:off x="10324101" y="3111500"/>
            <a:ext cx="457200" cy="533400"/>
          </a:xfrm>
          <a:prstGeom prst="ben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Rounded Rectangle 15">
            <a:extLst>
              <a:ext uri="{FF2B5EF4-FFF2-40B4-BE49-F238E27FC236}">
                <a16:creationId xmlns:a16="http://schemas.microsoft.com/office/drawing/2014/main" id="{79E81FAE-44CC-E444-901A-C71D8359E63F}"/>
              </a:ext>
            </a:extLst>
          </p:cNvPr>
          <p:cNvSpPr/>
          <p:nvPr/>
        </p:nvSpPr>
        <p:spPr>
          <a:xfrm>
            <a:off x="3692525" y="2740434"/>
            <a:ext cx="381000" cy="1209266"/>
          </a:xfrm>
          <a:prstGeom prst="round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75744041-6B3F-8A43-874E-D3236E209B47}"/>
              </a:ext>
            </a:extLst>
          </p:cNvPr>
          <p:cNvSpPr/>
          <p:nvPr/>
        </p:nvSpPr>
        <p:spPr>
          <a:xfrm>
            <a:off x="4149725" y="2740433"/>
            <a:ext cx="381000" cy="241853"/>
          </a:xfrm>
          <a:prstGeom prst="round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C7EEA065-5B0A-C74D-8036-97E466996D91}"/>
              </a:ext>
            </a:extLst>
          </p:cNvPr>
          <p:cNvSpPr/>
          <p:nvPr/>
        </p:nvSpPr>
        <p:spPr>
          <a:xfrm>
            <a:off x="4606925" y="2740433"/>
            <a:ext cx="381000" cy="241853"/>
          </a:xfrm>
          <a:prstGeom prst="round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Bent Arrow 20">
            <a:extLst>
              <a:ext uri="{FF2B5EF4-FFF2-40B4-BE49-F238E27FC236}">
                <a16:creationId xmlns:a16="http://schemas.microsoft.com/office/drawing/2014/main" id="{BC489ED4-005D-B444-8BDB-87EA9CF7FEC9}"/>
              </a:ext>
            </a:extLst>
          </p:cNvPr>
          <p:cNvSpPr/>
          <p:nvPr/>
        </p:nvSpPr>
        <p:spPr>
          <a:xfrm rot="16200000" flipV="1">
            <a:off x="4184954" y="3010005"/>
            <a:ext cx="457200" cy="527658"/>
          </a:xfrm>
          <a:prstGeom prst="bentArrow">
            <a:avLst>
              <a:gd name="adj1" fmla="val 25000"/>
              <a:gd name="adj2" fmla="val 25000"/>
              <a:gd name="adj3" fmla="val 25000"/>
              <a:gd name="adj4" fmla="val 43750"/>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Down Arrow 1">
            <a:extLst>
              <a:ext uri="{FF2B5EF4-FFF2-40B4-BE49-F238E27FC236}">
                <a16:creationId xmlns:a16="http://schemas.microsoft.com/office/drawing/2014/main" id="{746A3461-8AA5-4345-8C14-54B364935335}"/>
              </a:ext>
            </a:extLst>
          </p:cNvPr>
          <p:cNvSpPr/>
          <p:nvPr/>
        </p:nvSpPr>
        <p:spPr>
          <a:xfrm>
            <a:off x="12908419" y="4149682"/>
            <a:ext cx="228600" cy="927101"/>
          </a:xfrm>
          <a:prstGeom prst="down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8031C055-7EB6-3D45-A8C6-E2C85CC241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020254"/>
            <a:ext cx="2565400" cy="1231900"/>
          </a:xfrm>
          <a:prstGeom prst="rect">
            <a:avLst/>
          </a:prstGeom>
        </p:spPr>
      </p:pic>
      <p:pic>
        <p:nvPicPr>
          <p:cNvPr id="30" name="Picture 29">
            <a:extLst>
              <a:ext uri="{FF2B5EF4-FFF2-40B4-BE49-F238E27FC236}">
                <a16:creationId xmlns:a16="http://schemas.microsoft.com/office/drawing/2014/main" id="{59F55395-C506-D94E-921C-029A669B84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7850" y="2020254"/>
            <a:ext cx="3314700" cy="825500"/>
          </a:xfrm>
          <a:prstGeom prst="rect">
            <a:avLst/>
          </a:prstGeom>
        </p:spPr>
      </p:pic>
      <p:pic>
        <p:nvPicPr>
          <p:cNvPr id="32" name="Picture 31">
            <a:extLst>
              <a:ext uri="{FF2B5EF4-FFF2-40B4-BE49-F238E27FC236}">
                <a16:creationId xmlns:a16="http://schemas.microsoft.com/office/drawing/2014/main" id="{83882CA5-6998-1F4E-B2AC-DAF018C4A3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07800" y="1974851"/>
            <a:ext cx="2565400" cy="2044700"/>
          </a:xfrm>
          <a:prstGeom prst="rect">
            <a:avLst/>
          </a:prstGeom>
        </p:spPr>
      </p:pic>
      <p:pic>
        <p:nvPicPr>
          <p:cNvPr id="36" name="Picture 35">
            <a:extLst>
              <a:ext uri="{FF2B5EF4-FFF2-40B4-BE49-F238E27FC236}">
                <a16:creationId xmlns:a16="http://schemas.microsoft.com/office/drawing/2014/main" id="{9C7C6C6B-0605-0544-9542-FC6A79D27B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64800" y="5257800"/>
            <a:ext cx="3708400" cy="1638300"/>
          </a:xfrm>
          <a:prstGeom prst="rect">
            <a:avLst/>
          </a:prstGeom>
        </p:spPr>
      </p:pic>
    </p:spTree>
    <p:extLst>
      <p:ext uri="{BB962C8B-B14F-4D97-AF65-F5344CB8AC3E}">
        <p14:creationId xmlns:p14="http://schemas.microsoft.com/office/powerpoint/2010/main" val="1397645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2E12F3-E780-4845-A019-E47965134C0A}"/>
              </a:ext>
            </a:extLst>
          </p:cNvPr>
          <p:cNvSpPr>
            <a:spLocks noGrp="1"/>
          </p:cNvSpPr>
          <p:nvPr>
            <p:ph type="title"/>
          </p:nvPr>
        </p:nvSpPr>
        <p:spPr>
          <a:xfrm>
            <a:off x="731520" y="329566"/>
            <a:ext cx="13167360" cy="1042034"/>
          </a:xfrm>
        </p:spPr>
        <p:txBody>
          <a:bodyPr/>
          <a:lstStyle/>
          <a:p>
            <a:r>
              <a:rPr lang="en-US" sz="5400" dirty="0"/>
              <a:t>How do we automate this with Tableau Prep?</a:t>
            </a:r>
          </a:p>
        </p:txBody>
      </p:sp>
    </p:spTree>
    <p:extLst>
      <p:ext uri="{BB962C8B-B14F-4D97-AF65-F5344CB8AC3E}">
        <p14:creationId xmlns:p14="http://schemas.microsoft.com/office/powerpoint/2010/main" val="4082448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2E12F3-E780-4845-A019-E47965134C0A}"/>
              </a:ext>
            </a:extLst>
          </p:cNvPr>
          <p:cNvSpPr>
            <a:spLocks noGrp="1"/>
          </p:cNvSpPr>
          <p:nvPr>
            <p:ph type="title"/>
          </p:nvPr>
        </p:nvSpPr>
        <p:spPr>
          <a:xfrm>
            <a:off x="731520" y="329566"/>
            <a:ext cx="13167360" cy="965834"/>
          </a:xfrm>
        </p:spPr>
        <p:txBody>
          <a:bodyPr/>
          <a:lstStyle/>
          <a:p>
            <a:r>
              <a:rPr lang="en-US" sz="5400" dirty="0"/>
              <a:t>How do we automate this with Tableau Prep?</a:t>
            </a:r>
          </a:p>
        </p:txBody>
      </p:sp>
      <p:pic>
        <p:nvPicPr>
          <p:cNvPr id="11" name="Picture 10">
            <a:extLst>
              <a:ext uri="{FF2B5EF4-FFF2-40B4-BE49-F238E27FC236}">
                <a16:creationId xmlns:a16="http://schemas.microsoft.com/office/drawing/2014/main" id="{6DC3130B-4D17-4B46-B967-97CC050B5B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800" y="2209800"/>
            <a:ext cx="7137400" cy="3263900"/>
          </a:xfrm>
          <a:prstGeom prst="rect">
            <a:avLst/>
          </a:prstGeom>
          <a:ln w="50800">
            <a:solidFill>
              <a:schemeClr val="tx2">
                <a:lumMod val="60000"/>
                <a:lumOff val="40000"/>
              </a:schemeClr>
            </a:solidFill>
          </a:ln>
        </p:spPr>
      </p:pic>
      <p:pic>
        <p:nvPicPr>
          <p:cNvPr id="17" name="Picture 16">
            <a:extLst>
              <a:ext uri="{FF2B5EF4-FFF2-40B4-BE49-F238E27FC236}">
                <a16:creationId xmlns:a16="http://schemas.microsoft.com/office/drawing/2014/main" id="{B09BC30A-44EF-4B43-A58A-E0FC156392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47400" y="2209800"/>
            <a:ext cx="3505200" cy="2451100"/>
          </a:xfrm>
          <a:prstGeom prst="rect">
            <a:avLst/>
          </a:prstGeom>
          <a:ln w="50800">
            <a:solidFill>
              <a:schemeClr val="tx1"/>
            </a:solidFill>
          </a:ln>
        </p:spPr>
      </p:pic>
      <p:sp>
        <p:nvSpPr>
          <p:cNvPr id="18" name="TextBox 17">
            <a:extLst>
              <a:ext uri="{FF2B5EF4-FFF2-40B4-BE49-F238E27FC236}">
                <a16:creationId xmlns:a16="http://schemas.microsoft.com/office/drawing/2014/main" id="{6EE2C350-7D19-9A44-A49E-4591F83320EE}"/>
              </a:ext>
            </a:extLst>
          </p:cNvPr>
          <p:cNvSpPr txBox="1"/>
          <p:nvPr/>
        </p:nvSpPr>
        <p:spPr>
          <a:xfrm>
            <a:off x="8001000" y="2745373"/>
            <a:ext cx="2260559" cy="1631216"/>
          </a:xfrm>
          <a:prstGeom prst="rect">
            <a:avLst/>
          </a:prstGeom>
          <a:solidFill>
            <a:schemeClr val="accent3">
              <a:lumMod val="75000"/>
            </a:schemeClr>
          </a:solidFill>
        </p:spPr>
        <p:txBody>
          <a:bodyPr wrap="square" rtlCol="0">
            <a:spAutoFit/>
          </a:bodyPr>
          <a:lstStyle/>
          <a:p>
            <a:pPr algn="ctr"/>
            <a:r>
              <a:rPr lang="en-US" sz="5000" dirty="0">
                <a:solidFill>
                  <a:schemeClr val="bg1"/>
                </a:solidFill>
              </a:rPr>
              <a:t>Tableau Prep</a:t>
            </a:r>
          </a:p>
        </p:txBody>
      </p:sp>
      <p:cxnSp>
        <p:nvCxnSpPr>
          <p:cNvPr id="19" name="Straight Arrow Connector 18">
            <a:extLst>
              <a:ext uri="{FF2B5EF4-FFF2-40B4-BE49-F238E27FC236}">
                <a16:creationId xmlns:a16="http://schemas.microsoft.com/office/drawing/2014/main" id="{A04578AF-A2D7-744D-AFF0-0C692CB26106}"/>
              </a:ext>
            </a:extLst>
          </p:cNvPr>
          <p:cNvCxnSpPr>
            <a:cxnSpLocks/>
          </p:cNvCxnSpPr>
          <p:nvPr/>
        </p:nvCxnSpPr>
        <p:spPr>
          <a:xfrm>
            <a:off x="7543800" y="3657600"/>
            <a:ext cx="338889" cy="0"/>
          </a:xfrm>
          <a:prstGeom prst="straightConnector1">
            <a:avLst/>
          </a:prstGeom>
          <a:ln w="508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6F2AFDC-C828-C84C-A8C1-AB1EFEAEE5F8}"/>
              </a:ext>
            </a:extLst>
          </p:cNvPr>
          <p:cNvCxnSpPr>
            <a:cxnSpLocks/>
          </p:cNvCxnSpPr>
          <p:nvPr/>
        </p:nvCxnSpPr>
        <p:spPr>
          <a:xfrm>
            <a:off x="10439400" y="3641558"/>
            <a:ext cx="338889" cy="0"/>
          </a:xfrm>
          <a:prstGeom prst="straightConnector1">
            <a:avLst/>
          </a:prstGeom>
          <a:ln w="508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F2DEC5A-E024-AC4F-B01A-68C31B58A9B5}"/>
              </a:ext>
            </a:extLst>
          </p:cNvPr>
          <p:cNvSpPr txBox="1"/>
          <p:nvPr/>
        </p:nvSpPr>
        <p:spPr>
          <a:xfrm>
            <a:off x="177800" y="1709336"/>
            <a:ext cx="7137400" cy="492443"/>
          </a:xfrm>
          <a:prstGeom prst="rect">
            <a:avLst/>
          </a:prstGeom>
          <a:noFill/>
        </p:spPr>
        <p:txBody>
          <a:bodyPr wrap="square" rtlCol="0">
            <a:spAutoFit/>
          </a:bodyPr>
          <a:lstStyle/>
          <a:p>
            <a:pPr algn="ctr"/>
            <a:r>
              <a:rPr lang="en-US" dirty="0"/>
              <a:t>Input File (raw data from e-comm system)</a:t>
            </a:r>
          </a:p>
        </p:txBody>
      </p:sp>
      <p:sp>
        <p:nvSpPr>
          <p:cNvPr id="26" name="TextBox 25">
            <a:extLst>
              <a:ext uri="{FF2B5EF4-FFF2-40B4-BE49-F238E27FC236}">
                <a16:creationId xmlns:a16="http://schemas.microsoft.com/office/drawing/2014/main" id="{D7F229D7-BE28-3942-9C2F-24120D7750EA}"/>
              </a:ext>
            </a:extLst>
          </p:cNvPr>
          <p:cNvSpPr txBox="1"/>
          <p:nvPr/>
        </p:nvSpPr>
        <p:spPr>
          <a:xfrm>
            <a:off x="11442700" y="1671168"/>
            <a:ext cx="2514600" cy="492443"/>
          </a:xfrm>
          <a:prstGeom prst="rect">
            <a:avLst/>
          </a:prstGeom>
          <a:noFill/>
        </p:spPr>
        <p:txBody>
          <a:bodyPr wrap="square" rtlCol="0">
            <a:spAutoFit/>
          </a:bodyPr>
          <a:lstStyle/>
          <a:p>
            <a:pPr algn="ctr"/>
            <a:r>
              <a:rPr lang="en-US" dirty="0"/>
              <a:t>Output File</a:t>
            </a:r>
          </a:p>
        </p:txBody>
      </p:sp>
    </p:spTree>
    <p:extLst>
      <p:ext uri="{BB962C8B-B14F-4D97-AF65-F5344CB8AC3E}">
        <p14:creationId xmlns:p14="http://schemas.microsoft.com/office/powerpoint/2010/main" val="4002723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2E12F3-E780-4845-A019-E47965134C0A}"/>
              </a:ext>
            </a:extLst>
          </p:cNvPr>
          <p:cNvSpPr>
            <a:spLocks noGrp="1"/>
          </p:cNvSpPr>
          <p:nvPr>
            <p:ph type="title"/>
          </p:nvPr>
        </p:nvSpPr>
        <p:spPr>
          <a:xfrm>
            <a:off x="731520" y="329566"/>
            <a:ext cx="13167360" cy="1042034"/>
          </a:xfrm>
        </p:spPr>
        <p:txBody>
          <a:bodyPr/>
          <a:lstStyle/>
          <a:p>
            <a:r>
              <a:rPr lang="en-US" sz="5400" dirty="0"/>
              <a:t>Two more steps: sort and calculate</a:t>
            </a:r>
          </a:p>
        </p:txBody>
      </p:sp>
      <p:sp>
        <p:nvSpPr>
          <p:cNvPr id="4" name="TextBox 3">
            <a:extLst>
              <a:ext uri="{FF2B5EF4-FFF2-40B4-BE49-F238E27FC236}">
                <a16:creationId xmlns:a16="http://schemas.microsoft.com/office/drawing/2014/main" id="{626545DF-C1A2-954A-8520-66A5E6C65813}"/>
              </a:ext>
            </a:extLst>
          </p:cNvPr>
          <p:cNvSpPr txBox="1"/>
          <p:nvPr/>
        </p:nvSpPr>
        <p:spPr>
          <a:xfrm>
            <a:off x="740915" y="1371600"/>
            <a:ext cx="13167360" cy="1077218"/>
          </a:xfrm>
          <a:prstGeom prst="rect">
            <a:avLst/>
          </a:prstGeom>
          <a:noFill/>
        </p:spPr>
        <p:txBody>
          <a:bodyPr wrap="square" rtlCol="0">
            <a:spAutoFit/>
          </a:bodyPr>
          <a:lstStyle/>
          <a:p>
            <a:pPr algn="ctr"/>
            <a:r>
              <a:rPr lang="en-US" sz="3200" dirty="0">
                <a:solidFill>
                  <a:schemeClr val="accent3">
                    <a:lumMod val="50000"/>
                  </a:schemeClr>
                </a:solidFill>
              </a:rPr>
              <a:t>We need to sort the data by Customer ID and Year, so that adjacent rows are adjacent periods of time. This will simplify the retention cohort calculation.</a:t>
            </a:r>
          </a:p>
        </p:txBody>
      </p:sp>
      <p:sp>
        <p:nvSpPr>
          <p:cNvPr id="6" name="Down Arrow 5">
            <a:extLst>
              <a:ext uri="{FF2B5EF4-FFF2-40B4-BE49-F238E27FC236}">
                <a16:creationId xmlns:a16="http://schemas.microsoft.com/office/drawing/2014/main" id="{FD751D21-678F-7E4C-9DA6-EBD38EEBCC0C}"/>
              </a:ext>
            </a:extLst>
          </p:cNvPr>
          <p:cNvSpPr/>
          <p:nvPr/>
        </p:nvSpPr>
        <p:spPr>
          <a:xfrm>
            <a:off x="5162550" y="3214748"/>
            <a:ext cx="152400" cy="381000"/>
          </a:xfrm>
          <a:prstGeom prst="down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a:extLst>
              <a:ext uri="{FF2B5EF4-FFF2-40B4-BE49-F238E27FC236}">
                <a16:creationId xmlns:a16="http://schemas.microsoft.com/office/drawing/2014/main" id="{920DC077-8280-1249-A934-AD8C67956319}"/>
              </a:ext>
            </a:extLst>
          </p:cNvPr>
          <p:cNvSpPr/>
          <p:nvPr/>
        </p:nvSpPr>
        <p:spPr>
          <a:xfrm>
            <a:off x="6844030" y="3214748"/>
            <a:ext cx="152400" cy="381000"/>
          </a:xfrm>
          <a:prstGeom prst="down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Badge 1">
            <a:extLst>
              <a:ext uri="{FF2B5EF4-FFF2-40B4-BE49-F238E27FC236}">
                <a16:creationId xmlns:a16="http://schemas.microsoft.com/office/drawing/2014/main" id="{BD3F645A-A8C6-004D-86A6-CC0176FBAE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29200" y="2760148"/>
            <a:ext cx="419100" cy="419100"/>
          </a:xfrm>
          <a:prstGeom prst="rect">
            <a:avLst/>
          </a:prstGeom>
        </p:spPr>
      </p:pic>
      <p:pic>
        <p:nvPicPr>
          <p:cNvPr id="11" name="Graphic 10" descr="Badge">
            <a:extLst>
              <a:ext uri="{FF2B5EF4-FFF2-40B4-BE49-F238E27FC236}">
                <a16:creationId xmlns:a16="http://schemas.microsoft.com/office/drawing/2014/main" id="{6108C602-26CF-1F47-9DFF-AE4C14950B4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04028" y="2770567"/>
            <a:ext cx="419100" cy="419100"/>
          </a:xfrm>
          <a:prstGeom prst="rect">
            <a:avLst/>
          </a:prstGeom>
        </p:spPr>
      </p:pic>
      <p:sp>
        <p:nvSpPr>
          <p:cNvPr id="12" name="TextBox 11">
            <a:extLst>
              <a:ext uri="{FF2B5EF4-FFF2-40B4-BE49-F238E27FC236}">
                <a16:creationId xmlns:a16="http://schemas.microsoft.com/office/drawing/2014/main" id="{E9DADE32-B637-8C47-818C-6A7CBA58D7AE}"/>
              </a:ext>
            </a:extLst>
          </p:cNvPr>
          <p:cNvSpPr txBox="1"/>
          <p:nvPr/>
        </p:nvSpPr>
        <p:spPr>
          <a:xfrm>
            <a:off x="5448300" y="3046548"/>
            <a:ext cx="1350978" cy="492443"/>
          </a:xfrm>
          <a:prstGeom prst="rect">
            <a:avLst/>
          </a:prstGeom>
          <a:noFill/>
        </p:spPr>
        <p:txBody>
          <a:bodyPr wrap="square" rtlCol="0">
            <a:spAutoFit/>
          </a:bodyPr>
          <a:lstStyle/>
          <a:p>
            <a:pPr algn="ctr"/>
            <a:r>
              <a:rPr lang="en-US" dirty="0">
                <a:solidFill>
                  <a:schemeClr val="accent3">
                    <a:lumMod val="50000"/>
                  </a:schemeClr>
                </a:solidFill>
              </a:rPr>
              <a:t>sort</a:t>
            </a:r>
          </a:p>
        </p:txBody>
      </p:sp>
      <p:pic>
        <p:nvPicPr>
          <p:cNvPr id="20" name="Picture 19">
            <a:extLst>
              <a:ext uri="{FF2B5EF4-FFF2-40B4-BE49-F238E27FC236}">
                <a16:creationId xmlns:a16="http://schemas.microsoft.com/office/drawing/2014/main" id="{EA4DCCC1-2218-2743-8CD3-3E5E2DDF44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38600" y="3680746"/>
            <a:ext cx="4572000" cy="3197087"/>
          </a:xfrm>
          <a:prstGeom prst="rect">
            <a:avLst/>
          </a:prstGeom>
        </p:spPr>
      </p:pic>
    </p:spTree>
    <p:extLst>
      <p:ext uri="{BB962C8B-B14F-4D97-AF65-F5344CB8AC3E}">
        <p14:creationId xmlns:p14="http://schemas.microsoft.com/office/powerpoint/2010/main" val="2547834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2E12F3-E780-4845-A019-E47965134C0A}"/>
              </a:ext>
            </a:extLst>
          </p:cNvPr>
          <p:cNvSpPr>
            <a:spLocks noGrp="1"/>
          </p:cNvSpPr>
          <p:nvPr>
            <p:ph type="title"/>
          </p:nvPr>
        </p:nvSpPr>
        <p:spPr>
          <a:xfrm>
            <a:off x="731520" y="329566"/>
            <a:ext cx="13167360" cy="1042034"/>
          </a:xfrm>
        </p:spPr>
        <p:txBody>
          <a:bodyPr/>
          <a:lstStyle/>
          <a:p>
            <a:r>
              <a:rPr lang="en-US" sz="5400" dirty="0"/>
              <a:t>Two more steps: sort and calculate</a:t>
            </a:r>
          </a:p>
        </p:txBody>
      </p:sp>
      <p:sp>
        <p:nvSpPr>
          <p:cNvPr id="4" name="TextBox 3">
            <a:extLst>
              <a:ext uri="{FF2B5EF4-FFF2-40B4-BE49-F238E27FC236}">
                <a16:creationId xmlns:a16="http://schemas.microsoft.com/office/drawing/2014/main" id="{626545DF-C1A2-954A-8520-66A5E6C65813}"/>
              </a:ext>
            </a:extLst>
          </p:cNvPr>
          <p:cNvSpPr txBox="1"/>
          <p:nvPr/>
        </p:nvSpPr>
        <p:spPr>
          <a:xfrm>
            <a:off x="740915" y="1371600"/>
            <a:ext cx="13167360" cy="1077218"/>
          </a:xfrm>
          <a:prstGeom prst="rect">
            <a:avLst/>
          </a:prstGeom>
          <a:noFill/>
        </p:spPr>
        <p:txBody>
          <a:bodyPr wrap="square" rtlCol="0">
            <a:spAutoFit/>
          </a:bodyPr>
          <a:lstStyle/>
          <a:p>
            <a:pPr algn="ctr"/>
            <a:r>
              <a:rPr lang="en-US" sz="3200" dirty="0">
                <a:solidFill>
                  <a:schemeClr val="accent3">
                    <a:lumMod val="50000"/>
                  </a:schemeClr>
                </a:solidFill>
              </a:rPr>
              <a:t>We need to sort the data by Customer ID and Year, so that adjacent rows are adjacent periods of time. This will simplify the retention cohort calculation.</a:t>
            </a:r>
          </a:p>
        </p:txBody>
      </p:sp>
      <p:sp>
        <p:nvSpPr>
          <p:cNvPr id="6" name="Down Arrow 5">
            <a:extLst>
              <a:ext uri="{FF2B5EF4-FFF2-40B4-BE49-F238E27FC236}">
                <a16:creationId xmlns:a16="http://schemas.microsoft.com/office/drawing/2014/main" id="{FD751D21-678F-7E4C-9DA6-EBD38EEBCC0C}"/>
              </a:ext>
            </a:extLst>
          </p:cNvPr>
          <p:cNvSpPr/>
          <p:nvPr/>
        </p:nvSpPr>
        <p:spPr>
          <a:xfrm>
            <a:off x="5162550" y="3214748"/>
            <a:ext cx="152400" cy="381000"/>
          </a:xfrm>
          <a:prstGeom prst="down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a:extLst>
              <a:ext uri="{FF2B5EF4-FFF2-40B4-BE49-F238E27FC236}">
                <a16:creationId xmlns:a16="http://schemas.microsoft.com/office/drawing/2014/main" id="{920DC077-8280-1249-A934-AD8C67956319}"/>
              </a:ext>
            </a:extLst>
          </p:cNvPr>
          <p:cNvSpPr/>
          <p:nvPr/>
        </p:nvSpPr>
        <p:spPr>
          <a:xfrm>
            <a:off x="6844030" y="3214748"/>
            <a:ext cx="152400" cy="381000"/>
          </a:xfrm>
          <a:prstGeom prst="down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Badge 1">
            <a:extLst>
              <a:ext uri="{FF2B5EF4-FFF2-40B4-BE49-F238E27FC236}">
                <a16:creationId xmlns:a16="http://schemas.microsoft.com/office/drawing/2014/main" id="{BD3F645A-A8C6-004D-86A6-CC0176FBAE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29200" y="2760148"/>
            <a:ext cx="419100" cy="419100"/>
          </a:xfrm>
          <a:prstGeom prst="rect">
            <a:avLst/>
          </a:prstGeom>
        </p:spPr>
      </p:pic>
      <p:pic>
        <p:nvPicPr>
          <p:cNvPr id="11" name="Graphic 10" descr="Badge">
            <a:extLst>
              <a:ext uri="{FF2B5EF4-FFF2-40B4-BE49-F238E27FC236}">
                <a16:creationId xmlns:a16="http://schemas.microsoft.com/office/drawing/2014/main" id="{6108C602-26CF-1F47-9DFF-AE4C14950B4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04028" y="2770567"/>
            <a:ext cx="419100" cy="419100"/>
          </a:xfrm>
          <a:prstGeom prst="rect">
            <a:avLst/>
          </a:prstGeom>
        </p:spPr>
      </p:pic>
      <p:sp>
        <p:nvSpPr>
          <p:cNvPr id="12" name="TextBox 11">
            <a:extLst>
              <a:ext uri="{FF2B5EF4-FFF2-40B4-BE49-F238E27FC236}">
                <a16:creationId xmlns:a16="http://schemas.microsoft.com/office/drawing/2014/main" id="{E9DADE32-B637-8C47-818C-6A7CBA58D7AE}"/>
              </a:ext>
            </a:extLst>
          </p:cNvPr>
          <p:cNvSpPr txBox="1"/>
          <p:nvPr/>
        </p:nvSpPr>
        <p:spPr>
          <a:xfrm>
            <a:off x="5448300" y="3046548"/>
            <a:ext cx="1350978" cy="492443"/>
          </a:xfrm>
          <a:prstGeom prst="rect">
            <a:avLst/>
          </a:prstGeom>
          <a:noFill/>
        </p:spPr>
        <p:txBody>
          <a:bodyPr wrap="square" rtlCol="0">
            <a:spAutoFit/>
          </a:bodyPr>
          <a:lstStyle/>
          <a:p>
            <a:pPr algn="ctr"/>
            <a:r>
              <a:rPr lang="en-US" dirty="0">
                <a:solidFill>
                  <a:schemeClr val="accent3">
                    <a:lumMod val="50000"/>
                  </a:schemeClr>
                </a:solidFill>
              </a:rPr>
              <a:t>sort</a:t>
            </a:r>
          </a:p>
        </p:txBody>
      </p:sp>
      <p:sp>
        <p:nvSpPr>
          <p:cNvPr id="13" name="Down Arrow 12">
            <a:extLst>
              <a:ext uri="{FF2B5EF4-FFF2-40B4-BE49-F238E27FC236}">
                <a16:creationId xmlns:a16="http://schemas.microsoft.com/office/drawing/2014/main" id="{C3F7F74A-1516-DF47-9205-85FC89292154}"/>
              </a:ext>
            </a:extLst>
          </p:cNvPr>
          <p:cNvSpPr/>
          <p:nvPr/>
        </p:nvSpPr>
        <p:spPr>
          <a:xfrm>
            <a:off x="9525000" y="3200400"/>
            <a:ext cx="152400" cy="381000"/>
          </a:xfrm>
          <a:prstGeom prst="down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D4F370A-8D90-FD44-AB7F-D3C3A84BAD6C}"/>
              </a:ext>
            </a:extLst>
          </p:cNvPr>
          <p:cNvSpPr txBox="1"/>
          <p:nvPr/>
        </p:nvSpPr>
        <p:spPr>
          <a:xfrm>
            <a:off x="8839200" y="2631757"/>
            <a:ext cx="1524000" cy="492443"/>
          </a:xfrm>
          <a:prstGeom prst="rect">
            <a:avLst/>
          </a:prstGeom>
          <a:noFill/>
        </p:spPr>
        <p:txBody>
          <a:bodyPr wrap="square" rtlCol="0">
            <a:spAutoFit/>
          </a:bodyPr>
          <a:lstStyle/>
          <a:p>
            <a:pPr algn="ctr"/>
            <a:r>
              <a:rPr lang="en-US" dirty="0">
                <a:solidFill>
                  <a:schemeClr val="accent3">
                    <a:lumMod val="50000"/>
                  </a:schemeClr>
                </a:solidFill>
              </a:rPr>
              <a:t>calculate</a:t>
            </a:r>
          </a:p>
        </p:txBody>
      </p:sp>
      <p:sp>
        <p:nvSpPr>
          <p:cNvPr id="8" name="Rectangle 7">
            <a:extLst>
              <a:ext uri="{FF2B5EF4-FFF2-40B4-BE49-F238E27FC236}">
                <a16:creationId xmlns:a16="http://schemas.microsoft.com/office/drawing/2014/main" id="{A9126675-5512-4E46-A2CF-25287DEBD70A}"/>
              </a:ext>
            </a:extLst>
          </p:cNvPr>
          <p:cNvSpPr/>
          <p:nvPr/>
        </p:nvSpPr>
        <p:spPr>
          <a:xfrm>
            <a:off x="4572000" y="2631757"/>
            <a:ext cx="2971800" cy="1084071"/>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CF69DD1A-9918-6444-B96D-3DF6CC3425D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1158" y="3733800"/>
            <a:ext cx="6586396" cy="3117091"/>
          </a:xfrm>
          <a:prstGeom prst="rect">
            <a:avLst/>
          </a:prstGeom>
        </p:spPr>
      </p:pic>
    </p:spTree>
    <p:extLst>
      <p:ext uri="{BB962C8B-B14F-4D97-AF65-F5344CB8AC3E}">
        <p14:creationId xmlns:p14="http://schemas.microsoft.com/office/powerpoint/2010/main" val="802186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2E12F3-E780-4845-A019-E47965134C0A}"/>
              </a:ext>
            </a:extLst>
          </p:cNvPr>
          <p:cNvSpPr>
            <a:spLocks noGrp="1"/>
          </p:cNvSpPr>
          <p:nvPr>
            <p:ph type="title"/>
          </p:nvPr>
        </p:nvSpPr>
        <p:spPr>
          <a:xfrm>
            <a:off x="731520" y="329566"/>
            <a:ext cx="13167360" cy="1042034"/>
          </a:xfrm>
        </p:spPr>
        <p:txBody>
          <a:bodyPr/>
          <a:lstStyle/>
          <a:p>
            <a:r>
              <a:rPr lang="en-US" sz="5400" dirty="0"/>
              <a:t>Visualize!</a:t>
            </a:r>
          </a:p>
        </p:txBody>
      </p:sp>
      <p:pic>
        <p:nvPicPr>
          <p:cNvPr id="7" name="Picture 6" descr="A close up of a piece of paper&#10;&#10;Description automatically generated">
            <a:extLst>
              <a:ext uri="{FF2B5EF4-FFF2-40B4-BE49-F238E27FC236}">
                <a16:creationId xmlns:a16="http://schemas.microsoft.com/office/drawing/2014/main" id="{3D9AC727-BDCB-ED46-83E8-3EAE727F4498}"/>
              </a:ext>
            </a:extLst>
          </p:cNvPr>
          <p:cNvPicPr>
            <a:picLocks noChangeAspect="1"/>
          </p:cNvPicPr>
          <p:nvPr/>
        </p:nvPicPr>
        <p:blipFill rotWithShape="1">
          <a:blip r:embed="rId3">
            <a:extLst>
              <a:ext uri="{28A0092B-C50C-407E-A947-70E740481C1C}">
                <a14:useLocalDpi xmlns:a14="http://schemas.microsoft.com/office/drawing/2010/main" val="0"/>
              </a:ext>
            </a:extLst>
          </a:blip>
          <a:srcRect b="30556"/>
          <a:stretch/>
        </p:blipFill>
        <p:spPr>
          <a:xfrm>
            <a:off x="2286000" y="1371600"/>
            <a:ext cx="10287000" cy="5715000"/>
          </a:xfrm>
          <a:prstGeom prst="rect">
            <a:avLst/>
          </a:prstGeom>
        </p:spPr>
      </p:pic>
    </p:spTree>
    <p:extLst>
      <p:ext uri="{BB962C8B-B14F-4D97-AF65-F5344CB8AC3E}">
        <p14:creationId xmlns:p14="http://schemas.microsoft.com/office/powerpoint/2010/main" val="1381713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2E12F3-E780-4845-A019-E47965134C0A}"/>
              </a:ext>
            </a:extLst>
          </p:cNvPr>
          <p:cNvSpPr>
            <a:spLocks noGrp="1"/>
          </p:cNvSpPr>
          <p:nvPr>
            <p:ph type="title"/>
          </p:nvPr>
        </p:nvSpPr>
        <p:spPr>
          <a:xfrm>
            <a:off x="731520" y="329566"/>
            <a:ext cx="13167360" cy="1042034"/>
          </a:xfrm>
        </p:spPr>
        <p:txBody>
          <a:bodyPr/>
          <a:lstStyle/>
          <a:p>
            <a:r>
              <a:rPr lang="en-US" sz="5400" dirty="0"/>
              <a:t>Visualize!</a:t>
            </a:r>
          </a:p>
        </p:txBody>
      </p:sp>
      <p:pic>
        <p:nvPicPr>
          <p:cNvPr id="4" name="Picture 3" descr="A screenshot of a computer&#10;&#10;Description automatically generated">
            <a:extLst>
              <a:ext uri="{FF2B5EF4-FFF2-40B4-BE49-F238E27FC236}">
                <a16:creationId xmlns:a16="http://schemas.microsoft.com/office/drawing/2014/main" id="{54F7BC2B-170B-194D-91CF-A780468C0F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4250" y="1371600"/>
            <a:ext cx="7581900" cy="5514109"/>
          </a:xfrm>
          <a:prstGeom prst="rect">
            <a:avLst/>
          </a:prstGeom>
        </p:spPr>
      </p:pic>
      <p:pic>
        <p:nvPicPr>
          <p:cNvPr id="6" name="Picture 5" descr="A picture containing table&#10;&#10;Description automatically generated">
            <a:extLst>
              <a:ext uri="{FF2B5EF4-FFF2-40B4-BE49-F238E27FC236}">
                <a16:creationId xmlns:a16="http://schemas.microsoft.com/office/drawing/2014/main" id="{15CDBBC8-510E-AA49-B265-7DAC95D90D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0" y="1447800"/>
            <a:ext cx="1085850" cy="685800"/>
          </a:xfrm>
          <a:prstGeom prst="rect">
            <a:avLst/>
          </a:prstGeom>
        </p:spPr>
      </p:pic>
    </p:spTree>
    <p:extLst>
      <p:ext uri="{BB962C8B-B14F-4D97-AF65-F5344CB8AC3E}">
        <p14:creationId xmlns:p14="http://schemas.microsoft.com/office/powerpoint/2010/main" val="384720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31520" y="4800600"/>
            <a:ext cx="13167360" cy="1981200"/>
          </a:xfrm>
        </p:spPr>
        <p:txBody>
          <a:bodyPr/>
          <a:lstStyle/>
          <a:p>
            <a:pPr marL="0" indent="0" algn="ctr">
              <a:buNone/>
            </a:pPr>
            <a:r>
              <a:rPr lang="en-US" sz="3600" dirty="0">
                <a:solidFill>
                  <a:schemeClr val="accent3">
                    <a:lumMod val="50000"/>
                  </a:schemeClr>
                </a:solidFill>
              </a:rPr>
              <a:t>Stuart Henry</a:t>
            </a:r>
          </a:p>
          <a:p>
            <a:pPr marL="0" indent="0" algn="ctr">
              <a:buNone/>
            </a:pPr>
            <a:r>
              <a:rPr lang="en-US" sz="3600" i="1" dirty="0">
                <a:solidFill>
                  <a:schemeClr val="accent3">
                    <a:lumMod val="50000"/>
                  </a:schemeClr>
                </a:solidFill>
              </a:rPr>
              <a:t>Director of Technology</a:t>
            </a:r>
          </a:p>
          <a:p>
            <a:pPr marL="0" indent="0" algn="ctr">
              <a:buNone/>
            </a:pPr>
            <a:r>
              <a:rPr lang="en-US" sz="3600" dirty="0" err="1">
                <a:solidFill>
                  <a:schemeClr val="accent3">
                    <a:lumMod val="50000"/>
                  </a:schemeClr>
                </a:solidFill>
              </a:rPr>
              <a:t>DuMOL</a:t>
            </a:r>
            <a:r>
              <a:rPr lang="en-US" sz="3600" dirty="0">
                <a:solidFill>
                  <a:schemeClr val="accent3">
                    <a:lumMod val="50000"/>
                  </a:schemeClr>
                </a:solidFill>
              </a:rPr>
              <a:t> Winery</a:t>
            </a:r>
          </a:p>
        </p:txBody>
      </p:sp>
      <p:sp>
        <p:nvSpPr>
          <p:cNvPr id="3" name="Title 2">
            <a:extLst>
              <a:ext uri="{FF2B5EF4-FFF2-40B4-BE49-F238E27FC236}">
                <a16:creationId xmlns:a16="http://schemas.microsoft.com/office/drawing/2014/main" id="{5D2E12F3-E780-4845-A019-E47965134C0A}"/>
              </a:ext>
            </a:extLst>
          </p:cNvPr>
          <p:cNvSpPr>
            <a:spLocks noGrp="1"/>
          </p:cNvSpPr>
          <p:nvPr>
            <p:ph type="title"/>
          </p:nvPr>
        </p:nvSpPr>
        <p:spPr>
          <a:xfrm>
            <a:off x="731520" y="329566"/>
            <a:ext cx="13167360" cy="1981200"/>
          </a:xfrm>
        </p:spPr>
        <p:txBody>
          <a:bodyPr/>
          <a:lstStyle/>
          <a:p>
            <a:r>
              <a:rPr lang="en-US" dirty="0"/>
              <a:t>Reshaping Data for Deeper Insights into Customer Retention</a:t>
            </a:r>
          </a:p>
        </p:txBody>
      </p:sp>
    </p:spTree>
    <p:extLst>
      <p:ext uri="{BB962C8B-B14F-4D97-AF65-F5344CB8AC3E}">
        <p14:creationId xmlns:p14="http://schemas.microsoft.com/office/powerpoint/2010/main" val="2109471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2E12F3-E780-4845-A019-E47965134C0A}"/>
              </a:ext>
            </a:extLst>
          </p:cNvPr>
          <p:cNvSpPr>
            <a:spLocks noGrp="1"/>
          </p:cNvSpPr>
          <p:nvPr>
            <p:ph type="title"/>
          </p:nvPr>
        </p:nvSpPr>
        <p:spPr>
          <a:xfrm>
            <a:off x="731520" y="329566"/>
            <a:ext cx="13167360" cy="1042034"/>
          </a:xfrm>
        </p:spPr>
        <p:txBody>
          <a:bodyPr/>
          <a:lstStyle/>
          <a:p>
            <a:r>
              <a:rPr lang="en-US" sz="5400" dirty="0"/>
              <a:t>Visualize!</a:t>
            </a:r>
          </a:p>
        </p:txBody>
      </p:sp>
      <p:pic>
        <p:nvPicPr>
          <p:cNvPr id="5" name="Picture 4" descr="A screenshot of a computer&#10;&#10;Description automatically generated">
            <a:extLst>
              <a:ext uri="{FF2B5EF4-FFF2-40B4-BE49-F238E27FC236}">
                <a16:creationId xmlns:a16="http://schemas.microsoft.com/office/drawing/2014/main" id="{D7622A50-F756-6843-824D-226D664D66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3309" y="1219200"/>
            <a:ext cx="6503782" cy="6344985"/>
          </a:xfrm>
          <a:prstGeom prst="rect">
            <a:avLst/>
          </a:prstGeom>
        </p:spPr>
      </p:pic>
    </p:spTree>
    <p:extLst>
      <p:ext uri="{BB962C8B-B14F-4D97-AF65-F5344CB8AC3E}">
        <p14:creationId xmlns:p14="http://schemas.microsoft.com/office/powerpoint/2010/main" val="1634192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2E12F3-E780-4845-A019-E47965134C0A}"/>
              </a:ext>
            </a:extLst>
          </p:cNvPr>
          <p:cNvSpPr>
            <a:spLocks noGrp="1"/>
          </p:cNvSpPr>
          <p:nvPr>
            <p:ph type="title"/>
          </p:nvPr>
        </p:nvSpPr>
        <p:spPr>
          <a:xfrm>
            <a:off x="731520" y="329566"/>
            <a:ext cx="13167360" cy="1042034"/>
          </a:xfrm>
        </p:spPr>
        <p:txBody>
          <a:bodyPr/>
          <a:lstStyle/>
          <a:p>
            <a:r>
              <a:rPr lang="en-US" sz="5400" dirty="0"/>
              <a:t>Visualize!</a:t>
            </a:r>
          </a:p>
        </p:txBody>
      </p:sp>
      <p:pic>
        <p:nvPicPr>
          <p:cNvPr id="16" name="Picture 15" descr="A screenshot of a cell phone&#10;&#10;Description automatically generated">
            <a:extLst>
              <a:ext uri="{FF2B5EF4-FFF2-40B4-BE49-F238E27FC236}">
                <a16:creationId xmlns:a16="http://schemas.microsoft.com/office/drawing/2014/main" id="{188A0893-8517-2844-B04C-5C61A1C7FF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143000"/>
            <a:ext cx="11887200" cy="5943600"/>
          </a:xfrm>
          <a:prstGeom prst="rect">
            <a:avLst/>
          </a:prstGeom>
        </p:spPr>
      </p:pic>
    </p:spTree>
    <p:extLst>
      <p:ext uri="{BB962C8B-B14F-4D97-AF65-F5344CB8AC3E}">
        <p14:creationId xmlns:p14="http://schemas.microsoft.com/office/powerpoint/2010/main" val="3820712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2E12F3-E780-4845-A019-E47965134C0A}"/>
              </a:ext>
            </a:extLst>
          </p:cNvPr>
          <p:cNvSpPr>
            <a:spLocks noGrp="1"/>
          </p:cNvSpPr>
          <p:nvPr>
            <p:ph type="title"/>
          </p:nvPr>
        </p:nvSpPr>
        <p:spPr>
          <a:xfrm>
            <a:off x="731520" y="329566"/>
            <a:ext cx="13167360" cy="1042034"/>
          </a:xfrm>
        </p:spPr>
        <p:txBody>
          <a:bodyPr/>
          <a:lstStyle/>
          <a:p>
            <a:r>
              <a:rPr lang="en-US" sz="5400" dirty="0"/>
              <a:t>Conclusion</a:t>
            </a:r>
          </a:p>
        </p:txBody>
      </p:sp>
    </p:spTree>
    <p:extLst>
      <p:ext uri="{BB962C8B-B14F-4D97-AF65-F5344CB8AC3E}">
        <p14:creationId xmlns:p14="http://schemas.microsoft.com/office/powerpoint/2010/main" val="35296305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2E12F3-E780-4845-A019-E47965134C0A}"/>
              </a:ext>
            </a:extLst>
          </p:cNvPr>
          <p:cNvSpPr>
            <a:spLocks noGrp="1"/>
          </p:cNvSpPr>
          <p:nvPr>
            <p:ph type="title"/>
          </p:nvPr>
        </p:nvSpPr>
        <p:spPr>
          <a:xfrm>
            <a:off x="731520" y="329566"/>
            <a:ext cx="13167360" cy="1042034"/>
          </a:xfrm>
        </p:spPr>
        <p:txBody>
          <a:bodyPr/>
          <a:lstStyle/>
          <a:p>
            <a:r>
              <a:rPr lang="en-US" sz="5400" dirty="0"/>
              <a:t>Conclusion</a:t>
            </a:r>
          </a:p>
        </p:txBody>
      </p:sp>
      <p:sp>
        <p:nvSpPr>
          <p:cNvPr id="4" name="TextBox 3">
            <a:extLst>
              <a:ext uri="{FF2B5EF4-FFF2-40B4-BE49-F238E27FC236}">
                <a16:creationId xmlns:a16="http://schemas.microsoft.com/office/drawing/2014/main" id="{CE298523-7966-B84E-92F5-8341B0BDFE32}"/>
              </a:ext>
            </a:extLst>
          </p:cNvPr>
          <p:cNvSpPr txBox="1"/>
          <p:nvPr/>
        </p:nvSpPr>
        <p:spPr>
          <a:xfrm>
            <a:off x="731520" y="1524000"/>
            <a:ext cx="13167360" cy="630429"/>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dirty="0">
                <a:solidFill>
                  <a:schemeClr val="accent3">
                    <a:lumMod val="50000"/>
                  </a:schemeClr>
                </a:solidFill>
              </a:rPr>
              <a:t>Raw data isn’t always enough</a:t>
            </a:r>
          </a:p>
        </p:txBody>
      </p:sp>
    </p:spTree>
    <p:extLst>
      <p:ext uri="{BB962C8B-B14F-4D97-AF65-F5344CB8AC3E}">
        <p14:creationId xmlns:p14="http://schemas.microsoft.com/office/powerpoint/2010/main" val="2038241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2E12F3-E780-4845-A019-E47965134C0A}"/>
              </a:ext>
            </a:extLst>
          </p:cNvPr>
          <p:cNvSpPr>
            <a:spLocks noGrp="1"/>
          </p:cNvSpPr>
          <p:nvPr>
            <p:ph type="title"/>
          </p:nvPr>
        </p:nvSpPr>
        <p:spPr>
          <a:xfrm>
            <a:off x="731520" y="329566"/>
            <a:ext cx="13167360" cy="1042034"/>
          </a:xfrm>
        </p:spPr>
        <p:txBody>
          <a:bodyPr/>
          <a:lstStyle/>
          <a:p>
            <a:r>
              <a:rPr lang="en-US" sz="5400" dirty="0"/>
              <a:t>Conclusion</a:t>
            </a:r>
          </a:p>
        </p:txBody>
      </p:sp>
      <p:sp>
        <p:nvSpPr>
          <p:cNvPr id="5" name="TextBox 4">
            <a:extLst>
              <a:ext uri="{FF2B5EF4-FFF2-40B4-BE49-F238E27FC236}">
                <a16:creationId xmlns:a16="http://schemas.microsoft.com/office/drawing/2014/main" id="{3B7DE918-DE41-C145-8C29-A9191ACC36D7}"/>
              </a:ext>
            </a:extLst>
          </p:cNvPr>
          <p:cNvSpPr txBox="1"/>
          <p:nvPr/>
        </p:nvSpPr>
        <p:spPr>
          <a:xfrm>
            <a:off x="731520" y="1524000"/>
            <a:ext cx="13167360" cy="1230593"/>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dirty="0">
                <a:solidFill>
                  <a:schemeClr val="accent3">
                    <a:lumMod val="50000"/>
                  </a:schemeClr>
                </a:solidFill>
              </a:rPr>
              <a:t>Raw data isn’t always enough</a:t>
            </a:r>
          </a:p>
          <a:p>
            <a:pPr marL="457200" indent="-457200">
              <a:lnSpc>
                <a:spcPct val="150000"/>
              </a:lnSpc>
              <a:buFont typeface="Arial" panose="020B0604020202020204" pitchFamily="34" charset="0"/>
              <a:buChar char="•"/>
            </a:pPr>
            <a:r>
              <a:rPr lang="en-US" dirty="0">
                <a:solidFill>
                  <a:schemeClr val="accent3">
                    <a:lumMod val="50000"/>
                  </a:schemeClr>
                </a:solidFill>
              </a:rPr>
              <a:t>Raw data can be augmented by reshaping (pivoting)</a:t>
            </a:r>
          </a:p>
        </p:txBody>
      </p:sp>
    </p:spTree>
    <p:extLst>
      <p:ext uri="{BB962C8B-B14F-4D97-AF65-F5344CB8AC3E}">
        <p14:creationId xmlns:p14="http://schemas.microsoft.com/office/powerpoint/2010/main" val="875667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2E12F3-E780-4845-A019-E47965134C0A}"/>
              </a:ext>
            </a:extLst>
          </p:cNvPr>
          <p:cNvSpPr>
            <a:spLocks noGrp="1"/>
          </p:cNvSpPr>
          <p:nvPr>
            <p:ph type="title"/>
          </p:nvPr>
        </p:nvSpPr>
        <p:spPr>
          <a:xfrm>
            <a:off x="731520" y="329566"/>
            <a:ext cx="13167360" cy="1042034"/>
          </a:xfrm>
        </p:spPr>
        <p:txBody>
          <a:bodyPr/>
          <a:lstStyle/>
          <a:p>
            <a:r>
              <a:rPr lang="en-US" sz="5400" dirty="0"/>
              <a:t>Conclusion</a:t>
            </a:r>
          </a:p>
        </p:txBody>
      </p:sp>
      <p:sp>
        <p:nvSpPr>
          <p:cNvPr id="2" name="TextBox 1">
            <a:extLst>
              <a:ext uri="{FF2B5EF4-FFF2-40B4-BE49-F238E27FC236}">
                <a16:creationId xmlns:a16="http://schemas.microsoft.com/office/drawing/2014/main" id="{CB0A4040-562C-B740-BCE5-3F9DE33841B7}"/>
              </a:ext>
            </a:extLst>
          </p:cNvPr>
          <p:cNvSpPr txBox="1"/>
          <p:nvPr/>
        </p:nvSpPr>
        <p:spPr>
          <a:xfrm>
            <a:off x="731520" y="1524000"/>
            <a:ext cx="13167360" cy="1830758"/>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dirty="0">
                <a:solidFill>
                  <a:schemeClr val="accent3">
                    <a:lumMod val="50000"/>
                  </a:schemeClr>
                </a:solidFill>
              </a:rPr>
              <a:t>Raw data isn’t always enough</a:t>
            </a:r>
          </a:p>
          <a:p>
            <a:pPr marL="457200" indent="-457200">
              <a:lnSpc>
                <a:spcPct val="150000"/>
              </a:lnSpc>
              <a:buFont typeface="Arial" panose="020B0604020202020204" pitchFamily="34" charset="0"/>
              <a:buChar char="•"/>
            </a:pPr>
            <a:r>
              <a:rPr lang="en-US" dirty="0">
                <a:solidFill>
                  <a:schemeClr val="accent3">
                    <a:lumMod val="50000"/>
                  </a:schemeClr>
                </a:solidFill>
              </a:rPr>
              <a:t>Raw data can be augmented by reshaping (pivoting)</a:t>
            </a:r>
          </a:p>
          <a:p>
            <a:pPr marL="457200" indent="-457200">
              <a:lnSpc>
                <a:spcPct val="150000"/>
              </a:lnSpc>
              <a:buFont typeface="Arial" panose="020B0604020202020204" pitchFamily="34" charset="0"/>
              <a:buChar char="•"/>
            </a:pPr>
            <a:r>
              <a:rPr lang="en-US" dirty="0">
                <a:solidFill>
                  <a:schemeClr val="accent3">
                    <a:lumMod val="50000"/>
                  </a:schemeClr>
                </a:solidFill>
              </a:rPr>
              <a:t>We can use the reshaped DTC sales data to target retention efforts at lapsing customers</a:t>
            </a:r>
          </a:p>
        </p:txBody>
      </p:sp>
    </p:spTree>
    <p:extLst>
      <p:ext uri="{BB962C8B-B14F-4D97-AF65-F5344CB8AC3E}">
        <p14:creationId xmlns:p14="http://schemas.microsoft.com/office/powerpoint/2010/main" val="5010499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2E12F3-E780-4845-A019-E47965134C0A}"/>
              </a:ext>
            </a:extLst>
          </p:cNvPr>
          <p:cNvSpPr>
            <a:spLocks noGrp="1"/>
          </p:cNvSpPr>
          <p:nvPr>
            <p:ph type="title"/>
          </p:nvPr>
        </p:nvSpPr>
        <p:spPr>
          <a:xfrm>
            <a:off x="731520" y="329566"/>
            <a:ext cx="13167360" cy="1042034"/>
          </a:xfrm>
        </p:spPr>
        <p:txBody>
          <a:bodyPr/>
          <a:lstStyle/>
          <a:p>
            <a:r>
              <a:rPr lang="en-US" sz="5400" dirty="0"/>
              <a:t>Conclusion</a:t>
            </a:r>
          </a:p>
        </p:txBody>
      </p:sp>
      <p:sp>
        <p:nvSpPr>
          <p:cNvPr id="4" name="Title 2">
            <a:extLst>
              <a:ext uri="{FF2B5EF4-FFF2-40B4-BE49-F238E27FC236}">
                <a16:creationId xmlns:a16="http://schemas.microsoft.com/office/drawing/2014/main" id="{1A3A0AC1-DBCA-0F4A-8039-EFDC4D5A0664}"/>
              </a:ext>
            </a:extLst>
          </p:cNvPr>
          <p:cNvSpPr txBox="1">
            <a:spLocks/>
          </p:cNvSpPr>
          <p:nvPr/>
        </p:nvSpPr>
        <p:spPr>
          <a:xfrm>
            <a:off x="731520" y="4324693"/>
            <a:ext cx="13167360" cy="1042034"/>
          </a:xfrm>
          <a:prstGeom prst="rect">
            <a:avLst/>
          </a:prstGeom>
        </p:spPr>
        <p:txBody>
          <a:bodyPr/>
          <a:lstStyle>
            <a:lvl1pPr algn="ctr" defTabSz="1306155" rtl="0" eaLnBrk="1" latinLnBrk="0" hangingPunct="1">
              <a:spcBef>
                <a:spcPct val="0"/>
              </a:spcBef>
              <a:buNone/>
              <a:defRPr sz="6300" kern="1200">
                <a:solidFill>
                  <a:schemeClr val="tx1"/>
                </a:solidFill>
                <a:latin typeface="+mj-lt"/>
                <a:ea typeface="+mj-ea"/>
                <a:cs typeface="+mj-cs"/>
              </a:defRPr>
            </a:lvl1pPr>
          </a:lstStyle>
          <a:p>
            <a:r>
              <a:rPr lang="en-US" sz="5400" dirty="0"/>
              <a:t>Questions?</a:t>
            </a:r>
          </a:p>
        </p:txBody>
      </p:sp>
      <p:sp>
        <p:nvSpPr>
          <p:cNvPr id="5" name="TextBox 4">
            <a:extLst>
              <a:ext uri="{FF2B5EF4-FFF2-40B4-BE49-F238E27FC236}">
                <a16:creationId xmlns:a16="http://schemas.microsoft.com/office/drawing/2014/main" id="{36F1EAA9-AFEF-F14D-B93D-FE5384A64541}"/>
              </a:ext>
            </a:extLst>
          </p:cNvPr>
          <p:cNvSpPr txBox="1"/>
          <p:nvPr/>
        </p:nvSpPr>
        <p:spPr>
          <a:xfrm>
            <a:off x="731520" y="5786512"/>
            <a:ext cx="13167360" cy="492443"/>
          </a:xfrm>
          <a:prstGeom prst="rect">
            <a:avLst/>
          </a:prstGeom>
          <a:noFill/>
        </p:spPr>
        <p:txBody>
          <a:bodyPr wrap="square" rtlCol="0">
            <a:spAutoFit/>
          </a:bodyPr>
          <a:lstStyle/>
          <a:p>
            <a:pPr algn="ctr"/>
            <a:r>
              <a:rPr lang="en-US" dirty="0" err="1">
                <a:solidFill>
                  <a:schemeClr val="accent3">
                    <a:lumMod val="50000"/>
                  </a:schemeClr>
                </a:solidFill>
              </a:rPr>
              <a:t>stuart@dumol.com</a:t>
            </a:r>
            <a:endParaRPr lang="en-US" dirty="0">
              <a:solidFill>
                <a:schemeClr val="accent3">
                  <a:lumMod val="50000"/>
                </a:schemeClr>
              </a:solidFill>
            </a:endParaRPr>
          </a:p>
        </p:txBody>
      </p:sp>
      <p:sp>
        <p:nvSpPr>
          <p:cNvPr id="6" name="TextBox 5">
            <a:extLst>
              <a:ext uri="{FF2B5EF4-FFF2-40B4-BE49-F238E27FC236}">
                <a16:creationId xmlns:a16="http://schemas.microsoft.com/office/drawing/2014/main" id="{F0A242E7-6F3F-7F47-AFA6-7A22B33FBDEE}"/>
              </a:ext>
            </a:extLst>
          </p:cNvPr>
          <p:cNvSpPr txBox="1"/>
          <p:nvPr/>
        </p:nvSpPr>
        <p:spPr>
          <a:xfrm>
            <a:off x="731520" y="1524000"/>
            <a:ext cx="13167360" cy="1830758"/>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dirty="0">
                <a:solidFill>
                  <a:schemeClr val="accent3">
                    <a:lumMod val="50000"/>
                  </a:schemeClr>
                </a:solidFill>
              </a:rPr>
              <a:t>Raw data isn’t always enough</a:t>
            </a:r>
          </a:p>
          <a:p>
            <a:pPr marL="457200" indent="-457200">
              <a:lnSpc>
                <a:spcPct val="150000"/>
              </a:lnSpc>
              <a:buFont typeface="Arial" panose="020B0604020202020204" pitchFamily="34" charset="0"/>
              <a:buChar char="•"/>
            </a:pPr>
            <a:r>
              <a:rPr lang="en-US" dirty="0">
                <a:solidFill>
                  <a:schemeClr val="accent3">
                    <a:lumMod val="50000"/>
                  </a:schemeClr>
                </a:solidFill>
              </a:rPr>
              <a:t>Raw data can be augmented by reshaping (pivoting)</a:t>
            </a:r>
          </a:p>
          <a:p>
            <a:pPr marL="457200" indent="-457200">
              <a:lnSpc>
                <a:spcPct val="150000"/>
              </a:lnSpc>
              <a:buFont typeface="Arial" panose="020B0604020202020204" pitchFamily="34" charset="0"/>
              <a:buChar char="•"/>
            </a:pPr>
            <a:r>
              <a:rPr lang="en-US" dirty="0">
                <a:solidFill>
                  <a:schemeClr val="accent3">
                    <a:lumMod val="50000"/>
                  </a:schemeClr>
                </a:solidFill>
              </a:rPr>
              <a:t>We can use the reshaped DTC sales data to target retention efforts at lapsing customers</a:t>
            </a:r>
          </a:p>
        </p:txBody>
      </p:sp>
    </p:spTree>
    <p:extLst>
      <p:ext uri="{BB962C8B-B14F-4D97-AF65-F5344CB8AC3E}">
        <p14:creationId xmlns:p14="http://schemas.microsoft.com/office/powerpoint/2010/main" val="2086126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2E12F3-E780-4845-A019-E47965134C0A}"/>
              </a:ext>
            </a:extLst>
          </p:cNvPr>
          <p:cNvSpPr>
            <a:spLocks noGrp="1"/>
          </p:cNvSpPr>
          <p:nvPr>
            <p:ph type="title"/>
          </p:nvPr>
        </p:nvSpPr>
        <p:spPr>
          <a:xfrm>
            <a:off x="731520" y="329566"/>
            <a:ext cx="13167360" cy="1118234"/>
          </a:xfrm>
        </p:spPr>
        <p:txBody>
          <a:bodyPr/>
          <a:lstStyle/>
          <a:p>
            <a:r>
              <a:rPr lang="en-US" dirty="0"/>
              <a:t>Customer Retention</a:t>
            </a:r>
          </a:p>
        </p:txBody>
      </p:sp>
      <p:sp>
        <p:nvSpPr>
          <p:cNvPr id="8" name="Title 2">
            <a:extLst>
              <a:ext uri="{FF2B5EF4-FFF2-40B4-BE49-F238E27FC236}">
                <a16:creationId xmlns:a16="http://schemas.microsoft.com/office/drawing/2014/main" id="{39A987AE-2FAD-C249-B30A-FAA0473E8717}"/>
              </a:ext>
            </a:extLst>
          </p:cNvPr>
          <p:cNvSpPr txBox="1">
            <a:spLocks/>
          </p:cNvSpPr>
          <p:nvPr/>
        </p:nvSpPr>
        <p:spPr>
          <a:xfrm>
            <a:off x="914400" y="1701166"/>
            <a:ext cx="13167360" cy="1042034"/>
          </a:xfrm>
          <a:prstGeom prst="rect">
            <a:avLst/>
          </a:prstGeom>
        </p:spPr>
        <p:txBody>
          <a:bodyPr/>
          <a:lstStyle>
            <a:lvl1pPr algn="ctr" defTabSz="1306155" rtl="0" eaLnBrk="1" latinLnBrk="0" hangingPunct="1">
              <a:spcBef>
                <a:spcPct val="0"/>
              </a:spcBef>
              <a:buNone/>
              <a:defRPr sz="6300" kern="1200">
                <a:solidFill>
                  <a:schemeClr val="tx1"/>
                </a:solidFill>
                <a:latin typeface="+mj-lt"/>
                <a:ea typeface="+mj-ea"/>
                <a:cs typeface="+mj-cs"/>
              </a:defRPr>
            </a:lvl1pPr>
          </a:lstStyle>
          <a:p>
            <a:pPr algn="l"/>
            <a:r>
              <a:rPr lang="en-US" sz="3200" b="1" dirty="0">
                <a:solidFill>
                  <a:schemeClr val="accent3">
                    <a:lumMod val="50000"/>
                  </a:schemeClr>
                </a:solidFill>
              </a:rPr>
              <a:t>Goal</a:t>
            </a:r>
            <a:r>
              <a:rPr lang="en-US" sz="3200" dirty="0">
                <a:solidFill>
                  <a:schemeClr val="accent3">
                    <a:lumMod val="50000"/>
                  </a:schemeClr>
                </a:solidFill>
              </a:rPr>
              <a:t>: 	To categorize a customer in terms of their retention status by year 	(new, continuing, returning, lapsed); Calculate retention metrics</a:t>
            </a:r>
          </a:p>
        </p:txBody>
      </p:sp>
    </p:spTree>
    <p:extLst>
      <p:ext uri="{BB962C8B-B14F-4D97-AF65-F5344CB8AC3E}">
        <p14:creationId xmlns:p14="http://schemas.microsoft.com/office/powerpoint/2010/main" val="303010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2E12F3-E780-4845-A019-E47965134C0A}"/>
              </a:ext>
            </a:extLst>
          </p:cNvPr>
          <p:cNvSpPr>
            <a:spLocks noGrp="1"/>
          </p:cNvSpPr>
          <p:nvPr>
            <p:ph type="title"/>
          </p:nvPr>
        </p:nvSpPr>
        <p:spPr>
          <a:xfrm>
            <a:off x="731520" y="329566"/>
            <a:ext cx="13167360" cy="1118234"/>
          </a:xfrm>
        </p:spPr>
        <p:txBody>
          <a:bodyPr/>
          <a:lstStyle/>
          <a:p>
            <a:r>
              <a:rPr lang="en-US" dirty="0"/>
              <a:t>Customer Retention</a:t>
            </a:r>
          </a:p>
        </p:txBody>
      </p:sp>
      <p:sp>
        <p:nvSpPr>
          <p:cNvPr id="8" name="Title 2">
            <a:extLst>
              <a:ext uri="{FF2B5EF4-FFF2-40B4-BE49-F238E27FC236}">
                <a16:creationId xmlns:a16="http://schemas.microsoft.com/office/drawing/2014/main" id="{39A987AE-2FAD-C249-B30A-FAA0473E8717}"/>
              </a:ext>
            </a:extLst>
          </p:cNvPr>
          <p:cNvSpPr txBox="1">
            <a:spLocks/>
          </p:cNvSpPr>
          <p:nvPr/>
        </p:nvSpPr>
        <p:spPr>
          <a:xfrm>
            <a:off x="914400" y="1701166"/>
            <a:ext cx="13167360" cy="1042034"/>
          </a:xfrm>
          <a:prstGeom prst="rect">
            <a:avLst/>
          </a:prstGeom>
        </p:spPr>
        <p:txBody>
          <a:bodyPr/>
          <a:lstStyle>
            <a:lvl1pPr algn="ctr" defTabSz="1306155" rtl="0" eaLnBrk="1" latinLnBrk="0" hangingPunct="1">
              <a:spcBef>
                <a:spcPct val="0"/>
              </a:spcBef>
              <a:buNone/>
              <a:defRPr sz="6300" kern="1200">
                <a:solidFill>
                  <a:schemeClr val="tx1"/>
                </a:solidFill>
                <a:latin typeface="+mj-lt"/>
                <a:ea typeface="+mj-ea"/>
                <a:cs typeface="+mj-cs"/>
              </a:defRPr>
            </a:lvl1pPr>
          </a:lstStyle>
          <a:p>
            <a:pPr algn="l"/>
            <a:r>
              <a:rPr lang="en-US" sz="3200" b="1" dirty="0">
                <a:solidFill>
                  <a:schemeClr val="accent3">
                    <a:lumMod val="50000"/>
                  </a:schemeClr>
                </a:solidFill>
              </a:rPr>
              <a:t>Goal</a:t>
            </a:r>
            <a:r>
              <a:rPr lang="en-US" sz="3200" dirty="0">
                <a:solidFill>
                  <a:schemeClr val="accent3">
                    <a:lumMod val="50000"/>
                  </a:schemeClr>
                </a:solidFill>
              </a:rPr>
              <a:t>: 	To categorize a customer in terms of their retention status by year 	(new, continuing, returning, lapsed); Calculate retention metrics</a:t>
            </a:r>
          </a:p>
        </p:txBody>
      </p:sp>
      <p:graphicFrame>
        <p:nvGraphicFramePr>
          <p:cNvPr id="4" name="Table 7">
            <a:extLst>
              <a:ext uri="{FF2B5EF4-FFF2-40B4-BE49-F238E27FC236}">
                <a16:creationId xmlns:a16="http://schemas.microsoft.com/office/drawing/2014/main" id="{73F28D44-6647-FE4E-9F80-DAEDB23F721C}"/>
              </a:ext>
            </a:extLst>
          </p:cNvPr>
          <p:cNvGraphicFramePr>
            <a:graphicFrameLocks noGrp="1"/>
          </p:cNvGraphicFramePr>
          <p:nvPr>
            <p:extLst>
              <p:ext uri="{D42A27DB-BD31-4B8C-83A1-F6EECF244321}">
                <p14:modId xmlns:p14="http://schemas.microsoft.com/office/powerpoint/2010/main" val="2959893543"/>
              </p:ext>
            </p:extLst>
          </p:nvPr>
        </p:nvGraphicFramePr>
        <p:xfrm>
          <a:off x="2514600" y="3413761"/>
          <a:ext cx="9753600" cy="2072640"/>
        </p:xfrm>
        <a:graphic>
          <a:graphicData uri="http://schemas.openxmlformats.org/drawingml/2006/table">
            <a:tbl>
              <a:tblPr firstRow="1" bandRow="1">
                <a:tableStyleId>{F5AB1C69-6EDB-4FF4-983F-18BD219EF322}</a:tableStyleId>
              </a:tblPr>
              <a:tblGrid>
                <a:gridCol w="2667000">
                  <a:extLst>
                    <a:ext uri="{9D8B030D-6E8A-4147-A177-3AD203B41FA5}">
                      <a16:colId xmlns:a16="http://schemas.microsoft.com/office/drawing/2014/main" val="1019425530"/>
                    </a:ext>
                  </a:extLst>
                </a:gridCol>
                <a:gridCol w="7086600">
                  <a:extLst>
                    <a:ext uri="{9D8B030D-6E8A-4147-A177-3AD203B41FA5}">
                      <a16:colId xmlns:a16="http://schemas.microsoft.com/office/drawing/2014/main" val="1255489915"/>
                    </a:ext>
                  </a:extLst>
                </a:gridCol>
              </a:tblGrid>
              <a:tr h="370840">
                <a:tc>
                  <a:txBody>
                    <a:bodyPr/>
                    <a:lstStyle/>
                    <a:p>
                      <a:r>
                        <a:rPr lang="en-US" dirty="0"/>
                        <a:t>Retention Status</a:t>
                      </a:r>
                    </a:p>
                  </a:txBody>
                  <a:tcPr/>
                </a:tc>
                <a:tc>
                  <a:txBody>
                    <a:bodyPr/>
                    <a:lstStyle/>
                    <a:p>
                      <a:r>
                        <a:rPr lang="en-US" dirty="0"/>
                        <a:t>Definition</a:t>
                      </a:r>
                    </a:p>
                  </a:txBody>
                  <a:tcPr/>
                </a:tc>
                <a:extLst>
                  <a:ext uri="{0D108BD9-81ED-4DB2-BD59-A6C34878D82A}">
                    <a16:rowId xmlns:a16="http://schemas.microsoft.com/office/drawing/2014/main" val="671645578"/>
                  </a:ext>
                </a:extLst>
              </a:tr>
              <a:tr h="370840">
                <a:tc>
                  <a:txBody>
                    <a:bodyPr/>
                    <a:lstStyle/>
                    <a:p>
                      <a:r>
                        <a:rPr lang="en-US" sz="2000" dirty="0"/>
                        <a:t>New</a:t>
                      </a:r>
                    </a:p>
                  </a:txBody>
                  <a:tcPr/>
                </a:tc>
                <a:tc>
                  <a:txBody>
                    <a:bodyPr/>
                    <a:lstStyle/>
                    <a:p>
                      <a:r>
                        <a:rPr lang="en-US" sz="2000" dirty="0"/>
                        <a:t>Year of first purchase</a:t>
                      </a:r>
                    </a:p>
                  </a:txBody>
                  <a:tcPr/>
                </a:tc>
                <a:extLst>
                  <a:ext uri="{0D108BD9-81ED-4DB2-BD59-A6C34878D82A}">
                    <a16:rowId xmlns:a16="http://schemas.microsoft.com/office/drawing/2014/main" val="4163327427"/>
                  </a:ext>
                </a:extLst>
              </a:tr>
              <a:tr h="370840">
                <a:tc>
                  <a:txBody>
                    <a:bodyPr/>
                    <a:lstStyle/>
                    <a:p>
                      <a:r>
                        <a:rPr lang="en-US" sz="2000" dirty="0"/>
                        <a:t>Continuing</a:t>
                      </a:r>
                    </a:p>
                  </a:txBody>
                  <a:tcPr/>
                </a:tc>
                <a:tc>
                  <a:txBody>
                    <a:bodyPr/>
                    <a:lstStyle/>
                    <a:p>
                      <a:r>
                        <a:rPr lang="en-US" sz="2000" dirty="0"/>
                        <a:t>Purchased in prior year and current year</a:t>
                      </a:r>
                    </a:p>
                  </a:txBody>
                  <a:tcPr/>
                </a:tc>
                <a:extLst>
                  <a:ext uri="{0D108BD9-81ED-4DB2-BD59-A6C34878D82A}">
                    <a16:rowId xmlns:a16="http://schemas.microsoft.com/office/drawing/2014/main" val="1229936695"/>
                  </a:ext>
                </a:extLst>
              </a:tr>
              <a:tr h="370840">
                <a:tc>
                  <a:txBody>
                    <a:bodyPr/>
                    <a:lstStyle/>
                    <a:p>
                      <a:r>
                        <a:rPr lang="en-US" sz="2000" dirty="0"/>
                        <a:t>Returning</a:t>
                      </a:r>
                    </a:p>
                  </a:txBody>
                  <a:tcPr/>
                </a:tc>
                <a:tc>
                  <a:txBody>
                    <a:bodyPr/>
                    <a:lstStyle/>
                    <a:p>
                      <a:r>
                        <a:rPr lang="en-US" sz="2000" dirty="0"/>
                        <a:t>Did not purchase in prior year but purchased in current year</a:t>
                      </a:r>
                      <a:endParaRPr lang="en-US" sz="2000" b="1" dirty="0"/>
                    </a:p>
                  </a:txBody>
                  <a:tcPr/>
                </a:tc>
                <a:extLst>
                  <a:ext uri="{0D108BD9-81ED-4DB2-BD59-A6C34878D82A}">
                    <a16:rowId xmlns:a16="http://schemas.microsoft.com/office/drawing/2014/main" val="747173459"/>
                  </a:ext>
                </a:extLst>
              </a:tr>
              <a:tr h="370840">
                <a:tc>
                  <a:txBody>
                    <a:bodyPr/>
                    <a:lstStyle/>
                    <a:p>
                      <a:r>
                        <a:rPr lang="en-US" sz="2000" dirty="0"/>
                        <a:t>Lapsed</a:t>
                      </a:r>
                    </a:p>
                  </a:txBody>
                  <a:tcPr/>
                </a:tc>
                <a:tc>
                  <a:txBody>
                    <a:bodyPr/>
                    <a:lstStyle/>
                    <a:p>
                      <a:r>
                        <a:rPr lang="en-US" sz="2000" dirty="0"/>
                        <a:t>Purchased in prior year but not in current year</a:t>
                      </a:r>
                    </a:p>
                  </a:txBody>
                  <a:tcPr/>
                </a:tc>
                <a:extLst>
                  <a:ext uri="{0D108BD9-81ED-4DB2-BD59-A6C34878D82A}">
                    <a16:rowId xmlns:a16="http://schemas.microsoft.com/office/drawing/2014/main" val="3276534631"/>
                  </a:ext>
                </a:extLst>
              </a:tr>
            </a:tbl>
          </a:graphicData>
        </a:graphic>
      </p:graphicFrame>
    </p:spTree>
    <p:extLst>
      <p:ext uri="{BB962C8B-B14F-4D97-AF65-F5344CB8AC3E}">
        <p14:creationId xmlns:p14="http://schemas.microsoft.com/office/powerpoint/2010/main" val="2479462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2E12F3-E780-4845-A019-E47965134C0A}"/>
              </a:ext>
            </a:extLst>
          </p:cNvPr>
          <p:cNvSpPr>
            <a:spLocks noGrp="1"/>
          </p:cNvSpPr>
          <p:nvPr>
            <p:ph type="title"/>
          </p:nvPr>
        </p:nvSpPr>
        <p:spPr>
          <a:xfrm>
            <a:off x="731520" y="329566"/>
            <a:ext cx="13167360" cy="1118234"/>
          </a:xfrm>
        </p:spPr>
        <p:txBody>
          <a:bodyPr/>
          <a:lstStyle/>
          <a:p>
            <a:r>
              <a:rPr lang="en-US" dirty="0"/>
              <a:t>Customer Retention</a:t>
            </a:r>
          </a:p>
        </p:txBody>
      </p:sp>
      <p:sp>
        <p:nvSpPr>
          <p:cNvPr id="8" name="Title 2">
            <a:extLst>
              <a:ext uri="{FF2B5EF4-FFF2-40B4-BE49-F238E27FC236}">
                <a16:creationId xmlns:a16="http://schemas.microsoft.com/office/drawing/2014/main" id="{39A987AE-2FAD-C249-B30A-FAA0473E8717}"/>
              </a:ext>
            </a:extLst>
          </p:cNvPr>
          <p:cNvSpPr txBox="1">
            <a:spLocks/>
          </p:cNvSpPr>
          <p:nvPr/>
        </p:nvSpPr>
        <p:spPr>
          <a:xfrm>
            <a:off x="914400" y="1701166"/>
            <a:ext cx="13167360" cy="1042034"/>
          </a:xfrm>
          <a:prstGeom prst="rect">
            <a:avLst/>
          </a:prstGeom>
        </p:spPr>
        <p:txBody>
          <a:bodyPr/>
          <a:lstStyle>
            <a:lvl1pPr algn="ctr" defTabSz="1306155" rtl="0" eaLnBrk="1" latinLnBrk="0" hangingPunct="1">
              <a:spcBef>
                <a:spcPct val="0"/>
              </a:spcBef>
              <a:buNone/>
              <a:defRPr sz="6300" kern="1200">
                <a:solidFill>
                  <a:schemeClr val="tx1"/>
                </a:solidFill>
                <a:latin typeface="+mj-lt"/>
                <a:ea typeface="+mj-ea"/>
                <a:cs typeface="+mj-cs"/>
              </a:defRPr>
            </a:lvl1pPr>
          </a:lstStyle>
          <a:p>
            <a:pPr algn="l"/>
            <a:r>
              <a:rPr lang="en-US" sz="3200" b="1" dirty="0">
                <a:solidFill>
                  <a:schemeClr val="accent3">
                    <a:lumMod val="50000"/>
                  </a:schemeClr>
                </a:solidFill>
              </a:rPr>
              <a:t>Goal</a:t>
            </a:r>
            <a:r>
              <a:rPr lang="en-US" sz="3200" dirty="0">
                <a:solidFill>
                  <a:schemeClr val="accent3">
                    <a:lumMod val="50000"/>
                  </a:schemeClr>
                </a:solidFill>
              </a:rPr>
              <a:t>: 	To categorize a customer in terms of their retention status by year 	(new, continuing, returning, lapsed); Calculate retention metrics</a:t>
            </a:r>
          </a:p>
        </p:txBody>
      </p:sp>
      <p:pic>
        <p:nvPicPr>
          <p:cNvPr id="9" name="Picture 8">
            <a:extLst>
              <a:ext uri="{FF2B5EF4-FFF2-40B4-BE49-F238E27FC236}">
                <a16:creationId xmlns:a16="http://schemas.microsoft.com/office/drawing/2014/main" id="{CA45E286-6722-F142-A0D6-6770E40F83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3859" y="3629025"/>
            <a:ext cx="6402681" cy="1581150"/>
          </a:xfrm>
          <a:prstGeom prst="rect">
            <a:avLst/>
          </a:prstGeom>
        </p:spPr>
      </p:pic>
    </p:spTree>
    <p:extLst>
      <p:ext uri="{BB962C8B-B14F-4D97-AF65-F5344CB8AC3E}">
        <p14:creationId xmlns:p14="http://schemas.microsoft.com/office/powerpoint/2010/main" val="1260706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2E12F3-E780-4845-A019-E47965134C0A}"/>
              </a:ext>
            </a:extLst>
          </p:cNvPr>
          <p:cNvSpPr>
            <a:spLocks noGrp="1"/>
          </p:cNvSpPr>
          <p:nvPr>
            <p:ph type="title"/>
          </p:nvPr>
        </p:nvSpPr>
        <p:spPr>
          <a:xfrm>
            <a:off x="731520" y="329566"/>
            <a:ext cx="13167360" cy="1118234"/>
          </a:xfrm>
        </p:spPr>
        <p:txBody>
          <a:bodyPr/>
          <a:lstStyle/>
          <a:p>
            <a:r>
              <a:rPr lang="en-US" dirty="0"/>
              <a:t>Customer Retention</a:t>
            </a:r>
          </a:p>
        </p:txBody>
      </p:sp>
      <p:sp>
        <p:nvSpPr>
          <p:cNvPr id="8" name="Title 2">
            <a:extLst>
              <a:ext uri="{FF2B5EF4-FFF2-40B4-BE49-F238E27FC236}">
                <a16:creationId xmlns:a16="http://schemas.microsoft.com/office/drawing/2014/main" id="{39A987AE-2FAD-C249-B30A-FAA0473E8717}"/>
              </a:ext>
            </a:extLst>
          </p:cNvPr>
          <p:cNvSpPr txBox="1">
            <a:spLocks/>
          </p:cNvSpPr>
          <p:nvPr/>
        </p:nvSpPr>
        <p:spPr>
          <a:xfrm>
            <a:off x="914400" y="1701166"/>
            <a:ext cx="13167360" cy="1042034"/>
          </a:xfrm>
          <a:prstGeom prst="rect">
            <a:avLst/>
          </a:prstGeom>
        </p:spPr>
        <p:txBody>
          <a:bodyPr/>
          <a:lstStyle>
            <a:lvl1pPr algn="ctr" defTabSz="1306155" rtl="0" eaLnBrk="1" latinLnBrk="0" hangingPunct="1">
              <a:spcBef>
                <a:spcPct val="0"/>
              </a:spcBef>
              <a:buNone/>
              <a:defRPr sz="6300" kern="1200">
                <a:solidFill>
                  <a:schemeClr val="tx1"/>
                </a:solidFill>
                <a:latin typeface="+mj-lt"/>
                <a:ea typeface="+mj-ea"/>
                <a:cs typeface="+mj-cs"/>
              </a:defRPr>
            </a:lvl1pPr>
          </a:lstStyle>
          <a:p>
            <a:pPr algn="l"/>
            <a:r>
              <a:rPr lang="en-US" sz="3200" b="1" dirty="0">
                <a:solidFill>
                  <a:schemeClr val="accent3">
                    <a:lumMod val="50000"/>
                  </a:schemeClr>
                </a:solidFill>
              </a:rPr>
              <a:t>Goal</a:t>
            </a:r>
            <a:r>
              <a:rPr lang="en-US" sz="3200" dirty="0">
                <a:solidFill>
                  <a:schemeClr val="accent3">
                    <a:lumMod val="50000"/>
                  </a:schemeClr>
                </a:solidFill>
              </a:rPr>
              <a:t>: 	To categorize a customer in terms of their retention status by year 	(new, continuing, returning, lapsed); Calculate retention metrics</a:t>
            </a:r>
          </a:p>
        </p:txBody>
      </p:sp>
      <p:sp>
        <p:nvSpPr>
          <p:cNvPr id="6" name="Rectangle 5">
            <a:extLst>
              <a:ext uri="{FF2B5EF4-FFF2-40B4-BE49-F238E27FC236}">
                <a16:creationId xmlns:a16="http://schemas.microsoft.com/office/drawing/2014/main" id="{3C202AB1-0276-AC4E-B874-94FAEA3BA1D7}"/>
              </a:ext>
            </a:extLst>
          </p:cNvPr>
          <p:cNvSpPr/>
          <p:nvPr/>
        </p:nvSpPr>
        <p:spPr>
          <a:xfrm>
            <a:off x="4113858" y="4572000"/>
            <a:ext cx="6402681" cy="304800"/>
          </a:xfrm>
          <a:prstGeom prst="rect">
            <a:avLst/>
          </a:prstGeom>
          <a:solidFill>
            <a:srgbClr val="FF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4E83B7-47FE-5049-9B03-73E67A27E9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3859" y="3629025"/>
            <a:ext cx="6402681" cy="1581150"/>
          </a:xfrm>
          <a:prstGeom prst="rect">
            <a:avLst/>
          </a:prstGeom>
        </p:spPr>
      </p:pic>
    </p:spTree>
    <p:extLst>
      <p:ext uri="{BB962C8B-B14F-4D97-AF65-F5344CB8AC3E}">
        <p14:creationId xmlns:p14="http://schemas.microsoft.com/office/powerpoint/2010/main" val="2095806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2E12F3-E780-4845-A019-E47965134C0A}"/>
              </a:ext>
            </a:extLst>
          </p:cNvPr>
          <p:cNvSpPr>
            <a:spLocks noGrp="1"/>
          </p:cNvSpPr>
          <p:nvPr>
            <p:ph type="title"/>
          </p:nvPr>
        </p:nvSpPr>
        <p:spPr>
          <a:xfrm>
            <a:off x="731520" y="329566"/>
            <a:ext cx="13167360" cy="1118234"/>
          </a:xfrm>
        </p:spPr>
        <p:txBody>
          <a:bodyPr/>
          <a:lstStyle/>
          <a:p>
            <a:r>
              <a:rPr lang="en-US" dirty="0"/>
              <a:t>What does “data reshaping” mean?</a:t>
            </a:r>
          </a:p>
        </p:txBody>
      </p:sp>
    </p:spTree>
    <p:extLst>
      <p:ext uri="{BB962C8B-B14F-4D97-AF65-F5344CB8AC3E}">
        <p14:creationId xmlns:p14="http://schemas.microsoft.com/office/powerpoint/2010/main" val="603004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2E12F3-E780-4845-A019-E47965134C0A}"/>
              </a:ext>
            </a:extLst>
          </p:cNvPr>
          <p:cNvSpPr>
            <a:spLocks noGrp="1"/>
          </p:cNvSpPr>
          <p:nvPr>
            <p:ph type="title"/>
          </p:nvPr>
        </p:nvSpPr>
        <p:spPr>
          <a:xfrm>
            <a:off x="731520" y="329566"/>
            <a:ext cx="13167360" cy="1118234"/>
          </a:xfrm>
        </p:spPr>
        <p:txBody>
          <a:bodyPr/>
          <a:lstStyle/>
          <a:p>
            <a:r>
              <a:rPr lang="en-US" dirty="0"/>
              <a:t>What does “data reshaping” mean?</a:t>
            </a:r>
          </a:p>
        </p:txBody>
      </p:sp>
      <p:sp>
        <p:nvSpPr>
          <p:cNvPr id="2" name="TextBox 1">
            <a:extLst>
              <a:ext uri="{FF2B5EF4-FFF2-40B4-BE49-F238E27FC236}">
                <a16:creationId xmlns:a16="http://schemas.microsoft.com/office/drawing/2014/main" id="{B5575A9B-4F4B-3E43-B348-71A76620684D}"/>
              </a:ext>
            </a:extLst>
          </p:cNvPr>
          <p:cNvSpPr txBox="1"/>
          <p:nvPr/>
        </p:nvSpPr>
        <p:spPr>
          <a:xfrm>
            <a:off x="732564" y="1970783"/>
            <a:ext cx="13167360" cy="1077218"/>
          </a:xfrm>
          <a:prstGeom prst="rect">
            <a:avLst/>
          </a:prstGeom>
          <a:noFill/>
        </p:spPr>
        <p:txBody>
          <a:bodyPr wrap="square" rtlCol="0">
            <a:spAutoFit/>
          </a:bodyPr>
          <a:lstStyle/>
          <a:p>
            <a:pPr algn="ctr"/>
            <a:r>
              <a:rPr lang="en-US" sz="3200" dirty="0">
                <a:solidFill>
                  <a:schemeClr val="accent3">
                    <a:lumMod val="50000"/>
                  </a:schemeClr>
                </a:solidFill>
              </a:rPr>
              <a:t>Data reshaping is the process of changing the way data is organized into rows and columns (pivoting).</a:t>
            </a:r>
          </a:p>
        </p:txBody>
      </p:sp>
      <p:sp>
        <p:nvSpPr>
          <p:cNvPr id="4" name="Rounded Rectangle 3">
            <a:extLst>
              <a:ext uri="{FF2B5EF4-FFF2-40B4-BE49-F238E27FC236}">
                <a16:creationId xmlns:a16="http://schemas.microsoft.com/office/drawing/2014/main" id="{18AFF2AD-D2E2-3D41-AC2F-F0F18FBEBAF8}"/>
              </a:ext>
            </a:extLst>
          </p:cNvPr>
          <p:cNvSpPr/>
          <p:nvPr/>
        </p:nvSpPr>
        <p:spPr>
          <a:xfrm>
            <a:off x="9143999" y="4876799"/>
            <a:ext cx="381000" cy="1143000"/>
          </a:xfrm>
          <a:prstGeom prst="round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25A26CF2-3760-A342-9781-87C0E8370557}"/>
              </a:ext>
            </a:extLst>
          </p:cNvPr>
          <p:cNvSpPr/>
          <p:nvPr/>
        </p:nvSpPr>
        <p:spPr>
          <a:xfrm>
            <a:off x="9601199" y="4876799"/>
            <a:ext cx="381000" cy="1143000"/>
          </a:xfrm>
          <a:prstGeom prst="round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1942C20C-C851-474F-BD4E-ED14491E1464}"/>
              </a:ext>
            </a:extLst>
          </p:cNvPr>
          <p:cNvSpPr/>
          <p:nvPr/>
        </p:nvSpPr>
        <p:spPr>
          <a:xfrm>
            <a:off x="10058399" y="4876799"/>
            <a:ext cx="381000" cy="228600"/>
          </a:xfrm>
          <a:prstGeom prst="round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44F799C2-4F9F-8741-8764-D60F9D39CE5D}"/>
              </a:ext>
            </a:extLst>
          </p:cNvPr>
          <p:cNvSpPr/>
          <p:nvPr/>
        </p:nvSpPr>
        <p:spPr>
          <a:xfrm>
            <a:off x="10515599" y="4876799"/>
            <a:ext cx="381000" cy="228600"/>
          </a:xfrm>
          <a:prstGeom prst="round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ent Arrow 7">
            <a:extLst>
              <a:ext uri="{FF2B5EF4-FFF2-40B4-BE49-F238E27FC236}">
                <a16:creationId xmlns:a16="http://schemas.microsoft.com/office/drawing/2014/main" id="{86D2EC43-9313-6340-B1E6-022385F362A3}"/>
              </a:ext>
            </a:extLst>
          </p:cNvPr>
          <p:cNvSpPr/>
          <p:nvPr/>
        </p:nvSpPr>
        <p:spPr>
          <a:xfrm rot="10800000">
            <a:off x="10058400" y="5181599"/>
            <a:ext cx="457200" cy="533400"/>
          </a:xfrm>
          <a:prstGeom prst="ben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ounded Rectangle 9">
            <a:extLst>
              <a:ext uri="{FF2B5EF4-FFF2-40B4-BE49-F238E27FC236}">
                <a16:creationId xmlns:a16="http://schemas.microsoft.com/office/drawing/2014/main" id="{A06E6AA5-45AE-CF48-9AE2-2644D6288734}"/>
              </a:ext>
            </a:extLst>
          </p:cNvPr>
          <p:cNvSpPr/>
          <p:nvPr/>
        </p:nvSpPr>
        <p:spPr>
          <a:xfrm>
            <a:off x="4525550" y="4876800"/>
            <a:ext cx="381000" cy="1209266"/>
          </a:xfrm>
          <a:prstGeom prst="round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F333A4E5-94B7-A040-A8D1-1CF7ADE17526}"/>
              </a:ext>
            </a:extLst>
          </p:cNvPr>
          <p:cNvSpPr/>
          <p:nvPr/>
        </p:nvSpPr>
        <p:spPr>
          <a:xfrm>
            <a:off x="4982750" y="4876799"/>
            <a:ext cx="381000" cy="241853"/>
          </a:xfrm>
          <a:prstGeom prst="round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03429ECB-2B88-B347-B3B0-829AE8A85963}"/>
              </a:ext>
            </a:extLst>
          </p:cNvPr>
          <p:cNvSpPr/>
          <p:nvPr/>
        </p:nvSpPr>
        <p:spPr>
          <a:xfrm>
            <a:off x="5439950" y="4876799"/>
            <a:ext cx="381000" cy="241853"/>
          </a:xfrm>
          <a:prstGeom prst="round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Bent Arrow 12">
            <a:extLst>
              <a:ext uri="{FF2B5EF4-FFF2-40B4-BE49-F238E27FC236}">
                <a16:creationId xmlns:a16="http://schemas.microsoft.com/office/drawing/2014/main" id="{DBF0A9AC-9DE0-CB4C-B686-B498663D9D5D}"/>
              </a:ext>
            </a:extLst>
          </p:cNvPr>
          <p:cNvSpPr/>
          <p:nvPr/>
        </p:nvSpPr>
        <p:spPr>
          <a:xfrm rot="16200000" flipV="1">
            <a:off x="5017979" y="5146371"/>
            <a:ext cx="457200" cy="527658"/>
          </a:xfrm>
          <a:prstGeom prst="bentArrow">
            <a:avLst>
              <a:gd name="adj1" fmla="val 25000"/>
              <a:gd name="adj2" fmla="val 25000"/>
              <a:gd name="adj3" fmla="val 25000"/>
              <a:gd name="adj4" fmla="val 43750"/>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a:extLst>
              <a:ext uri="{FF2B5EF4-FFF2-40B4-BE49-F238E27FC236}">
                <a16:creationId xmlns:a16="http://schemas.microsoft.com/office/drawing/2014/main" id="{5636D8D2-E89B-8746-B17D-46AA5BBEA79E}"/>
              </a:ext>
            </a:extLst>
          </p:cNvPr>
          <p:cNvSpPr txBox="1"/>
          <p:nvPr/>
        </p:nvSpPr>
        <p:spPr>
          <a:xfrm>
            <a:off x="8686799" y="4290948"/>
            <a:ext cx="2590800" cy="492443"/>
          </a:xfrm>
          <a:prstGeom prst="rect">
            <a:avLst/>
          </a:prstGeom>
          <a:noFill/>
        </p:spPr>
        <p:txBody>
          <a:bodyPr wrap="square" rtlCol="0">
            <a:spAutoFit/>
          </a:bodyPr>
          <a:lstStyle/>
          <a:p>
            <a:pPr algn="ctr"/>
            <a:r>
              <a:rPr lang="en-US" b="1" dirty="0">
                <a:solidFill>
                  <a:schemeClr val="accent3">
                    <a:lumMod val="50000"/>
                  </a:schemeClr>
                </a:solidFill>
              </a:rPr>
              <a:t>Columns to Rows</a:t>
            </a:r>
          </a:p>
        </p:txBody>
      </p:sp>
      <p:sp>
        <p:nvSpPr>
          <p:cNvPr id="16" name="TextBox 15">
            <a:extLst>
              <a:ext uri="{FF2B5EF4-FFF2-40B4-BE49-F238E27FC236}">
                <a16:creationId xmlns:a16="http://schemas.microsoft.com/office/drawing/2014/main" id="{C09C80C3-657E-404A-A916-89D9900B7F59}"/>
              </a:ext>
            </a:extLst>
          </p:cNvPr>
          <p:cNvSpPr txBox="1"/>
          <p:nvPr/>
        </p:nvSpPr>
        <p:spPr>
          <a:xfrm>
            <a:off x="3687350" y="4301923"/>
            <a:ext cx="2590800" cy="492443"/>
          </a:xfrm>
          <a:prstGeom prst="rect">
            <a:avLst/>
          </a:prstGeom>
          <a:noFill/>
        </p:spPr>
        <p:txBody>
          <a:bodyPr wrap="square" rtlCol="0">
            <a:spAutoFit/>
          </a:bodyPr>
          <a:lstStyle/>
          <a:p>
            <a:pPr algn="ctr"/>
            <a:r>
              <a:rPr lang="en-US" b="1" dirty="0">
                <a:solidFill>
                  <a:schemeClr val="accent3">
                    <a:lumMod val="50000"/>
                  </a:schemeClr>
                </a:solidFill>
              </a:rPr>
              <a:t>Rows to Columns</a:t>
            </a:r>
          </a:p>
        </p:txBody>
      </p:sp>
    </p:spTree>
    <p:extLst>
      <p:ext uri="{BB962C8B-B14F-4D97-AF65-F5344CB8AC3E}">
        <p14:creationId xmlns:p14="http://schemas.microsoft.com/office/powerpoint/2010/main" val="500937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2E12F3-E780-4845-A019-E47965134C0A}"/>
              </a:ext>
            </a:extLst>
          </p:cNvPr>
          <p:cNvSpPr>
            <a:spLocks noGrp="1"/>
          </p:cNvSpPr>
          <p:nvPr>
            <p:ph type="title"/>
          </p:nvPr>
        </p:nvSpPr>
        <p:spPr>
          <a:xfrm>
            <a:off x="731520" y="329566"/>
            <a:ext cx="13167360" cy="1118234"/>
          </a:xfrm>
        </p:spPr>
        <p:txBody>
          <a:bodyPr/>
          <a:lstStyle/>
          <a:p>
            <a:r>
              <a:rPr lang="en-US" dirty="0"/>
              <a:t>What does “data reshaping” mean?</a:t>
            </a:r>
          </a:p>
        </p:txBody>
      </p:sp>
      <p:sp>
        <p:nvSpPr>
          <p:cNvPr id="2" name="TextBox 1">
            <a:extLst>
              <a:ext uri="{FF2B5EF4-FFF2-40B4-BE49-F238E27FC236}">
                <a16:creationId xmlns:a16="http://schemas.microsoft.com/office/drawing/2014/main" id="{B5575A9B-4F4B-3E43-B348-71A76620684D}"/>
              </a:ext>
            </a:extLst>
          </p:cNvPr>
          <p:cNvSpPr txBox="1"/>
          <p:nvPr/>
        </p:nvSpPr>
        <p:spPr>
          <a:xfrm>
            <a:off x="732564" y="1970783"/>
            <a:ext cx="13167360" cy="1077218"/>
          </a:xfrm>
          <a:prstGeom prst="rect">
            <a:avLst/>
          </a:prstGeom>
          <a:noFill/>
        </p:spPr>
        <p:txBody>
          <a:bodyPr wrap="square" rtlCol="0">
            <a:spAutoFit/>
          </a:bodyPr>
          <a:lstStyle/>
          <a:p>
            <a:pPr algn="ctr"/>
            <a:r>
              <a:rPr lang="en-US" sz="3200" dirty="0">
                <a:solidFill>
                  <a:schemeClr val="accent3">
                    <a:lumMod val="50000"/>
                  </a:schemeClr>
                </a:solidFill>
              </a:rPr>
              <a:t>Data reshaping is the process of changing the way data is organized into rows and columns (pivoting).</a:t>
            </a:r>
          </a:p>
        </p:txBody>
      </p:sp>
      <p:sp>
        <p:nvSpPr>
          <p:cNvPr id="4" name="Rounded Rectangle 3">
            <a:extLst>
              <a:ext uri="{FF2B5EF4-FFF2-40B4-BE49-F238E27FC236}">
                <a16:creationId xmlns:a16="http://schemas.microsoft.com/office/drawing/2014/main" id="{18AFF2AD-D2E2-3D41-AC2F-F0F18FBEBAF8}"/>
              </a:ext>
            </a:extLst>
          </p:cNvPr>
          <p:cNvSpPr/>
          <p:nvPr/>
        </p:nvSpPr>
        <p:spPr>
          <a:xfrm>
            <a:off x="9143999" y="4876799"/>
            <a:ext cx="381000" cy="1143000"/>
          </a:xfrm>
          <a:prstGeom prst="round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25A26CF2-3760-A342-9781-87C0E8370557}"/>
              </a:ext>
            </a:extLst>
          </p:cNvPr>
          <p:cNvSpPr/>
          <p:nvPr/>
        </p:nvSpPr>
        <p:spPr>
          <a:xfrm>
            <a:off x="9601199" y="4876799"/>
            <a:ext cx="381000" cy="1143000"/>
          </a:xfrm>
          <a:prstGeom prst="round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1942C20C-C851-474F-BD4E-ED14491E1464}"/>
              </a:ext>
            </a:extLst>
          </p:cNvPr>
          <p:cNvSpPr/>
          <p:nvPr/>
        </p:nvSpPr>
        <p:spPr>
          <a:xfrm>
            <a:off x="10058399" y="4876799"/>
            <a:ext cx="381000" cy="228600"/>
          </a:xfrm>
          <a:prstGeom prst="round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44F799C2-4F9F-8741-8764-D60F9D39CE5D}"/>
              </a:ext>
            </a:extLst>
          </p:cNvPr>
          <p:cNvSpPr/>
          <p:nvPr/>
        </p:nvSpPr>
        <p:spPr>
          <a:xfrm>
            <a:off x="10515599" y="4876799"/>
            <a:ext cx="381000" cy="228600"/>
          </a:xfrm>
          <a:prstGeom prst="round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ent Arrow 7">
            <a:extLst>
              <a:ext uri="{FF2B5EF4-FFF2-40B4-BE49-F238E27FC236}">
                <a16:creationId xmlns:a16="http://schemas.microsoft.com/office/drawing/2014/main" id="{86D2EC43-9313-6340-B1E6-022385F362A3}"/>
              </a:ext>
            </a:extLst>
          </p:cNvPr>
          <p:cNvSpPr/>
          <p:nvPr/>
        </p:nvSpPr>
        <p:spPr>
          <a:xfrm rot="10800000">
            <a:off x="10058400" y="5181599"/>
            <a:ext cx="457200" cy="533400"/>
          </a:xfrm>
          <a:prstGeom prst="ben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ounded Rectangle 9">
            <a:extLst>
              <a:ext uri="{FF2B5EF4-FFF2-40B4-BE49-F238E27FC236}">
                <a16:creationId xmlns:a16="http://schemas.microsoft.com/office/drawing/2014/main" id="{A06E6AA5-45AE-CF48-9AE2-2644D6288734}"/>
              </a:ext>
            </a:extLst>
          </p:cNvPr>
          <p:cNvSpPr/>
          <p:nvPr/>
        </p:nvSpPr>
        <p:spPr>
          <a:xfrm>
            <a:off x="4525550" y="4876800"/>
            <a:ext cx="381000" cy="1209266"/>
          </a:xfrm>
          <a:prstGeom prst="round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F333A4E5-94B7-A040-A8D1-1CF7ADE17526}"/>
              </a:ext>
            </a:extLst>
          </p:cNvPr>
          <p:cNvSpPr/>
          <p:nvPr/>
        </p:nvSpPr>
        <p:spPr>
          <a:xfrm>
            <a:off x="4982750" y="4876799"/>
            <a:ext cx="381000" cy="241853"/>
          </a:xfrm>
          <a:prstGeom prst="round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03429ECB-2B88-B347-B3B0-829AE8A85963}"/>
              </a:ext>
            </a:extLst>
          </p:cNvPr>
          <p:cNvSpPr/>
          <p:nvPr/>
        </p:nvSpPr>
        <p:spPr>
          <a:xfrm>
            <a:off x="5439950" y="4876799"/>
            <a:ext cx="381000" cy="241853"/>
          </a:xfrm>
          <a:prstGeom prst="round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Bent Arrow 12">
            <a:extLst>
              <a:ext uri="{FF2B5EF4-FFF2-40B4-BE49-F238E27FC236}">
                <a16:creationId xmlns:a16="http://schemas.microsoft.com/office/drawing/2014/main" id="{DBF0A9AC-9DE0-CB4C-B686-B498663D9D5D}"/>
              </a:ext>
            </a:extLst>
          </p:cNvPr>
          <p:cNvSpPr/>
          <p:nvPr/>
        </p:nvSpPr>
        <p:spPr>
          <a:xfrm rot="16200000" flipV="1">
            <a:off x="5017979" y="5146371"/>
            <a:ext cx="457200" cy="527658"/>
          </a:xfrm>
          <a:prstGeom prst="bentArrow">
            <a:avLst>
              <a:gd name="adj1" fmla="val 25000"/>
              <a:gd name="adj2" fmla="val 25000"/>
              <a:gd name="adj3" fmla="val 25000"/>
              <a:gd name="adj4" fmla="val 43750"/>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a:extLst>
              <a:ext uri="{FF2B5EF4-FFF2-40B4-BE49-F238E27FC236}">
                <a16:creationId xmlns:a16="http://schemas.microsoft.com/office/drawing/2014/main" id="{5636D8D2-E89B-8746-B17D-46AA5BBEA79E}"/>
              </a:ext>
            </a:extLst>
          </p:cNvPr>
          <p:cNvSpPr txBox="1"/>
          <p:nvPr/>
        </p:nvSpPr>
        <p:spPr>
          <a:xfrm>
            <a:off x="8686799" y="4290948"/>
            <a:ext cx="2590800" cy="492443"/>
          </a:xfrm>
          <a:prstGeom prst="rect">
            <a:avLst/>
          </a:prstGeom>
          <a:noFill/>
        </p:spPr>
        <p:txBody>
          <a:bodyPr wrap="square" rtlCol="0">
            <a:spAutoFit/>
          </a:bodyPr>
          <a:lstStyle/>
          <a:p>
            <a:pPr algn="ctr"/>
            <a:r>
              <a:rPr lang="en-US" b="1" dirty="0">
                <a:solidFill>
                  <a:schemeClr val="accent3">
                    <a:lumMod val="50000"/>
                  </a:schemeClr>
                </a:solidFill>
              </a:rPr>
              <a:t>Columns to Rows</a:t>
            </a:r>
          </a:p>
        </p:txBody>
      </p:sp>
      <p:sp>
        <p:nvSpPr>
          <p:cNvPr id="16" name="TextBox 15">
            <a:extLst>
              <a:ext uri="{FF2B5EF4-FFF2-40B4-BE49-F238E27FC236}">
                <a16:creationId xmlns:a16="http://schemas.microsoft.com/office/drawing/2014/main" id="{C09C80C3-657E-404A-A916-89D9900B7F59}"/>
              </a:ext>
            </a:extLst>
          </p:cNvPr>
          <p:cNvSpPr txBox="1"/>
          <p:nvPr/>
        </p:nvSpPr>
        <p:spPr>
          <a:xfrm>
            <a:off x="3687350" y="4301923"/>
            <a:ext cx="2590800" cy="492443"/>
          </a:xfrm>
          <a:prstGeom prst="rect">
            <a:avLst/>
          </a:prstGeom>
          <a:noFill/>
        </p:spPr>
        <p:txBody>
          <a:bodyPr wrap="square" rtlCol="0">
            <a:spAutoFit/>
          </a:bodyPr>
          <a:lstStyle/>
          <a:p>
            <a:pPr algn="ctr"/>
            <a:r>
              <a:rPr lang="en-US" b="1" dirty="0">
                <a:solidFill>
                  <a:schemeClr val="accent3">
                    <a:lumMod val="50000"/>
                  </a:schemeClr>
                </a:solidFill>
              </a:rPr>
              <a:t>Rows to Columns</a:t>
            </a:r>
          </a:p>
        </p:txBody>
      </p:sp>
      <p:sp>
        <p:nvSpPr>
          <p:cNvPr id="17" name="Right Arrow 16">
            <a:extLst>
              <a:ext uri="{FF2B5EF4-FFF2-40B4-BE49-F238E27FC236}">
                <a16:creationId xmlns:a16="http://schemas.microsoft.com/office/drawing/2014/main" id="{BB79BCEB-50A3-7746-B983-42E91E87C44D}"/>
              </a:ext>
            </a:extLst>
          </p:cNvPr>
          <p:cNvSpPr/>
          <p:nvPr/>
        </p:nvSpPr>
        <p:spPr>
          <a:xfrm>
            <a:off x="6781799" y="5181599"/>
            <a:ext cx="1301141" cy="457201"/>
          </a:xfrm>
          <a:prstGeom prst="right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58282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5585</TotalTime>
  <Words>2403</Words>
  <Application>Microsoft Office PowerPoint</Application>
  <PresentationFormat>Custom</PresentationFormat>
  <Paragraphs>143</Paragraphs>
  <Slides>26</Slides>
  <Notes>26</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Office Theme</vt:lpstr>
      <vt:lpstr>Custom Design</vt:lpstr>
      <vt:lpstr>PowerPoint Presentation</vt:lpstr>
      <vt:lpstr>Reshaping Data for Deeper Insights into Customer Retention</vt:lpstr>
      <vt:lpstr>Customer Retention</vt:lpstr>
      <vt:lpstr>Customer Retention</vt:lpstr>
      <vt:lpstr>Customer Retention</vt:lpstr>
      <vt:lpstr>Customer Retention</vt:lpstr>
      <vt:lpstr>What does “data reshaping” mean?</vt:lpstr>
      <vt:lpstr>What does “data reshaping” mean?</vt:lpstr>
      <vt:lpstr>What does “data reshaping” mean?</vt:lpstr>
      <vt:lpstr>Data reshaping example</vt:lpstr>
      <vt:lpstr>Data reshaping example</vt:lpstr>
      <vt:lpstr>Data reshaping example</vt:lpstr>
      <vt:lpstr>Data reshaping example</vt:lpstr>
      <vt:lpstr>How do we automate this with Tableau Prep?</vt:lpstr>
      <vt:lpstr>How do we automate this with Tableau Prep?</vt:lpstr>
      <vt:lpstr>Two more steps: sort and calculate</vt:lpstr>
      <vt:lpstr>Two more steps: sort and calculate</vt:lpstr>
      <vt:lpstr>Visualize!</vt:lpstr>
      <vt:lpstr>Visualize!</vt:lpstr>
      <vt:lpstr>Visualize!</vt:lpstr>
      <vt:lpstr>Visualize!</vt:lpstr>
      <vt:lpstr>Conclusion</vt:lpstr>
      <vt:lpstr>Conclusion</vt:lpstr>
      <vt:lpstr>Conclusion</vt:lpstr>
      <vt:lpstr>Conclusion</vt:lpstr>
      <vt:lpstr>Conclusion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Summers</dc:creator>
  <cp:lastModifiedBy>Rebecca Johnson</cp:lastModifiedBy>
  <cp:revision>115</cp:revision>
  <dcterms:created xsi:type="dcterms:W3CDTF">2016-05-23T23:15:19Z</dcterms:created>
  <dcterms:modified xsi:type="dcterms:W3CDTF">2020-09-14T15:28:21Z</dcterms:modified>
</cp:coreProperties>
</file>