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73" r:id="rId4"/>
  </p:sldMasterIdLst>
  <p:notesMasterIdLst>
    <p:notesMasterId r:id="rId49"/>
  </p:notesMasterIdLst>
  <p:handoutMasterIdLst>
    <p:handoutMasterId r:id="rId50"/>
  </p:handoutMasterIdLst>
  <p:sldIdLst>
    <p:sldId id="9553" r:id="rId5"/>
    <p:sldId id="9554" r:id="rId6"/>
    <p:sldId id="2076137529" r:id="rId7"/>
    <p:sldId id="2076137524" r:id="rId8"/>
    <p:sldId id="271" r:id="rId9"/>
    <p:sldId id="272" r:id="rId10"/>
    <p:sldId id="273" r:id="rId11"/>
    <p:sldId id="2076137530" r:id="rId12"/>
    <p:sldId id="2076137531" r:id="rId13"/>
    <p:sldId id="268" r:id="rId14"/>
    <p:sldId id="269" r:id="rId15"/>
    <p:sldId id="2076137534" r:id="rId16"/>
    <p:sldId id="2076137535" r:id="rId17"/>
    <p:sldId id="2076137528" r:id="rId18"/>
    <p:sldId id="265" r:id="rId19"/>
    <p:sldId id="264" r:id="rId20"/>
    <p:sldId id="2076137513" r:id="rId21"/>
    <p:sldId id="285" r:id="rId22"/>
    <p:sldId id="2076137536" r:id="rId23"/>
    <p:sldId id="2076137537" r:id="rId24"/>
    <p:sldId id="2076137518" r:id="rId25"/>
    <p:sldId id="2076137519" r:id="rId26"/>
    <p:sldId id="2076137512" r:id="rId27"/>
    <p:sldId id="2076137521" r:id="rId28"/>
    <p:sldId id="2076137520" r:id="rId29"/>
    <p:sldId id="2076137522" r:id="rId30"/>
    <p:sldId id="2076137523" r:id="rId31"/>
    <p:sldId id="266" r:id="rId32"/>
    <p:sldId id="9555" r:id="rId33"/>
    <p:sldId id="9556" r:id="rId34"/>
    <p:sldId id="9558" r:id="rId35"/>
    <p:sldId id="9559" r:id="rId36"/>
    <p:sldId id="9564" r:id="rId37"/>
    <p:sldId id="2076137532" r:id="rId38"/>
    <p:sldId id="9568" r:id="rId39"/>
    <p:sldId id="2076137533" r:id="rId40"/>
    <p:sldId id="9570" r:id="rId41"/>
    <p:sldId id="9571" r:id="rId42"/>
    <p:sldId id="9572" r:id="rId43"/>
    <p:sldId id="9573" r:id="rId44"/>
    <p:sldId id="9574" r:id="rId45"/>
    <p:sldId id="9567" r:id="rId46"/>
    <p:sldId id="9566" r:id="rId47"/>
    <p:sldId id="284" r:id="rId48"/>
  </p:sldIdLst>
  <p:sldSz cx="12192000" cy="6858000"/>
  <p:notesSz cx="7023100" cy="93091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B4C72A-1E8B-4276-BD0E-2D97074D160C}">
          <p14:sldIdLst>
            <p14:sldId id="9553"/>
            <p14:sldId id="9554"/>
            <p14:sldId id="2076137529"/>
            <p14:sldId id="2076137524"/>
            <p14:sldId id="271"/>
            <p14:sldId id="272"/>
            <p14:sldId id="273"/>
            <p14:sldId id="2076137530"/>
            <p14:sldId id="2076137531"/>
            <p14:sldId id="268"/>
            <p14:sldId id="269"/>
            <p14:sldId id="2076137534"/>
            <p14:sldId id="2076137535"/>
            <p14:sldId id="2076137528"/>
            <p14:sldId id="265"/>
            <p14:sldId id="264"/>
            <p14:sldId id="2076137513"/>
            <p14:sldId id="285"/>
            <p14:sldId id="2076137536"/>
            <p14:sldId id="2076137537"/>
            <p14:sldId id="2076137518"/>
            <p14:sldId id="2076137519"/>
            <p14:sldId id="2076137512"/>
            <p14:sldId id="2076137521"/>
            <p14:sldId id="2076137520"/>
            <p14:sldId id="2076137522"/>
            <p14:sldId id="2076137523"/>
            <p14:sldId id="266"/>
            <p14:sldId id="9555"/>
            <p14:sldId id="9556"/>
            <p14:sldId id="9558"/>
            <p14:sldId id="9559"/>
            <p14:sldId id="9564"/>
            <p14:sldId id="2076137532"/>
            <p14:sldId id="9568"/>
            <p14:sldId id="2076137533"/>
            <p14:sldId id="9570"/>
            <p14:sldId id="9571"/>
            <p14:sldId id="9572"/>
            <p14:sldId id="9573"/>
            <p14:sldId id="9574"/>
            <p14:sldId id="9567"/>
            <p14:sldId id="9566"/>
            <p14:sldId id="284"/>
          </p14:sldIdLst>
        </p14:section>
      </p14:sectionLst>
    </p:ext>
    <p:ext uri="{EFAFB233-063F-42B5-8137-9DF3F51BA10A}">
      <p15:sldGuideLst xmlns:p15="http://schemas.microsoft.com/office/powerpoint/2012/main">
        <p15:guide id="11" orient="horz" pos="3600" userDrawn="1">
          <p15:clr>
            <a:srgbClr val="A4A3A4"/>
          </p15:clr>
        </p15:guide>
        <p15:guide id="17" orient="horz" pos="4128" userDrawn="1">
          <p15:clr>
            <a:srgbClr val="A4A3A4"/>
          </p15:clr>
        </p15:guide>
        <p15:guide id="20" pos="6624" userDrawn="1">
          <p15:clr>
            <a:srgbClr val="A4A3A4"/>
          </p15:clr>
        </p15:guide>
        <p15:guide id="21" pos="1004" userDrawn="1">
          <p15:clr>
            <a:srgbClr val="A4A3A4"/>
          </p15:clr>
        </p15:guide>
        <p15:guide id="22" orient="horz" pos="3944" userDrawn="1">
          <p15:clr>
            <a:srgbClr val="A4A3A4"/>
          </p15:clr>
        </p15:guide>
        <p15:guide id="23" orient="horz" pos="2616" userDrawn="1">
          <p15:clr>
            <a:srgbClr val="A4A3A4"/>
          </p15:clr>
        </p15:guide>
        <p15:guide id="24" pos="2243" userDrawn="1">
          <p15:clr>
            <a:srgbClr val="A4A3A4"/>
          </p15:clr>
        </p15:guide>
        <p15:guide id="26" orient="horz" pos="2184" userDrawn="1">
          <p15:clr>
            <a:srgbClr val="A4A3A4"/>
          </p15:clr>
        </p15:guide>
        <p15:guide id="27" orient="horz" pos="1560" userDrawn="1">
          <p15:clr>
            <a:srgbClr val="A4A3A4"/>
          </p15:clr>
        </p15:guide>
        <p15:guide id="28" pos="7080" userDrawn="1">
          <p15:clr>
            <a:srgbClr val="A4A3A4"/>
          </p15:clr>
        </p15:guide>
        <p15:guide id="29" pos="4487" userDrawn="1">
          <p15:clr>
            <a:srgbClr val="A4A3A4"/>
          </p15:clr>
        </p15:guide>
        <p15:guide id="30" orient="horz" pos="32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chison, Damon" initials="MD" lastIdx="1" clrIdx="0">
    <p:extLst>
      <p:ext uri="{19B8F6BF-5375-455C-9EA6-DF929625EA0E}">
        <p15:presenceInfo xmlns:p15="http://schemas.microsoft.com/office/powerpoint/2012/main" userId="S::dmurchison@mackenzieinvestments.com::f16ee44d-2624-4242-bee6-1e82fb854fcb" providerId="AD"/>
      </p:ext>
    </p:extLst>
  </p:cmAuthor>
  <p:cmAuthor id="2" name="Thomas, Debbie" initials="TD" lastIdx="1" clrIdx="1">
    <p:extLst>
      <p:ext uri="{19B8F6BF-5375-455C-9EA6-DF929625EA0E}">
        <p15:presenceInfo xmlns:p15="http://schemas.microsoft.com/office/powerpoint/2012/main" userId="S::dthomas1@mackenzieinvestments.com::6a354fa4-0466-45a3-817e-930efde847e3" providerId="AD"/>
      </p:ext>
    </p:extLst>
  </p:cmAuthor>
  <p:cmAuthor id="3" name="Puttock, Caroline" initials="PC" lastIdx="5" clrIdx="2">
    <p:extLst>
      <p:ext uri="{19B8F6BF-5375-455C-9EA6-DF929625EA0E}">
        <p15:presenceInfo xmlns:p15="http://schemas.microsoft.com/office/powerpoint/2012/main" userId="S::caputtoc@mackenzieinvestments.com::d333822a-7501-480c-b581-81f23d87f8cc" providerId="AD"/>
      </p:ext>
    </p:extLst>
  </p:cmAuthor>
  <p:cmAuthor id="4" name="Mowat, Alison" initials="MA" lastIdx="1" clrIdx="3">
    <p:extLst>
      <p:ext uri="{19B8F6BF-5375-455C-9EA6-DF929625EA0E}">
        <p15:presenceInfo xmlns:p15="http://schemas.microsoft.com/office/powerpoint/2012/main" userId="S::amowat@mackenzieinvestments.com::5c214c3f-5db5-4649-a2b8-04d053873c47" providerId="AD"/>
      </p:ext>
    </p:extLst>
  </p:cmAuthor>
  <p:cmAuthor id="5" name="Crawford, Pat" initials="CP" lastIdx="1" clrIdx="4">
    <p:extLst>
      <p:ext uri="{19B8F6BF-5375-455C-9EA6-DF929625EA0E}">
        <p15:presenceInfo xmlns:p15="http://schemas.microsoft.com/office/powerpoint/2012/main" userId="Crawford, P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C0C0C0"/>
    <a:srgbClr val="8D7364"/>
    <a:srgbClr val="BFBFBF"/>
    <a:srgbClr val="0F2C52"/>
    <a:srgbClr val="E87524"/>
    <a:srgbClr val="575659"/>
    <a:srgbClr val="B40000"/>
    <a:srgbClr val="027B1A"/>
    <a:srgbClr val="021B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87" autoAdjust="0"/>
    <p:restoredTop sz="94648" autoAdjust="0"/>
  </p:normalViewPr>
  <p:slideViewPr>
    <p:cSldViewPr snapToGrid="0" snapToObjects="1">
      <p:cViewPr varScale="1">
        <p:scale>
          <a:sx n="103" d="100"/>
          <a:sy n="103" d="100"/>
        </p:scale>
        <p:origin x="666" y="108"/>
      </p:cViewPr>
      <p:guideLst>
        <p:guide orient="horz" pos="3600"/>
        <p:guide orient="horz" pos="4128"/>
        <p:guide pos="6624"/>
        <p:guide pos="1004"/>
        <p:guide orient="horz" pos="3944"/>
        <p:guide orient="horz" pos="2616"/>
        <p:guide pos="2243"/>
        <p:guide orient="horz" pos="2184"/>
        <p:guide orient="horz" pos="1560"/>
        <p:guide pos="7080"/>
        <p:guide pos="4487"/>
        <p:guide orient="horz" pos="3298"/>
      </p:guideLst>
    </p:cSldViewPr>
  </p:slideViewPr>
  <p:outlineViewPr>
    <p:cViewPr>
      <p:scale>
        <a:sx n="33" d="100"/>
        <a:sy n="33" d="100"/>
      </p:scale>
      <p:origin x="0" y="-203688"/>
    </p:cViewPr>
  </p:outlineViewPr>
  <p:notesTextViewPr>
    <p:cViewPr>
      <p:scale>
        <a:sx n="3" d="2"/>
        <a:sy n="3" d="2"/>
      </p:scale>
      <p:origin x="0" y="0"/>
    </p:cViewPr>
  </p:notesTextViewPr>
  <p:sorterViewPr>
    <p:cViewPr>
      <p:scale>
        <a:sx n="90" d="100"/>
        <a:sy n="90" d="100"/>
      </p:scale>
      <p:origin x="0" y="-7104"/>
    </p:cViewPr>
  </p:sorterViewPr>
  <p:notesViewPr>
    <p:cSldViewPr snapToGrid="0" snapToObjects="1" showGuides="1">
      <p:cViewPr>
        <p:scale>
          <a:sx n="78" d="100"/>
          <a:sy n="78" d="100"/>
        </p:scale>
        <p:origin x="5104" y="13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446346262425.sharepoint.com/teams/MI-ProductIntelligenceTeam/Shared%20Documents/Deliverables%20-%20Quarterly/PM%20Decks/PM%20Deck%20-%20NA%20Equity%20-%20Cdn%20Small%20Cap/Canadian%20Dividend%20Data%20File.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mffilec\DataShare\Product\Attribution%20Automation%20NEW\Templates\Sector%20Template.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mffilec\DataShare\Product\Attribution%20Automation%20NEW\Templates\Sector%20Template.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3851402724083091E-2"/>
          <c:y val="3.3705065685131548E-2"/>
          <c:w val="0.88431050093527941"/>
          <c:h val="0.77144967440770273"/>
        </c:manualLayout>
      </c:layout>
      <c:areaChart>
        <c:grouping val="standard"/>
        <c:varyColors val="0"/>
        <c:ser>
          <c:idx val="0"/>
          <c:order val="0"/>
          <c:tx>
            <c:strRef>
              <c:f>Sheet1!$B$1</c:f>
              <c:strCache>
                <c:ptCount val="1"/>
                <c:pt idx="0">
                  <c:v>Rolling 3Yr Spread</c:v>
                </c:pt>
              </c:strCache>
            </c:strRef>
          </c:tx>
          <c:spPr>
            <a:gradFill>
              <a:gsLst>
                <a:gs pos="0">
                  <a:schemeClr val="accent2"/>
                </a:gs>
                <a:gs pos="42000">
                  <a:schemeClr val="accent6"/>
                </a:gs>
                <a:gs pos="42000">
                  <a:schemeClr val="accent3"/>
                </a:gs>
                <a:gs pos="100000">
                  <a:schemeClr val="accent4"/>
                </a:gs>
              </a:gsLst>
              <a:lin ang="5400000" scaled="1"/>
            </a:gradFill>
            <a:ln>
              <a:noFill/>
            </a:ln>
            <a:effectLst/>
          </c:spPr>
          <c:cat>
            <c:numRef>
              <c:f>Sheet1!$A$2:$A$116</c:f>
              <c:numCache>
                <c:formatCode>mmm\-yy</c:formatCode>
                <c:ptCount val="115"/>
                <c:pt idx="0">
                  <c:v>34334</c:v>
                </c:pt>
                <c:pt idx="1">
                  <c:v>34424</c:v>
                </c:pt>
                <c:pt idx="2">
                  <c:v>34515</c:v>
                </c:pt>
                <c:pt idx="3">
                  <c:v>34607</c:v>
                </c:pt>
                <c:pt idx="4">
                  <c:v>34698</c:v>
                </c:pt>
                <c:pt idx="5">
                  <c:v>34789</c:v>
                </c:pt>
                <c:pt idx="6">
                  <c:v>34880</c:v>
                </c:pt>
                <c:pt idx="7">
                  <c:v>34971</c:v>
                </c:pt>
                <c:pt idx="8">
                  <c:v>35062</c:v>
                </c:pt>
                <c:pt idx="9">
                  <c:v>35153</c:v>
                </c:pt>
                <c:pt idx="10">
                  <c:v>35244</c:v>
                </c:pt>
                <c:pt idx="11">
                  <c:v>35338</c:v>
                </c:pt>
                <c:pt idx="12">
                  <c:v>35430</c:v>
                </c:pt>
                <c:pt idx="13">
                  <c:v>35520</c:v>
                </c:pt>
                <c:pt idx="14">
                  <c:v>35611</c:v>
                </c:pt>
                <c:pt idx="15">
                  <c:v>35703</c:v>
                </c:pt>
                <c:pt idx="16">
                  <c:v>35795</c:v>
                </c:pt>
                <c:pt idx="17">
                  <c:v>35885</c:v>
                </c:pt>
                <c:pt idx="18">
                  <c:v>35976</c:v>
                </c:pt>
                <c:pt idx="19">
                  <c:v>36068</c:v>
                </c:pt>
                <c:pt idx="20">
                  <c:v>36160</c:v>
                </c:pt>
                <c:pt idx="21">
                  <c:v>36250</c:v>
                </c:pt>
                <c:pt idx="22">
                  <c:v>36341</c:v>
                </c:pt>
                <c:pt idx="23">
                  <c:v>36433</c:v>
                </c:pt>
                <c:pt idx="24">
                  <c:v>36525</c:v>
                </c:pt>
                <c:pt idx="25">
                  <c:v>36616</c:v>
                </c:pt>
                <c:pt idx="26">
                  <c:v>36707</c:v>
                </c:pt>
                <c:pt idx="27">
                  <c:v>36798</c:v>
                </c:pt>
                <c:pt idx="28">
                  <c:v>36889</c:v>
                </c:pt>
                <c:pt idx="29">
                  <c:v>36980</c:v>
                </c:pt>
                <c:pt idx="30">
                  <c:v>37071</c:v>
                </c:pt>
                <c:pt idx="31">
                  <c:v>37162</c:v>
                </c:pt>
                <c:pt idx="32">
                  <c:v>37256</c:v>
                </c:pt>
                <c:pt idx="33">
                  <c:v>37344</c:v>
                </c:pt>
                <c:pt idx="34">
                  <c:v>37435</c:v>
                </c:pt>
                <c:pt idx="35">
                  <c:v>37529</c:v>
                </c:pt>
                <c:pt idx="36">
                  <c:v>37621</c:v>
                </c:pt>
                <c:pt idx="37">
                  <c:v>37711</c:v>
                </c:pt>
                <c:pt idx="38">
                  <c:v>37802</c:v>
                </c:pt>
                <c:pt idx="39">
                  <c:v>37894</c:v>
                </c:pt>
                <c:pt idx="40">
                  <c:v>37986</c:v>
                </c:pt>
                <c:pt idx="41">
                  <c:v>38077</c:v>
                </c:pt>
                <c:pt idx="42">
                  <c:v>38168</c:v>
                </c:pt>
                <c:pt idx="43">
                  <c:v>38260</c:v>
                </c:pt>
                <c:pt idx="44">
                  <c:v>38352</c:v>
                </c:pt>
                <c:pt idx="45">
                  <c:v>38442</c:v>
                </c:pt>
                <c:pt idx="46">
                  <c:v>38533</c:v>
                </c:pt>
                <c:pt idx="47">
                  <c:v>38625</c:v>
                </c:pt>
                <c:pt idx="48">
                  <c:v>38716</c:v>
                </c:pt>
                <c:pt idx="49">
                  <c:v>38807</c:v>
                </c:pt>
                <c:pt idx="50">
                  <c:v>38898</c:v>
                </c:pt>
                <c:pt idx="51">
                  <c:v>38989</c:v>
                </c:pt>
                <c:pt idx="52">
                  <c:v>39080</c:v>
                </c:pt>
                <c:pt idx="53">
                  <c:v>39171</c:v>
                </c:pt>
                <c:pt idx="54">
                  <c:v>39262</c:v>
                </c:pt>
                <c:pt idx="55">
                  <c:v>39353</c:v>
                </c:pt>
                <c:pt idx="56">
                  <c:v>39447</c:v>
                </c:pt>
                <c:pt idx="57">
                  <c:v>39538</c:v>
                </c:pt>
                <c:pt idx="58">
                  <c:v>39629</c:v>
                </c:pt>
                <c:pt idx="59">
                  <c:v>39721</c:v>
                </c:pt>
                <c:pt idx="60">
                  <c:v>39813</c:v>
                </c:pt>
                <c:pt idx="61">
                  <c:v>39903</c:v>
                </c:pt>
                <c:pt idx="62">
                  <c:v>39994</c:v>
                </c:pt>
                <c:pt idx="63">
                  <c:v>40086</c:v>
                </c:pt>
                <c:pt idx="64">
                  <c:v>40178</c:v>
                </c:pt>
                <c:pt idx="65">
                  <c:v>40268</c:v>
                </c:pt>
                <c:pt idx="66">
                  <c:v>40359</c:v>
                </c:pt>
                <c:pt idx="67">
                  <c:v>40451</c:v>
                </c:pt>
                <c:pt idx="68">
                  <c:v>40543</c:v>
                </c:pt>
                <c:pt idx="69">
                  <c:v>40633</c:v>
                </c:pt>
                <c:pt idx="70">
                  <c:v>40724</c:v>
                </c:pt>
                <c:pt idx="71">
                  <c:v>40816</c:v>
                </c:pt>
                <c:pt idx="72">
                  <c:v>40907</c:v>
                </c:pt>
                <c:pt idx="73">
                  <c:v>40998</c:v>
                </c:pt>
                <c:pt idx="74">
                  <c:v>41089</c:v>
                </c:pt>
                <c:pt idx="75">
                  <c:v>41180</c:v>
                </c:pt>
                <c:pt idx="76">
                  <c:v>41274</c:v>
                </c:pt>
                <c:pt idx="77">
                  <c:v>41362</c:v>
                </c:pt>
                <c:pt idx="78">
                  <c:v>41453</c:v>
                </c:pt>
                <c:pt idx="79">
                  <c:v>41547</c:v>
                </c:pt>
                <c:pt idx="80">
                  <c:v>41639</c:v>
                </c:pt>
                <c:pt idx="81">
                  <c:v>41729</c:v>
                </c:pt>
                <c:pt idx="82">
                  <c:v>41820</c:v>
                </c:pt>
                <c:pt idx="83">
                  <c:v>41912</c:v>
                </c:pt>
                <c:pt idx="84">
                  <c:v>42004</c:v>
                </c:pt>
                <c:pt idx="85">
                  <c:v>42094</c:v>
                </c:pt>
                <c:pt idx="86">
                  <c:v>42185</c:v>
                </c:pt>
                <c:pt idx="87">
                  <c:v>42277</c:v>
                </c:pt>
                <c:pt idx="88">
                  <c:v>42369</c:v>
                </c:pt>
                <c:pt idx="89">
                  <c:v>42460</c:v>
                </c:pt>
                <c:pt idx="90">
                  <c:v>42551</c:v>
                </c:pt>
                <c:pt idx="91">
                  <c:v>42643</c:v>
                </c:pt>
                <c:pt idx="92">
                  <c:v>42734</c:v>
                </c:pt>
                <c:pt idx="93">
                  <c:v>42825</c:v>
                </c:pt>
                <c:pt idx="94">
                  <c:v>42916</c:v>
                </c:pt>
                <c:pt idx="95">
                  <c:v>43007</c:v>
                </c:pt>
                <c:pt idx="96">
                  <c:v>43098</c:v>
                </c:pt>
                <c:pt idx="97">
                  <c:v>43189</c:v>
                </c:pt>
                <c:pt idx="98">
                  <c:v>43280</c:v>
                </c:pt>
                <c:pt idx="99">
                  <c:v>43371</c:v>
                </c:pt>
                <c:pt idx="100">
                  <c:v>43465</c:v>
                </c:pt>
                <c:pt idx="101">
                  <c:v>43553</c:v>
                </c:pt>
                <c:pt idx="102">
                  <c:v>43644</c:v>
                </c:pt>
                <c:pt idx="103">
                  <c:v>43738</c:v>
                </c:pt>
                <c:pt idx="104">
                  <c:v>43830</c:v>
                </c:pt>
                <c:pt idx="105">
                  <c:v>43921</c:v>
                </c:pt>
                <c:pt idx="106">
                  <c:v>44012</c:v>
                </c:pt>
                <c:pt idx="107">
                  <c:v>44104</c:v>
                </c:pt>
                <c:pt idx="108">
                  <c:v>44196</c:v>
                </c:pt>
                <c:pt idx="109">
                  <c:v>44286</c:v>
                </c:pt>
                <c:pt idx="110">
                  <c:v>44377</c:v>
                </c:pt>
                <c:pt idx="111">
                  <c:v>44469</c:v>
                </c:pt>
                <c:pt idx="112">
                  <c:v>44561</c:v>
                </c:pt>
                <c:pt idx="113">
                  <c:v>44651</c:v>
                </c:pt>
                <c:pt idx="114">
                  <c:v>44742</c:v>
                </c:pt>
              </c:numCache>
            </c:numRef>
          </c:cat>
          <c:val>
            <c:numRef>
              <c:f>Sheet1!$B$2:$B$116</c:f>
              <c:numCache>
                <c:formatCode>0.0%</c:formatCode>
                <c:ptCount val="115"/>
                <c:pt idx="0">
                  <c:v>-2.0851527305167705E-2</c:v>
                </c:pt>
                <c:pt idx="1">
                  <c:v>1.7421701021455238E-2</c:v>
                </c:pt>
                <c:pt idx="2">
                  <c:v>-1.0446949071140965E-2</c:v>
                </c:pt>
                <c:pt idx="3">
                  <c:v>2.7271718967674108E-2</c:v>
                </c:pt>
                <c:pt idx="4">
                  <c:v>2.9812414294138723E-2</c:v>
                </c:pt>
                <c:pt idx="5">
                  <c:v>5.4335156089992953E-3</c:v>
                </c:pt>
                <c:pt idx="6">
                  <c:v>-1.6628387356720786E-3</c:v>
                </c:pt>
                <c:pt idx="7">
                  <c:v>-9.5058161270724639E-3</c:v>
                </c:pt>
                <c:pt idx="8">
                  <c:v>-4.791767763605792E-3</c:v>
                </c:pt>
                <c:pt idx="9">
                  <c:v>-1.6475250227633076E-2</c:v>
                </c:pt>
                <c:pt idx="10">
                  <c:v>-6.3295564497051648E-2</c:v>
                </c:pt>
                <c:pt idx="11">
                  <c:v>-5.0073655489912605E-2</c:v>
                </c:pt>
                <c:pt idx="12">
                  <c:v>-6.040503461527158E-2</c:v>
                </c:pt>
                <c:pt idx="13">
                  <c:v>-9.2709098613655838E-2</c:v>
                </c:pt>
                <c:pt idx="14">
                  <c:v>-9.3581875216122601E-2</c:v>
                </c:pt>
                <c:pt idx="15">
                  <c:v>-0.10047763808824239</c:v>
                </c:pt>
                <c:pt idx="16">
                  <c:v>-0.1203852292075982</c:v>
                </c:pt>
                <c:pt idx="17">
                  <c:v>-9.8642073221572701E-2</c:v>
                </c:pt>
                <c:pt idx="18">
                  <c:v>-0.10375940998078437</c:v>
                </c:pt>
                <c:pt idx="19">
                  <c:v>-0.13181678940769892</c:v>
                </c:pt>
                <c:pt idx="20">
                  <c:v>-0.14984900100986898</c:v>
                </c:pt>
                <c:pt idx="21">
                  <c:v>-0.16237017515048047</c:v>
                </c:pt>
                <c:pt idx="22">
                  <c:v>-0.15613657151873461</c:v>
                </c:pt>
                <c:pt idx="23">
                  <c:v>-0.13698741056621788</c:v>
                </c:pt>
                <c:pt idx="24">
                  <c:v>-0.13332054125103188</c:v>
                </c:pt>
                <c:pt idx="25">
                  <c:v>-8.1620161276413139E-2</c:v>
                </c:pt>
                <c:pt idx="26">
                  <c:v>-1.3296503190673548E-2</c:v>
                </c:pt>
                <c:pt idx="27">
                  <c:v>-9.4554970432292329E-3</c:v>
                </c:pt>
                <c:pt idx="28">
                  <c:v>-5.9384026920124011E-3</c:v>
                </c:pt>
                <c:pt idx="29">
                  <c:v>-1.3847030661369386E-2</c:v>
                </c:pt>
                <c:pt idx="30">
                  <c:v>-7.7349685968302051E-3</c:v>
                </c:pt>
                <c:pt idx="31">
                  <c:v>6.2960012245882657E-2</c:v>
                </c:pt>
                <c:pt idx="32">
                  <c:v>8.3721552823780243E-2</c:v>
                </c:pt>
                <c:pt idx="33">
                  <c:v>0.10017307432877787</c:v>
                </c:pt>
                <c:pt idx="34">
                  <c:v>0.11276268002613943</c:v>
                </c:pt>
                <c:pt idx="35">
                  <c:v>0.10436421912077221</c:v>
                </c:pt>
                <c:pt idx="36">
                  <c:v>8.235385685691432E-2</c:v>
                </c:pt>
                <c:pt idx="37">
                  <c:v>5.0250393195965692E-2</c:v>
                </c:pt>
                <c:pt idx="38">
                  <c:v>8.2707168578729506E-3</c:v>
                </c:pt>
                <c:pt idx="39">
                  <c:v>1.1023676429092188E-2</c:v>
                </c:pt>
                <c:pt idx="40">
                  <c:v>3.0462017969399069E-2</c:v>
                </c:pt>
                <c:pt idx="41">
                  <c:v>5.34490871025326E-2</c:v>
                </c:pt>
                <c:pt idx="42">
                  <c:v>5.9329519922360463E-2</c:v>
                </c:pt>
                <c:pt idx="43">
                  <c:v>6.1441825691110008E-2</c:v>
                </c:pt>
                <c:pt idx="44">
                  <c:v>4.7142145431561477E-2</c:v>
                </c:pt>
                <c:pt idx="45">
                  <c:v>6.1962768266536683E-2</c:v>
                </c:pt>
                <c:pt idx="46">
                  <c:v>5.3004578285242632E-2</c:v>
                </c:pt>
                <c:pt idx="47">
                  <c:v>6.7536234317546517E-2</c:v>
                </c:pt>
                <c:pt idx="48">
                  <c:v>7.2669573750472782E-2</c:v>
                </c:pt>
                <c:pt idx="49">
                  <c:v>9.092964661027847E-2</c:v>
                </c:pt>
                <c:pt idx="50">
                  <c:v>9.4713832551039934E-2</c:v>
                </c:pt>
                <c:pt idx="51">
                  <c:v>6.5608078182685547E-2</c:v>
                </c:pt>
                <c:pt idx="52">
                  <c:v>8.1143369910374075E-2</c:v>
                </c:pt>
                <c:pt idx="53">
                  <c:v>7.6395428378591479E-2</c:v>
                </c:pt>
                <c:pt idx="54">
                  <c:v>8.4456967755946799E-2</c:v>
                </c:pt>
                <c:pt idx="55">
                  <c:v>7.0285125045093988E-2</c:v>
                </c:pt>
                <c:pt idx="56">
                  <c:v>8.3064343573955313E-2</c:v>
                </c:pt>
                <c:pt idx="57">
                  <c:v>8.3221399439162624E-2</c:v>
                </c:pt>
                <c:pt idx="58">
                  <c:v>0.11757269457284591</c:v>
                </c:pt>
                <c:pt idx="59">
                  <c:v>4.5014759791046854E-2</c:v>
                </c:pt>
                <c:pt idx="60">
                  <c:v>3.5605759530981662E-2</c:v>
                </c:pt>
                <c:pt idx="61">
                  <c:v>5.2301982969012895E-2</c:v>
                </c:pt>
                <c:pt idx="62">
                  <c:v>7.3347147849525562E-2</c:v>
                </c:pt>
                <c:pt idx="63">
                  <c:v>7.2842059008275672E-2</c:v>
                </c:pt>
                <c:pt idx="64">
                  <c:v>5.4187120720833537E-2</c:v>
                </c:pt>
                <c:pt idx="65">
                  <c:v>4.1327958218589145E-2</c:v>
                </c:pt>
                <c:pt idx="66">
                  <c:v>5.9349941235697923E-2</c:v>
                </c:pt>
                <c:pt idx="67">
                  <c:v>5.8161847413466528E-2</c:v>
                </c:pt>
                <c:pt idx="68">
                  <c:v>4.9482489123775175E-2</c:v>
                </c:pt>
                <c:pt idx="69">
                  <c:v>2.6138481472406161E-2</c:v>
                </c:pt>
                <c:pt idx="70">
                  <c:v>-3.1496273435013933E-2</c:v>
                </c:pt>
                <c:pt idx="71">
                  <c:v>1.4286952656140883E-2</c:v>
                </c:pt>
                <c:pt idx="72">
                  <c:v>-9.2644401399939458E-3</c:v>
                </c:pt>
                <c:pt idx="73">
                  <c:v>-7.823587534297971E-2</c:v>
                </c:pt>
                <c:pt idx="74">
                  <c:v>-9.7060074074051039E-2</c:v>
                </c:pt>
                <c:pt idx="75">
                  <c:v>-7.682250160414128E-2</c:v>
                </c:pt>
                <c:pt idx="76">
                  <c:v>-6.0806538859156545E-2</c:v>
                </c:pt>
                <c:pt idx="77">
                  <c:v>-7.8158245296864992E-2</c:v>
                </c:pt>
                <c:pt idx="78">
                  <c:v>-0.13065644265986909</c:v>
                </c:pt>
                <c:pt idx="79">
                  <c:v>-0.12173506117676891</c:v>
                </c:pt>
                <c:pt idx="80">
                  <c:v>-0.12776099730964097</c:v>
                </c:pt>
                <c:pt idx="81">
                  <c:v>-0.11101893677448182</c:v>
                </c:pt>
                <c:pt idx="82">
                  <c:v>-8.9827129388167837E-2</c:v>
                </c:pt>
                <c:pt idx="83">
                  <c:v>-0.10918355329348128</c:v>
                </c:pt>
                <c:pt idx="84">
                  <c:v>-0.10195797725079703</c:v>
                </c:pt>
                <c:pt idx="85">
                  <c:v>-6.5350512939693406E-2</c:v>
                </c:pt>
                <c:pt idx="86">
                  <c:v>-6.1868305148958136E-2</c:v>
                </c:pt>
                <c:pt idx="87">
                  <c:v>-6.688646718013902E-2</c:v>
                </c:pt>
                <c:pt idx="88">
                  <c:v>-0.10502612631583297</c:v>
                </c:pt>
                <c:pt idx="89">
                  <c:v>-6.7920796233285508E-2</c:v>
                </c:pt>
                <c:pt idx="90">
                  <c:v>-3.3884287905908472E-2</c:v>
                </c:pt>
                <c:pt idx="91">
                  <c:v>-3.1644396660221119E-2</c:v>
                </c:pt>
                <c:pt idx="92">
                  <c:v>-1.8075280203089905E-2</c:v>
                </c:pt>
                <c:pt idx="93">
                  <c:v>-4.5466167501214905E-2</c:v>
                </c:pt>
                <c:pt idx="94">
                  <c:v>-6.5308132303881328E-2</c:v>
                </c:pt>
                <c:pt idx="95">
                  <c:v>-6.2724975537175043E-2</c:v>
                </c:pt>
                <c:pt idx="96">
                  <c:v>-4.8201435754182453E-2</c:v>
                </c:pt>
                <c:pt idx="97">
                  <c:v>-6.7070105854136974E-2</c:v>
                </c:pt>
                <c:pt idx="98">
                  <c:v>-4.9732182449740092E-2</c:v>
                </c:pt>
                <c:pt idx="99">
                  <c:v>-7.6058764134655288E-2</c:v>
                </c:pt>
                <c:pt idx="100">
                  <c:v>-2.8863718149037654E-2</c:v>
                </c:pt>
                <c:pt idx="101">
                  <c:v>-4.2484310642438849E-2</c:v>
                </c:pt>
                <c:pt idx="102">
                  <c:v>-5.7947062614081668E-2</c:v>
                </c:pt>
                <c:pt idx="103">
                  <c:v>-6.0284338165737195E-2</c:v>
                </c:pt>
                <c:pt idx="104">
                  <c:v>-8.3778747786352525E-2</c:v>
                </c:pt>
                <c:pt idx="105">
                  <c:v>-7.0273390542266001E-2</c:v>
                </c:pt>
                <c:pt idx="106">
                  <c:v>-6.8212215366034279E-2</c:v>
                </c:pt>
                <c:pt idx="107">
                  <c:v>-8.0222907028559387E-2</c:v>
                </c:pt>
                <c:pt idx="108">
                  <c:v>-8.4387949092105119E-2</c:v>
                </c:pt>
                <c:pt idx="109">
                  <c:v>-6.5873839935061129E-2</c:v>
                </c:pt>
                <c:pt idx="110">
                  <c:v>-7.8750334155298862E-2</c:v>
                </c:pt>
                <c:pt idx="111">
                  <c:v>-4.9220316508738149E-2</c:v>
                </c:pt>
                <c:pt idx="112">
                  <c:v>-8.5467116497833784E-2</c:v>
                </c:pt>
                <c:pt idx="113">
                  <c:v>-4.7754588436747403E-2</c:v>
                </c:pt>
                <c:pt idx="114">
                  <c:v>-2.6291919057329638E-2</c:v>
                </c:pt>
              </c:numCache>
            </c:numRef>
          </c:val>
          <c:extLst>
            <c:ext xmlns:c16="http://schemas.microsoft.com/office/drawing/2014/chart" uri="{C3380CC4-5D6E-409C-BE32-E72D297353CC}">
              <c16:uniqueId val="{00000000-E69C-4EA2-87F5-EEF2585104FD}"/>
            </c:ext>
          </c:extLst>
        </c:ser>
        <c:dLbls>
          <c:showLegendKey val="0"/>
          <c:showVal val="0"/>
          <c:showCatName val="0"/>
          <c:showSerName val="0"/>
          <c:showPercent val="0"/>
          <c:showBubbleSize val="0"/>
        </c:dLbls>
        <c:axId val="1071406303"/>
        <c:axId val="1071409631"/>
      </c:areaChart>
      <c:dateAx>
        <c:axId val="1071406303"/>
        <c:scaling>
          <c:orientation val="minMax"/>
        </c:scaling>
        <c:delete val="0"/>
        <c:axPos val="b"/>
        <c:numFmt formatCode="mmm\-yy" sourceLinked="1"/>
        <c:majorTickMark val="cross"/>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071409631"/>
        <c:crosses val="autoZero"/>
        <c:auto val="1"/>
        <c:lblOffset val="100"/>
        <c:baseTimeUnit val="months"/>
        <c:majorUnit val="11"/>
        <c:majorTimeUnit val="months"/>
      </c:dateAx>
      <c:valAx>
        <c:axId val="1071409631"/>
        <c:scaling>
          <c:orientation val="minMax"/>
        </c:scaling>
        <c:delete val="0"/>
        <c:axPos val="l"/>
        <c:majorGridlines>
          <c:spPr>
            <a:ln w="6350" cap="flat" cmpd="sng" algn="ctr">
              <a:solidFill>
                <a:srgbClr val="C0C0C0"/>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071406303"/>
        <c:crosses val="autoZero"/>
        <c:crossBetween val="midCat"/>
      </c:valAx>
      <c:spPr>
        <a:noFill/>
        <a:ln>
          <a:noFill/>
        </a:ln>
        <a:effectLst/>
      </c:spPr>
    </c:plotArea>
    <c:legend>
      <c:legendPos val="b"/>
      <c:layout>
        <c:manualLayout>
          <c:xMode val="edge"/>
          <c:yMode val="edge"/>
          <c:x val="0.69080147439365036"/>
          <c:y val="6.7636573085142301E-2"/>
          <c:w val="0.20686097189942393"/>
          <c:h val="5.5486623699521613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146400216818585E-2"/>
          <c:y val="1.092896174863388E-2"/>
          <c:w val="0.87798543095434411"/>
          <c:h val="0.96254023720143866"/>
        </c:manualLayout>
      </c:layout>
      <c:barChart>
        <c:barDir val="bar"/>
        <c:grouping val="clustered"/>
        <c:varyColors val="0"/>
        <c:ser>
          <c:idx val="0"/>
          <c:order val="0"/>
          <c:tx>
            <c:strRef>
              <c:f>Sector!$D$1</c:f>
              <c:strCache>
                <c:ptCount val="1"/>
                <c:pt idx="0">
                  <c:v>Relative Weight</c:v>
                </c:pt>
              </c:strCache>
            </c:strRef>
          </c:tx>
          <c:spPr>
            <a:solidFill>
              <a:srgbClr val="ED7D31"/>
            </a:solidFill>
            <a:ln w="25400">
              <a:noFill/>
            </a:ln>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1464-499E-9745-D5D30078A9CC}"/>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1464-499E-9745-D5D30078A9CC}"/>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1464-499E-9745-D5D30078A9CC}"/>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1464-499E-9745-D5D30078A9CC}"/>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1464-499E-9745-D5D30078A9CC}"/>
              </c:ext>
            </c:extLst>
          </c:dPt>
          <c:dLbls>
            <c:spPr>
              <a:noFill/>
              <a:ln w="25400">
                <a:noFill/>
              </a:ln>
            </c:spPr>
            <c:txPr>
              <a:bodyPr wrap="square" lIns="38100" tIns="19050" rIns="38100" bIns="19050" anchor="ctr">
                <a:spAutoFit/>
              </a:bodyPr>
              <a:lstStyle/>
              <a:p>
                <a:pPr>
                  <a:defRPr sz="13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Sector!$D$2:$D$12</c:f>
              <c:numCache>
                <c:formatCode>0.0%</c:formatCode>
                <c:ptCount val="11"/>
                <c:pt idx="0">
                  <c:v>3.5058370315357489E-2</c:v>
                </c:pt>
                <c:pt idx="1">
                  <c:v>3.4301910486386686E-2</c:v>
                </c:pt>
                <c:pt idx="2">
                  <c:v>7.0747950905855825E-3</c:v>
                </c:pt>
                <c:pt idx="3">
                  <c:v>5.087037067959238E-3</c:v>
                </c:pt>
                <c:pt idx="4">
                  <c:v>5.0708098560874257E-3</c:v>
                </c:pt>
                <c:pt idx="5">
                  <c:v>4.5137074887726704E-3</c:v>
                </c:pt>
                <c:pt idx="6">
                  <c:v>6.4093728657965698E-4</c:v>
                </c:pt>
                <c:pt idx="7">
                  <c:v>1.4513319092718246E-5</c:v>
                </c:pt>
                <c:pt idx="8">
                  <c:v>-2.9707099905057002E-2</c:v>
                </c:pt>
                <c:pt idx="9">
                  <c:v>-3.5875049036531992E-2</c:v>
                </c:pt>
                <c:pt idx="10">
                  <c:v>-4.6647005933415364E-2</c:v>
                </c:pt>
              </c:numCache>
            </c:numRef>
          </c:val>
          <c:extLst>
            <c:ext xmlns:c16="http://schemas.microsoft.com/office/drawing/2014/chart" uri="{C3380CC4-5D6E-409C-BE32-E72D297353CC}">
              <c16:uniqueId val="{0000000A-1464-499E-9745-D5D30078A9CC}"/>
            </c:ext>
          </c:extLst>
        </c:ser>
        <c:dLbls>
          <c:showLegendKey val="0"/>
          <c:showVal val="0"/>
          <c:showCatName val="0"/>
          <c:showSerName val="0"/>
          <c:showPercent val="0"/>
          <c:showBubbleSize val="0"/>
        </c:dLbls>
        <c:gapWidth val="40"/>
        <c:axId val="667715032"/>
        <c:axId val="1"/>
      </c:barChart>
      <c:catAx>
        <c:axId val="667715032"/>
        <c:scaling>
          <c:orientation val="minMax"/>
        </c:scaling>
        <c:delete val="1"/>
        <c:axPos val="l"/>
        <c:majorTickMark val="out"/>
        <c:minorTickMark val="none"/>
        <c:tickLblPos val="nextTo"/>
        <c:crossAx val="1"/>
        <c:crosses val="autoZero"/>
        <c:auto val="1"/>
        <c:lblAlgn val="ctr"/>
        <c:lblOffset val="100"/>
        <c:noMultiLvlLbl val="0"/>
      </c:catAx>
      <c:valAx>
        <c:axId val="1"/>
        <c:scaling>
          <c:orientation val="minMax"/>
        </c:scaling>
        <c:delete val="1"/>
        <c:axPos val="b"/>
        <c:numFmt formatCode="0.0%" sourceLinked="1"/>
        <c:majorTickMark val="out"/>
        <c:minorTickMark val="none"/>
        <c:tickLblPos val="nextTo"/>
        <c:crossAx val="667715032"/>
        <c:crosses val="autoZero"/>
        <c:crossBetween val="between"/>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564318954352"/>
          <c:y val="0.1049270402741574"/>
          <c:w val="0.41175783207864769"/>
          <c:h val="0.83257301666987071"/>
        </c:manualLayout>
      </c:layout>
      <c:pieChart>
        <c:varyColors val="1"/>
        <c:ser>
          <c:idx val="0"/>
          <c:order val="0"/>
          <c:tx>
            <c:strRef>
              <c:f>Sheet1!$B$1</c:f>
              <c:strCache>
                <c:ptCount val="1"/>
                <c:pt idx="0">
                  <c:v>Fund Geographic Exposure</c:v>
                </c:pt>
              </c:strCache>
            </c:strRef>
          </c:tx>
          <c:spPr>
            <a:ln w="3175">
              <a:solidFill>
                <a:schemeClr val="bg1"/>
              </a:solidFill>
            </a:ln>
          </c:spPr>
          <c:dPt>
            <c:idx val="0"/>
            <c:bubble3D val="0"/>
            <c:spPr>
              <a:solidFill>
                <a:schemeClr val="accent1"/>
              </a:solidFill>
              <a:ln w="3175">
                <a:solidFill>
                  <a:schemeClr val="bg1"/>
                </a:solidFill>
              </a:ln>
              <a:effectLst/>
            </c:spPr>
            <c:extLst>
              <c:ext xmlns:c16="http://schemas.microsoft.com/office/drawing/2014/chart" uri="{C3380CC4-5D6E-409C-BE32-E72D297353CC}">
                <c16:uniqueId val="{00000001-BD92-47BA-9E38-4DCBFE358EC8}"/>
              </c:ext>
            </c:extLst>
          </c:dPt>
          <c:dPt>
            <c:idx val="1"/>
            <c:bubble3D val="0"/>
            <c:spPr>
              <a:solidFill>
                <a:schemeClr val="accent2"/>
              </a:solidFill>
              <a:ln w="3175">
                <a:solidFill>
                  <a:schemeClr val="bg1"/>
                </a:solidFill>
              </a:ln>
              <a:effectLst/>
            </c:spPr>
            <c:extLst>
              <c:ext xmlns:c16="http://schemas.microsoft.com/office/drawing/2014/chart" uri="{C3380CC4-5D6E-409C-BE32-E72D297353CC}">
                <c16:uniqueId val="{00000003-BD92-47BA-9E38-4DCBFE358EC8}"/>
              </c:ext>
            </c:extLst>
          </c:dPt>
          <c:dLbls>
            <c:dLbl>
              <c:idx val="0"/>
              <c:layout>
                <c:manualLayout>
                  <c:x val="-7.5554049562298178E-2"/>
                  <c:y val="-0.16353960434378156"/>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92-47BA-9E38-4DCBFE358EC8}"/>
                </c:ext>
              </c:extLst>
            </c:dLbl>
            <c:dLbl>
              <c:idx val="1"/>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D92-47BA-9E38-4DCBFE358EC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Canada</c:v>
                </c:pt>
                <c:pt idx="1">
                  <c:v>Global</c:v>
                </c:pt>
              </c:strCache>
            </c:strRef>
          </c:cat>
          <c:val>
            <c:numRef>
              <c:f>Sheet1!$B$2:$B$3</c:f>
              <c:numCache>
                <c:formatCode>General</c:formatCode>
                <c:ptCount val="2"/>
                <c:pt idx="0">
                  <c:v>80.099999999999994</c:v>
                </c:pt>
                <c:pt idx="1">
                  <c:v>19.899999999999999</c:v>
                </c:pt>
              </c:numCache>
            </c:numRef>
          </c:val>
          <c:extLst>
            <c:ext xmlns:c16="http://schemas.microsoft.com/office/drawing/2014/chart" uri="{C3380CC4-5D6E-409C-BE32-E72D297353CC}">
              <c16:uniqueId val="{00000000-4DEA-4523-A8B6-216F991F7BE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5262202788500723"/>
          <c:y val="0.41793849255339155"/>
          <c:w val="0.22148134162971397"/>
          <c:h val="0.202692799571902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50088261907694"/>
          <c:y val="4.8653956156673575E-2"/>
          <c:w val="0.74600157181641591"/>
          <c:h val="0.86243892066141248"/>
        </c:manualLayout>
      </c:layout>
      <c:barChart>
        <c:barDir val="bar"/>
        <c:grouping val="stacked"/>
        <c:varyColors val="0"/>
        <c:ser>
          <c:idx val="0"/>
          <c:order val="0"/>
          <c:tx>
            <c:strRef>
              <c:f>Sheet1!$C$28</c:f>
              <c:strCache>
                <c:ptCount val="1"/>
                <c:pt idx="0">
                  <c:v>Allocation (1.1)</c:v>
                </c:pt>
              </c:strCache>
            </c:strRef>
          </c:tx>
          <c:spPr>
            <a:solidFill>
              <a:srgbClr val="6BB2E2"/>
            </a:solidFill>
            <a:ln>
              <a:noFill/>
            </a:ln>
            <a:effectLst/>
          </c:spPr>
          <c:invertIfNegative val="0"/>
          <c:cat>
            <c:strRef>
              <c:f>Sheet1!$B$29:$B$43</c:f>
              <c:strCache>
                <c:ptCount val="15"/>
                <c:pt idx="0">
                  <c:v>Materials</c:v>
                </c:pt>
                <c:pt idx="1">
                  <c:v>Financials</c:v>
                </c:pt>
                <c:pt idx="2">
                  <c:v>Utilities</c:v>
                </c:pt>
                <c:pt idx="3">
                  <c:v>Cons Staples</c:v>
                </c:pt>
                <c:pt idx="4">
                  <c:v>Real Estate</c:v>
                </c:pt>
                <c:pt idx="5">
                  <c:v>Cons Disc</c:v>
                </c:pt>
                <c:pt idx="6">
                  <c:v>Health Care</c:v>
                </c:pt>
                <c:pt idx="7">
                  <c:v>Info Tech</c:v>
                </c:pt>
                <c:pt idx="8">
                  <c:v>Energy</c:v>
                </c:pt>
                <c:pt idx="9">
                  <c:v>Comm Svcs</c:v>
                </c:pt>
                <c:pt idx="10">
                  <c:v>Industrials</c:v>
                </c:pt>
                <c:pt idx="12">
                  <c:v>Cash</c:v>
                </c:pt>
                <c:pt idx="13">
                  <c:v>Ccy Forward</c:v>
                </c:pt>
                <c:pt idx="14">
                  <c:v>Other</c:v>
                </c:pt>
              </c:strCache>
            </c:strRef>
          </c:cat>
          <c:val>
            <c:numRef>
              <c:f>Sheet1!$C$29:$C$43</c:f>
              <c:numCache>
                <c:formatCode>0.00;\-0.00;\—;@</c:formatCode>
                <c:ptCount val="15"/>
                <c:pt idx="0">
                  <c:v>0.27614570207119199</c:v>
                </c:pt>
                <c:pt idx="1">
                  <c:v>-0.158337548786076</c:v>
                </c:pt>
                <c:pt idx="2">
                  <c:v>0.12603027477478901</c:v>
                </c:pt>
                <c:pt idx="3">
                  <c:v>1.07666869876156E-2</c:v>
                </c:pt>
                <c:pt idx="4">
                  <c:v>0.241276571435697</c:v>
                </c:pt>
                <c:pt idx="5">
                  <c:v>8.7146643189932302E-2</c:v>
                </c:pt>
                <c:pt idx="6">
                  <c:v>5.7279091851501603E-2</c:v>
                </c:pt>
                <c:pt idx="7">
                  <c:v>0.139897258370342</c:v>
                </c:pt>
                <c:pt idx="8">
                  <c:v>0.24791054753441599</c:v>
                </c:pt>
                <c:pt idx="9">
                  <c:v>-0.19794976538842299</c:v>
                </c:pt>
                <c:pt idx="10">
                  <c:v>0.106218153535604</c:v>
                </c:pt>
                <c:pt idx="12">
                  <c:v>0.18329146053936601</c:v>
                </c:pt>
                <c:pt idx="13">
                  <c:v>0</c:v>
                </c:pt>
                <c:pt idx="14">
                  <c:v>-1.7854291095191599E-2</c:v>
                </c:pt>
              </c:numCache>
            </c:numRef>
          </c:val>
          <c:extLst>
            <c:ext xmlns:c16="http://schemas.microsoft.com/office/drawing/2014/chart" uri="{C3380CC4-5D6E-409C-BE32-E72D297353CC}">
              <c16:uniqueId val="{00000000-E610-49F6-B659-FBEBC6C583D3}"/>
            </c:ext>
          </c:extLst>
        </c:ser>
        <c:ser>
          <c:idx val="1"/>
          <c:order val="1"/>
          <c:tx>
            <c:strRef>
              <c:f>Sheet1!$D$28</c:f>
              <c:strCache>
                <c:ptCount val="1"/>
                <c:pt idx="0">
                  <c:v>Selection + Interaction (1.76)</c:v>
                </c:pt>
              </c:strCache>
            </c:strRef>
          </c:tx>
          <c:spPr>
            <a:solidFill>
              <a:srgbClr val="0F2C52"/>
            </a:solidFill>
            <a:ln>
              <a:noFill/>
            </a:ln>
            <a:effectLst/>
          </c:spPr>
          <c:invertIfNegative val="0"/>
          <c:cat>
            <c:strRef>
              <c:f>Sheet1!$B$29:$B$43</c:f>
              <c:strCache>
                <c:ptCount val="15"/>
                <c:pt idx="0">
                  <c:v>Materials</c:v>
                </c:pt>
                <c:pt idx="1">
                  <c:v>Financials</c:v>
                </c:pt>
                <c:pt idx="2">
                  <c:v>Utilities</c:v>
                </c:pt>
                <c:pt idx="3">
                  <c:v>Cons Staples</c:v>
                </c:pt>
                <c:pt idx="4">
                  <c:v>Real Estate</c:v>
                </c:pt>
                <c:pt idx="5">
                  <c:v>Cons Disc</c:v>
                </c:pt>
                <c:pt idx="6">
                  <c:v>Health Care</c:v>
                </c:pt>
                <c:pt idx="7">
                  <c:v>Info Tech</c:v>
                </c:pt>
                <c:pt idx="8">
                  <c:v>Energy</c:v>
                </c:pt>
                <c:pt idx="9">
                  <c:v>Comm Svcs</c:v>
                </c:pt>
                <c:pt idx="10">
                  <c:v>Industrials</c:v>
                </c:pt>
                <c:pt idx="12">
                  <c:v>Cash</c:v>
                </c:pt>
                <c:pt idx="13">
                  <c:v>Ccy Forward</c:v>
                </c:pt>
                <c:pt idx="14">
                  <c:v>Other</c:v>
                </c:pt>
              </c:strCache>
            </c:strRef>
          </c:cat>
          <c:val>
            <c:numRef>
              <c:f>Sheet1!$D$29:$D$43</c:f>
              <c:numCache>
                <c:formatCode>0.00;\-0.00;\—;@</c:formatCode>
                <c:ptCount val="15"/>
                <c:pt idx="0">
                  <c:v>1.6424363513127</c:v>
                </c:pt>
                <c:pt idx="1">
                  <c:v>0.54993244984471401</c:v>
                </c:pt>
                <c:pt idx="2">
                  <c:v>0.223829106256134</c:v>
                </c:pt>
                <c:pt idx="3">
                  <c:v>0.26266781516684601</c:v>
                </c:pt>
                <c:pt idx="4">
                  <c:v>5.1446074789943098E-2</c:v>
                </c:pt>
                <c:pt idx="5">
                  <c:v>8.0237586298884903E-2</c:v>
                </c:pt>
                <c:pt idx="6">
                  <c:v>1.3769974567228199E-2</c:v>
                </c:pt>
                <c:pt idx="7">
                  <c:v>-8.2082829449018999E-2</c:v>
                </c:pt>
                <c:pt idx="8">
                  <c:v>-0.52271470090022598</c:v>
                </c:pt>
                <c:pt idx="9">
                  <c:v>-5.2630309743913598E-2</c:v>
                </c:pt>
                <c:pt idx="10">
                  <c:v>-0.41131244717806698</c:v>
                </c:pt>
                <c:pt idx="12">
                  <c:v>0</c:v>
                </c:pt>
                <c:pt idx="13">
                  <c:v>0</c:v>
                </c:pt>
                <c:pt idx="14">
                  <c:v>0</c:v>
                </c:pt>
              </c:numCache>
            </c:numRef>
          </c:val>
          <c:extLst>
            <c:ext xmlns:c16="http://schemas.microsoft.com/office/drawing/2014/chart" uri="{C3380CC4-5D6E-409C-BE32-E72D297353CC}">
              <c16:uniqueId val="{00000001-E610-49F6-B659-FBEBC6C583D3}"/>
            </c:ext>
          </c:extLst>
        </c:ser>
        <c:ser>
          <c:idx val="2"/>
          <c:order val="2"/>
          <c:tx>
            <c:strRef>
              <c:f>Sheet1!$E$28</c:f>
              <c:strCache>
                <c:ptCount val="1"/>
                <c:pt idx="0">
                  <c:v>Currency (0.42)</c:v>
                </c:pt>
              </c:strCache>
            </c:strRef>
          </c:tx>
          <c:spPr>
            <a:solidFill>
              <a:schemeClr val="bg1">
                <a:lumMod val="75000"/>
              </a:schemeClr>
            </a:solidFill>
            <a:ln>
              <a:noFill/>
            </a:ln>
            <a:effectLst/>
          </c:spPr>
          <c:invertIfNegative val="0"/>
          <c:cat>
            <c:strRef>
              <c:f>Sheet1!$B$29:$B$43</c:f>
              <c:strCache>
                <c:ptCount val="15"/>
                <c:pt idx="0">
                  <c:v>Materials</c:v>
                </c:pt>
                <c:pt idx="1">
                  <c:v>Financials</c:v>
                </c:pt>
                <c:pt idx="2">
                  <c:v>Utilities</c:v>
                </c:pt>
                <c:pt idx="3">
                  <c:v>Cons Staples</c:v>
                </c:pt>
                <c:pt idx="4">
                  <c:v>Real Estate</c:v>
                </c:pt>
                <c:pt idx="5">
                  <c:v>Cons Disc</c:v>
                </c:pt>
                <c:pt idx="6">
                  <c:v>Health Care</c:v>
                </c:pt>
                <c:pt idx="7">
                  <c:v>Info Tech</c:v>
                </c:pt>
                <c:pt idx="8">
                  <c:v>Energy</c:v>
                </c:pt>
                <c:pt idx="9">
                  <c:v>Comm Svcs</c:v>
                </c:pt>
                <c:pt idx="10">
                  <c:v>Industrials</c:v>
                </c:pt>
                <c:pt idx="12">
                  <c:v>Cash</c:v>
                </c:pt>
                <c:pt idx="13">
                  <c:v>Ccy Forward</c:v>
                </c:pt>
                <c:pt idx="14">
                  <c:v>Other</c:v>
                </c:pt>
              </c:strCache>
            </c:strRef>
          </c:cat>
          <c:val>
            <c:numRef>
              <c:f>Sheet1!$E$29:$E$43</c:f>
              <c:numCache>
                <c:formatCode>0.00;\-0.00;\—;@</c:formatCode>
                <c:ptCount val="15"/>
                <c:pt idx="0">
                  <c:v>1.47463855263544E-2</c:v>
                </c:pt>
                <c:pt idx="1">
                  <c:v>8.7178089764206504E-2</c:v>
                </c:pt>
                <c:pt idx="2">
                  <c:v>7.9914430961357703E-3</c:v>
                </c:pt>
                <c:pt idx="3">
                  <c:v>6.39300052875858E-2</c:v>
                </c:pt>
                <c:pt idx="4">
                  <c:v>1.4196832289156899E-2</c:v>
                </c:pt>
                <c:pt idx="5">
                  <c:v>3.6426532207875902E-2</c:v>
                </c:pt>
                <c:pt idx="6">
                  <c:v>6.3216638808263198E-2</c:v>
                </c:pt>
                <c:pt idx="7">
                  <c:v>-5.0948414327762703E-2</c:v>
                </c:pt>
                <c:pt idx="8">
                  <c:v>7.0140598227734996E-2</c:v>
                </c:pt>
                <c:pt idx="9">
                  <c:v>3.1527636706344002E-2</c:v>
                </c:pt>
                <c:pt idx="10">
                  <c:v>6.9700153930774097E-2</c:v>
                </c:pt>
                <c:pt idx="12">
                  <c:v>1.33512969318101E-2</c:v>
                </c:pt>
                <c:pt idx="13">
                  <c:v>0</c:v>
                </c:pt>
                <c:pt idx="14">
                  <c:v>-8.9704042116973103E-4</c:v>
                </c:pt>
              </c:numCache>
            </c:numRef>
          </c:val>
          <c:extLst>
            <c:ext xmlns:c16="http://schemas.microsoft.com/office/drawing/2014/chart" uri="{C3380CC4-5D6E-409C-BE32-E72D297353CC}">
              <c16:uniqueId val="{00000002-E610-49F6-B659-FBEBC6C583D3}"/>
            </c:ext>
          </c:extLst>
        </c:ser>
        <c:dLbls>
          <c:showLegendKey val="0"/>
          <c:showVal val="0"/>
          <c:showCatName val="0"/>
          <c:showSerName val="0"/>
          <c:showPercent val="0"/>
          <c:showBubbleSize val="0"/>
        </c:dLbls>
        <c:gapWidth val="60"/>
        <c:overlap val="100"/>
        <c:axId val="685502288"/>
        <c:axId val="685508448"/>
      </c:barChart>
      <c:barChart>
        <c:barDir val="bar"/>
        <c:grouping val="clustered"/>
        <c:varyColors val="0"/>
        <c:ser>
          <c:idx val="3"/>
          <c:order val="3"/>
          <c:tx>
            <c:strRef>
              <c:f>Sheet1!$F$28</c:f>
              <c:strCache>
                <c:ptCount val="1"/>
                <c:pt idx="0">
                  <c:v>Total Effect (3.28)</c:v>
                </c:pt>
              </c:strCache>
            </c:strRef>
          </c:tx>
          <c:spPr>
            <a:noFill/>
            <a:ln>
              <a:noFill/>
            </a:ln>
            <a:effectLst/>
          </c:spPr>
          <c:invertIfNegative val="0"/>
          <c:errBars>
            <c:errBarType val="both"/>
            <c:errValType val="cust"/>
            <c:noEndCap val="0"/>
            <c:plus>
              <c:numLit>
                <c:formatCode>General</c:formatCode>
                <c:ptCount val="1"/>
                <c:pt idx="0">
                  <c:v>0</c:v>
                </c:pt>
              </c:numLit>
            </c:plus>
            <c:minus>
              <c:numLit>
                <c:formatCode>General</c:formatCode>
                <c:ptCount val="1"/>
                <c:pt idx="0">
                  <c:v>0</c:v>
                </c:pt>
              </c:numLit>
            </c:minus>
            <c:spPr>
              <a:noFill/>
              <a:ln w="31750" cap="flat" cmpd="sng" algn="ctr">
                <a:solidFill>
                  <a:schemeClr val="accent2">
                    <a:alpha val="94000"/>
                  </a:schemeClr>
                </a:solidFill>
                <a:round/>
              </a:ln>
              <a:effectLst/>
            </c:spPr>
          </c:errBars>
          <c:cat>
            <c:strRef>
              <c:f>Sheet1!$B$29:$B$43</c:f>
              <c:strCache>
                <c:ptCount val="15"/>
                <c:pt idx="0">
                  <c:v>Materials</c:v>
                </c:pt>
                <c:pt idx="1">
                  <c:v>Financials</c:v>
                </c:pt>
                <c:pt idx="2">
                  <c:v>Utilities</c:v>
                </c:pt>
                <c:pt idx="3">
                  <c:v>Cons Staples</c:v>
                </c:pt>
                <c:pt idx="4">
                  <c:v>Real Estate</c:v>
                </c:pt>
                <c:pt idx="5">
                  <c:v>Cons Disc</c:v>
                </c:pt>
                <c:pt idx="6">
                  <c:v>Health Care</c:v>
                </c:pt>
                <c:pt idx="7">
                  <c:v>Info Tech</c:v>
                </c:pt>
                <c:pt idx="8">
                  <c:v>Energy</c:v>
                </c:pt>
                <c:pt idx="9">
                  <c:v>Comm Svcs</c:v>
                </c:pt>
                <c:pt idx="10">
                  <c:v>Industrials</c:v>
                </c:pt>
                <c:pt idx="12">
                  <c:v>Cash</c:v>
                </c:pt>
                <c:pt idx="13">
                  <c:v>Ccy Forward</c:v>
                </c:pt>
                <c:pt idx="14">
                  <c:v>Other</c:v>
                </c:pt>
              </c:strCache>
            </c:strRef>
          </c:cat>
          <c:val>
            <c:numRef>
              <c:f>Sheet1!$F$29:$F$43</c:f>
              <c:numCache>
                <c:formatCode>0.00;\-0.00;\—;@</c:formatCode>
                <c:ptCount val="15"/>
                <c:pt idx="0">
                  <c:v>1.9333284389102401</c:v>
                </c:pt>
                <c:pt idx="1">
                  <c:v>0.47877299082284402</c:v>
                </c:pt>
                <c:pt idx="2">
                  <c:v>0.35785082412705899</c:v>
                </c:pt>
                <c:pt idx="3">
                  <c:v>0.33736450744204699</c:v>
                </c:pt>
                <c:pt idx="4">
                  <c:v>0.30691947851479701</c:v>
                </c:pt>
                <c:pt idx="5">
                  <c:v>0.20381076169669299</c:v>
                </c:pt>
                <c:pt idx="6">
                  <c:v>0.13426570522699299</c:v>
                </c:pt>
                <c:pt idx="7">
                  <c:v>6.8660145935602601E-3</c:v>
                </c:pt>
                <c:pt idx="8">
                  <c:v>-0.20466355513807499</c:v>
                </c:pt>
                <c:pt idx="9">
                  <c:v>-0.21905243842599201</c:v>
                </c:pt>
                <c:pt idx="10">
                  <c:v>-0.23539413971168899</c:v>
                </c:pt>
                <c:pt idx="12">
                  <c:v>0.19664275747117599</c:v>
                </c:pt>
                <c:pt idx="13">
                  <c:v>0</c:v>
                </c:pt>
                <c:pt idx="14">
                  <c:v>-1.87513315163613E-2</c:v>
                </c:pt>
              </c:numCache>
            </c:numRef>
          </c:val>
          <c:extLst>
            <c:ext xmlns:c16="http://schemas.microsoft.com/office/drawing/2014/chart" uri="{C3380CC4-5D6E-409C-BE32-E72D297353CC}">
              <c16:uniqueId val="{00000003-E610-49F6-B659-FBEBC6C583D3}"/>
            </c:ext>
          </c:extLst>
        </c:ser>
        <c:dLbls>
          <c:showLegendKey val="0"/>
          <c:showVal val="0"/>
          <c:showCatName val="0"/>
          <c:showSerName val="0"/>
          <c:showPercent val="0"/>
          <c:showBubbleSize val="0"/>
        </c:dLbls>
        <c:gapWidth val="303"/>
        <c:overlap val="100"/>
        <c:axId val="685501728"/>
        <c:axId val="685493328"/>
      </c:barChart>
      <c:catAx>
        <c:axId val="685502288"/>
        <c:scaling>
          <c:orientation val="maxMin"/>
        </c:scaling>
        <c:delete val="0"/>
        <c:axPos val="l"/>
        <c:majorGridlines>
          <c:spPr>
            <a:ln w="6350" cap="flat" cmpd="sng" algn="ctr">
              <a:solidFill>
                <a:srgbClr val="C0C0C0"/>
              </a:solidFill>
              <a:round/>
            </a:ln>
            <a:effectLst/>
          </c:spPr>
        </c:majorGridlines>
        <c:numFmt formatCode="General" sourceLinked="1"/>
        <c:majorTickMark val="none"/>
        <c:minorTickMark val="none"/>
        <c:tickLblPos val="low"/>
        <c:spPr>
          <a:solidFill>
            <a:schemeClr val="bg1"/>
          </a:solidFill>
          <a:ln w="0"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508448"/>
        <c:crosses val="autoZero"/>
        <c:auto val="1"/>
        <c:lblAlgn val="ctr"/>
        <c:lblOffset val="100"/>
        <c:noMultiLvlLbl val="0"/>
      </c:catAx>
      <c:valAx>
        <c:axId val="685508448"/>
        <c:scaling>
          <c:orientation val="minMax"/>
        </c:scaling>
        <c:delete val="0"/>
        <c:axPos val="t"/>
        <c:numFmt formatCode="0.0" sourceLinked="0"/>
        <c:majorTickMark val="cross"/>
        <c:minorTickMark val="none"/>
        <c:tickLblPos val="high"/>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502288"/>
        <c:crosses val="autoZero"/>
        <c:crossBetween val="between"/>
      </c:valAx>
      <c:valAx>
        <c:axId val="685493328"/>
        <c:scaling>
          <c:orientation val="minMax"/>
        </c:scaling>
        <c:delete val="1"/>
        <c:axPos val="b"/>
        <c:numFmt formatCode="0.00;\-0.00;\—;@" sourceLinked="1"/>
        <c:majorTickMark val="out"/>
        <c:minorTickMark val="none"/>
        <c:tickLblPos val="nextTo"/>
        <c:crossAx val="685501728"/>
        <c:crosses val="max"/>
        <c:crossBetween val="between"/>
      </c:valAx>
      <c:catAx>
        <c:axId val="685501728"/>
        <c:scaling>
          <c:orientation val="maxMin"/>
        </c:scaling>
        <c:delete val="1"/>
        <c:axPos val="r"/>
        <c:numFmt formatCode="General" sourceLinked="1"/>
        <c:majorTickMark val="out"/>
        <c:minorTickMark val="none"/>
        <c:tickLblPos val="nextTo"/>
        <c:crossAx val="685493328"/>
        <c:crosses val="max"/>
        <c:auto val="1"/>
        <c:lblAlgn val="ctr"/>
        <c:lblOffset val="100"/>
        <c:noMultiLvlLbl val="0"/>
      </c:catAx>
      <c:spPr>
        <a:noFill/>
        <a:ln>
          <a:noFill/>
        </a:ln>
        <a:effectLst/>
      </c:spPr>
    </c:plotArea>
    <c:legend>
      <c:legendPos val="b"/>
      <c:legendEntry>
        <c:idx val="3"/>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50933255812551359"/>
          <c:y val="0.68982375173912425"/>
          <c:w val="0.43042202928571321"/>
          <c:h val="0.2225255776012494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20404546296216"/>
          <c:y val="4.8542455923559283E-2"/>
          <c:w val="0.76615495851372439"/>
          <c:h val="0.83766211946300728"/>
        </c:manualLayout>
      </c:layout>
      <c:barChart>
        <c:barDir val="bar"/>
        <c:grouping val="clustered"/>
        <c:varyColors val="0"/>
        <c:ser>
          <c:idx val="0"/>
          <c:order val="0"/>
          <c:tx>
            <c:strRef>
              <c:f>Sheet1!$H$28</c:f>
              <c:strCache>
                <c:ptCount val="1"/>
                <c:pt idx="0">
                  <c:v>Average Relative Weight</c:v>
                </c:pt>
              </c:strCache>
            </c:strRef>
          </c:tx>
          <c:spPr>
            <a:solidFill>
              <a:srgbClr val="EA7423"/>
            </a:solidFill>
            <a:ln>
              <a:noFill/>
            </a:ln>
            <a:effectLst/>
          </c:spPr>
          <c:invertIfNegative val="1"/>
          <c:dLbls>
            <c:delete val="1"/>
          </c:dLbls>
          <c:cat>
            <c:strRef>
              <c:f>Sheet1!$B$29:$B$43</c:f>
              <c:strCache>
                <c:ptCount val="15"/>
                <c:pt idx="0">
                  <c:v>Materials</c:v>
                </c:pt>
                <c:pt idx="1">
                  <c:v>Financials</c:v>
                </c:pt>
                <c:pt idx="2">
                  <c:v>Utilities</c:v>
                </c:pt>
                <c:pt idx="3">
                  <c:v>Cons Staples</c:v>
                </c:pt>
                <c:pt idx="4">
                  <c:v>Real Estate</c:v>
                </c:pt>
                <c:pt idx="5">
                  <c:v>Cons Disc</c:v>
                </c:pt>
                <c:pt idx="6">
                  <c:v>Health Care</c:v>
                </c:pt>
                <c:pt idx="7">
                  <c:v>Info Tech</c:v>
                </c:pt>
                <c:pt idx="8">
                  <c:v>Energy</c:v>
                </c:pt>
                <c:pt idx="9">
                  <c:v>Comm Svcs</c:v>
                </c:pt>
                <c:pt idx="10">
                  <c:v>Industrials</c:v>
                </c:pt>
                <c:pt idx="12">
                  <c:v>Cash</c:v>
                </c:pt>
                <c:pt idx="13">
                  <c:v>Ccy Forward</c:v>
                </c:pt>
                <c:pt idx="14">
                  <c:v>Other</c:v>
                </c:pt>
              </c:strCache>
            </c:strRef>
          </c:cat>
          <c:val>
            <c:numRef>
              <c:f>Sheet1!$H$29:$H$43</c:f>
              <c:numCache>
                <c:formatCode>0.00;\-0.00;\—;@</c:formatCode>
                <c:ptCount val="15"/>
                <c:pt idx="0">
                  <c:v>-3.7115645150040999</c:v>
                </c:pt>
                <c:pt idx="1">
                  <c:v>5.4189702862603903</c:v>
                </c:pt>
                <c:pt idx="2">
                  <c:v>1.4304698464825401</c:v>
                </c:pt>
                <c:pt idx="3">
                  <c:v>-0.94221345671494405</c:v>
                </c:pt>
                <c:pt idx="4">
                  <c:v>-1.2818289319160601</c:v>
                </c:pt>
                <c:pt idx="5">
                  <c:v>-0.772943017623407</c:v>
                </c:pt>
                <c:pt idx="6">
                  <c:v>3.5997146005440198E-2</c:v>
                </c:pt>
                <c:pt idx="7">
                  <c:v>-0.45794278215933598</c:v>
                </c:pt>
                <c:pt idx="8">
                  <c:v>-7.4689977854474093E-2</c:v>
                </c:pt>
                <c:pt idx="9">
                  <c:v>1.1749946643428899</c:v>
                </c:pt>
                <c:pt idx="10">
                  <c:v>-2.7959610174123801</c:v>
                </c:pt>
                <c:pt idx="12">
                  <c:v>1.65416561149843</c:v>
                </c:pt>
                <c:pt idx="13">
                  <c:v>0</c:v>
                </c:pt>
                <c:pt idx="14">
                  <c:v>0.32254614409500498</c:v>
                </c:pt>
              </c:numCache>
            </c:numRef>
          </c:val>
          <c:extLst>
            <c:ext xmlns:c14="http://schemas.microsoft.com/office/drawing/2007/8/2/chart" uri="{6F2FDCE9-48DA-4B69-8628-5D25D57E5C99}">
              <c14:invertSolidFillFmt>
                <c14:spPr xmlns:c14="http://schemas.microsoft.com/office/drawing/2007/8/2/chart">
                  <a:solidFill>
                    <a:srgbClr val="F4B183"/>
                  </a:solidFill>
                  <a:ln>
                    <a:noFill/>
                  </a:ln>
                  <a:effectLst/>
                </c14:spPr>
              </c14:invertSolidFillFmt>
            </c:ext>
            <c:ext xmlns:c16="http://schemas.microsoft.com/office/drawing/2014/chart" uri="{C3380CC4-5D6E-409C-BE32-E72D297353CC}">
              <c16:uniqueId val="{00000000-8F3D-4AE1-B15B-C602045FAC22}"/>
            </c:ext>
          </c:extLst>
        </c:ser>
        <c:dLbls>
          <c:dLblPos val="outEnd"/>
          <c:showLegendKey val="0"/>
          <c:showVal val="1"/>
          <c:showCatName val="0"/>
          <c:showSerName val="0"/>
          <c:showPercent val="0"/>
          <c:showBubbleSize val="0"/>
        </c:dLbls>
        <c:gapWidth val="60"/>
        <c:axId val="685500048"/>
        <c:axId val="685493888"/>
      </c:barChart>
      <c:catAx>
        <c:axId val="685500048"/>
        <c:scaling>
          <c:orientation val="maxMin"/>
        </c:scaling>
        <c:delete val="0"/>
        <c:axPos val="l"/>
        <c:majorGridlines>
          <c:spPr>
            <a:ln w="6350" cap="flat" cmpd="sng" algn="ctr">
              <a:solidFill>
                <a:srgbClr val="C0C0C0"/>
              </a:solidFill>
              <a:round/>
            </a:ln>
            <a:effectLst/>
          </c:spPr>
        </c:majorGridlines>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493888"/>
        <c:crosses val="autoZero"/>
        <c:auto val="1"/>
        <c:lblAlgn val="ctr"/>
        <c:lblOffset val="100"/>
        <c:noMultiLvlLbl val="0"/>
      </c:catAx>
      <c:valAx>
        <c:axId val="685493888"/>
        <c:scaling>
          <c:orientation val="minMax"/>
        </c:scaling>
        <c:delete val="0"/>
        <c:axPos val="t"/>
        <c:numFmt formatCode="#,##0" sourceLinked="0"/>
        <c:majorTickMark val="cross"/>
        <c:minorTickMark val="none"/>
        <c:tickLblPos val="high"/>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5000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5895712380016"/>
          <c:y val="8.0982537104243024E-2"/>
          <c:w val="0.67116235352171083"/>
          <c:h val="0.82428574890142181"/>
        </c:manualLayout>
      </c:layout>
      <c:barChart>
        <c:barDir val="bar"/>
        <c:grouping val="clustered"/>
        <c:varyColors val="0"/>
        <c:ser>
          <c:idx val="0"/>
          <c:order val="0"/>
          <c:tx>
            <c:strRef>
              <c:f>Sheet1!$B$1</c:f>
              <c:strCache>
                <c:ptCount val="1"/>
                <c:pt idx="0">
                  <c:v>Series 1</c:v>
                </c:pt>
              </c:strCache>
            </c:strRef>
          </c:tx>
          <c:spPr>
            <a:solidFill>
              <a:srgbClr val="E87524"/>
            </a:solidFill>
            <a:ln>
              <a:noFill/>
            </a:ln>
            <a:effectLst/>
          </c:spPr>
          <c:invertIfNegative val="1"/>
          <c:cat>
            <c:strRef>
              <c:f>Sheet1!$A$2:$A$28</c:f>
              <c:strCache>
                <c:ptCount val="27"/>
                <c:pt idx="0">
                  <c:v>United States</c:v>
                </c:pt>
                <c:pt idx="1">
                  <c:v>Japan</c:v>
                </c:pt>
                <c:pt idx="2">
                  <c:v>Taiwan</c:v>
                </c:pt>
                <c:pt idx="3">
                  <c:v>Netherlands</c:v>
                </c:pt>
                <c:pt idx="4">
                  <c:v>Australia</c:v>
                </c:pt>
                <c:pt idx="5">
                  <c:v>Israel</c:v>
                </c:pt>
                <c:pt idx="6">
                  <c:v>Finland</c:v>
                </c:pt>
                <c:pt idx="7">
                  <c:v>Hong Kong</c:v>
                </c:pt>
                <c:pt idx="8">
                  <c:v>Portugal</c:v>
                </c:pt>
                <c:pt idx="9">
                  <c:v>New Zealand</c:v>
                </c:pt>
                <c:pt idx="10">
                  <c:v>Norway</c:v>
                </c:pt>
                <c:pt idx="11">
                  <c:v>Korea</c:v>
                </c:pt>
                <c:pt idx="12">
                  <c:v>Ireland</c:v>
                </c:pt>
                <c:pt idx="13">
                  <c:v>Spain</c:v>
                </c:pt>
                <c:pt idx="14">
                  <c:v>Austria</c:v>
                </c:pt>
                <c:pt idx="15">
                  <c:v>United Kingdom</c:v>
                </c:pt>
                <c:pt idx="16">
                  <c:v>Belgium</c:v>
                </c:pt>
                <c:pt idx="17">
                  <c:v>Denmark</c:v>
                </c:pt>
                <c:pt idx="18">
                  <c:v>France</c:v>
                </c:pt>
                <c:pt idx="19">
                  <c:v>Switzerland</c:v>
                </c:pt>
                <c:pt idx="20">
                  <c:v>China</c:v>
                </c:pt>
                <c:pt idx="21">
                  <c:v>India</c:v>
                </c:pt>
                <c:pt idx="22">
                  <c:v>Singapore</c:v>
                </c:pt>
                <c:pt idx="23">
                  <c:v>Italy</c:v>
                </c:pt>
                <c:pt idx="24">
                  <c:v>Sweden</c:v>
                </c:pt>
                <c:pt idx="25">
                  <c:v>Germany</c:v>
                </c:pt>
                <c:pt idx="26">
                  <c:v>Canada</c:v>
                </c:pt>
              </c:strCache>
            </c:strRef>
          </c:cat>
          <c:val>
            <c:numRef>
              <c:f>Sheet1!$B$2:$B$28</c:f>
              <c:numCache>
                <c:formatCode>General</c:formatCode>
                <c:ptCount val="27"/>
                <c:pt idx="0">
                  <c:v>2.04</c:v>
                </c:pt>
                <c:pt idx="1">
                  <c:v>-0.88</c:v>
                </c:pt>
                <c:pt idx="2">
                  <c:v>0.13</c:v>
                </c:pt>
                <c:pt idx="3">
                  <c:v>0.03</c:v>
                </c:pt>
                <c:pt idx="4">
                  <c:v>-0.44</c:v>
                </c:pt>
                <c:pt idx="5">
                  <c:v>-0.04</c:v>
                </c:pt>
                <c:pt idx="6">
                  <c:v>-0.05</c:v>
                </c:pt>
                <c:pt idx="7">
                  <c:v>-0.02</c:v>
                </c:pt>
                <c:pt idx="8">
                  <c:v>-0.01</c:v>
                </c:pt>
                <c:pt idx="9">
                  <c:v>-0.01</c:v>
                </c:pt>
                <c:pt idx="10">
                  <c:v>-0.05</c:v>
                </c:pt>
                <c:pt idx="11">
                  <c:v>0</c:v>
                </c:pt>
                <c:pt idx="12">
                  <c:v>-0.03</c:v>
                </c:pt>
                <c:pt idx="13">
                  <c:v>-0.01</c:v>
                </c:pt>
                <c:pt idx="14">
                  <c:v>-0.01</c:v>
                </c:pt>
                <c:pt idx="15">
                  <c:v>-0.46</c:v>
                </c:pt>
                <c:pt idx="16">
                  <c:v>-0.05</c:v>
                </c:pt>
                <c:pt idx="17">
                  <c:v>-0.01</c:v>
                </c:pt>
                <c:pt idx="18">
                  <c:v>-0.26</c:v>
                </c:pt>
                <c:pt idx="19">
                  <c:v>-0.17</c:v>
                </c:pt>
                <c:pt idx="20">
                  <c:v>0.14000000000000001</c:v>
                </c:pt>
                <c:pt idx="21">
                  <c:v>7.0000000000000007E-2</c:v>
                </c:pt>
                <c:pt idx="22">
                  <c:v>0.04</c:v>
                </c:pt>
                <c:pt idx="23">
                  <c:v>-0.12</c:v>
                </c:pt>
                <c:pt idx="24">
                  <c:v>-0.15</c:v>
                </c:pt>
                <c:pt idx="25">
                  <c:v>-3.0000000000000001E-3</c:v>
                </c:pt>
                <c:pt idx="26">
                  <c:v>-1.85</c:v>
                </c:pt>
              </c:numCache>
            </c:numRef>
          </c:val>
          <c:extLst>
            <c:ext xmlns:c14="http://schemas.microsoft.com/office/drawing/2007/8/2/chart" uri="{6F2FDCE9-48DA-4B69-8628-5D25D57E5C99}">
              <c14:invertSolidFillFmt>
                <c14:spPr xmlns:c14="http://schemas.microsoft.com/office/drawing/2007/8/2/chart">
                  <a:solidFill>
                    <a:srgbClr val="F6C8A7"/>
                  </a:solidFill>
                  <a:ln>
                    <a:noFill/>
                  </a:ln>
                  <a:effectLst/>
                </c14:spPr>
              </c14:invertSolidFillFmt>
            </c:ext>
            <c:ext xmlns:c16="http://schemas.microsoft.com/office/drawing/2014/chart" uri="{C3380CC4-5D6E-409C-BE32-E72D297353CC}">
              <c16:uniqueId val="{00000000-999E-4EE1-A807-545EB8414DDB}"/>
            </c:ext>
          </c:extLst>
        </c:ser>
        <c:dLbls>
          <c:showLegendKey val="0"/>
          <c:showVal val="0"/>
          <c:showCatName val="0"/>
          <c:showSerName val="0"/>
          <c:showPercent val="0"/>
          <c:showBubbleSize val="0"/>
        </c:dLbls>
        <c:gapWidth val="40"/>
        <c:axId val="1107418111"/>
        <c:axId val="1107434751"/>
      </c:barChart>
      <c:catAx>
        <c:axId val="1107418111"/>
        <c:scaling>
          <c:orientation val="minMax"/>
        </c:scaling>
        <c:delete val="0"/>
        <c:axPos val="l"/>
        <c:majorGridlines>
          <c:spPr>
            <a:ln w="6350" cap="flat" cmpd="sng" algn="ctr">
              <a:solidFill>
                <a:srgbClr val="C0C0C0"/>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07434751"/>
        <c:crosses val="autoZero"/>
        <c:auto val="1"/>
        <c:lblAlgn val="ctr"/>
        <c:lblOffset val="0"/>
        <c:tickLblSkip val="1"/>
        <c:noMultiLvlLbl val="0"/>
      </c:catAx>
      <c:valAx>
        <c:axId val="1107434751"/>
        <c:scaling>
          <c:orientation val="minMax"/>
          <c:min val="-2"/>
        </c:scaling>
        <c:delete val="0"/>
        <c:axPos val="b"/>
        <c:numFmt formatCode="General" sourceLinked="1"/>
        <c:majorTickMark val="cross"/>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07418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54695691767738"/>
          <c:y val="4.8657939126309099E-2"/>
          <c:w val="0.75106565830750549"/>
          <c:h val="0.85248806266489685"/>
        </c:manualLayout>
      </c:layout>
      <c:barChart>
        <c:barDir val="bar"/>
        <c:grouping val="stacked"/>
        <c:varyColors val="0"/>
        <c:ser>
          <c:idx val="0"/>
          <c:order val="0"/>
          <c:tx>
            <c:strRef>
              <c:f>'[Worksheet in DD Roadshow 2022_v12 (D) E]Summary'!$C$69</c:f>
              <c:strCache>
                <c:ptCount val="1"/>
                <c:pt idx="0">
                  <c:v>Allocation (0.19)</c:v>
                </c:pt>
              </c:strCache>
            </c:strRef>
          </c:tx>
          <c:spPr>
            <a:solidFill>
              <a:srgbClr val="6BB2E2"/>
            </a:solidFill>
            <a:ln>
              <a:noFill/>
            </a:ln>
            <a:effectLst/>
          </c:spPr>
          <c:invertIfNegative val="0"/>
          <c:cat>
            <c:strRef>
              <c:f>'Worksheet in DD Roadshow 2022_v12 (D) E'!mobile_country</c:f>
              <c:strCache>
                <c:ptCount val="27"/>
                <c:pt idx="0">
                  <c:v>Canada</c:v>
                </c:pt>
                <c:pt idx="1">
                  <c:v>Germany</c:v>
                </c:pt>
                <c:pt idx="2">
                  <c:v>Sweden</c:v>
                </c:pt>
                <c:pt idx="3">
                  <c:v>Italy</c:v>
                </c:pt>
                <c:pt idx="4">
                  <c:v>Singapore</c:v>
                </c:pt>
                <c:pt idx="5">
                  <c:v>India</c:v>
                </c:pt>
                <c:pt idx="6">
                  <c:v>China</c:v>
                </c:pt>
                <c:pt idx="7">
                  <c:v>Switzerland</c:v>
                </c:pt>
                <c:pt idx="8">
                  <c:v>France</c:v>
                </c:pt>
                <c:pt idx="9">
                  <c:v>Denmark</c:v>
                </c:pt>
                <c:pt idx="10">
                  <c:v>Belgium</c:v>
                </c:pt>
                <c:pt idx="11">
                  <c:v>United Kingdom</c:v>
                </c:pt>
                <c:pt idx="12">
                  <c:v>Austria</c:v>
                </c:pt>
                <c:pt idx="13">
                  <c:v>Spain</c:v>
                </c:pt>
                <c:pt idx="14">
                  <c:v>Ireland</c:v>
                </c:pt>
                <c:pt idx="15">
                  <c:v>Korea</c:v>
                </c:pt>
                <c:pt idx="16">
                  <c:v>Norway</c:v>
                </c:pt>
                <c:pt idx="17">
                  <c:v>New Zealand</c:v>
                </c:pt>
                <c:pt idx="18">
                  <c:v>Portugal</c:v>
                </c:pt>
                <c:pt idx="19">
                  <c:v>Hong Kong</c:v>
                </c:pt>
                <c:pt idx="20">
                  <c:v>Finland</c:v>
                </c:pt>
                <c:pt idx="21">
                  <c:v>Israel</c:v>
                </c:pt>
                <c:pt idx="22">
                  <c:v>Australia</c:v>
                </c:pt>
                <c:pt idx="23">
                  <c:v>Netherlands</c:v>
                </c:pt>
                <c:pt idx="24">
                  <c:v>Taiwan</c:v>
                </c:pt>
                <c:pt idx="25">
                  <c:v>Japan</c:v>
                </c:pt>
                <c:pt idx="26">
                  <c:v>United States</c:v>
                </c:pt>
              </c:strCache>
            </c:strRef>
          </c:cat>
          <c:val>
            <c:numRef>
              <c:f>'Worksheet in DD Roadshow 2022_v12 (D) E'!mobile_allocation</c:f>
              <c:numCache>
                <c:formatCode>0.00;\-0.00;\—;@</c:formatCode>
                <c:ptCount val="27"/>
                <c:pt idx="0">
                  <c:v>5.7230638830935996E-3</c:v>
                </c:pt>
                <c:pt idx="1">
                  <c:v>8.7691632379484005E-4</c:v>
                </c:pt>
                <c:pt idx="2">
                  <c:v>2.2430772889333399E-3</c:v>
                </c:pt>
                <c:pt idx="3">
                  <c:v>7.5097265327743797E-3</c:v>
                </c:pt>
                <c:pt idx="4" formatCode="0.000;\-0.000;\—;@">
                  <c:v>8.7085145380557403E-4</c:v>
                </c:pt>
                <c:pt idx="5">
                  <c:v>6.54700711259613E-3</c:v>
                </c:pt>
                <c:pt idx="6">
                  <c:v>1.47993009201765E-3</c:v>
                </c:pt>
                <c:pt idx="7">
                  <c:v>2.04676283909732E-3</c:v>
                </c:pt>
                <c:pt idx="8">
                  <c:v>-1.2482204999983101E-3</c:v>
                </c:pt>
                <c:pt idx="9">
                  <c:v>-4.8726498457980901E-4</c:v>
                </c:pt>
                <c:pt idx="10">
                  <c:v>7.8147689607444796E-4</c:v>
                </c:pt>
                <c:pt idx="11">
                  <c:v>-9.4039645425628201E-3</c:v>
                </c:pt>
                <c:pt idx="12">
                  <c:v>1.2461638439231299E-3</c:v>
                </c:pt>
                <c:pt idx="13">
                  <c:v>5.1361616855277899E-4</c:v>
                </c:pt>
                <c:pt idx="14">
                  <c:v>-6.0055804588939098E-4</c:v>
                </c:pt>
                <c:pt idx="15">
                  <c:v>-7.7612667786352892E-6</c:v>
                </c:pt>
                <c:pt idx="16">
                  <c:v>-1.1890499049280201E-3</c:v>
                </c:pt>
                <c:pt idx="17">
                  <c:v>-7.5317931473072703E-4</c:v>
                </c:pt>
                <c:pt idx="18">
                  <c:v>-9.5070749455742904E-4</c:v>
                </c:pt>
                <c:pt idx="19">
                  <c:v>-4.6463559697219702E-4</c:v>
                </c:pt>
                <c:pt idx="20">
                  <c:v>-2.6550629868868801E-3</c:v>
                </c:pt>
                <c:pt idx="21">
                  <c:v>-3.1666265322275698E-3</c:v>
                </c:pt>
                <c:pt idx="22">
                  <c:v>-9.6769312882196996E-3</c:v>
                </c:pt>
                <c:pt idx="23">
                  <c:v>1.2892452149816499E-3</c:v>
                </c:pt>
                <c:pt idx="24">
                  <c:v>-6.4325323070240003E-3</c:v>
                </c:pt>
                <c:pt idx="25">
                  <c:v>-6.2530048062714796E-2</c:v>
                </c:pt>
                <c:pt idx="26">
                  <c:v>4.7026793181305301E-2</c:v>
                </c:pt>
              </c:numCache>
            </c:numRef>
          </c:val>
          <c:extLst>
            <c:ext xmlns:c16="http://schemas.microsoft.com/office/drawing/2014/chart" uri="{C3380CC4-5D6E-409C-BE32-E72D297353CC}">
              <c16:uniqueId val="{00000000-501A-41BC-A9E8-B6D9B1955F66}"/>
            </c:ext>
          </c:extLst>
        </c:ser>
        <c:ser>
          <c:idx val="1"/>
          <c:order val="1"/>
          <c:tx>
            <c:strRef>
              <c:f>'[Worksheet in DD Roadshow 2022_v12 (D) E]Summary'!$D$69</c:f>
              <c:strCache>
                <c:ptCount val="1"/>
                <c:pt idx="0">
                  <c:v>Selection + Interaction  (0.3)</c:v>
                </c:pt>
              </c:strCache>
            </c:strRef>
          </c:tx>
          <c:spPr>
            <a:solidFill>
              <a:srgbClr val="0F2C52"/>
            </a:solidFill>
            <a:ln>
              <a:noFill/>
            </a:ln>
            <a:effectLst/>
          </c:spPr>
          <c:invertIfNegative val="0"/>
          <c:cat>
            <c:strRef>
              <c:f>'Worksheet in DD Roadshow 2022_v12 (D) E'!mobile_country</c:f>
              <c:strCache>
                <c:ptCount val="27"/>
                <c:pt idx="0">
                  <c:v>Canada</c:v>
                </c:pt>
                <c:pt idx="1">
                  <c:v>Germany</c:v>
                </c:pt>
                <c:pt idx="2">
                  <c:v>Sweden</c:v>
                </c:pt>
                <c:pt idx="3">
                  <c:v>Italy</c:v>
                </c:pt>
                <c:pt idx="4">
                  <c:v>Singapore</c:v>
                </c:pt>
                <c:pt idx="5">
                  <c:v>India</c:v>
                </c:pt>
                <c:pt idx="6">
                  <c:v>China</c:v>
                </c:pt>
                <c:pt idx="7">
                  <c:v>Switzerland</c:v>
                </c:pt>
                <c:pt idx="8">
                  <c:v>France</c:v>
                </c:pt>
                <c:pt idx="9">
                  <c:v>Denmark</c:v>
                </c:pt>
                <c:pt idx="10">
                  <c:v>Belgium</c:v>
                </c:pt>
                <c:pt idx="11">
                  <c:v>United Kingdom</c:v>
                </c:pt>
                <c:pt idx="12">
                  <c:v>Austria</c:v>
                </c:pt>
                <c:pt idx="13">
                  <c:v>Spain</c:v>
                </c:pt>
                <c:pt idx="14">
                  <c:v>Ireland</c:v>
                </c:pt>
                <c:pt idx="15">
                  <c:v>Korea</c:v>
                </c:pt>
                <c:pt idx="16">
                  <c:v>Norway</c:v>
                </c:pt>
                <c:pt idx="17">
                  <c:v>New Zealand</c:v>
                </c:pt>
                <c:pt idx="18">
                  <c:v>Portugal</c:v>
                </c:pt>
                <c:pt idx="19">
                  <c:v>Hong Kong</c:v>
                </c:pt>
                <c:pt idx="20">
                  <c:v>Finland</c:v>
                </c:pt>
                <c:pt idx="21">
                  <c:v>Israel</c:v>
                </c:pt>
                <c:pt idx="22">
                  <c:v>Australia</c:v>
                </c:pt>
                <c:pt idx="23">
                  <c:v>Netherlands</c:v>
                </c:pt>
                <c:pt idx="24">
                  <c:v>Taiwan</c:v>
                </c:pt>
                <c:pt idx="25">
                  <c:v>Japan</c:v>
                </c:pt>
                <c:pt idx="26">
                  <c:v>United States</c:v>
                </c:pt>
              </c:strCache>
            </c:strRef>
          </c:cat>
          <c:val>
            <c:numRef>
              <c:f>'Worksheet in DD Roadshow 2022_v12 (D) E'!mobile_selection</c:f>
              <c:numCache>
                <c:formatCode>0.00;\-0.00;\—;@</c:formatCode>
                <c:ptCount val="27"/>
                <c:pt idx="0">
                  <c:v>0.46567411271847498</c:v>
                </c:pt>
                <c:pt idx="1">
                  <c:v>4.33845797846278E-2</c:v>
                </c:pt>
                <c:pt idx="2">
                  <c:v>2.5697012870092399E-3</c:v>
                </c:pt>
                <c:pt idx="3">
                  <c:v>0</c:v>
                </c:pt>
                <c:pt idx="4">
                  <c:v>9.7203627435318001E-3</c:v>
                </c:pt>
                <c:pt idx="5">
                  <c:v>0</c:v>
                </c:pt>
                <c:pt idx="6">
                  <c:v>0</c:v>
                </c:pt>
                <c:pt idx="7">
                  <c:v>4.7199733533593996E-3</c:v>
                </c:pt>
                <c:pt idx="8">
                  <c:v>-2.3903946883200599E-3</c:v>
                </c:pt>
                <c:pt idx="9">
                  <c:v>3.2841497123056798E-3</c:v>
                </c:pt>
                <c:pt idx="10">
                  <c:v>0</c:v>
                </c:pt>
                <c:pt idx="11">
                  <c:v>-7.5320846664896799E-3</c:v>
                </c:pt>
                <c:pt idx="12">
                  <c:v>0</c:v>
                </c:pt>
                <c:pt idx="13">
                  <c:v>8.7566962432112305E-4</c:v>
                </c:pt>
                <c:pt idx="14">
                  <c:v>0</c:v>
                </c:pt>
                <c:pt idx="15">
                  <c:v>0</c:v>
                </c:pt>
                <c:pt idx="16">
                  <c:v>0</c:v>
                </c:pt>
                <c:pt idx="17">
                  <c:v>0</c:v>
                </c:pt>
                <c:pt idx="18">
                  <c:v>0</c:v>
                </c:pt>
                <c:pt idx="19">
                  <c:v>2.6711791110661299E-4</c:v>
                </c:pt>
                <c:pt idx="20">
                  <c:v>0</c:v>
                </c:pt>
                <c:pt idx="21">
                  <c:v>0</c:v>
                </c:pt>
                <c:pt idx="22">
                  <c:v>0</c:v>
                </c:pt>
                <c:pt idx="23">
                  <c:v>-4.8943451750568696E-3</c:v>
                </c:pt>
                <c:pt idx="24">
                  <c:v>0</c:v>
                </c:pt>
                <c:pt idx="25">
                  <c:v>-1.4504110023804201E-2</c:v>
                </c:pt>
                <c:pt idx="26">
                  <c:v>-0.19703261736678501</c:v>
                </c:pt>
              </c:numCache>
            </c:numRef>
          </c:val>
          <c:extLst>
            <c:ext xmlns:c16="http://schemas.microsoft.com/office/drawing/2014/chart" uri="{C3380CC4-5D6E-409C-BE32-E72D297353CC}">
              <c16:uniqueId val="{00000001-501A-41BC-A9E8-B6D9B1955F66}"/>
            </c:ext>
          </c:extLst>
        </c:ser>
        <c:ser>
          <c:idx val="2"/>
          <c:order val="2"/>
          <c:tx>
            <c:strRef>
              <c:f>'[Worksheet in DD Roadshow 2022_v12 (D) E]Summary'!$E$69</c:f>
              <c:strCache>
                <c:ptCount val="1"/>
                <c:pt idx="0">
                  <c:v>Currency (0.15)</c:v>
                </c:pt>
              </c:strCache>
            </c:strRef>
          </c:tx>
          <c:spPr>
            <a:solidFill>
              <a:schemeClr val="bg1">
                <a:lumMod val="75000"/>
              </a:schemeClr>
            </a:solidFill>
            <a:ln>
              <a:noFill/>
            </a:ln>
            <a:effectLst/>
          </c:spPr>
          <c:invertIfNegative val="0"/>
          <c:cat>
            <c:strRef>
              <c:f>'Worksheet in DD Roadshow 2022_v12 (D) E'!mobile_country</c:f>
              <c:strCache>
                <c:ptCount val="27"/>
                <c:pt idx="0">
                  <c:v>Canada</c:v>
                </c:pt>
                <c:pt idx="1">
                  <c:v>Germany</c:v>
                </c:pt>
                <c:pt idx="2">
                  <c:v>Sweden</c:v>
                </c:pt>
                <c:pt idx="3">
                  <c:v>Italy</c:v>
                </c:pt>
                <c:pt idx="4">
                  <c:v>Singapore</c:v>
                </c:pt>
                <c:pt idx="5">
                  <c:v>India</c:v>
                </c:pt>
                <c:pt idx="6">
                  <c:v>China</c:v>
                </c:pt>
                <c:pt idx="7">
                  <c:v>Switzerland</c:v>
                </c:pt>
                <c:pt idx="8">
                  <c:v>France</c:v>
                </c:pt>
                <c:pt idx="9">
                  <c:v>Denmark</c:v>
                </c:pt>
                <c:pt idx="10">
                  <c:v>Belgium</c:v>
                </c:pt>
                <c:pt idx="11">
                  <c:v>United Kingdom</c:v>
                </c:pt>
                <c:pt idx="12">
                  <c:v>Austria</c:v>
                </c:pt>
                <c:pt idx="13">
                  <c:v>Spain</c:v>
                </c:pt>
                <c:pt idx="14">
                  <c:v>Ireland</c:v>
                </c:pt>
                <c:pt idx="15">
                  <c:v>Korea</c:v>
                </c:pt>
                <c:pt idx="16">
                  <c:v>Norway</c:v>
                </c:pt>
                <c:pt idx="17">
                  <c:v>New Zealand</c:v>
                </c:pt>
                <c:pt idx="18">
                  <c:v>Portugal</c:v>
                </c:pt>
                <c:pt idx="19">
                  <c:v>Hong Kong</c:v>
                </c:pt>
                <c:pt idx="20">
                  <c:v>Finland</c:v>
                </c:pt>
                <c:pt idx="21">
                  <c:v>Israel</c:v>
                </c:pt>
                <c:pt idx="22">
                  <c:v>Australia</c:v>
                </c:pt>
                <c:pt idx="23">
                  <c:v>Netherlands</c:v>
                </c:pt>
                <c:pt idx="24">
                  <c:v>Taiwan</c:v>
                </c:pt>
                <c:pt idx="25">
                  <c:v>Japan</c:v>
                </c:pt>
                <c:pt idx="26">
                  <c:v>United States</c:v>
                </c:pt>
              </c:strCache>
            </c:strRef>
          </c:cat>
          <c:val>
            <c:numRef>
              <c:f>'Worksheet in DD Roadshow 2022_v12 (D) E'!mobile_currency</c:f>
              <c:numCache>
                <c:formatCode>0.00;\-0.00;\—;@</c:formatCode>
                <c:ptCount val="27"/>
                <c:pt idx="0">
                  <c:v>1.05735116061253E-2</c:v>
                </c:pt>
                <c:pt idx="1">
                  <c:v>-1.77351960829285E-3</c:v>
                </c:pt>
                <c:pt idx="2">
                  <c:v>6.6130569074539401E-3</c:v>
                </c:pt>
                <c:pt idx="3">
                  <c:v>3.6344013801663001E-3</c:v>
                </c:pt>
                <c:pt idx="4">
                  <c:v>2.03836821882768E-4</c:v>
                </c:pt>
                <c:pt idx="5">
                  <c:v>6.4005488491902199E-4</c:v>
                </c:pt>
                <c:pt idx="6">
                  <c:v>2.8130473427617998E-3</c:v>
                </c:pt>
                <c:pt idx="7">
                  <c:v>-3.6966822415039099E-3</c:v>
                </c:pt>
                <c:pt idx="8">
                  <c:v>6.2420805280300404E-3</c:v>
                </c:pt>
                <c:pt idx="9">
                  <c:v>-2.3643929843187499E-4</c:v>
                </c:pt>
                <c:pt idx="10">
                  <c:v>1.6199954851925801E-3</c:v>
                </c:pt>
                <c:pt idx="11">
                  <c:v>1.8484470993731301E-2</c:v>
                </c:pt>
                <c:pt idx="12">
                  <c:v>2.8816623621250899E-4</c:v>
                </c:pt>
                <c:pt idx="13">
                  <c:v>1.00364348129618E-4</c:v>
                </c:pt>
                <c:pt idx="14">
                  <c:v>8.7471466908057595E-4</c:v>
                </c:pt>
                <c:pt idx="15">
                  <c:v>-5.5703355269688399E-6</c:v>
                </c:pt>
                <c:pt idx="16">
                  <c:v>8.0008419312457997E-4</c:v>
                </c:pt>
                <c:pt idx="17">
                  <c:v>2.31468069730654E-4</c:v>
                </c:pt>
                <c:pt idx="18">
                  <c:v>3.6603615284625901E-4</c:v>
                </c:pt>
                <c:pt idx="19">
                  <c:v>-8.6498322511897202E-4</c:v>
                </c:pt>
                <c:pt idx="20">
                  <c:v>1.55384657574715E-3</c:v>
                </c:pt>
                <c:pt idx="21">
                  <c:v>-1.41965282916323E-3</c:v>
                </c:pt>
                <c:pt idx="22">
                  <c:v>4.8907203955158903E-3</c:v>
                </c:pt>
                <c:pt idx="23">
                  <c:v>-2.2423346685611699E-3</c:v>
                </c:pt>
                <c:pt idx="24">
                  <c:v>-1.7489912745969501E-3</c:v>
                </c:pt>
                <c:pt idx="25">
                  <c:v>3.2424845962455401E-2</c:v>
                </c:pt>
                <c:pt idx="26">
                  <c:v>7.4531247638001799E-2</c:v>
                </c:pt>
              </c:numCache>
            </c:numRef>
          </c:val>
          <c:extLst>
            <c:ext xmlns:c16="http://schemas.microsoft.com/office/drawing/2014/chart" uri="{C3380CC4-5D6E-409C-BE32-E72D297353CC}">
              <c16:uniqueId val="{00000002-501A-41BC-A9E8-B6D9B1955F66}"/>
            </c:ext>
          </c:extLst>
        </c:ser>
        <c:dLbls>
          <c:showLegendKey val="0"/>
          <c:showVal val="0"/>
          <c:showCatName val="0"/>
          <c:showSerName val="0"/>
          <c:showPercent val="0"/>
          <c:showBubbleSize val="0"/>
        </c:dLbls>
        <c:gapWidth val="50"/>
        <c:overlap val="100"/>
        <c:axId val="685502288"/>
        <c:axId val="685508448"/>
      </c:barChart>
      <c:barChart>
        <c:barDir val="bar"/>
        <c:grouping val="clustered"/>
        <c:varyColors val="0"/>
        <c:ser>
          <c:idx val="3"/>
          <c:order val="3"/>
          <c:tx>
            <c:strRef>
              <c:f>'[Worksheet in DD Roadshow 2022_v12 (D) E]Summary'!$F$69</c:f>
              <c:strCache>
                <c:ptCount val="1"/>
                <c:pt idx="0">
                  <c:v>Total Effect (0.64)</c:v>
                </c:pt>
              </c:strCache>
            </c:strRef>
          </c:tx>
          <c:spPr>
            <a:noFill/>
            <a:ln>
              <a:noFill/>
            </a:ln>
            <a:effectLst/>
          </c:spPr>
          <c:invertIfNegative val="0"/>
          <c:errBars>
            <c:errBarType val="both"/>
            <c:errValType val="cust"/>
            <c:noEndCap val="0"/>
            <c:plus>
              <c:numLit>
                <c:formatCode>General</c:formatCode>
                <c:ptCount val="1"/>
                <c:pt idx="0">
                  <c:v>0</c:v>
                </c:pt>
              </c:numLit>
            </c:plus>
            <c:minus>
              <c:numLit>
                <c:formatCode>General</c:formatCode>
                <c:ptCount val="1"/>
                <c:pt idx="0">
                  <c:v>0</c:v>
                </c:pt>
              </c:numLit>
            </c:minus>
            <c:spPr>
              <a:noFill/>
              <a:ln w="31750" cap="flat" cmpd="sng" algn="ctr">
                <a:solidFill>
                  <a:schemeClr val="accent2">
                    <a:alpha val="94000"/>
                  </a:schemeClr>
                </a:solidFill>
                <a:round/>
              </a:ln>
              <a:effectLst/>
            </c:spPr>
          </c:errBars>
          <c:cat>
            <c:strRef>
              <c:f>'[Worksheet in DD Roadshow 2022_v12 (D) E]Summary'!$B$70:$B$89</c:f>
              <c:strCache>
                <c:ptCount val="20"/>
                <c:pt idx="0">
                  <c:v>Canada</c:v>
                </c:pt>
                <c:pt idx="1">
                  <c:v>Germany</c:v>
                </c:pt>
                <c:pt idx="2">
                  <c:v>Sweden</c:v>
                </c:pt>
                <c:pt idx="3">
                  <c:v>Italy</c:v>
                </c:pt>
                <c:pt idx="4">
                  <c:v>Singapore</c:v>
                </c:pt>
                <c:pt idx="5">
                  <c:v>India</c:v>
                </c:pt>
                <c:pt idx="6">
                  <c:v>China</c:v>
                </c:pt>
                <c:pt idx="7">
                  <c:v>Switzerland</c:v>
                </c:pt>
                <c:pt idx="8">
                  <c:v>France</c:v>
                </c:pt>
                <c:pt idx="9">
                  <c:v>Denmark</c:v>
                </c:pt>
                <c:pt idx="10">
                  <c:v>Belgium</c:v>
                </c:pt>
                <c:pt idx="11">
                  <c:v>United Kingdom</c:v>
                </c:pt>
                <c:pt idx="12">
                  <c:v>Austria</c:v>
                </c:pt>
                <c:pt idx="13">
                  <c:v>Spain</c:v>
                </c:pt>
                <c:pt idx="14">
                  <c:v>Ireland</c:v>
                </c:pt>
                <c:pt idx="15">
                  <c:v>Korea</c:v>
                </c:pt>
                <c:pt idx="16">
                  <c:v>Norway</c:v>
                </c:pt>
                <c:pt idx="17">
                  <c:v>New Zealand</c:v>
                </c:pt>
                <c:pt idx="18">
                  <c:v>Portugal</c:v>
                </c:pt>
                <c:pt idx="19">
                  <c:v>Hong Kong</c:v>
                </c:pt>
              </c:strCache>
            </c:strRef>
          </c:cat>
          <c:val>
            <c:numRef>
              <c:f>'Worksheet in DD Roadshow 2022_v12 (D) E'!mobile_total</c:f>
              <c:numCache>
                <c:formatCode>0.00;\-0.00;\—;@</c:formatCode>
                <c:ptCount val="27"/>
                <c:pt idx="0">
                  <c:v>0.48197068820769401</c:v>
                </c:pt>
                <c:pt idx="1">
                  <c:v>4.2487976500129698E-2</c:v>
                </c:pt>
                <c:pt idx="2">
                  <c:v>1.14258354833965E-2</c:v>
                </c:pt>
                <c:pt idx="3">
                  <c:v>1.1144127912940701E-2</c:v>
                </c:pt>
                <c:pt idx="4">
                  <c:v>1.0795051019220099E-2</c:v>
                </c:pt>
                <c:pt idx="5">
                  <c:v>7.1870619975151597E-3</c:v>
                </c:pt>
                <c:pt idx="6">
                  <c:v>4.2929774347794502E-3</c:v>
                </c:pt>
                <c:pt idx="7">
                  <c:v>3.0700539509528101E-3</c:v>
                </c:pt>
                <c:pt idx="8">
                  <c:v>2.6034653397116699E-3</c:v>
                </c:pt>
                <c:pt idx="9">
                  <c:v>2.5604454292939898E-3</c:v>
                </c:pt>
                <c:pt idx="10">
                  <c:v>2.4014723812670301E-3</c:v>
                </c:pt>
                <c:pt idx="11">
                  <c:v>1.54842178467879E-3</c:v>
                </c:pt>
                <c:pt idx="12">
                  <c:v>1.5343300801356401E-3</c:v>
                </c:pt>
                <c:pt idx="13">
                  <c:v>1.48965014100352E-3</c:v>
                </c:pt>
                <c:pt idx="14">
                  <c:v>2.7415662319118503E-4</c:v>
                </c:pt>
                <c:pt idx="15">
                  <c:v>-1.33316023056041E-5</c:v>
                </c:pt>
                <c:pt idx="16">
                  <c:v>-3.8896571180343798E-4</c:v>
                </c:pt>
                <c:pt idx="17">
                  <c:v>-5.2171124500007297E-4</c:v>
                </c:pt>
                <c:pt idx="18">
                  <c:v>-5.8467134171117003E-4</c:v>
                </c:pt>
                <c:pt idx="19">
                  <c:v>-1.06250091098456E-3</c:v>
                </c:pt>
                <c:pt idx="20">
                  <c:v>-1.10121641113973E-3</c:v>
                </c:pt>
                <c:pt idx="21">
                  <c:v>-4.5862793613907996E-3</c:v>
                </c:pt>
                <c:pt idx="22">
                  <c:v>-4.7862108927038101E-3</c:v>
                </c:pt>
                <c:pt idx="23">
                  <c:v>-5.8474346286364002E-3</c:v>
                </c:pt>
                <c:pt idx="24">
                  <c:v>-8.1815235816209506E-3</c:v>
                </c:pt>
                <c:pt idx="25">
                  <c:v>-4.4609312124063598E-2</c:v>
                </c:pt>
                <c:pt idx="26">
                  <c:v>-7.5474576547478106E-2</c:v>
                </c:pt>
              </c:numCache>
            </c:numRef>
          </c:val>
          <c:extLst>
            <c:ext xmlns:c16="http://schemas.microsoft.com/office/drawing/2014/chart" uri="{C3380CC4-5D6E-409C-BE32-E72D297353CC}">
              <c16:uniqueId val="{00000003-501A-41BC-A9E8-B6D9B1955F66}"/>
            </c:ext>
          </c:extLst>
        </c:ser>
        <c:dLbls>
          <c:showLegendKey val="0"/>
          <c:showVal val="0"/>
          <c:showCatName val="0"/>
          <c:showSerName val="0"/>
          <c:showPercent val="0"/>
          <c:showBubbleSize val="0"/>
        </c:dLbls>
        <c:gapWidth val="303"/>
        <c:overlap val="100"/>
        <c:axId val="685501728"/>
        <c:axId val="685493328"/>
      </c:barChart>
      <c:catAx>
        <c:axId val="685502288"/>
        <c:scaling>
          <c:orientation val="maxMin"/>
        </c:scaling>
        <c:delete val="0"/>
        <c:axPos val="l"/>
        <c:majorGridlines>
          <c:spPr>
            <a:ln w="6350" cap="flat" cmpd="sng" algn="ctr">
              <a:solidFill>
                <a:srgbClr val="C0C0C0"/>
              </a:solidFill>
              <a:round/>
            </a:ln>
            <a:effectLst/>
          </c:spPr>
        </c:majorGridlines>
        <c:numFmt formatCode="General" sourceLinked="1"/>
        <c:majorTickMark val="none"/>
        <c:minorTickMark val="none"/>
        <c:tickLblPos val="low"/>
        <c:spPr>
          <a:solidFill>
            <a:schemeClr val="bg1"/>
          </a:solidFill>
          <a:ln w="0"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508448"/>
        <c:crosses val="autoZero"/>
        <c:auto val="1"/>
        <c:lblAlgn val="ctr"/>
        <c:lblOffset val="0"/>
        <c:tickLblSkip val="1"/>
        <c:noMultiLvlLbl val="0"/>
      </c:catAx>
      <c:valAx>
        <c:axId val="685508448"/>
        <c:scaling>
          <c:orientation val="minMax"/>
        </c:scaling>
        <c:delete val="0"/>
        <c:axPos val="t"/>
        <c:numFmt formatCode="0.0" sourceLinked="0"/>
        <c:majorTickMark val="none"/>
        <c:minorTickMark val="none"/>
        <c:tickLblPos val="high"/>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502288"/>
        <c:crosses val="autoZero"/>
        <c:crossBetween val="between"/>
      </c:valAx>
      <c:valAx>
        <c:axId val="685493328"/>
        <c:scaling>
          <c:orientation val="minMax"/>
        </c:scaling>
        <c:delete val="1"/>
        <c:axPos val="b"/>
        <c:numFmt formatCode="0.00;\-0.00;\—;@" sourceLinked="1"/>
        <c:majorTickMark val="out"/>
        <c:minorTickMark val="none"/>
        <c:tickLblPos val="nextTo"/>
        <c:crossAx val="685501728"/>
        <c:crosses val="max"/>
        <c:crossBetween val="between"/>
      </c:valAx>
      <c:catAx>
        <c:axId val="685501728"/>
        <c:scaling>
          <c:orientation val="maxMin"/>
        </c:scaling>
        <c:delete val="1"/>
        <c:axPos val="r"/>
        <c:numFmt formatCode="General" sourceLinked="1"/>
        <c:majorTickMark val="out"/>
        <c:minorTickMark val="none"/>
        <c:tickLblPos val="nextTo"/>
        <c:crossAx val="685493328"/>
        <c:crosses val="max"/>
        <c:auto val="1"/>
        <c:lblAlgn val="ctr"/>
        <c:lblOffset val="100"/>
        <c:noMultiLvlLbl val="0"/>
      </c:catAx>
      <c:spPr>
        <a:noFill/>
        <a:ln>
          <a:noFill/>
        </a:ln>
        <a:effectLst/>
      </c:spPr>
    </c:plotArea>
    <c:legend>
      <c:legendPos val="b"/>
      <c:legendEntry>
        <c:idx val="3"/>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56398430388067933"/>
          <c:y val="0.47531122534613757"/>
          <c:w val="0.38122212680631185"/>
          <c:h val="0.253272387101378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149437029256"/>
          <c:y val="2.8159565822279162E-2"/>
          <c:w val="0.69117580898975894"/>
          <c:h val="0.88785073763378664"/>
        </c:manualLayout>
      </c:layout>
      <c:barChart>
        <c:barDir val="bar"/>
        <c:grouping val="clustered"/>
        <c:varyColors val="0"/>
        <c:ser>
          <c:idx val="0"/>
          <c:order val="0"/>
          <c:tx>
            <c:strRef>
              <c:f>'[Worksheet in DD Roadshow 2022_v12 (D) E]Sheet1'!$H$28</c:f>
              <c:strCache>
                <c:ptCount val="1"/>
                <c:pt idx="0">
                  <c:v>Average Relative Weight</c:v>
                </c:pt>
              </c:strCache>
            </c:strRef>
          </c:tx>
          <c:spPr>
            <a:solidFill>
              <a:srgbClr val="EA7423"/>
            </a:solidFill>
            <a:ln>
              <a:noFill/>
            </a:ln>
            <a:effectLst/>
          </c:spPr>
          <c:invertIfNegative val="1"/>
          <c:dLbls>
            <c:delete val="1"/>
          </c:dLbls>
          <c:cat>
            <c:strRef>
              <c:f>'[Worksheet in DD Roadshow 2022_v12 (D) E]Sheet1'!$B$29:$B$43</c:f>
              <c:strCache>
                <c:ptCount val="15"/>
                <c:pt idx="0">
                  <c:v>Materials</c:v>
                </c:pt>
                <c:pt idx="1">
                  <c:v>Financials</c:v>
                </c:pt>
                <c:pt idx="2">
                  <c:v>Utilities</c:v>
                </c:pt>
                <c:pt idx="3">
                  <c:v>Cons Staples</c:v>
                </c:pt>
                <c:pt idx="4">
                  <c:v>Real Estate</c:v>
                </c:pt>
                <c:pt idx="5">
                  <c:v>Cons Disc</c:v>
                </c:pt>
                <c:pt idx="6">
                  <c:v>Health Care</c:v>
                </c:pt>
                <c:pt idx="7">
                  <c:v>Info Tech</c:v>
                </c:pt>
                <c:pt idx="8">
                  <c:v>Energy</c:v>
                </c:pt>
                <c:pt idx="9">
                  <c:v>Comm Svcs</c:v>
                </c:pt>
                <c:pt idx="10">
                  <c:v>Industrials</c:v>
                </c:pt>
                <c:pt idx="12">
                  <c:v>Cash</c:v>
                </c:pt>
                <c:pt idx="13">
                  <c:v>Ccy Forward</c:v>
                </c:pt>
                <c:pt idx="14">
                  <c:v>Other</c:v>
                </c:pt>
              </c:strCache>
            </c:strRef>
          </c:cat>
          <c:val>
            <c:numRef>
              <c:f>'[Worksheet in DD Roadshow 2022_v12 (D) E]Sheet1'!$H$29:$H$43</c:f>
              <c:numCache>
                <c:formatCode>0.00;\-0.00;\—;@</c:formatCode>
                <c:ptCount val="15"/>
                <c:pt idx="0">
                  <c:v>-3.7115645150040999</c:v>
                </c:pt>
                <c:pt idx="1">
                  <c:v>5.4189702862603903</c:v>
                </c:pt>
                <c:pt idx="2">
                  <c:v>1.4304698464825401</c:v>
                </c:pt>
                <c:pt idx="3">
                  <c:v>-0.94221345671494405</c:v>
                </c:pt>
                <c:pt idx="4">
                  <c:v>-1.2818289319160601</c:v>
                </c:pt>
                <c:pt idx="5">
                  <c:v>-0.772943017623407</c:v>
                </c:pt>
                <c:pt idx="6">
                  <c:v>3.5997146005440198E-2</c:v>
                </c:pt>
                <c:pt idx="7">
                  <c:v>-0.45794278215933598</c:v>
                </c:pt>
                <c:pt idx="8">
                  <c:v>-7.4689977854474093E-2</c:v>
                </c:pt>
                <c:pt idx="9">
                  <c:v>1.1749946643428899</c:v>
                </c:pt>
                <c:pt idx="10">
                  <c:v>-2.7959610174123801</c:v>
                </c:pt>
                <c:pt idx="12">
                  <c:v>1.65416561149843</c:v>
                </c:pt>
                <c:pt idx="13">
                  <c:v>0</c:v>
                </c:pt>
                <c:pt idx="14">
                  <c:v>0.32254614409500498</c:v>
                </c:pt>
              </c:numCache>
            </c:numRef>
          </c:val>
          <c:extLst>
            <c:ext xmlns:c14="http://schemas.microsoft.com/office/drawing/2007/8/2/chart" uri="{6F2FDCE9-48DA-4B69-8628-5D25D57E5C99}">
              <c14:invertSolidFillFmt>
                <c14:spPr xmlns:c14="http://schemas.microsoft.com/office/drawing/2007/8/2/chart">
                  <a:solidFill>
                    <a:srgbClr val="F4B183"/>
                  </a:solidFill>
                  <a:ln>
                    <a:noFill/>
                  </a:ln>
                  <a:effectLst/>
                </c14:spPr>
              </c14:invertSolidFillFmt>
            </c:ext>
            <c:ext xmlns:c16="http://schemas.microsoft.com/office/drawing/2014/chart" uri="{C3380CC4-5D6E-409C-BE32-E72D297353CC}">
              <c16:uniqueId val="{00000000-1B10-4B83-B494-7A80E8CD37A5}"/>
            </c:ext>
          </c:extLst>
        </c:ser>
        <c:dLbls>
          <c:dLblPos val="outEnd"/>
          <c:showLegendKey val="0"/>
          <c:showVal val="1"/>
          <c:showCatName val="0"/>
          <c:showSerName val="0"/>
          <c:showPercent val="0"/>
          <c:showBubbleSize val="0"/>
        </c:dLbls>
        <c:gapWidth val="60"/>
        <c:axId val="685500048"/>
        <c:axId val="685493888"/>
      </c:barChart>
      <c:catAx>
        <c:axId val="685500048"/>
        <c:scaling>
          <c:orientation val="maxMin"/>
        </c:scaling>
        <c:delete val="0"/>
        <c:axPos val="l"/>
        <c:majorGridlines>
          <c:spPr>
            <a:ln w="6350" cap="flat" cmpd="sng" algn="ctr">
              <a:solidFill>
                <a:srgbClr val="C0C0C0"/>
              </a:solidFill>
              <a:round/>
            </a:ln>
            <a:effectLst/>
          </c:spPr>
        </c:majorGridlines>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493888"/>
        <c:crosses val="autoZero"/>
        <c:auto val="1"/>
        <c:lblAlgn val="ctr"/>
        <c:lblOffset val="100"/>
        <c:noMultiLvlLbl val="0"/>
      </c:catAx>
      <c:valAx>
        <c:axId val="685493888"/>
        <c:scaling>
          <c:orientation val="minMax"/>
        </c:scaling>
        <c:delete val="0"/>
        <c:axPos val="t"/>
        <c:numFmt formatCode="#,##0" sourceLinked="0"/>
        <c:majorTickMark val="cross"/>
        <c:minorTickMark val="none"/>
        <c:tickLblPos val="high"/>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5000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48474252220073"/>
          <c:y val="5.728305014504765E-2"/>
          <c:w val="0.77092735612521279"/>
          <c:h val="0.85445857162591521"/>
        </c:manualLayout>
      </c:layout>
      <c:barChart>
        <c:barDir val="bar"/>
        <c:grouping val="stacked"/>
        <c:varyColors val="0"/>
        <c:ser>
          <c:idx val="0"/>
          <c:order val="0"/>
          <c:tx>
            <c:strRef>
              <c:f>'[Worksheet in DD Roadshow 2022_v12 (D) E]Sheet1'!$C$28</c:f>
              <c:strCache>
                <c:ptCount val="1"/>
                <c:pt idx="0">
                  <c:v>Allocation (1.1)</c:v>
                </c:pt>
              </c:strCache>
            </c:strRef>
          </c:tx>
          <c:spPr>
            <a:solidFill>
              <a:srgbClr val="6BB2E2"/>
            </a:solidFill>
            <a:ln>
              <a:noFill/>
            </a:ln>
            <a:effectLst/>
          </c:spPr>
          <c:invertIfNegative val="0"/>
          <c:cat>
            <c:strRef>
              <c:f>'[Worksheet in DD Roadshow 2022_v12 (D) E]Sheet1'!$B$29:$B$43</c:f>
              <c:strCache>
                <c:ptCount val="15"/>
                <c:pt idx="0">
                  <c:v>Materials</c:v>
                </c:pt>
                <c:pt idx="1">
                  <c:v>Financials</c:v>
                </c:pt>
                <c:pt idx="2">
                  <c:v>Utilities</c:v>
                </c:pt>
                <c:pt idx="3">
                  <c:v>Cons Staples</c:v>
                </c:pt>
                <c:pt idx="4">
                  <c:v>Real Estate</c:v>
                </c:pt>
                <c:pt idx="5">
                  <c:v>Cons Disc</c:v>
                </c:pt>
                <c:pt idx="6">
                  <c:v>Health Care</c:v>
                </c:pt>
                <c:pt idx="7">
                  <c:v>Info Tech</c:v>
                </c:pt>
                <c:pt idx="8">
                  <c:v>Energy</c:v>
                </c:pt>
                <c:pt idx="9">
                  <c:v>Comm Svcs</c:v>
                </c:pt>
                <c:pt idx="10">
                  <c:v>Industrials</c:v>
                </c:pt>
                <c:pt idx="12">
                  <c:v>Cash</c:v>
                </c:pt>
                <c:pt idx="13">
                  <c:v>Ccy Forward</c:v>
                </c:pt>
                <c:pt idx="14">
                  <c:v>Other</c:v>
                </c:pt>
              </c:strCache>
            </c:strRef>
          </c:cat>
          <c:val>
            <c:numRef>
              <c:f>'[Worksheet in DD Roadshow 2022_v12 (D) E]Sheet1'!$C$29:$C$43</c:f>
              <c:numCache>
                <c:formatCode>0.00;\-0.00;\—;@</c:formatCode>
                <c:ptCount val="15"/>
                <c:pt idx="0">
                  <c:v>0.27614570207119199</c:v>
                </c:pt>
                <c:pt idx="1">
                  <c:v>-0.158337548786076</c:v>
                </c:pt>
                <c:pt idx="2">
                  <c:v>0.12603027477478901</c:v>
                </c:pt>
                <c:pt idx="3">
                  <c:v>1.07666869876156E-2</c:v>
                </c:pt>
                <c:pt idx="4">
                  <c:v>0.241276571435697</c:v>
                </c:pt>
                <c:pt idx="5">
                  <c:v>8.7146643189932302E-2</c:v>
                </c:pt>
                <c:pt idx="6">
                  <c:v>5.7279091851501603E-2</c:v>
                </c:pt>
                <c:pt idx="7">
                  <c:v>0.139897258370342</c:v>
                </c:pt>
                <c:pt idx="8">
                  <c:v>0.24791054753441599</c:v>
                </c:pt>
                <c:pt idx="9">
                  <c:v>-0.19794976538842299</c:v>
                </c:pt>
                <c:pt idx="10">
                  <c:v>0.106218153535604</c:v>
                </c:pt>
                <c:pt idx="12">
                  <c:v>0.18329146053936601</c:v>
                </c:pt>
                <c:pt idx="13">
                  <c:v>0</c:v>
                </c:pt>
                <c:pt idx="14">
                  <c:v>-1.7854291095191599E-2</c:v>
                </c:pt>
              </c:numCache>
            </c:numRef>
          </c:val>
          <c:extLst>
            <c:ext xmlns:c16="http://schemas.microsoft.com/office/drawing/2014/chart" uri="{C3380CC4-5D6E-409C-BE32-E72D297353CC}">
              <c16:uniqueId val="{00000000-40B6-42B1-BA29-43E0A1F537B5}"/>
            </c:ext>
          </c:extLst>
        </c:ser>
        <c:ser>
          <c:idx val="1"/>
          <c:order val="1"/>
          <c:tx>
            <c:strRef>
              <c:f>'[Worksheet in DD Roadshow 2022_v12 (D) E]Sheet1'!$D$28</c:f>
              <c:strCache>
                <c:ptCount val="1"/>
                <c:pt idx="0">
                  <c:v>Selection + Interaction (1.76)</c:v>
                </c:pt>
              </c:strCache>
            </c:strRef>
          </c:tx>
          <c:spPr>
            <a:solidFill>
              <a:srgbClr val="0F2C52"/>
            </a:solidFill>
            <a:ln>
              <a:noFill/>
            </a:ln>
            <a:effectLst/>
          </c:spPr>
          <c:invertIfNegative val="0"/>
          <c:cat>
            <c:strRef>
              <c:f>'[Worksheet in DD Roadshow 2022_v12 (D) E]Sheet1'!$B$29:$B$43</c:f>
              <c:strCache>
                <c:ptCount val="15"/>
                <c:pt idx="0">
                  <c:v>Materials</c:v>
                </c:pt>
                <c:pt idx="1">
                  <c:v>Financials</c:v>
                </c:pt>
                <c:pt idx="2">
                  <c:v>Utilities</c:v>
                </c:pt>
                <c:pt idx="3">
                  <c:v>Cons Staples</c:v>
                </c:pt>
                <c:pt idx="4">
                  <c:v>Real Estate</c:v>
                </c:pt>
                <c:pt idx="5">
                  <c:v>Cons Disc</c:v>
                </c:pt>
                <c:pt idx="6">
                  <c:v>Health Care</c:v>
                </c:pt>
                <c:pt idx="7">
                  <c:v>Info Tech</c:v>
                </c:pt>
                <c:pt idx="8">
                  <c:v>Energy</c:v>
                </c:pt>
                <c:pt idx="9">
                  <c:v>Comm Svcs</c:v>
                </c:pt>
                <c:pt idx="10">
                  <c:v>Industrials</c:v>
                </c:pt>
                <c:pt idx="12">
                  <c:v>Cash</c:v>
                </c:pt>
                <c:pt idx="13">
                  <c:v>Ccy Forward</c:v>
                </c:pt>
                <c:pt idx="14">
                  <c:v>Other</c:v>
                </c:pt>
              </c:strCache>
            </c:strRef>
          </c:cat>
          <c:val>
            <c:numRef>
              <c:f>'[Worksheet in DD Roadshow 2022_v12 (D) E]Sheet1'!$D$29:$D$43</c:f>
              <c:numCache>
                <c:formatCode>0.00;\-0.00;\—;@</c:formatCode>
                <c:ptCount val="15"/>
                <c:pt idx="0">
                  <c:v>1.6424363513127</c:v>
                </c:pt>
                <c:pt idx="1">
                  <c:v>0.54993244984471401</c:v>
                </c:pt>
                <c:pt idx="2">
                  <c:v>0.223829106256134</c:v>
                </c:pt>
                <c:pt idx="3">
                  <c:v>0.26266781516684601</c:v>
                </c:pt>
                <c:pt idx="4">
                  <c:v>5.1446074789943098E-2</c:v>
                </c:pt>
                <c:pt idx="5">
                  <c:v>8.0237586298884903E-2</c:v>
                </c:pt>
                <c:pt idx="6">
                  <c:v>1.3769974567228199E-2</c:v>
                </c:pt>
                <c:pt idx="7">
                  <c:v>-8.2082829449018999E-2</c:v>
                </c:pt>
                <c:pt idx="8">
                  <c:v>-0.52271470090022598</c:v>
                </c:pt>
                <c:pt idx="9">
                  <c:v>-5.2630309743913598E-2</c:v>
                </c:pt>
                <c:pt idx="10">
                  <c:v>-0.41131244717806698</c:v>
                </c:pt>
                <c:pt idx="12">
                  <c:v>0</c:v>
                </c:pt>
                <c:pt idx="13">
                  <c:v>0</c:v>
                </c:pt>
                <c:pt idx="14">
                  <c:v>0</c:v>
                </c:pt>
              </c:numCache>
            </c:numRef>
          </c:val>
          <c:extLst>
            <c:ext xmlns:c16="http://schemas.microsoft.com/office/drawing/2014/chart" uri="{C3380CC4-5D6E-409C-BE32-E72D297353CC}">
              <c16:uniqueId val="{00000001-40B6-42B1-BA29-43E0A1F537B5}"/>
            </c:ext>
          </c:extLst>
        </c:ser>
        <c:ser>
          <c:idx val="2"/>
          <c:order val="2"/>
          <c:tx>
            <c:strRef>
              <c:f>'[Worksheet in DD Roadshow 2022_v12 (D) E]Sheet1'!$E$28</c:f>
              <c:strCache>
                <c:ptCount val="1"/>
                <c:pt idx="0">
                  <c:v>Currency (0.42)</c:v>
                </c:pt>
              </c:strCache>
            </c:strRef>
          </c:tx>
          <c:spPr>
            <a:solidFill>
              <a:schemeClr val="bg1">
                <a:lumMod val="75000"/>
              </a:schemeClr>
            </a:solidFill>
            <a:ln>
              <a:noFill/>
            </a:ln>
            <a:effectLst/>
          </c:spPr>
          <c:invertIfNegative val="0"/>
          <c:cat>
            <c:strRef>
              <c:f>'[Worksheet in DD Roadshow 2022_v12 (D) E]Sheet1'!$B$29:$B$43</c:f>
              <c:strCache>
                <c:ptCount val="15"/>
                <c:pt idx="0">
                  <c:v>Materials</c:v>
                </c:pt>
                <c:pt idx="1">
                  <c:v>Financials</c:v>
                </c:pt>
                <c:pt idx="2">
                  <c:v>Utilities</c:v>
                </c:pt>
                <c:pt idx="3">
                  <c:v>Cons Staples</c:v>
                </c:pt>
                <c:pt idx="4">
                  <c:v>Real Estate</c:v>
                </c:pt>
                <c:pt idx="5">
                  <c:v>Cons Disc</c:v>
                </c:pt>
                <c:pt idx="6">
                  <c:v>Health Care</c:v>
                </c:pt>
                <c:pt idx="7">
                  <c:v>Info Tech</c:v>
                </c:pt>
                <c:pt idx="8">
                  <c:v>Energy</c:v>
                </c:pt>
                <c:pt idx="9">
                  <c:v>Comm Svcs</c:v>
                </c:pt>
                <c:pt idx="10">
                  <c:v>Industrials</c:v>
                </c:pt>
                <c:pt idx="12">
                  <c:v>Cash</c:v>
                </c:pt>
                <c:pt idx="13">
                  <c:v>Ccy Forward</c:v>
                </c:pt>
                <c:pt idx="14">
                  <c:v>Other</c:v>
                </c:pt>
              </c:strCache>
            </c:strRef>
          </c:cat>
          <c:val>
            <c:numRef>
              <c:f>'[Worksheet in DD Roadshow 2022_v12 (D) E]Sheet1'!$E$29:$E$43</c:f>
              <c:numCache>
                <c:formatCode>0.00;\-0.00;\—;@</c:formatCode>
                <c:ptCount val="15"/>
                <c:pt idx="0">
                  <c:v>1.47463855263544E-2</c:v>
                </c:pt>
                <c:pt idx="1">
                  <c:v>8.7178089764206504E-2</c:v>
                </c:pt>
                <c:pt idx="2">
                  <c:v>7.9914430961357703E-3</c:v>
                </c:pt>
                <c:pt idx="3">
                  <c:v>6.39300052875858E-2</c:v>
                </c:pt>
                <c:pt idx="4">
                  <c:v>1.4196832289156899E-2</c:v>
                </c:pt>
                <c:pt idx="5">
                  <c:v>3.6426532207875902E-2</c:v>
                </c:pt>
                <c:pt idx="6">
                  <c:v>6.3216638808263198E-2</c:v>
                </c:pt>
                <c:pt idx="7">
                  <c:v>-5.0948414327762703E-2</c:v>
                </c:pt>
                <c:pt idx="8">
                  <c:v>7.0140598227734996E-2</c:v>
                </c:pt>
                <c:pt idx="9">
                  <c:v>3.1527636706344002E-2</c:v>
                </c:pt>
                <c:pt idx="10">
                  <c:v>6.9700153930774097E-2</c:v>
                </c:pt>
                <c:pt idx="12">
                  <c:v>1.33512969318101E-2</c:v>
                </c:pt>
                <c:pt idx="13">
                  <c:v>0</c:v>
                </c:pt>
                <c:pt idx="14">
                  <c:v>-8.9704042116973103E-4</c:v>
                </c:pt>
              </c:numCache>
            </c:numRef>
          </c:val>
          <c:extLst>
            <c:ext xmlns:c16="http://schemas.microsoft.com/office/drawing/2014/chart" uri="{C3380CC4-5D6E-409C-BE32-E72D297353CC}">
              <c16:uniqueId val="{00000002-40B6-42B1-BA29-43E0A1F537B5}"/>
            </c:ext>
          </c:extLst>
        </c:ser>
        <c:dLbls>
          <c:showLegendKey val="0"/>
          <c:showVal val="0"/>
          <c:showCatName val="0"/>
          <c:showSerName val="0"/>
          <c:showPercent val="0"/>
          <c:showBubbleSize val="0"/>
        </c:dLbls>
        <c:gapWidth val="60"/>
        <c:overlap val="100"/>
        <c:axId val="685502288"/>
        <c:axId val="685508448"/>
      </c:barChart>
      <c:barChart>
        <c:barDir val="bar"/>
        <c:grouping val="clustered"/>
        <c:varyColors val="0"/>
        <c:ser>
          <c:idx val="3"/>
          <c:order val="3"/>
          <c:tx>
            <c:strRef>
              <c:f>'[Worksheet in DD Roadshow 2022_v12 (D) E]Sheet1'!$F$28</c:f>
              <c:strCache>
                <c:ptCount val="1"/>
                <c:pt idx="0">
                  <c:v>Total Effect (3.28)</c:v>
                </c:pt>
              </c:strCache>
            </c:strRef>
          </c:tx>
          <c:spPr>
            <a:noFill/>
            <a:ln>
              <a:noFill/>
            </a:ln>
            <a:effectLst/>
          </c:spPr>
          <c:invertIfNegative val="0"/>
          <c:errBars>
            <c:errBarType val="both"/>
            <c:errValType val="cust"/>
            <c:noEndCap val="0"/>
            <c:plus>
              <c:numLit>
                <c:formatCode>General</c:formatCode>
                <c:ptCount val="1"/>
                <c:pt idx="0">
                  <c:v>0</c:v>
                </c:pt>
              </c:numLit>
            </c:plus>
            <c:minus>
              <c:numLit>
                <c:formatCode>General</c:formatCode>
                <c:ptCount val="1"/>
                <c:pt idx="0">
                  <c:v>0</c:v>
                </c:pt>
              </c:numLit>
            </c:minus>
            <c:spPr>
              <a:noFill/>
              <a:ln w="31750" cap="flat" cmpd="sng" algn="ctr">
                <a:solidFill>
                  <a:schemeClr val="accent2">
                    <a:alpha val="94000"/>
                  </a:schemeClr>
                </a:solidFill>
                <a:round/>
              </a:ln>
              <a:effectLst/>
            </c:spPr>
          </c:errBars>
          <c:cat>
            <c:strRef>
              <c:f>'[Worksheet in DD Roadshow 2022_v12 (D) E]Sheet1'!$B$29:$B$43</c:f>
              <c:strCache>
                <c:ptCount val="15"/>
                <c:pt idx="0">
                  <c:v>Materials</c:v>
                </c:pt>
                <c:pt idx="1">
                  <c:v>Financials</c:v>
                </c:pt>
                <c:pt idx="2">
                  <c:v>Utilities</c:v>
                </c:pt>
                <c:pt idx="3">
                  <c:v>Cons Staples</c:v>
                </c:pt>
                <c:pt idx="4">
                  <c:v>Real Estate</c:v>
                </c:pt>
                <c:pt idx="5">
                  <c:v>Cons Disc</c:v>
                </c:pt>
                <c:pt idx="6">
                  <c:v>Health Care</c:v>
                </c:pt>
                <c:pt idx="7">
                  <c:v>Info Tech</c:v>
                </c:pt>
                <c:pt idx="8">
                  <c:v>Energy</c:v>
                </c:pt>
                <c:pt idx="9">
                  <c:v>Comm Svcs</c:v>
                </c:pt>
                <c:pt idx="10">
                  <c:v>Industrials</c:v>
                </c:pt>
                <c:pt idx="12">
                  <c:v>Cash</c:v>
                </c:pt>
                <c:pt idx="13">
                  <c:v>Ccy Forward</c:v>
                </c:pt>
                <c:pt idx="14">
                  <c:v>Other</c:v>
                </c:pt>
              </c:strCache>
            </c:strRef>
          </c:cat>
          <c:val>
            <c:numRef>
              <c:f>'[Worksheet in DD Roadshow 2022_v12 (D) E]Sheet1'!$F$29:$F$43</c:f>
              <c:numCache>
                <c:formatCode>0.00;\-0.00;\—;@</c:formatCode>
                <c:ptCount val="15"/>
                <c:pt idx="0">
                  <c:v>1.9333284389102401</c:v>
                </c:pt>
                <c:pt idx="1">
                  <c:v>0.47877299082284402</c:v>
                </c:pt>
                <c:pt idx="2">
                  <c:v>0.35785082412705899</c:v>
                </c:pt>
                <c:pt idx="3">
                  <c:v>0.33736450744204699</c:v>
                </c:pt>
                <c:pt idx="4">
                  <c:v>0.30691947851479701</c:v>
                </c:pt>
                <c:pt idx="5">
                  <c:v>0.20381076169669299</c:v>
                </c:pt>
                <c:pt idx="6">
                  <c:v>0.13426570522699299</c:v>
                </c:pt>
                <c:pt idx="7">
                  <c:v>6.8660145935602601E-3</c:v>
                </c:pt>
                <c:pt idx="8">
                  <c:v>-0.20466355513807499</c:v>
                </c:pt>
                <c:pt idx="9">
                  <c:v>-0.21905243842599201</c:v>
                </c:pt>
                <c:pt idx="10">
                  <c:v>-0.23539413971168899</c:v>
                </c:pt>
                <c:pt idx="12">
                  <c:v>0.19664275747117599</c:v>
                </c:pt>
                <c:pt idx="13">
                  <c:v>0</c:v>
                </c:pt>
                <c:pt idx="14">
                  <c:v>-1.87513315163613E-2</c:v>
                </c:pt>
              </c:numCache>
            </c:numRef>
          </c:val>
          <c:extLst>
            <c:ext xmlns:c16="http://schemas.microsoft.com/office/drawing/2014/chart" uri="{C3380CC4-5D6E-409C-BE32-E72D297353CC}">
              <c16:uniqueId val="{00000003-40B6-42B1-BA29-43E0A1F537B5}"/>
            </c:ext>
          </c:extLst>
        </c:ser>
        <c:dLbls>
          <c:showLegendKey val="0"/>
          <c:showVal val="0"/>
          <c:showCatName val="0"/>
          <c:showSerName val="0"/>
          <c:showPercent val="0"/>
          <c:showBubbleSize val="0"/>
        </c:dLbls>
        <c:gapWidth val="303"/>
        <c:overlap val="100"/>
        <c:axId val="685501728"/>
        <c:axId val="685493328"/>
      </c:barChart>
      <c:catAx>
        <c:axId val="685502288"/>
        <c:scaling>
          <c:orientation val="maxMin"/>
        </c:scaling>
        <c:delete val="0"/>
        <c:axPos val="l"/>
        <c:majorGridlines>
          <c:spPr>
            <a:ln w="6350" cap="flat" cmpd="sng" algn="ctr">
              <a:solidFill>
                <a:srgbClr val="C0C0C0"/>
              </a:solidFill>
              <a:round/>
            </a:ln>
            <a:effectLst/>
          </c:spPr>
        </c:majorGridlines>
        <c:numFmt formatCode="General" sourceLinked="1"/>
        <c:majorTickMark val="none"/>
        <c:minorTickMark val="none"/>
        <c:tickLblPos val="low"/>
        <c:spPr>
          <a:solidFill>
            <a:schemeClr val="bg1"/>
          </a:solidFill>
          <a:ln w="0"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508448"/>
        <c:crosses val="autoZero"/>
        <c:auto val="1"/>
        <c:lblAlgn val="ctr"/>
        <c:lblOffset val="100"/>
        <c:noMultiLvlLbl val="0"/>
      </c:catAx>
      <c:valAx>
        <c:axId val="685508448"/>
        <c:scaling>
          <c:orientation val="minMax"/>
        </c:scaling>
        <c:delete val="0"/>
        <c:axPos val="t"/>
        <c:numFmt formatCode="0.0" sourceLinked="0"/>
        <c:majorTickMark val="cross"/>
        <c:minorTickMark val="none"/>
        <c:tickLblPos val="high"/>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502288"/>
        <c:crosses val="autoZero"/>
        <c:crossBetween val="between"/>
      </c:valAx>
      <c:valAx>
        <c:axId val="685493328"/>
        <c:scaling>
          <c:orientation val="minMax"/>
        </c:scaling>
        <c:delete val="1"/>
        <c:axPos val="b"/>
        <c:numFmt formatCode="0.00;\-0.00;\—;@" sourceLinked="1"/>
        <c:majorTickMark val="out"/>
        <c:minorTickMark val="none"/>
        <c:tickLblPos val="nextTo"/>
        <c:crossAx val="685501728"/>
        <c:crosses val="max"/>
        <c:crossBetween val="between"/>
      </c:valAx>
      <c:catAx>
        <c:axId val="685501728"/>
        <c:scaling>
          <c:orientation val="maxMin"/>
        </c:scaling>
        <c:delete val="1"/>
        <c:axPos val="r"/>
        <c:numFmt formatCode="General" sourceLinked="1"/>
        <c:majorTickMark val="out"/>
        <c:minorTickMark val="none"/>
        <c:tickLblPos val="nextTo"/>
        <c:crossAx val="685493328"/>
        <c:crosses val="max"/>
        <c:auto val="1"/>
        <c:lblAlgn val="ctr"/>
        <c:lblOffset val="100"/>
        <c:noMultiLvlLbl val="0"/>
      </c:catAx>
      <c:spPr>
        <a:noFill/>
        <a:ln>
          <a:noFill/>
        </a:ln>
        <a:effectLst/>
      </c:spPr>
    </c:plotArea>
    <c:legend>
      <c:legendPos val="b"/>
      <c:legendEntry>
        <c:idx val="3"/>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47613728795082721"/>
          <c:y val="0.68395325321176959"/>
          <c:w val="0.47470420031361887"/>
          <c:h val="0.22919276143113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5895712380016"/>
          <c:y val="8.0982537104243024E-2"/>
          <c:w val="0.67116235352171083"/>
          <c:h val="0.82428574890142181"/>
        </c:manualLayout>
      </c:layout>
      <c:barChart>
        <c:barDir val="bar"/>
        <c:grouping val="clustered"/>
        <c:varyColors val="0"/>
        <c:ser>
          <c:idx val="0"/>
          <c:order val="0"/>
          <c:tx>
            <c:strRef>
              <c:f>Sheet1!$B$1</c:f>
              <c:strCache>
                <c:ptCount val="1"/>
                <c:pt idx="0">
                  <c:v>Series 1</c:v>
                </c:pt>
              </c:strCache>
            </c:strRef>
          </c:tx>
          <c:spPr>
            <a:solidFill>
              <a:srgbClr val="E87524"/>
            </a:solidFill>
            <a:ln>
              <a:noFill/>
            </a:ln>
            <a:effectLst/>
          </c:spPr>
          <c:invertIfNegative val="1"/>
          <c:cat>
            <c:strRef>
              <c:f>Sheet1!$A$2:$A$28</c:f>
              <c:strCache>
                <c:ptCount val="27"/>
                <c:pt idx="0">
                  <c:v>Taiwan</c:v>
                </c:pt>
                <c:pt idx="1">
                  <c:v>China</c:v>
                </c:pt>
                <c:pt idx="2">
                  <c:v>Hong Kong</c:v>
                </c:pt>
                <c:pt idx="3">
                  <c:v>India</c:v>
                </c:pt>
                <c:pt idx="4">
                  <c:v>Norway</c:v>
                </c:pt>
                <c:pt idx="5">
                  <c:v>Korea</c:v>
                </c:pt>
                <c:pt idx="6">
                  <c:v>Portugal</c:v>
                </c:pt>
                <c:pt idx="7">
                  <c:v>New Zealand</c:v>
                </c:pt>
                <c:pt idx="8">
                  <c:v>Israel</c:v>
                </c:pt>
                <c:pt idx="9">
                  <c:v>Austria</c:v>
                </c:pt>
                <c:pt idx="10">
                  <c:v>Netherlands</c:v>
                </c:pt>
                <c:pt idx="11">
                  <c:v>Spain</c:v>
                </c:pt>
                <c:pt idx="12">
                  <c:v>Belgium</c:v>
                </c:pt>
                <c:pt idx="13">
                  <c:v>Ireland</c:v>
                </c:pt>
                <c:pt idx="14">
                  <c:v>Finland</c:v>
                </c:pt>
                <c:pt idx="15">
                  <c:v>Singapore</c:v>
                </c:pt>
                <c:pt idx="16">
                  <c:v>Australia</c:v>
                </c:pt>
                <c:pt idx="17">
                  <c:v>Germany</c:v>
                </c:pt>
                <c:pt idx="18">
                  <c:v>Switzerland</c:v>
                </c:pt>
                <c:pt idx="19">
                  <c:v>France</c:v>
                </c:pt>
                <c:pt idx="20">
                  <c:v>Italy</c:v>
                </c:pt>
                <c:pt idx="21">
                  <c:v>Denmark</c:v>
                </c:pt>
                <c:pt idx="22">
                  <c:v>Sweden</c:v>
                </c:pt>
                <c:pt idx="23">
                  <c:v>United Kingdom</c:v>
                </c:pt>
                <c:pt idx="24">
                  <c:v>Japan</c:v>
                </c:pt>
                <c:pt idx="25">
                  <c:v>United States</c:v>
                </c:pt>
                <c:pt idx="26">
                  <c:v>Canada</c:v>
                </c:pt>
              </c:strCache>
            </c:strRef>
          </c:cat>
          <c:val>
            <c:numRef>
              <c:f>Sheet1!$B$2:$B$28</c:f>
              <c:numCache>
                <c:formatCode>General</c:formatCode>
                <c:ptCount val="27"/>
                <c:pt idx="0">
                  <c:v>0.14000000000000001</c:v>
                </c:pt>
                <c:pt idx="1">
                  <c:v>0.15</c:v>
                </c:pt>
                <c:pt idx="2">
                  <c:v>-0.01</c:v>
                </c:pt>
                <c:pt idx="3">
                  <c:v>7.0000000000000007E-2</c:v>
                </c:pt>
                <c:pt idx="4">
                  <c:v>-0.04</c:v>
                </c:pt>
                <c:pt idx="6">
                  <c:v>-0.01</c:v>
                </c:pt>
                <c:pt idx="7">
                  <c:v>-0.01</c:v>
                </c:pt>
                <c:pt idx="8">
                  <c:v>-0.04</c:v>
                </c:pt>
                <c:pt idx="9">
                  <c:v>-0.01</c:v>
                </c:pt>
                <c:pt idx="10">
                  <c:v>0.02</c:v>
                </c:pt>
                <c:pt idx="11">
                  <c:v>-5.0000000000000001E-3</c:v>
                </c:pt>
                <c:pt idx="12">
                  <c:v>-0.05</c:v>
                </c:pt>
                <c:pt idx="13">
                  <c:v>-0.04</c:v>
                </c:pt>
                <c:pt idx="14">
                  <c:v>-0.06</c:v>
                </c:pt>
                <c:pt idx="15">
                  <c:v>0.02</c:v>
                </c:pt>
                <c:pt idx="16">
                  <c:v>-0.41</c:v>
                </c:pt>
                <c:pt idx="17">
                  <c:v>0.05</c:v>
                </c:pt>
                <c:pt idx="18">
                  <c:v>-0.13</c:v>
                </c:pt>
                <c:pt idx="19">
                  <c:v>-0.23</c:v>
                </c:pt>
                <c:pt idx="20">
                  <c:v>-0.13</c:v>
                </c:pt>
                <c:pt idx="21">
                  <c:v>-0.01</c:v>
                </c:pt>
                <c:pt idx="22">
                  <c:v>-0.15</c:v>
                </c:pt>
                <c:pt idx="23">
                  <c:v>-0.49</c:v>
                </c:pt>
                <c:pt idx="24">
                  <c:v>-0.88</c:v>
                </c:pt>
                <c:pt idx="25">
                  <c:v>2.96</c:v>
                </c:pt>
                <c:pt idx="26">
                  <c:v>-2.35</c:v>
                </c:pt>
              </c:numCache>
            </c:numRef>
          </c:val>
          <c:extLst>
            <c:ext xmlns:c14="http://schemas.microsoft.com/office/drawing/2007/8/2/chart" uri="{6F2FDCE9-48DA-4B69-8628-5D25D57E5C99}">
              <c14:invertSolidFillFmt>
                <c14:spPr xmlns:c14="http://schemas.microsoft.com/office/drawing/2007/8/2/chart">
                  <a:solidFill>
                    <a:srgbClr val="F6C8A7"/>
                  </a:solidFill>
                  <a:ln>
                    <a:noFill/>
                  </a:ln>
                  <a:effectLst/>
                </c14:spPr>
              </c14:invertSolidFillFmt>
            </c:ext>
            <c:ext xmlns:c16="http://schemas.microsoft.com/office/drawing/2014/chart" uri="{C3380CC4-5D6E-409C-BE32-E72D297353CC}">
              <c16:uniqueId val="{00000000-94D0-4ED1-8872-8C260F57160A}"/>
            </c:ext>
          </c:extLst>
        </c:ser>
        <c:dLbls>
          <c:showLegendKey val="0"/>
          <c:showVal val="0"/>
          <c:showCatName val="0"/>
          <c:showSerName val="0"/>
          <c:showPercent val="0"/>
          <c:showBubbleSize val="0"/>
        </c:dLbls>
        <c:gapWidth val="40"/>
        <c:axId val="1107418111"/>
        <c:axId val="1107434751"/>
      </c:barChart>
      <c:catAx>
        <c:axId val="1107418111"/>
        <c:scaling>
          <c:orientation val="minMax"/>
        </c:scaling>
        <c:delete val="0"/>
        <c:axPos val="l"/>
        <c:majorGridlines>
          <c:spPr>
            <a:ln w="6350" cap="flat" cmpd="sng" algn="ctr">
              <a:solidFill>
                <a:srgbClr val="C0C0C0"/>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07434751"/>
        <c:crosses val="autoZero"/>
        <c:auto val="1"/>
        <c:lblAlgn val="ctr"/>
        <c:lblOffset val="0"/>
        <c:tickLblSkip val="1"/>
        <c:noMultiLvlLbl val="0"/>
      </c:catAx>
      <c:valAx>
        <c:axId val="1107434751"/>
        <c:scaling>
          <c:orientation val="minMax"/>
        </c:scaling>
        <c:delete val="0"/>
        <c:axPos val="b"/>
        <c:numFmt formatCode="General" sourceLinked="1"/>
        <c:majorTickMark val="cross"/>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07418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8804077796366"/>
          <c:y val="5.7191366080544988E-2"/>
          <c:w val="0.7064541969400927"/>
          <c:h val="0.84328928690829175"/>
        </c:manualLayout>
      </c:layout>
      <c:barChart>
        <c:barDir val="bar"/>
        <c:grouping val="stacked"/>
        <c:varyColors val="0"/>
        <c:ser>
          <c:idx val="0"/>
          <c:order val="0"/>
          <c:tx>
            <c:strRef>
              <c:f>'[Worksheet in DD Roadshow 2022_v12 (D) E]Summary'!$C$69</c:f>
              <c:strCache>
                <c:ptCount val="1"/>
                <c:pt idx="0">
                  <c:v>Allocation (-0.38)</c:v>
                </c:pt>
              </c:strCache>
            </c:strRef>
          </c:tx>
          <c:spPr>
            <a:solidFill>
              <a:srgbClr val="6BB2E2"/>
            </a:solidFill>
            <a:ln>
              <a:noFill/>
            </a:ln>
            <a:effectLst/>
          </c:spPr>
          <c:invertIfNegative val="0"/>
          <c:cat>
            <c:strRef>
              <c:f>'Worksheet in DD Roadshow 2022_v12 (D) E'!mobile_country</c:f>
              <c:strCache>
                <c:ptCount val="27"/>
                <c:pt idx="0">
                  <c:v>Canada</c:v>
                </c:pt>
                <c:pt idx="1">
                  <c:v>United States</c:v>
                </c:pt>
                <c:pt idx="2">
                  <c:v>Japan</c:v>
                </c:pt>
                <c:pt idx="3">
                  <c:v>United Kingdom</c:v>
                </c:pt>
                <c:pt idx="4">
                  <c:v>Sweden</c:v>
                </c:pt>
                <c:pt idx="5">
                  <c:v>Denmark</c:v>
                </c:pt>
                <c:pt idx="6">
                  <c:v>Italy</c:v>
                </c:pt>
                <c:pt idx="7">
                  <c:v>France</c:v>
                </c:pt>
                <c:pt idx="8">
                  <c:v>Switzerland</c:v>
                </c:pt>
                <c:pt idx="9">
                  <c:v>Germany</c:v>
                </c:pt>
                <c:pt idx="10">
                  <c:v>Australia</c:v>
                </c:pt>
                <c:pt idx="11">
                  <c:v>Singapore</c:v>
                </c:pt>
                <c:pt idx="12">
                  <c:v>Finland</c:v>
                </c:pt>
                <c:pt idx="13">
                  <c:v>Ireland</c:v>
                </c:pt>
                <c:pt idx="14">
                  <c:v>Belgium</c:v>
                </c:pt>
                <c:pt idx="15">
                  <c:v>Spain</c:v>
                </c:pt>
                <c:pt idx="16">
                  <c:v>Netherlands</c:v>
                </c:pt>
                <c:pt idx="17">
                  <c:v>Austria</c:v>
                </c:pt>
                <c:pt idx="18">
                  <c:v>Israel</c:v>
                </c:pt>
                <c:pt idx="19">
                  <c:v>New Zealand</c:v>
                </c:pt>
                <c:pt idx="20">
                  <c:v>Portugal</c:v>
                </c:pt>
                <c:pt idx="21">
                  <c:v>Korea</c:v>
                </c:pt>
                <c:pt idx="22">
                  <c:v>Norway</c:v>
                </c:pt>
                <c:pt idx="23">
                  <c:v>India</c:v>
                </c:pt>
                <c:pt idx="24">
                  <c:v>Hong Kong</c:v>
                </c:pt>
                <c:pt idx="25">
                  <c:v>China</c:v>
                </c:pt>
                <c:pt idx="26">
                  <c:v>Taiwan</c:v>
                </c:pt>
              </c:strCache>
            </c:strRef>
          </c:cat>
          <c:val>
            <c:numRef>
              <c:f>'Worksheet in DD Roadshow 2022_v12 (D) E'!mobile_allocation</c:f>
              <c:numCache>
                <c:formatCode>0.00;\-0.00;\—;@</c:formatCode>
                <c:ptCount val="27"/>
                <c:pt idx="0">
                  <c:v>-8.3361147400880006E-2</c:v>
                </c:pt>
                <c:pt idx="1">
                  <c:v>-0.48502992679032497</c:v>
                </c:pt>
                <c:pt idx="2">
                  <c:v>4.9489922468501897E-3</c:v>
                </c:pt>
                <c:pt idx="3">
                  <c:v>-2.72384701901601E-2</c:v>
                </c:pt>
                <c:pt idx="4" formatCode="0.000;\-0.000;\—;@">
                  <c:v>3.2540705566204503E-2</c:v>
                </c:pt>
                <c:pt idx="5">
                  <c:v>2.8155599856079798E-3</c:v>
                </c:pt>
                <c:pt idx="6">
                  <c:v>2.23819753917309E-2</c:v>
                </c:pt>
                <c:pt idx="7">
                  <c:v>2.1208751909080802E-2</c:v>
                </c:pt>
                <c:pt idx="8">
                  <c:v>2.0440187109300401E-2</c:v>
                </c:pt>
                <c:pt idx="9">
                  <c:v>-1.99870839415822E-2</c:v>
                </c:pt>
                <c:pt idx="10">
                  <c:v>1.3606904540598E-2</c:v>
                </c:pt>
                <c:pt idx="11">
                  <c:v>-8.1378631585923601E-3</c:v>
                </c:pt>
                <c:pt idx="12">
                  <c:v>9.13624788746965E-3</c:v>
                </c:pt>
                <c:pt idx="13">
                  <c:v>1.11806224477819E-2</c:v>
                </c:pt>
                <c:pt idx="14">
                  <c:v>8.1794492349855207E-3</c:v>
                </c:pt>
                <c:pt idx="15">
                  <c:v>-1.1228212194976501E-3</c:v>
                </c:pt>
                <c:pt idx="16">
                  <c:v>-2.7836503442374601E-3</c:v>
                </c:pt>
                <c:pt idx="17">
                  <c:v>3.3580700912749901E-3</c:v>
                </c:pt>
                <c:pt idx="18">
                  <c:v>5.1969059140738703E-3</c:v>
                </c:pt>
                <c:pt idx="19">
                  <c:v>2.3092322978700498E-3</c:v>
                </c:pt>
                <c:pt idx="20">
                  <c:v>-1.41508936349379E-3</c:v>
                </c:pt>
                <c:pt idx="21">
                  <c:v>-8.5266816439353806E-6</c:v>
                </c:pt>
                <c:pt idx="22">
                  <c:v>-5.71221773146687E-3</c:v>
                </c:pt>
                <c:pt idx="23">
                  <c:v>-1.22808619398329E-2</c:v>
                </c:pt>
                <c:pt idx="24">
                  <c:v>3.3063692623852903E-5</c:v>
                </c:pt>
                <c:pt idx="25">
                  <c:v>-3.8615606071677203E-2</c:v>
                </c:pt>
                <c:pt idx="26">
                  <c:v>-3.3147116262463597E-2</c:v>
                </c:pt>
              </c:numCache>
            </c:numRef>
          </c:val>
          <c:extLst>
            <c:ext xmlns:c16="http://schemas.microsoft.com/office/drawing/2014/chart" uri="{C3380CC4-5D6E-409C-BE32-E72D297353CC}">
              <c16:uniqueId val="{00000000-4B07-4527-8D15-219B1BDF5584}"/>
            </c:ext>
          </c:extLst>
        </c:ser>
        <c:ser>
          <c:idx val="1"/>
          <c:order val="1"/>
          <c:tx>
            <c:strRef>
              <c:f>'[Worksheet in DD Roadshow 2022_v12 (D) E]Summary'!$D$69</c:f>
              <c:strCache>
                <c:ptCount val="1"/>
                <c:pt idx="0">
                  <c:v>Selection + Interaction  (3.24)</c:v>
                </c:pt>
              </c:strCache>
            </c:strRef>
          </c:tx>
          <c:spPr>
            <a:solidFill>
              <a:srgbClr val="0F2C52"/>
            </a:solidFill>
            <a:ln>
              <a:noFill/>
            </a:ln>
            <a:effectLst/>
          </c:spPr>
          <c:invertIfNegative val="0"/>
          <c:cat>
            <c:strRef>
              <c:f>'Worksheet in DD Roadshow 2022_v12 (D) E'!mobile_country</c:f>
              <c:strCache>
                <c:ptCount val="27"/>
                <c:pt idx="0">
                  <c:v>Canada</c:v>
                </c:pt>
                <c:pt idx="1">
                  <c:v>United States</c:v>
                </c:pt>
                <c:pt idx="2">
                  <c:v>Japan</c:v>
                </c:pt>
                <c:pt idx="3">
                  <c:v>United Kingdom</c:v>
                </c:pt>
                <c:pt idx="4">
                  <c:v>Sweden</c:v>
                </c:pt>
                <c:pt idx="5">
                  <c:v>Denmark</c:v>
                </c:pt>
                <c:pt idx="6">
                  <c:v>Italy</c:v>
                </c:pt>
                <c:pt idx="7">
                  <c:v>France</c:v>
                </c:pt>
                <c:pt idx="8">
                  <c:v>Switzerland</c:v>
                </c:pt>
                <c:pt idx="9">
                  <c:v>Germany</c:v>
                </c:pt>
                <c:pt idx="10">
                  <c:v>Australia</c:v>
                </c:pt>
                <c:pt idx="11">
                  <c:v>Singapore</c:v>
                </c:pt>
                <c:pt idx="12">
                  <c:v>Finland</c:v>
                </c:pt>
                <c:pt idx="13">
                  <c:v>Ireland</c:v>
                </c:pt>
                <c:pt idx="14">
                  <c:v>Belgium</c:v>
                </c:pt>
                <c:pt idx="15">
                  <c:v>Spain</c:v>
                </c:pt>
                <c:pt idx="16">
                  <c:v>Netherlands</c:v>
                </c:pt>
                <c:pt idx="17">
                  <c:v>Austria</c:v>
                </c:pt>
                <c:pt idx="18">
                  <c:v>Israel</c:v>
                </c:pt>
                <c:pt idx="19">
                  <c:v>New Zealand</c:v>
                </c:pt>
                <c:pt idx="20">
                  <c:v>Portugal</c:v>
                </c:pt>
                <c:pt idx="21">
                  <c:v>Korea</c:v>
                </c:pt>
                <c:pt idx="22">
                  <c:v>Norway</c:v>
                </c:pt>
                <c:pt idx="23">
                  <c:v>India</c:v>
                </c:pt>
                <c:pt idx="24">
                  <c:v>Hong Kong</c:v>
                </c:pt>
                <c:pt idx="25">
                  <c:v>China</c:v>
                </c:pt>
                <c:pt idx="26">
                  <c:v>Taiwan</c:v>
                </c:pt>
              </c:strCache>
            </c:strRef>
          </c:cat>
          <c:val>
            <c:numRef>
              <c:f>'Worksheet in DD Roadshow 2022_v12 (D) E'!mobile_selection</c:f>
              <c:numCache>
                <c:formatCode>0.00;\-0.00;\—;@</c:formatCode>
                <c:ptCount val="27"/>
                <c:pt idx="0">
                  <c:v>2.0597952133378401</c:v>
                </c:pt>
                <c:pt idx="1">
                  <c:v>1.04970912886612</c:v>
                </c:pt>
                <c:pt idx="2">
                  <c:v>-6.3939787534129405E-2</c:v>
                </c:pt>
                <c:pt idx="3">
                  <c:v>7.1965774714177505E-2</c:v>
                </c:pt>
                <c:pt idx="4">
                  <c:v>9.866819628563219E-4</c:v>
                </c:pt>
                <c:pt idx="5">
                  <c:v>3.70571738024267E-2</c:v>
                </c:pt>
                <c:pt idx="6">
                  <c:v>0</c:v>
                </c:pt>
                <c:pt idx="7">
                  <c:v>-1.8010232376757699E-2</c:v>
                </c:pt>
                <c:pt idx="8">
                  <c:v>5.1388396540295303E-3</c:v>
                </c:pt>
                <c:pt idx="9">
                  <c:v>5.1246935799083203E-2</c:v>
                </c:pt>
                <c:pt idx="10">
                  <c:v>0</c:v>
                </c:pt>
                <c:pt idx="11">
                  <c:v>3.0472654120344101E-2</c:v>
                </c:pt>
                <c:pt idx="12">
                  <c:v>0</c:v>
                </c:pt>
                <c:pt idx="13">
                  <c:v>0</c:v>
                </c:pt>
                <c:pt idx="14">
                  <c:v>0</c:v>
                </c:pt>
                <c:pt idx="15">
                  <c:v>1.34404251418176E-2</c:v>
                </c:pt>
                <c:pt idx="16">
                  <c:v>1.52214014867745E-2</c:v>
                </c:pt>
                <c:pt idx="17">
                  <c:v>0</c:v>
                </c:pt>
                <c:pt idx="18">
                  <c:v>0</c:v>
                </c:pt>
                <c:pt idx="19">
                  <c:v>0</c:v>
                </c:pt>
                <c:pt idx="20">
                  <c:v>0</c:v>
                </c:pt>
                <c:pt idx="21">
                  <c:v>0</c:v>
                </c:pt>
                <c:pt idx="22">
                  <c:v>0</c:v>
                </c:pt>
                <c:pt idx="23">
                  <c:v>0</c:v>
                </c:pt>
                <c:pt idx="24">
                  <c:v>-1.74721007475683E-2</c:v>
                </c:pt>
                <c:pt idx="25">
                  <c:v>0</c:v>
                </c:pt>
                <c:pt idx="26">
                  <c:v>0</c:v>
                </c:pt>
              </c:numCache>
            </c:numRef>
          </c:val>
          <c:extLst>
            <c:ext xmlns:c16="http://schemas.microsoft.com/office/drawing/2014/chart" uri="{C3380CC4-5D6E-409C-BE32-E72D297353CC}">
              <c16:uniqueId val="{00000001-4B07-4527-8D15-219B1BDF5584}"/>
            </c:ext>
          </c:extLst>
        </c:ser>
        <c:ser>
          <c:idx val="2"/>
          <c:order val="2"/>
          <c:tx>
            <c:strRef>
              <c:f>'[Worksheet in DD Roadshow 2022_v12 (D) E]Summary'!$E$69</c:f>
              <c:strCache>
                <c:ptCount val="1"/>
                <c:pt idx="0">
                  <c:v>Currency (0.42)</c:v>
                </c:pt>
              </c:strCache>
            </c:strRef>
          </c:tx>
          <c:spPr>
            <a:solidFill>
              <a:schemeClr val="bg1">
                <a:lumMod val="75000"/>
              </a:schemeClr>
            </a:solidFill>
            <a:ln>
              <a:noFill/>
            </a:ln>
            <a:effectLst/>
          </c:spPr>
          <c:invertIfNegative val="0"/>
          <c:cat>
            <c:strRef>
              <c:f>'Worksheet in DD Roadshow 2022_v12 (D) E'!mobile_country</c:f>
              <c:strCache>
                <c:ptCount val="27"/>
                <c:pt idx="0">
                  <c:v>Canada</c:v>
                </c:pt>
                <c:pt idx="1">
                  <c:v>United States</c:v>
                </c:pt>
                <c:pt idx="2">
                  <c:v>Japan</c:v>
                </c:pt>
                <c:pt idx="3">
                  <c:v>United Kingdom</c:v>
                </c:pt>
                <c:pt idx="4">
                  <c:v>Sweden</c:v>
                </c:pt>
                <c:pt idx="5">
                  <c:v>Denmark</c:v>
                </c:pt>
                <c:pt idx="6">
                  <c:v>Italy</c:v>
                </c:pt>
                <c:pt idx="7">
                  <c:v>France</c:v>
                </c:pt>
                <c:pt idx="8">
                  <c:v>Switzerland</c:v>
                </c:pt>
                <c:pt idx="9">
                  <c:v>Germany</c:v>
                </c:pt>
                <c:pt idx="10">
                  <c:v>Australia</c:v>
                </c:pt>
                <c:pt idx="11">
                  <c:v>Singapore</c:v>
                </c:pt>
                <c:pt idx="12">
                  <c:v>Finland</c:v>
                </c:pt>
                <c:pt idx="13">
                  <c:v>Ireland</c:v>
                </c:pt>
                <c:pt idx="14">
                  <c:v>Belgium</c:v>
                </c:pt>
                <c:pt idx="15">
                  <c:v>Spain</c:v>
                </c:pt>
                <c:pt idx="16">
                  <c:v>Netherlands</c:v>
                </c:pt>
                <c:pt idx="17">
                  <c:v>Austria</c:v>
                </c:pt>
                <c:pt idx="18">
                  <c:v>Israel</c:v>
                </c:pt>
                <c:pt idx="19">
                  <c:v>New Zealand</c:v>
                </c:pt>
                <c:pt idx="20">
                  <c:v>Portugal</c:v>
                </c:pt>
                <c:pt idx="21">
                  <c:v>Korea</c:v>
                </c:pt>
                <c:pt idx="22">
                  <c:v>Norway</c:v>
                </c:pt>
                <c:pt idx="23">
                  <c:v>India</c:v>
                </c:pt>
                <c:pt idx="24">
                  <c:v>Hong Kong</c:v>
                </c:pt>
                <c:pt idx="25">
                  <c:v>China</c:v>
                </c:pt>
                <c:pt idx="26">
                  <c:v>Taiwan</c:v>
                </c:pt>
              </c:strCache>
            </c:strRef>
          </c:cat>
          <c:val>
            <c:numRef>
              <c:f>'Worksheet in DD Roadshow 2022_v12 (D) E'!mobile_currency</c:f>
              <c:numCache>
                <c:formatCode>0.00;\-0.00;\—;@</c:formatCode>
                <c:ptCount val="27"/>
                <c:pt idx="0">
                  <c:v>2.62481404766236E-4</c:v>
                </c:pt>
                <c:pt idx="1">
                  <c:v>0.101141404411605</c:v>
                </c:pt>
                <c:pt idx="2">
                  <c:v>0.16431629261602401</c:v>
                </c:pt>
                <c:pt idx="3">
                  <c:v>6.0272114223061501E-2</c:v>
                </c:pt>
                <c:pt idx="4">
                  <c:v>2.4300249338351499E-2</c:v>
                </c:pt>
                <c:pt idx="5">
                  <c:v>9.9171518755223091E-4</c:v>
                </c:pt>
                <c:pt idx="6">
                  <c:v>1.61985348784707E-2</c:v>
                </c:pt>
                <c:pt idx="7">
                  <c:v>2.67422529063309E-2</c:v>
                </c:pt>
                <c:pt idx="8">
                  <c:v>1.3424833243143501E-4</c:v>
                </c:pt>
                <c:pt idx="9">
                  <c:v>-7.2060384614022303E-3</c:v>
                </c:pt>
                <c:pt idx="10">
                  <c:v>1.01950441404453E-2</c:v>
                </c:pt>
                <c:pt idx="11">
                  <c:v>8.6322929136706098E-4</c:v>
                </c:pt>
                <c:pt idx="12">
                  <c:v>6.7083344988541202E-3</c:v>
                </c:pt>
                <c:pt idx="13">
                  <c:v>4.3048488029872201E-3</c:v>
                </c:pt>
                <c:pt idx="14">
                  <c:v>6.4562105877696398E-3</c:v>
                </c:pt>
                <c:pt idx="15">
                  <c:v>2.5767461469488901E-4</c:v>
                </c:pt>
                <c:pt idx="16">
                  <c:v>-4.9573279886387499E-3</c:v>
                </c:pt>
                <c:pt idx="17">
                  <c:v>1.3695270102828099E-3</c:v>
                </c:pt>
                <c:pt idx="18">
                  <c:v>-7.9796583391364905E-4</c:v>
                </c:pt>
                <c:pt idx="19">
                  <c:v>1.0712735886298499E-3</c:v>
                </c:pt>
                <c:pt idx="20">
                  <c:v>1.4021343360178799E-3</c:v>
                </c:pt>
                <c:pt idx="21">
                  <c:v>-6.1196811091601003E-6</c:v>
                </c:pt>
                <c:pt idx="22">
                  <c:v>3.8596044927378202E-3</c:v>
                </c:pt>
                <c:pt idx="23">
                  <c:v>-3.3303983788487701E-3</c:v>
                </c:pt>
                <c:pt idx="24">
                  <c:v>-1.3899410722115E-3</c:v>
                </c:pt>
                <c:pt idx="25">
                  <c:v>2.26551481845212E-3</c:v>
                </c:pt>
                <c:pt idx="26">
                  <c:v>-8.2160369692087995E-3</c:v>
                </c:pt>
              </c:numCache>
            </c:numRef>
          </c:val>
          <c:extLst>
            <c:ext xmlns:c16="http://schemas.microsoft.com/office/drawing/2014/chart" uri="{C3380CC4-5D6E-409C-BE32-E72D297353CC}">
              <c16:uniqueId val="{00000002-4B07-4527-8D15-219B1BDF5584}"/>
            </c:ext>
          </c:extLst>
        </c:ser>
        <c:dLbls>
          <c:showLegendKey val="0"/>
          <c:showVal val="0"/>
          <c:showCatName val="0"/>
          <c:showSerName val="0"/>
          <c:showPercent val="0"/>
          <c:showBubbleSize val="0"/>
        </c:dLbls>
        <c:gapWidth val="40"/>
        <c:overlap val="100"/>
        <c:axId val="685502288"/>
        <c:axId val="685508448"/>
      </c:barChart>
      <c:barChart>
        <c:barDir val="bar"/>
        <c:grouping val="clustered"/>
        <c:varyColors val="0"/>
        <c:ser>
          <c:idx val="3"/>
          <c:order val="3"/>
          <c:tx>
            <c:strRef>
              <c:f>'[Worksheet in DD Roadshow 2022_v12 (D) E]Summary'!$F$69</c:f>
              <c:strCache>
                <c:ptCount val="1"/>
                <c:pt idx="0">
                  <c:v>Total Effect (3.28)</c:v>
                </c:pt>
              </c:strCache>
            </c:strRef>
          </c:tx>
          <c:spPr>
            <a:noFill/>
            <a:ln>
              <a:noFill/>
            </a:ln>
            <a:effectLst/>
          </c:spPr>
          <c:invertIfNegative val="0"/>
          <c:errBars>
            <c:errBarType val="both"/>
            <c:errValType val="cust"/>
            <c:noEndCap val="0"/>
            <c:plus>
              <c:numLit>
                <c:formatCode>General</c:formatCode>
                <c:ptCount val="1"/>
                <c:pt idx="0">
                  <c:v>0</c:v>
                </c:pt>
              </c:numLit>
            </c:plus>
            <c:minus>
              <c:numLit>
                <c:formatCode>General</c:formatCode>
                <c:ptCount val="1"/>
                <c:pt idx="0">
                  <c:v>0</c:v>
                </c:pt>
              </c:numLit>
            </c:minus>
            <c:spPr>
              <a:noFill/>
              <a:ln w="31750" cap="flat" cmpd="sng" algn="ctr">
                <a:solidFill>
                  <a:schemeClr val="accent2">
                    <a:alpha val="94000"/>
                  </a:schemeClr>
                </a:solidFill>
                <a:round/>
              </a:ln>
              <a:effectLst/>
            </c:spPr>
          </c:errBars>
          <c:cat>
            <c:strRef>
              <c:f>'[Worksheet in DD Roadshow 2022_v12 (D) E]Summary'!$B$70:$B$89</c:f>
              <c:strCache>
                <c:ptCount val="20"/>
                <c:pt idx="0">
                  <c:v>Canada</c:v>
                </c:pt>
                <c:pt idx="1">
                  <c:v>United States</c:v>
                </c:pt>
                <c:pt idx="2">
                  <c:v>Japan</c:v>
                </c:pt>
                <c:pt idx="3">
                  <c:v>United Kingdom</c:v>
                </c:pt>
                <c:pt idx="4">
                  <c:v>Sweden</c:v>
                </c:pt>
                <c:pt idx="5">
                  <c:v>Denmark</c:v>
                </c:pt>
                <c:pt idx="6">
                  <c:v>Italy</c:v>
                </c:pt>
                <c:pt idx="7">
                  <c:v>France</c:v>
                </c:pt>
                <c:pt idx="8">
                  <c:v>Switzerland</c:v>
                </c:pt>
                <c:pt idx="9">
                  <c:v>Germany</c:v>
                </c:pt>
                <c:pt idx="10">
                  <c:v>Australia</c:v>
                </c:pt>
                <c:pt idx="11">
                  <c:v>Singapore</c:v>
                </c:pt>
                <c:pt idx="12">
                  <c:v>Finland</c:v>
                </c:pt>
                <c:pt idx="13">
                  <c:v>Ireland</c:v>
                </c:pt>
                <c:pt idx="14">
                  <c:v>Belgium</c:v>
                </c:pt>
                <c:pt idx="15">
                  <c:v>Spain</c:v>
                </c:pt>
                <c:pt idx="16">
                  <c:v>Netherlands</c:v>
                </c:pt>
                <c:pt idx="17">
                  <c:v>Austria</c:v>
                </c:pt>
                <c:pt idx="18">
                  <c:v>Israel</c:v>
                </c:pt>
                <c:pt idx="19">
                  <c:v>New Zealand</c:v>
                </c:pt>
              </c:strCache>
            </c:strRef>
          </c:cat>
          <c:val>
            <c:numRef>
              <c:f>'Worksheet in DD Roadshow 2022_v12 (D) E'!mobile_total</c:f>
              <c:numCache>
                <c:formatCode>0.00;\-0.00;\—;@</c:formatCode>
                <c:ptCount val="27"/>
                <c:pt idx="0">
                  <c:v>1.9766965473417299</c:v>
                </c:pt>
                <c:pt idx="1">
                  <c:v>0.66582060648740404</c:v>
                </c:pt>
                <c:pt idx="2">
                  <c:v>0.10532549732874399</c:v>
                </c:pt>
                <c:pt idx="3">
                  <c:v>0.10499941874707901</c:v>
                </c:pt>
                <c:pt idx="4">
                  <c:v>5.7827636867412303E-2</c:v>
                </c:pt>
                <c:pt idx="5">
                  <c:v>4.0864448975586901E-2</c:v>
                </c:pt>
                <c:pt idx="6">
                  <c:v>3.8580510270201603E-2</c:v>
                </c:pt>
                <c:pt idx="7">
                  <c:v>2.99407724386541E-2</c:v>
                </c:pt>
                <c:pt idx="8">
                  <c:v>2.5713275095761299E-2</c:v>
                </c:pt>
                <c:pt idx="9">
                  <c:v>2.40538133960988E-2</c:v>
                </c:pt>
                <c:pt idx="10">
                  <c:v>2.3801948681043301E-2</c:v>
                </c:pt>
                <c:pt idx="11">
                  <c:v>2.31980202531188E-2</c:v>
                </c:pt>
                <c:pt idx="12">
                  <c:v>1.5844582386323799E-2</c:v>
                </c:pt>
                <c:pt idx="13">
                  <c:v>1.5485471250769101E-2</c:v>
                </c:pt>
                <c:pt idx="14">
                  <c:v>1.46356598227552E-2</c:v>
                </c:pt>
                <c:pt idx="15">
                  <c:v>1.2575278537014799E-2</c:v>
                </c:pt>
                <c:pt idx="16">
                  <c:v>7.4804231538982899E-3</c:v>
                </c:pt>
                <c:pt idx="17">
                  <c:v>4.7275971015578004E-3</c:v>
                </c:pt>
                <c:pt idx="18">
                  <c:v>4.3989400801602201E-3</c:v>
                </c:pt>
                <c:pt idx="19">
                  <c:v>3.3805058864999002E-3</c:v>
                </c:pt>
                <c:pt idx="20">
                  <c:v>-1.2955027475909599E-5</c:v>
                </c:pt>
                <c:pt idx="21">
                  <c:v>-1.46463627530955E-5</c:v>
                </c:pt>
                <c:pt idx="22">
                  <c:v>-1.8526132387290499E-3</c:v>
                </c:pt>
                <c:pt idx="23">
                  <c:v>-1.5611260318681699E-2</c:v>
                </c:pt>
                <c:pt idx="24">
                  <c:v>-1.8828978127156001E-2</c:v>
                </c:pt>
                <c:pt idx="25">
                  <c:v>-3.6350091253225102E-2</c:v>
                </c:pt>
                <c:pt idx="26">
                  <c:v>-4.1363153231672403E-2</c:v>
                </c:pt>
              </c:numCache>
            </c:numRef>
          </c:val>
          <c:extLst>
            <c:ext xmlns:c16="http://schemas.microsoft.com/office/drawing/2014/chart" uri="{C3380CC4-5D6E-409C-BE32-E72D297353CC}">
              <c16:uniqueId val="{00000003-4B07-4527-8D15-219B1BDF5584}"/>
            </c:ext>
          </c:extLst>
        </c:ser>
        <c:dLbls>
          <c:showLegendKey val="0"/>
          <c:showVal val="0"/>
          <c:showCatName val="0"/>
          <c:showSerName val="0"/>
          <c:showPercent val="0"/>
          <c:showBubbleSize val="0"/>
        </c:dLbls>
        <c:gapWidth val="303"/>
        <c:overlap val="100"/>
        <c:axId val="685501728"/>
        <c:axId val="685493328"/>
      </c:barChart>
      <c:catAx>
        <c:axId val="685502288"/>
        <c:scaling>
          <c:orientation val="maxMin"/>
        </c:scaling>
        <c:delete val="0"/>
        <c:axPos val="l"/>
        <c:majorGridlines>
          <c:spPr>
            <a:ln w="6350" cap="flat" cmpd="sng" algn="ctr">
              <a:solidFill>
                <a:srgbClr val="C0C0C0"/>
              </a:solidFill>
              <a:round/>
            </a:ln>
            <a:effectLst/>
          </c:spPr>
        </c:majorGridlines>
        <c:numFmt formatCode="General" sourceLinked="1"/>
        <c:majorTickMark val="none"/>
        <c:minorTickMark val="none"/>
        <c:tickLblPos val="low"/>
        <c:spPr>
          <a:solidFill>
            <a:schemeClr val="bg1"/>
          </a:solidFill>
          <a:ln w="0"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508448"/>
        <c:crosses val="autoZero"/>
        <c:auto val="1"/>
        <c:lblAlgn val="ctr"/>
        <c:lblOffset val="0"/>
        <c:tickLblSkip val="1"/>
        <c:noMultiLvlLbl val="0"/>
      </c:catAx>
      <c:valAx>
        <c:axId val="685508448"/>
        <c:scaling>
          <c:orientation val="minMax"/>
        </c:scaling>
        <c:delete val="0"/>
        <c:axPos val="t"/>
        <c:numFmt formatCode="0.0" sourceLinked="0"/>
        <c:majorTickMark val="cross"/>
        <c:minorTickMark val="none"/>
        <c:tickLblPos val="high"/>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5502288"/>
        <c:crosses val="autoZero"/>
        <c:crossBetween val="between"/>
      </c:valAx>
      <c:valAx>
        <c:axId val="685493328"/>
        <c:scaling>
          <c:orientation val="minMax"/>
        </c:scaling>
        <c:delete val="1"/>
        <c:axPos val="b"/>
        <c:numFmt formatCode="0.00;\-0.00;\—;@" sourceLinked="1"/>
        <c:majorTickMark val="out"/>
        <c:minorTickMark val="none"/>
        <c:tickLblPos val="nextTo"/>
        <c:crossAx val="685501728"/>
        <c:crosses val="max"/>
        <c:crossBetween val="between"/>
      </c:valAx>
      <c:catAx>
        <c:axId val="685501728"/>
        <c:scaling>
          <c:orientation val="maxMin"/>
        </c:scaling>
        <c:delete val="1"/>
        <c:axPos val="r"/>
        <c:numFmt formatCode="General" sourceLinked="1"/>
        <c:majorTickMark val="out"/>
        <c:minorTickMark val="none"/>
        <c:tickLblPos val="nextTo"/>
        <c:crossAx val="685493328"/>
        <c:crosses val="max"/>
        <c:auto val="1"/>
        <c:lblAlgn val="ctr"/>
        <c:lblOffset val="100"/>
        <c:noMultiLvlLbl val="0"/>
      </c:catAx>
      <c:spPr>
        <a:noFill/>
        <a:ln>
          <a:noFill/>
        </a:ln>
        <a:effectLst/>
      </c:spPr>
    </c:plotArea>
    <c:legend>
      <c:legendPos val="b"/>
      <c:legendEntry>
        <c:idx val="3"/>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48898019991186092"/>
          <c:y val="0.63565206429937693"/>
          <c:w val="0.45919029066388989"/>
          <c:h val="0.245936018502786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40130323823607E-2"/>
          <c:y val="3.5160236722666875E-2"/>
          <c:w val="0.92566458990319922"/>
          <c:h val="0.85528871315022437"/>
        </c:manualLayout>
      </c:layout>
      <c:barChart>
        <c:barDir val="col"/>
        <c:grouping val="clustered"/>
        <c:varyColors val="0"/>
        <c:ser>
          <c:idx val="0"/>
          <c:order val="0"/>
          <c:tx>
            <c:strRef>
              <c:f>Sheet1!$B$1</c:f>
              <c:strCache>
                <c:ptCount val="1"/>
                <c:pt idx="0">
                  <c:v>Annualized Volatility (Dec 1986 - July 2022)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Growers</c:v>
                </c:pt>
                <c:pt idx="1">
                  <c:v>Payers</c:v>
                </c:pt>
                <c:pt idx="2">
                  <c:v>TSX</c:v>
                </c:pt>
                <c:pt idx="3">
                  <c:v>Non-payers</c:v>
                </c:pt>
                <c:pt idx="4">
                  <c:v>Cutters</c:v>
                </c:pt>
              </c:strCache>
            </c:strRef>
          </c:cat>
          <c:val>
            <c:numRef>
              <c:f>Sheet1!$B$2:$B$6</c:f>
              <c:numCache>
                <c:formatCode>0.0%</c:formatCode>
                <c:ptCount val="5"/>
                <c:pt idx="0">
                  <c:v>0.13200000000000001</c:v>
                </c:pt>
                <c:pt idx="1">
                  <c:v>0.13900000000000001</c:v>
                </c:pt>
                <c:pt idx="2">
                  <c:v>0.16300000000000001</c:v>
                </c:pt>
                <c:pt idx="3">
                  <c:v>0.23400000000000001</c:v>
                </c:pt>
                <c:pt idx="4">
                  <c:v>0.246</c:v>
                </c:pt>
              </c:numCache>
            </c:numRef>
          </c:val>
          <c:extLst>
            <c:ext xmlns:c16="http://schemas.microsoft.com/office/drawing/2014/chart" uri="{C3380CC4-5D6E-409C-BE32-E72D297353CC}">
              <c16:uniqueId val="{00000000-BBAF-4E69-8BCD-2F7529FB2C1B}"/>
            </c:ext>
          </c:extLst>
        </c:ser>
        <c:dLbls>
          <c:showLegendKey val="0"/>
          <c:showVal val="0"/>
          <c:showCatName val="0"/>
          <c:showSerName val="0"/>
          <c:showPercent val="0"/>
          <c:showBubbleSize val="0"/>
        </c:dLbls>
        <c:gapWidth val="120"/>
        <c:overlap val="-27"/>
        <c:axId val="1041729423"/>
        <c:axId val="1041727343"/>
      </c:barChart>
      <c:catAx>
        <c:axId val="1041729423"/>
        <c:scaling>
          <c:orientation val="minMax"/>
        </c:scaling>
        <c:delete val="0"/>
        <c:axPos val="b"/>
        <c:numFmt formatCode="General" sourceLinked="1"/>
        <c:majorTickMark val="cross"/>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727343"/>
        <c:crosses val="autoZero"/>
        <c:auto val="1"/>
        <c:lblAlgn val="ctr"/>
        <c:lblOffset val="100"/>
        <c:noMultiLvlLbl val="0"/>
      </c:catAx>
      <c:valAx>
        <c:axId val="1041727343"/>
        <c:scaling>
          <c:orientation val="minMax"/>
          <c:max val="0.28000000000000003"/>
          <c:min val="0.1"/>
        </c:scaling>
        <c:delete val="0"/>
        <c:axPos val="l"/>
        <c:majorGridlines>
          <c:spPr>
            <a:ln w="6350" cap="flat" cmpd="sng" algn="ctr">
              <a:solidFill>
                <a:srgbClr val="C0C0C0"/>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72942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6.5286659096708832E-2"/>
          <c:y val="6.4357920685345266E-2"/>
          <c:w val="0.38288265282794176"/>
          <c:h val="5.232133495784771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98962468469975E-2"/>
          <c:y val="3.6800968858162773E-2"/>
          <c:w val="0.9084742991027499"/>
          <c:h val="0.85997689513778497"/>
        </c:manualLayout>
      </c:layout>
      <c:barChart>
        <c:barDir val="col"/>
        <c:grouping val="clustered"/>
        <c:varyColors val="0"/>
        <c:ser>
          <c:idx val="0"/>
          <c:order val="0"/>
          <c:tx>
            <c:strRef>
              <c:f>Sheet1!$B$1</c:f>
              <c:strCache>
                <c:ptCount val="1"/>
                <c:pt idx="0">
                  <c:v>Column1</c:v>
                </c:pt>
              </c:strCache>
            </c:strRef>
          </c:tx>
          <c:spPr>
            <a:solidFill>
              <a:schemeClr val="accent3"/>
            </a:solidFill>
            <a:ln>
              <a:noFill/>
            </a:ln>
            <a:effectLst/>
          </c:spPr>
          <c:invertIfNegative val="0"/>
          <c:dLbls>
            <c:dLbl>
              <c:idx val="1"/>
              <c:layout>
                <c:manualLayout>
                  <c:x val="1.8472668080902442E-3"/>
                  <c:y val="1.103339235376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D8-4422-9EC5-B977306575A9}"/>
                </c:ext>
              </c:extLst>
            </c:dLbl>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1956-1960</c:v>
                </c:pt>
                <c:pt idx="1">
                  <c:v>1961-1970</c:v>
                </c:pt>
                <c:pt idx="2">
                  <c:v>1971-1980</c:v>
                </c:pt>
                <c:pt idx="3">
                  <c:v>1981-1990</c:v>
                </c:pt>
                <c:pt idx="4">
                  <c:v>1991-2000</c:v>
                </c:pt>
                <c:pt idx="5">
                  <c:v>2001-2010</c:v>
                </c:pt>
                <c:pt idx="6">
                  <c:v>2011-2020</c:v>
                </c:pt>
                <c:pt idx="7">
                  <c:v>Last 3 Years 
2019-2021</c:v>
                </c:pt>
              </c:strCache>
            </c:strRef>
          </c:cat>
          <c:val>
            <c:numRef>
              <c:f>Sheet1!$B$2:$B$9</c:f>
              <c:numCache>
                <c:formatCode>0%</c:formatCode>
                <c:ptCount val="8"/>
                <c:pt idx="0">
                  <c:v>0.84</c:v>
                </c:pt>
                <c:pt idx="1">
                  <c:v>0.49</c:v>
                </c:pt>
                <c:pt idx="2">
                  <c:v>0.47</c:v>
                </c:pt>
                <c:pt idx="3">
                  <c:v>0.6</c:v>
                </c:pt>
                <c:pt idx="4">
                  <c:v>0.28000000000000003</c:v>
                </c:pt>
                <c:pt idx="5">
                  <c:v>0.43</c:v>
                </c:pt>
                <c:pt idx="6">
                  <c:v>0.6</c:v>
                </c:pt>
                <c:pt idx="7">
                  <c:v>0.23</c:v>
                </c:pt>
              </c:numCache>
            </c:numRef>
          </c:val>
          <c:extLst>
            <c:ext xmlns:c16="http://schemas.microsoft.com/office/drawing/2014/chart" uri="{C3380CC4-5D6E-409C-BE32-E72D297353CC}">
              <c16:uniqueId val="{00000000-16D8-4422-9EC5-B977306575A9}"/>
            </c:ext>
          </c:extLst>
        </c:ser>
        <c:dLbls>
          <c:showLegendKey val="0"/>
          <c:showVal val="0"/>
          <c:showCatName val="0"/>
          <c:showSerName val="0"/>
          <c:showPercent val="0"/>
          <c:showBubbleSize val="0"/>
        </c:dLbls>
        <c:gapWidth val="120"/>
        <c:overlap val="-27"/>
        <c:axId val="1041729423"/>
        <c:axId val="1041727343"/>
      </c:barChart>
      <c:catAx>
        <c:axId val="1041729423"/>
        <c:scaling>
          <c:orientation val="minMax"/>
        </c:scaling>
        <c:delete val="0"/>
        <c:axPos val="b"/>
        <c:numFmt formatCode="General" sourceLinked="1"/>
        <c:majorTickMark val="cross"/>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727343"/>
        <c:crosses val="autoZero"/>
        <c:auto val="1"/>
        <c:lblAlgn val="ctr"/>
        <c:lblOffset val="100"/>
        <c:noMultiLvlLbl val="0"/>
      </c:catAx>
      <c:valAx>
        <c:axId val="1041727343"/>
        <c:scaling>
          <c:orientation val="minMax"/>
          <c:max val="1"/>
          <c:min val="0.1"/>
        </c:scaling>
        <c:delete val="0"/>
        <c:axPos val="l"/>
        <c:majorGridlines>
          <c:spPr>
            <a:ln w="6350" cap="flat" cmpd="sng" algn="ctr">
              <a:solidFill>
                <a:srgbClr val="C0C0C0"/>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729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3512652650573E-2"/>
          <c:y val="5.4375467412147507E-2"/>
          <c:w val="0.55739795769494271"/>
          <c:h val="0.89093121908550332"/>
        </c:manualLayout>
      </c:layout>
      <c:doughnutChart>
        <c:varyColors val="1"/>
        <c:ser>
          <c:idx val="0"/>
          <c:order val="0"/>
          <c:tx>
            <c:strRef>
              <c:f>Sheet1!$B$1</c:f>
              <c:strCache>
                <c:ptCount val="1"/>
                <c:pt idx="0">
                  <c:v>Column1</c:v>
                </c:pt>
              </c:strCache>
            </c:strRef>
          </c:tx>
          <c:spPr>
            <a:ln w="6350">
              <a:solidFill>
                <a:schemeClr val="bg1"/>
              </a:solidFill>
            </a:ln>
          </c:spPr>
          <c:explosion val="1"/>
          <c:dPt>
            <c:idx val="0"/>
            <c:bubble3D val="0"/>
            <c:explosion val="0"/>
            <c:spPr>
              <a:solidFill>
                <a:schemeClr val="accent1"/>
              </a:solidFill>
              <a:ln w="6350">
                <a:solidFill>
                  <a:schemeClr val="bg1"/>
                </a:solidFill>
              </a:ln>
              <a:effectLst/>
            </c:spPr>
            <c:extLst>
              <c:ext xmlns:c16="http://schemas.microsoft.com/office/drawing/2014/chart" uri="{C3380CC4-5D6E-409C-BE32-E72D297353CC}">
                <c16:uniqueId val="{00000001-E4DE-4BEC-A472-261DC71E13E2}"/>
              </c:ext>
            </c:extLst>
          </c:dPt>
          <c:dPt>
            <c:idx val="1"/>
            <c:bubble3D val="0"/>
            <c:explosion val="0"/>
            <c:spPr>
              <a:solidFill>
                <a:schemeClr val="accent2"/>
              </a:solidFill>
              <a:ln w="6350">
                <a:solidFill>
                  <a:schemeClr val="bg1"/>
                </a:solidFill>
              </a:ln>
              <a:effectLst/>
            </c:spPr>
            <c:extLst>
              <c:ext xmlns:c16="http://schemas.microsoft.com/office/drawing/2014/chart" uri="{C3380CC4-5D6E-409C-BE32-E72D297353CC}">
                <c16:uniqueId val="{00000003-E4DE-4BEC-A472-261DC71E13E2}"/>
              </c:ext>
            </c:extLst>
          </c:dPt>
          <c:dPt>
            <c:idx val="2"/>
            <c:bubble3D val="0"/>
            <c:explosion val="0"/>
            <c:spPr>
              <a:solidFill>
                <a:schemeClr val="accent3"/>
              </a:solidFill>
              <a:ln w="6350">
                <a:solidFill>
                  <a:schemeClr val="bg1"/>
                </a:solidFill>
              </a:ln>
              <a:effectLst/>
            </c:spPr>
            <c:extLst>
              <c:ext xmlns:c16="http://schemas.microsoft.com/office/drawing/2014/chart" uri="{C3380CC4-5D6E-409C-BE32-E72D297353CC}">
                <c16:uniqueId val="{00000005-E4DE-4BEC-A472-261DC71E13E2}"/>
              </c:ext>
            </c:extLst>
          </c:dPt>
          <c:dLbls>
            <c:dLbl>
              <c:idx val="0"/>
              <c:tx>
                <c:rich>
                  <a:bodyPr/>
                  <a:lstStyle/>
                  <a:p>
                    <a:r>
                      <a:rPr lang="en-US" b="1" dirty="0">
                        <a:solidFill>
                          <a:schemeClr val="bg1"/>
                        </a:solidFill>
                      </a:rPr>
                      <a:t>41.4%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DE-4BEC-A472-261DC71E13E2}"/>
                </c:ext>
              </c:extLst>
            </c:dLbl>
            <c:dLbl>
              <c:idx val="1"/>
              <c:tx>
                <c:rich>
                  <a:bodyPr/>
                  <a:lstStyle/>
                  <a:p>
                    <a:r>
                      <a:rPr lang="en-US" b="1" dirty="0">
                        <a:solidFill>
                          <a:schemeClr val="bg1"/>
                        </a:solidFill>
                      </a:rPr>
                      <a:t>12.7%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4DE-4BEC-A472-261DC71E13E2}"/>
                </c:ext>
              </c:extLst>
            </c:dLbl>
            <c:dLbl>
              <c:idx val="2"/>
              <c:tx>
                <c:rich>
                  <a:bodyPr/>
                  <a:lstStyle/>
                  <a:p>
                    <a:r>
                      <a:rPr lang="en-US" b="1" dirty="0">
                        <a:solidFill>
                          <a:schemeClr val="bg1"/>
                        </a:solidFill>
                      </a:rPr>
                      <a:t>45.9%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4DE-4BEC-A472-261DC71E13E2}"/>
                </c:ext>
              </c:extLst>
            </c:dLbl>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Blend</c:v>
                </c:pt>
                <c:pt idx="1">
                  <c:v>Growth</c:v>
                </c:pt>
                <c:pt idx="2">
                  <c:v>Value</c:v>
                </c:pt>
              </c:strCache>
            </c:strRef>
          </c:cat>
          <c:val>
            <c:numRef>
              <c:f>Sheet1!$B$2:$B$4</c:f>
              <c:numCache>
                <c:formatCode>0.00%</c:formatCode>
                <c:ptCount val="3"/>
                <c:pt idx="0">
                  <c:v>0.41399999999999998</c:v>
                </c:pt>
                <c:pt idx="1">
                  <c:v>0.127</c:v>
                </c:pt>
                <c:pt idx="2">
                  <c:v>0.45900000000000002</c:v>
                </c:pt>
              </c:numCache>
            </c:numRef>
          </c:val>
          <c:extLst>
            <c:ext xmlns:c16="http://schemas.microsoft.com/office/drawing/2014/chart" uri="{C3380CC4-5D6E-409C-BE32-E72D297353CC}">
              <c16:uniqueId val="{00000006-E4DE-4BEC-A472-261DC71E13E2}"/>
            </c:ext>
          </c:extLst>
        </c:ser>
        <c:dLbls>
          <c:showLegendKey val="0"/>
          <c:showVal val="0"/>
          <c:showCatName val="0"/>
          <c:showSerName val="0"/>
          <c:showPercent val="0"/>
          <c:showBubbleSize val="0"/>
          <c:showLeaderLines val="1"/>
        </c:dLbls>
        <c:firstSliceAng val="0"/>
        <c:holeSize val="48"/>
      </c:doughnutChart>
      <c:spPr>
        <a:noFill/>
        <a:ln>
          <a:noFill/>
        </a:ln>
        <a:effectLst/>
      </c:spPr>
    </c:plotArea>
    <c:legend>
      <c:legendPos val="b"/>
      <c:layout>
        <c:manualLayout>
          <c:xMode val="edge"/>
          <c:yMode val="edge"/>
          <c:x val="0.73113029994969525"/>
          <c:y val="0.25644746013456804"/>
          <c:w val="0.1768594961239332"/>
          <c:h val="0.4671479364839506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29025901954787E-2"/>
          <c:y val="0"/>
          <c:w val="0.88940513352543016"/>
          <c:h val="0.99265651952416278"/>
        </c:manualLayout>
      </c:layout>
      <c:barChart>
        <c:barDir val="bar"/>
        <c:grouping val="clustered"/>
        <c:varyColors val="0"/>
        <c:ser>
          <c:idx val="0"/>
          <c:order val="0"/>
          <c:tx>
            <c:strRef>
              <c:f>'[Worksheet in DD Roadshow 2022_v12 (D) E]2946'!$H$29</c:f>
              <c:strCache>
                <c:ptCount val="1"/>
                <c:pt idx="0">
                  <c:v>Relative Wgt</c:v>
                </c:pt>
              </c:strCache>
            </c:strRef>
          </c:tx>
          <c:spPr>
            <a:solidFill>
              <a:srgbClr val="EA7423"/>
            </a:solidFill>
          </c:spPr>
          <c:invertIfNegative val="1"/>
          <c:dPt>
            <c:idx val="0"/>
            <c:invertIfNegative val="1"/>
            <c:bubble3D val="0"/>
            <c:spPr>
              <a:solidFill>
                <a:srgbClr val="E87524"/>
              </a:solidFill>
              <a:ln>
                <a:noFill/>
              </a:ln>
            </c:spPr>
            <c:extLst>
              <c:ext xmlns:c16="http://schemas.microsoft.com/office/drawing/2014/chart" uri="{C3380CC4-5D6E-409C-BE32-E72D297353CC}">
                <c16:uniqueId val="{00000000-8632-44CD-9E89-5D2013371A0F}"/>
              </c:ext>
            </c:extLst>
          </c:dPt>
          <c:dPt>
            <c:idx val="1"/>
            <c:invertIfNegative val="1"/>
            <c:bubble3D val="0"/>
            <c:extLst>
              <c:ext xmlns:c16="http://schemas.microsoft.com/office/drawing/2014/chart" uri="{C3380CC4-5D6E-409C-BE32-E72D297353CC}">
                <c16:uniqueId val="{00000001-8632-44CD-9E89-5D2013371A0F}"/>
              </c:ext>
            </c:extLst>
          </c:dPt>
          <c:dPt>
            <c:idx val="2"/>
            <c:invertIfNegative val="1"/>
            <c:bubble3D val="0"/>
            <c:extLst>
              <c:ext xmlns:c16="http://schemas.microsoft.com/office/drawing/2014/chart" uri="{C3380CC4-5D6E-409C-BE32-E72D297353CC}">
                <c16:uniqueId val="{00000002-8632-44CD-9E89-5D2013371A0F}"/>
              </c:ext>
            </c:extLst>
          </c:dPt>
          <c:dPt>
            <c:idx val="3"/>
            <c:invertIfNegative val="1"/>
            <c:bubble3D val="0"/>
            <c:extLst>
              <c:ext xmlns:c16="http://schemas.microsoft.com/office/drawing/2014/chart" uri="{C3380CC4-5D6E-409C-BE32-E72D297353CC}">
                <c16:uniqueId val="{00000003-8632-44CD-9E89-5D2013371A0F}"/>
              </c:ext>
            </c:extLst>
          </c:dPt>
          <c:dPt>
            <c:idx val="4"/>
            <c:invertIfNegative val="1"/>
            <c:bubble3D val="0"/>
            <c:extLst>
              <c:ext xmlns:c16="http://schemas.microsoft.com/office/drawing/2014/chart" uri="{C3380CC4-5D6E-409C-BE32-E72D297353CC}">
                <c16:uniqueId val="{00000004-8632-44CD-9E89-5D2013371A0F}"/>
              </c:ext>
            </c:extLst>
          </c:dPt>
          <c:dPt>
            <c:idx val="5"/>
            <c:invertIfNegative val="1"/>
            <c:bubble3D val="0"/>
            <c:extLst>
              <c:ext xmlns:c16="http://schemas.microsoft.com/office/drawing/2014/chart" uri="{C3380CC4-5D6E-409C-BE32-E72D297353CC}">
                <c16:uniqueId val="{00000005-8632-44CD-9E89-5D2013371A0F}"/>
              </c:ext>
            </c:extLst>
          </c:dPt>
          <c:dPt>
            <c:idx val="6"/>
            <c:invertIfNegative val="1"/>
            <c:bubble3D val="0"/>
            <c:extLst>
              <c:ext xmlns:c16="http://schemas.microsoft.com/office/drawing/2014/chart" uri="{C3380CC4-5D6E-409C-BE32-E72D297353CC}">
                <c16:uniqueId val="{00000006-8632-44CD-9E89-5D2013371A0F}"/>
              </c:ext>
            </c:extLst>
          </c:dPt>
          <c:dPt>
            <c:idx val="7"/>
            <c:invertIfNegative val="1"/>
            <c:bubble3D val="0"/>
            <c:extLst>
              <c:ext xmlns:c16="http://schemas.microsoft.com/office/drawing/2014/chart" uri="{C3380CC4-5D6E-409C-BE32-E72D297353CC}">
                <c16:uniqueId val="{00000007-8632-44CD-9E89-5D2013371A0F}"/>
              </c:ext>
            </c:extLst>
          </c:dPt>
          <c:dPt>
            <c:idx val="8"/>
            <c:invertIfNegative val="1"/>
            <c:bubble3D val="0"/>
            <c:extLst>
              <c:ext xmlns:c16="http://schemas.microsoft.com/office/drawing/2014/chart" uri="{C3380CC4-5D6E-409C-BE32-E72D297353CC}">
                <c16:uniqueId val="{00000008-8632-44CD-9E89-5D2013371A0F}"/>
              </c:ext>
            </c:extLst>
          </c:dPt>
          <c:dPt>
            <c:idx val="9"/>
            <c:invertIfNegative val="1"/>
            <c:bubble3D val="0"/>
            <c:extLst>
              <c:ext xmlns:c16="http://schemas.microsoft.com/office/drawing/2014/chart" uri="{C3380CC4-5D6E-409C-BE32-E72D297353CC}">
                <c16:uniqueId val="{00000009-8632-44CD-9E89-5D2013371A0F}"/>
              </c:ext>
            </c:extLst>
          </c:dPt>
          <c:dPt>
            <c:idx val="10"/>
            <c:invertIfNegative val="1"/>
            <c:bubble3D val="0"/>
            <c:extLst>
              <c:ext xmlns:c16="http://schemas.microsoft.com/office/drawing/2014/chart" uri="{C3380CC4-5D6E-409C-BE32-E72D297353CC}">
                <c16:uniqueId val="{0000000A-8632-44CD-9E89-5D2013371A0F}"/>
              </c:ext>
            </c:extLst>
          </c:dPt>
          <c:dPt>
            <c:idx val="11"/>
            <c:invertIfNegative val="1"/>
            <c:bubble3D val="0"/>
            <c:spPr>
              <a:solidFill>
                <a:srgbClr val="7F7F7F"/>
              </a:solidFill>
            </c:spPr>
            <c:extLst>
              <c:ext xmlns:c16="http://schemas.microsoft.com/office/drawing/2014/chart" uri="{C3380CC4-5D6E-409C-BE32-E72D297353CC}">
                <c16:uniqueId val="{0000000C-8632-44CD-9E89-5D2013371A0F}"/>
              </c:ext>
            </c:extLst>
          </c:dPt>
          <c:dLbls>
            <c:numFmt formatCode="#,##0.0" sourceLinked="0"/>
            <c:spPr>
              <a:noFill/>
              <a:ln>
                <a:noFill/>
              </a:ln>
              <a:effectLst/>
            </c:spPr>
            <c:txPr>
              <a:bodyPr wrap="square" lIns="38100" tIns="19050" rIns="38100" bIns="19050" anchor="ctr">
                <a:spAutoFit/>
              </a:bodyPr>
              <a:lstStyle/>
              <a:p>
                <a:pPr>
                  <a:defRPr sz="13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'[Worksheet in DD Roadshow 2022_v12 (D) E]2946'!$E$30:$E$41</c:f>
              <c:strCache>
                <c:ptCount val="12"/>
                <c:pt idx="0">
                  <c:v>Consumer Staples</c:v>
                </c:pt>
                <c:pt idx="1">
                  <c:v>Consumer Discretionary</c:v>
                </c:pt>
                <c:pt idx="2">
                  <c:v>Real Estate</c:v>
                </c:pt>
                <c:pt idx="3">
                  <c:v>Health Care</c:v>
                </c:pt>
                <c:pt idx="4">
                  <c:v>Utilities</c:v>
                </c:pt>
                <c:pt idx="5">
                  <c:v>Industrials</c:v>
                </c:pt>
                <c:pt idx="6">
                  <c:v>Financials</c:v>
                </c:pt>
                <c:pt idx="7">
                  <c:v>Information Technology</c:v>
                </c:pt>
                <c:pt idx="8">
                  <c:v>Materials</c:v>
                </c:pt>
                <c:pt idx="9">
                  <c:v>Communication Serv.</c:v>
                </c:pt>
                <c:pt idx="10">
                  <c:v>Energy</c:v>
                </c:pt>
                <c:pt idx="11">
                  <c:v>Cash &amp; Equivalents</c:v>
                </c:pt>
              </c:strCache>
            </c:strRef>
          </c:cat>
          <c:val>
            <c:numRef>
              <c:f>'[Worksheet in DD Roadshow 2022_v12 (D) E]2946'!$H$30:$H$40</c:f>
              <c:numCache>
                <c:formatCode>#,##0.0;\-#,##0.0;"--";@</c:formatCode>
                <c:ptCount val="11"/>
                <c:pt idx="0">
                  <c:v>4.7661263799987088</c:v>
                </c:pt>
                <c:pt idx="1">
                  <c:v>2.6613390553327525</c:v>
                </c:pt>
                <c:pt idx="2">
                  <c:v>0.73737749815709641</c:v>
                </c:pt>
                <c:pt idx="3">
                  <c:v>5.7312476961105085E-2</c:v>
                </c:pt>
                <c:pt idx="4">
                  <c:v>-0.63111305715146848</c:v>
                </c:pt>
                <c:pt idx="5">
                  <c:v>-1.1690316440515041</c:v>
                </c:pt>
                <c:pt idx="6">
                  <c:v>-1.2136897257327703</c:v>
                </c:pt>
                <c:pt idx="7">
                  <c:v>-1.2904642703272815</c:v>
                </c:pt>
                <c:pt idx="8">
                  <c:v>-2.4213340611006213</c:v>
                </c:pt>
                <c:pt idx="9">
                  <c:v>-3.12367668388961</c:v>
                </c:pt>
                <c:pt idx="10">
                  <c:v>-5.3298519742335326</c:v>
                </c:pt>
              </c:numCache>
            </c:numRef>
          </c:val>
          <c:extLst>
            <c:ext xmlns:c14="http://schemas.microsoft.com/office/drawing/2007/8/2/chart" uri="{6F2FDCE9-48DA-4B69-8628-5D25D57E5C99}">
              <c14:invertSolidFillFmt>
                <c14:spPr xmlns:c14="http://schemas.microsoft.com/office/drawing/2007/8/2/chart">
                  <a:solidFill>
                    <a:srgbClr val="F6C8A7"/>
                  </a:solidFill>
                </c14:spPr>
              </c14:invertSolidFillFmt>
            </c:ext>
            <c:ext xmlns:c16="http://schemas.microsoft.com/office/drawing/2014/chart" uri="{C3380CC4-5D6E-409C-BE32-E72D297353CC}">
              <c16:uniqueId val="{0000000D-8632-44CD-9E89-5D2013371A0F}"/>
            </c:ext>
          </c:extLst>
        </c:ser>
        <c:dLbls>
          <c:showLegendKey val="0"/>
          <c:showVal val="0"/>
          <c:showCatName val="0"/>
          <c:showSerName val="0"/>
          <c:showPercent val="0"/>
          <c:showBubbleSize val="0"/>
        </c:dLbls>
        <c:gapWidth val="60"/>
        <c:axId val="908194552"/>
        <c:axId val="908194944"/>
      </c:barChart>
      <c:catAx>
        <c:axId val="908194552"/>
        <c:scaling>
          <c:orientation val="maxMin"/>
        </c:scaling>
        <c:delete val="1"/>
        <c:axPos val="l"/>
        <c:numFmt formatCode="General" sourceLinked="1"/>
        <c:majorTickMark val="out"/>
        <c:minorTickMark val="none"/>
        <c:tickLblPos val="none"/>
        <c:crossAx val="908194944"/>
        <c:crosses val="autoZero"/>
        <c:auto val="1"/>
        <c:lblAlgn val="ctr"/>
        <c:lblOffset val="100"/>
        <c:noMultiLvlLbl val="0"/>
      </c:catAx>
      <c:valAx>
        <c:axId val="908194944"/>
        <c:scaling>
          <c:orientation val="minMax"/>
        </c:scaling>
        <c:delete val="1"/>
        <c:axPos val="t"/>
        <c:numFmt formatCode="#,##0.0;\-#,##0.0;&quot;--&quot;;@" sourceLinked="1"/>
        <c:majorTickMark val="out"/>
        <c:minorTickMark val="none"/>
        <c:tickLblPos val="none"/>
        <c:crossAx val="908194552"/>
        <c:crosses val="autoZero"/>
        <c:crossBetween val="between"/>
      </c:valAx>
      <c:spPr>
        <a:noFill/>
      </c:spPr>
    </c:plotArea>
    <c:plotVisOnly val="1"/>
    <c:dispBlanksAs val="gap"/>
    <c:showDLblsOverMax val="0"/>
  </c:chart>
  <c:spPr>
    <a:noFill/>
    <a:ln>
      <a:noFill/>
    </a:ln>
  </c:spPr>
  <c:txPr>
    <a:bodyPr/>
    <a:lstStyle/>
    <a:p>
      <a:pPr>
        <a:defRPr sz="1000">
          <a:latin typeface="Noto Sans" panose="020B0502040504020204" pitchFamily="34" charset="0"/>
          <a:ea typeface="Noto Sans" panose="020B0502040504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58388087810433"/>
          <c:y val="3.1076612191019058E-2"/>
          <c:w val="0.77920922629773548"/>
          <c:h val="0.85847884321148427"/>
        </c:manualLayout>
      </c:layout>
      <c:barChart>
        <c:barDir val="bar"/>
        <c:grouping val="clustered"/>
        <c:varyColors val="0"/>
        <c:ser>
          <c:idx val="0"/>
          <c:order val="0"/>
          <c:tx>
            <c:strRef>
              <c:f>Sheet1!$B$1</c:f>
              <c:strCache>
                <c:ptCount val="1"/>
                <c:pt idx="0">
                  <c:v>Series 1</c:v>
                </c:pt>
              </c:strCache>
            </c:strRef>
          </c:tx>
          <c:spPr>
            <a:solidFill>
              <a:srgbClr val="E87524"/>
            </a:solidFill>
            <a:ln>
              <a:noFill/>
            </a:ln>
            <a:effectLst/>
          </c:spPr>
          <c:invertIfNegative val="1"/>
          <c:cat>
            <c:strRef>
              <c:f>Sheet1!$A$2:$A$16</c:f>
              <c:strCache>
                <c:ptCount val="15"/>
                <c:pt idx="0">
                  <c:v>Other</c:v>
                </c:pt>
                <c:pt idx="1">
                  <c:v>Ccy forward</c:v>
                </c:pt>
                <c:pt idx="2">
                  <c:v>Cash</c:v>
                </c:pt>
                <c:pt idx="4">
                  <c:v>Industrials</c:v>
                </c:pt>
                <c:pt idx="5">
                  <c:v>Energy</c:v>
                </c:pt>
                <c:pt idx="6">
                  <c:v>Real estate</c:v>
                </c:pt>
                <c:pt idx="7">
                  <c:v>Comm svcs</c:v>
                </c:pt>
                <c:pt idx="8">
                  <c:v>Utilities</c:v>
                </c:pt>
                <c:pt idx="9">
                  <c:v>Cons disc</c:v>
                </c:pt>
                <c:pt idx="10">
                  <c:v>Health care</c:v>
                </c:pt>
                <c:pt idx="11">
                  <c:v>Info tech</c:v>
                </c:pt>
                <c:pt idx="12">
                  <c:v>Financials</c:v>
                </c:pt>
                <c:pt idx="13">
                  <c:v>Cons staples</c:v>
                </c:pt>
                <c:pt idx="14">
                  <c:v>Materials</c:v>
                </c:pt>
              </c:strCache>
            </c:strRef>
          </c:cat>
          <c:val>
            <c:numRef>
              <c:f>Sheet1!$B$2:$B$16</c:f>
              <c:numCache>
                <c:formatCode>General</c:formatCode>
                <c:ptCount val="15"/>
                <c:pt idx="2">
                  <c:v>1.68</c:v>
                </c:pt>
                <c:pt idx="4">
                  <c:v>-1.05</c:v>
                </c:pt>
                <c:pt idx="5">
                  <c:v>-4.9000000000000004</c:v>
                </c:pt>
                <c:pt idx="6">
                  <c:v>0.83</c:v>
                </c:pt>
                <c:pt idx="7">
                  <c:v>-2.5499999999999998</c:v>
                </c:pt>
                <c:pt idx="8">
                  <c:v>-0.5</c:v>
                </c:pt>
                <c:pt idx="9">
                  <c:v>2.87</c:v>
                </c:pt>
                <c:pt idx="10">
                  <c:v>0.6</c:v>
                </c:pt>
                <c:pt idx="11">
                  <c:v>-0.2</c:v>
                </c:pt>
                <c:pt idx="12">
                  <c:v>0.1</c:v>
                </c:pt>
                <c:pt idx="13">
                  <c:v>5.27</c:v>
                </c:pt>
                <c:pt idx="14">
                  <c:v>-2.2000000000000002</c:v>
                </c:pt>
              </c:numCache>
            </c:numRef>
          </c:val>
          <c:extLst>
            <c:ext xmlns:c14="http://schemas.microsoft.com/office/drawing/2007/8/2/chart" uri="{6F2FDCE9-48DA-4B69-8628-5D25D57E5C99}">
              <c14:invertSolidFillFmt>
                <c14:spPr xmlns:c14="http://schemas.microsoft.com/office/drawing/2007/8/2/chart">
                  <a:solidFill>
                    <a:srgbClr val="F6C8A7"/>
                  </a:solidFill>
                  <a:ln>
                    <a:noFill/>
                  </a:ln>
                  <a:effectLst/>
                </c14:spPr>
              </c14:invertSolidFillFmt>
            </c:ext>
            <c:ext xmlns:c16="http://schemas.microsoft.com/office/drawing/2014/chart" uri="{C3380CC4-5D6E-409C-BE32-E72D297353CC}">
              <c16:uniqueId val="{00000000-6053-45D6-A136-96AE11C3493C}"/>
            </c:ext>
          </c:extLst>
        </c:ser>
        <c:dLbls>
          <c:showLegendKey val="0"/>
          <c:showVal val="0"/>
          <c:showCatName val="0"/>
          <c:showSerName val="0"/>
          <c:showPercent val="0"/>
          <c:showBubbleSize val="0"/>
        </c:dLbls>
        <c:gapWidth val="60"/>
        <c:axId val="845066399"/>
        <c:axId val="845056831"/>
      </c:barChart>
      <c:catAx>
        <c:axId val="845066399"/>
        <c:scaling>
          <c:orientation val="minMax"/>
        </c:scaling>
        <c:delete val="0"/>
        <c:axPos val="l"/>
        <c:majorGridlines>
          <c:spPr>
            <a:ln w="6350" cap="flat" cmpd="sng" algn="ctr">
              <a:solidFill>
                <a:srgbClr val="C0C0C0"/>
              </a:solidFill>
              <a:round/>
            </a:ln>
            <a:effectLst/>
          </c:spPr>
        </c:majorGridlines>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5056831"/>
        <c:crosses val="autoZero"/>
        <c:auto val="1"/>
        <c:lblAlgn val="ctr"/>
        <c:lblOffset val="100"/>
        <c:noMultiLvlLbl val="0"/>
      </c:catAx>
      <c:valAx>
        <c:axId val="845056831"/>
        <c:scaling>
          <c:orientation val="minMax"/>
          <c:max val="6"/>
          <c:min val="-6"/>
        </c:scaling>
        <c:delete val="0"/>
        <c:axPos val="b"/>
        <c:numFmt formatCode="General" sourceLinked="1"/>
        <c:majorTickMark val="cross"/>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506639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095606614338"/>
          <c:y val="3.1076612191019058E-2"/>
          <c:w val="0.77065993472393524"/>
          <c:h val="0.85847884321148427"/>
        </c:manualLayout>
      </c:layout>
      <c:barChart>
        <c:barDir val="bar"/>
        <c:grouping val="clustered"/>
        <c:varyColors val="0"/>
        <c:ser>
          <c:idx val="0"/>
          <c:order val="0"/>
          <c:tx>
            <c:strRef>
              <c:f>Sheet1!$B$1</c:f>
              <c:strCache>
                <c:ptCount val="1"/>
                <c:pt idx="0">
                  <c:v>Series 1</c:v>
                </c:pt>
              </c:strCache>
            </c:strRef>
          </c:tx>
          <c:spPr>
            <a:solidFill>
              <a:srgbClr val="E87524"/>
            </a:solidFill>
            <a:ln>
              <a:noFill/>
            </a:ln>
            <a:effectLst/>
          </c:spPr>
          <c:invertIfNegative val="1"/>
          <c:cat>
            <c:strRef>
              <c:f>Sheet1!$A$2:$A$16</c:f>
              <c:strCache>
                <c:ptCount val="15"/>
                <c:pt idx="0">
                  <c:v>Other</c:v>
                </c:pt>
                <c:pt idx="1">
                  <c:v>Ccy forward</c:v>
                </c:pt>
                <c:pt idx="2">
                  <c:v>Cash</c:v>
                </c:pt>
                <c:pt idx="4">
                  <c:v>Industrials</c:v>
                </c:pt>
                <c:pt idx="5">
                  <c:v>Energy</c:v>
                </c:pt>
                <c:pt idx="6">
                  <c:v>Real estate</c:v>
                </c:pt>
                <c:pt idx="7">
                  <c:v>Comm svcs</c:v>
                </c:pt>
                <c:pt idx="8">
                  <c:v>Utilities</c:v>
                </c:pt>
                <c:pt idx="9">
                  <c:v>Cons disc</c:v>
                </c:pt>
                <c:pt idx="10">
                  <c:v>Health care</c:v>
                </c:pt>
                <c:pt idx="11">
                  <c:v>Info tech</c:v>
                </c:pt>
                <c:pt idx="12">
                  <c:v>Financials</c:v>
                </c:pt>
                <c:pt idx="13">
                  <c:v>Cons staples</c:v>
                </c:pt>
                <c:pt idx="14">
                  <c:v>Materials</c:v>
                </c:pt>
              </c:strCache>
            </c:strRef>
          </c:cat>
          <c:val>
            <c:numRef>
              <c:f>Sheet1!$B$2:$B$16</c:f>
              <c:numCache>
                <c:formatCode>General</c:formatCode>
                <c:ptCount val="15"/>
              </c:numCache>
            </c:numRef>
          </c:val>
          <c:extLst>
            <c:ext xmlns:c14="http://schemas.microsoft.com/office/drawing/2007/8/2/chart" uri="{6F2FDCE9-48DA-4B69-8628-5D25D57E5C99}">
              <c14:invertSolidFillFmt>
                <c14:spPr xmlns:c14="http://schemas.microsoft.com/office/drawing/2007/8/2/chart">
                  <a:solidFill>
                    <a:srgbClr val="F6C8A7"/>
                  </a:solidFill>
                  <a:ln>
                    <a:noFill/>
                  </a:ln>
                  <a:effectLst/>
                </c14:spPr>
              </c14:invertSolidFillFmt>
            </c:ext>
            <c:ext xmlns:c16="http://schemas.microsoft.com/office/drawing/2014/chart" uri="{C3380CC4-5D6E-409C-BE32-E72D297353CC}">
              <c16:uniqueId val="{00000000-8273-4374-9BF8-74BDA3B97AD8}"/>
            </c:ext>
          </c:extLst>
        </c:ser>
        <c:dLbls>
          <c:showLegendKey val="0"/>
          <c:showVal val="0"/>
          <c:showCatName val="0"/>
          <c:showSerName val="0"/>
          <c:showPercent val="0"/>
          <c:showBubbleSize val="0"/>
        </c:dLbls>
        <c:gapWidth val="60"/>
        <c:axId val="845066399"/>
        <c:axId val="845056831"/>
      </c:barChart>
      <c:catAx>
        <c:axId val="845066399"/>
        <c:scaling>
          <c:orientation val="minMax"/>
        </c:scaling>
        <c:delete val="0"/>
        <c:axPos val="l"/>
        <c:majorGridlines>
          <c:spPr>
            <a:ln w="6350" cap="flat" cmpd="sng" algn="ctr">
              <a:solidFill>
                <a:srgbClr val="C0C0C0"/>
              </a:solidFill>
              <a:round/>
            </a:ln>
            <a:effectLst/>
          </c:spPr>
        </c:majorGridlines>
        <c:numFmt formatCode="General" sourceLinked="1"/>
        <c:majorTickMark val="none"/>
        <c:minorTickMark val="none"/>
        <c:tickLblPos val="low"/>
        <c:spPr>
          <a:noFill/>
          <a:ln w="12700"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5056831"/>
        <c:crosses val="autoZero"/>
        <c:auto val="1"/>
        <c:lblAlgn val="ctr"/>
        <c:lblOffset val="100"/>
        <c:noMultiLvlLbl val="0"/>
      </c:catAx>
      <c:valAx>
        <c:axId val="845056831"/>
        <c:scaling>
          <c:orientation val="minMax"/>
          <c:max val="1"/>
          <c:min val="-0.60000000000000009"/>
        </c:scaling>
        <c:delete val="0"/>
        <c:axPos val="b"/>
        <c:numFmt formatCode="General" sourceLinked="1"/>
        <c:majorTickMark val="cross"/>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506639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38277312061746"/>
          <c:y val="3.1076612191019058E-2"/>
          <c:w val="0.73864435179496035"/>
          <c:h val="0.85847884321148427"/>
        </c:manualLayout>
      </c:layout>
      <c:barChart>
        <c:barDir val="bar"/>
        <c:grouping val="clustered"/>
        <c:varyColors val="0"/>
        <c:ser>
          <c:idx val="0"/>
          <c:order val="0"/>
          <c:tx>
            <c:strRef>
              <c:f>Sheet1!$B$1</c:f>
              <c:strCache>
                <c:ptCount val="1"/>
                <c:pt idx="0">
                  <c:v>Series 1</c:v>
                </c:pt>
              </c:strCache>
            </c:strRef>
          </c:tx>
          <c:spPr>
            <a:solidFill>
              <a:srgbClr val="E87524"/>
            </a:solidFill>
            <a:ln w="6350">
              <a:noFill/>
            </a:ln>
            <a:effectLst/>
          </c:spPr>
          <c:invertIfNegative val="1"/>
          <c:cat>
            <c:strRef>
              <c:f>Sheet1!$A$2:$A$16</c:f>
              <c:strCache>
                <c:ptCount val="15"/>
                <c:pt idx="0">
                  <c:v>Other</c:v>
                </c:pt>
                <c:pt idx="1">
                  <c:v>Ccy forward</c:v>
                </c:pt>
                <c:pt idx="2">
                  <c:v>Cash</c:v>
                </c:pt>
                <c:pt idx="4">
                  <c:v>Energy</c:v>
                </c:pt>
                <c:pt idx="5">
                  <c:v>Industrials</c:v>
                </c:pt>
                <c:pt idx="6">
                  <c:v>Comm svcs</c:v>
                </c:pt>
                <c:pt idx="7">
                  <c:v>Cons disc</c:v>
                </c:pt>
                <c:pt idx="8">
                  <c:v>Utilities</c:v>
                </c:pt>
                <c:pt idx="9">
                  <c:v>Real estate</c:v>
                </c:pt>
                <c:pt idx="10">
                  <c:v>Health care</c:v>
                </c:pt>
                <c:pt idx="11">
                  <c:v>Cons staples</c:v>
                </c:pt>
                <c:pt idx="12">
                  <c:v>Materials</c:v>
                </c:pt>
                <c:pt idx="13">
                  <c:v>Financials</c:v>
                </c:pt>
                <c:pt idx="14">
                  <c:v>Info tech</c:v>
                </c:pt>
              </c:strCache>
            </c:strRef>
          </c:cat>
          <c:val>
            <c:numRef>
              <c:f>Sheet1!$B$2:$B$16</c:f>
              <c:numCache>
                <c:formatCode>General</c:formatCode>
                <c:ptCount val="15"/>
                <c:pt idx="0">
                  <c:v>0.7</c:v>
                </c:pt>
                <c:pt idx="2">
                  <c:v>1.4</c:v>
                </c:pt>
                <c:pt idx="4">
                  <c:v>-3.65</c:v>
                </c:pt>
                <c:pt idx="5">
                  <c:v>-0.3</c:v>
                </c:pt>
                <c:pt idx="6">
                  <c:v>-2.2999999999999998</c:v>
                </c:pt>
                <c:pt idx="7">
                  <c:v>2.8</c:v>
                </c:pt>
                <c:pt idx="8">
                  <c:v>-0.35</c:v>
                </c:pt>
                <c:pt idx="9">
                  <c:v>1</c:v>
                </c:pt>
                <c:pt idx="10">
                  <c:v>0.3</c:v>
                </c:pt>
                <c:pt idx="11">
                  <c:v>4.9000000000000004</c:v>
                </c:pt>
                <c:pt idx="12">
                  <c:v>-2.5</c:v>
                </c:pt>
                <c:pt idx="13">
                  <c:v>1</c:v>
                </c:pt>
                <c:pt idx="14">
                  <c:v>-2.9</c:v>
                </c:pt>
              </c:numCache>
            </c:numRef>
          </c:val>
          <c:extLst>
            <c:ext xmlns:c14="http://schemas.microsoft.com/office/drawing/2007/8/2/chart" uri="{6F2FDCE9-48DA-4B69-8628-5D25D57E5C99}">
              <c14:invertSolidFillFmt>
                <c14:spPr xmlns:c14="http://schemas.microsoft.com/office/drawing/2007/8/2/chart">
                  <a:solidFill>
                    <a:srgbClr val="F6C8A7"/>
                  </a:solidFill>
                  <a:ln w="6350">
                    <a:noFill/>
                  </a:ln>
                  <a:effectLst/>
                </c14:spPr>
              </c14:invertSolidFillFmt>
            </c:ext>
            <c:ext xmlns:c16="http://schemas.microsoft.com/office/drawing/2014/chart" uri="{C3380CC4-5D6E-409C-BE32-E72D297353CC}">
              <c16:uniqueId val="{00000000-80E4-4138-9899-BBE7B9A4F5CA}"/>
            </c:ext>
          </c:extLst>
        </c:ser>
        <c:dLbls>
          <c:showLegendKey val="0"/>
          <c:showVal val="0"/>
          <c:showCatName val="0"/>
          <c:showSerName val="0"/>
          <c:showPercent val="0"/>
          <c:showBubbleSize val="0"/>
        </c:dLbls>
        <c:gapWidth val="60"/>
        <c:axId val="845066399"/>
        <c:axId val="845056831"/>
      </c:barChart>
      <c:catAx>
        <c:axId val="845066399"/>
        <c:scaling>
          <c:orientation val="minMax"/>
        </c:scaling>
        <c:delete val="0"/>
        <c:axPos val="l"/>
        <c:majorGridlines>
          <c:spPr>
            <a:ln w="6350" cap="flat" cmpd="sng" algn="ctr">
              <a:solidFill>
                <a:srgbClr val="C0C0C0"/>
              </a:solidFill>
              <a:round/>
            </a:ln>
            <a:effectLst/>
          </c:spPr>
        </c:majorGridlines>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5056831"/>
        <c:crosses val="autoZero"/>
        <c:auto val="1"/>
        <c:lblAlgn val="ctr"/>
        <c:lblOffset val="100"/>
        <c:noMultiLvlLbl val="0"/>
      </c:catAx>
      <c:valAx>
        <c:axId val="845056831"/>
        <c:scaling>
          <c:orientation val="minMax"/>
          <c:max val="6"/>
          <c:min val="-4"/>
        </c:scaling>
        <c:delete val="0"/>
        <c:axPos val="b"/>
        <c:numFmt formatCode="General" sourceLinked="1"/>
        <c:majorTickMark val="cross"/>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506639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07368952697947"/>
          <c:y val="3.1076612191019058E-2"/>
          <c:w val="0.76177782193629584"/>
          <c:h val="0.85847884321148427"/>
        </c:manualLayout>
      </c:layout>
      <c:barChart>
        <c:barDir val="bar"/>
        <c:grouping val="clustered"/>
        <c:varyColors val="0"/>
        <c:ser>
          <c:idx val="0"/>
          <c:order val="0"/>
          <c:tx>
            <c:strRef>
              <c:f>Sheet1!$B$1</c:f>
              <c:strCache>
                <c:ptCount val="1"/>
                <c:pt idx="0">
                  <c:v>Series 1</c:v>
                </c:pt>
              </c:strCache>
            </c:strRef>
          </c:tx>
          <c:spPr>
            <a:solidFill>
              <a:srgbClr val="E87524"/>
            </a:solidFill>
            <a:ln w="6350">
              <a:noFill/>
            </a:ln>
            <a:effectLst/>
          </c:spPr>
          <c:invertIfNegative val="1"/>
          <c:cat>
            <c:strRef>
              <c:f>Sheet1!$A$2:$A$16</c:f>
              <c:strCache>
                <c:ptCount val="15"/>
                <c:pt idx="0">
                  <c:v>Other</c:v>
                </c:pt>
                <c:pt idx="1">
                  <c:v>Ccy forward</c:v>
                </c:pt>
                <c:pt idx="2">
                  <c:v>Cash</c:v>
                </c:pt>
                <c:pt idx="4">
                  <c:v>Energy</c:v>
                </c:pt>
                <c:pt idx="5">
                  <c:v>Industrials</c:v>
                </c:pt>
                <c:pt idx="6">
                  <c:v>Comm svcs</c:v>
                </c:pt>
                <c:pt idx="7">
                  <c:v>Cons disc</c:v>
                </c:pt>
                <c:pt idx="8">
                  <c:v>Utilities</c:v>
                </c:pt>
                <c:pt idx="9">
                  <c:v>Real estate</c:v>
                </c:pt>
                <c:pt idx="10">
                  <c:v>Health care</c:v>
                </c:pt>
                <c:pt idx="11">
                  <c:v>Cons staples</c:v>
                </c:pt>
                <c:pt idx="12">
                  <c:v>Materials</c:v>
                </c:pt>
                <c:pt idx="13">
                  <c:v>Financials</c:v>
                </c:pt>
                <c:pt idx="14">
                  <c:v>Info tech</c:v>
                </c:pt>
              </c:strCache>
            </c:strRef>
          </c:cat>
          <c:val>
            <c:numRef>
              <c:f>Sheet1!$B$2:$B$16</c:f>
              <c:numCache>
                <c:formatCode>General</c:formatCode>
                <c:ptCount val="15"/>
              </c:numCache>
            </c:numRef>
          </c:val>
          <c:extLst>
            <c:ext xmlns:c14="http://schemas.microsoft.com/office/drawing/2007/8/2/chart" uri="{6F2FDCE9-48DA-4B69-8628-5D25D57E5C99}">
              <c14:invertSolidFillFmt>
                <c14:spPr xmlns:c14="http://schemas.microsoft.com/office/drawing/2007/8/2/chart">
                  <a:solidFill>
                    <a:srgbClr val="F6C8A7"/>
                  </a:solidFill>
                  <a:ln w="6350">
                    <a:noFill/>
                  </a:ln>
                  <a:effectLst/>
                </c14:spPr>
              </c14:invertSolidFillFmt>
            </c:ext>
            <c:ext xmlns:c16="http://schemas.microsoft.com/office/drawing/2014/chart" uri="{C3380CC4-5D6E-409C-BE32-E72D297353CC}">
              <c16:uniqueId val="{00000000-5515-4E5B-8766-AFA455CDD6C0}"/>
            </c:ext>
          </c:extLst>
        </c:ser>
        <c:dLbls>
          <c:showLegendKey val="0"/>
          <c:showVal val="0"/>
          <c:showCatName val="0"/>
          <c:showSerName val="0"/>
          <c:showPercent val="0"/>
          <c:showBubbleSize val="0"/>
        </c:dLbls>
        <c:gapWidth val="60"/>
        <c:axId val="845066399"/>
        <c:axId val="845056831"/>
      </c:barChart>
      <c:catAx>
        <c:axId val="845066399"/>
        <c:scaling>
          <c:orientation val="minMax"/>
        </c:scaling>
        <c:delete val="0"/>
        <c:axPos val="l"/>
        <c:majorGridlines>
          <c:spPr>
            <a:ln w="6350" cap="flat" cmpd="sng" algn="ctr">
              <a:solidFill>
                <a:srgbClr val="C0C0C0"/>
              </a:solidFill>
              <a:round/>
            </a:ln>
            <a:effectLst/>
          </c:spPr>
        </c:majorGridlines>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5056831"/>
        <c:crosses val="autoZero"/>
        <c:auto val="1"/>
        <c:lblAlgn val="ctr"/>
        <c:lblOffset val="100"/>
        <c:noMultiLvlLbl val="0"/>
      </c:catAx>
      <c:valAx>
        <c:axId val="845056831"/>
        <c:scaling>
          <c:orientation val="minMax"/>
          <c:max val="7"/>
          <c:min val="-2"/>
        </c:scaling>
        <c:delete val="0"/>
        <c:axPos val="b"/>
        <c:numFmt formatCode="General" sourceLinked="1"/>
        <c:majorTickMark val="cross"/>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506639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1162B0D8-F396-B54E-BB05-186232A3FF05}"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529613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b="0" i="0">
                <a:latin typeface="Helvetica" pitchFamily="2" charset="0"/>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b="0" i="0">
                <a:latin typeface="Helvetica" pitchFamily="2" charset="0"/>
              </a:defRPr>
            </a:lvl1pPr>
          </a:lstStyle>
          <a:p>
            <a:fld id="{C050D716-9B19-2446-AC58-461B69DF2A88}" type="datetimeFigureOut">
              <a:rPr lang="en-US" smtClean="0"/>
              <a:pPr/>
              <a:t>10/18/2022</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b="0" i="0">
                <a:latin typeface="Helvetica" pitchFamily="2" charset="0"/>
              </a:defRPr>
            </a:lvl1pPr>
          </a:lstStyle>
          <a:p>
            <a:fld id="{3A2B8748-C443-DF46-A4EF-810C9C7D35B7}" type="slidenum">
              <a:rPr lang="en-US" smtClean="0"/>
              <a:pPr/>
              <a:t>‹#›</a:t>
            </a:fld>
            <a:endParaRPr lang="en-US" dirty="0"/>
          </a:p>
        </p:txBody>
      </p:sp>
    </p:spTree>
    <p:extLst>
      <p:ext uri="{BB962C8B-B14F-4D97-AF65-F5344CB8AC3E}">
        <p14:creationId xmlns:p14="http://schemas.microsoft.com/office/powerpoint/2010/main" val="1703936323"/>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Helvetica" pitchFamily="2" charset="0"/>
        <a:ea typeface="+mn-ea"/>
        <a:cs typeface="+mn-cs"/>
      </a:defRPr>
    </a:lvl1pPr>
    <a:lvl2pPr marL="457200" algn="l" defTabSz="457200" rtl="0" eaLnBrk="1" latinLnBrk="0" hangingPunct="1">
      <a:defRPr sz="1200" b="0" i="0" kern="1200">
        <a:solidFill>
          <a:schemeClr val="tx1"/>
        </a:solidFill>
        <a:latin typeface="Helvetica" pitchFamily="2" charset="0"/>
        <a:ea typeface="+mn-ea"/>
        <a:cs typeface="+mn-cs"/>
      </a:defRPr>
    </a:lvl2pPr>
    <a:lvl3pPr marL="914400" algn="l" defTabSz="457200" rtl="0" eaLnBrk="1" latinLnBrk="0" hangingPunct="1">
      <a:defRPr sz="1200" b="0" i="0" kern="1200">
        <a:solidFill>
          <a:schemeClr val="tx1"/>
        </a:solidFill>
        <a:latin typeface="Helvetica" pitchFamily="2" charset="0"/>
        <a:ea typeface="+mn-ea"/>
        <a:cs typeface="+mn-cs"/>
      </a:defRPr>
    </a:lvl3pPr>
    <a:lvl4pPr marL="1371600" algn="l" defTabSz="457200" rtl="0" eaLnBrk="1" latinLnBrk="0" hangingPunct="1">
      <a:defRPr sz="1200" b="0" i="0" kern="1200">
        <a:solidFill>
          <a:schemeClr val="tx1"/>
        </a:solidFill>
        <a:latin typeface="Helvetica" pitchFamily="2" charset="0"/>
        <a:ea typeface="+mn-ea"/>
        <a:cs typeface="+mn-cs"/>
      </a:defRPr>
    </a:lvl4pPr>
    <a:lvl5pPr marL="1828800" algn="l" defTabSz="457200" rtl="0" eaLnBrk="1" latinLnBrk="0" hangingPunct="1">
      <a:defRPr sz="1200" b="0" i="0" kern="1200">
        <a:solidFill>
          <a:schemeClr val="tx1"/>
        </a:solidFill>
        <a:latin typeface="Helvetica"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provides an overview of the tax rules that small business owners should be aware of when transitioning their business to a family member, including an update on the recent tax changes.</a:t>
            </a:r>
          </a:p>
          <a:p>
            <a:endParaRPr lang="en-CA" dirty="0"/>
          </a:p>
        </p:txBody>
      </p:sp>
      <p:sp>
        <p:nvSpPr>
          <p:cNvPr id="4" name="Slide Number Placeholder 3"/>
          <p:cNvSpPr>
            <a:spLocks noGrp="1"/>
          </p:cNvSpPr>
          <p:nvPr>
            <p:ph type="sldNum" sz="quarter" idx="5"/>
          </p:nvPr>
        </p:nvSpPr>
        <p:spPr/>
        <p:txBody>
          <a:bodyPr/>
          <a:lstStyle/>
          <a:p>
            <a:fld id="{354361D3-8D16-4AD0-936F-3156DA78C846}" type="slidenum">
              <a:rPr lang="en-ID" smtClean="0"/>
              <a:t>2</a:t>
            </a:fld>
            <a:endParaRPr lang="en-ID"/>
          </a:p>
        </p:txBody>
      </p:sp>
    </p:spTree>
    <p:extLst>
      <p:ext uri="{BB962C8B-B14F-4D97-AF65-F5344CB8AC3E}">
        <p14:creationId xmlns:p14="http://schemas.microsoft.com/office/powerpoint/2010/main" val="2062420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CA9441BA-5948-574D-8BD2-288DE4BAE095}"/>
              </a:ext>
            </a:extLst>
          </p:cNvPr>
          <p:cNvSpPr>
            <a:spLocks noGrp="1"/>
          </p:cNvSpPr>
          <p:nvPr>
            <p:ph type="body" sz="quarter" idx="10" hasCustomPrompt="1"/>
          </p:nvPr>
        </p:nvSpPr>
        <p:spPr>
          <a:xfrm>
            <a:off x="6660579" y="3182534"/>
            <a:ext cx="4994846" cy="1619026"/>
          </a:xfrm>
          <a:prstGeom prst="rect">
            <a:avLst/>
          </a:prstGeom>
        </p:spPr>
        <p:txBody>
          <a:bodyPr lIns="0" tIns="0" rIns="0" bIns="0" anchor="ctr" anchorCtr="0">
            <a:noAutofit/>
          </a:bodyPr>
          <a:lstStyle>
            <a:lvl1pPr marL="0" indent="0" algn="l">
              <a:lnSpc>
                <a:spcPct val="90000"/>
              </a:lnSpc>
              <a:spcBef>
                <a:spcPts val="0"/>
              </a:spcBef>
              <a:buNone/>
              <a:defRPr sz="4000" b="1" i="0">
                <a:solidFill>
                  <a:schemeClr val="bg1"/>
                </a:solidFill>
                <a:latin typeface="Arial" panose="020B0604020202020204" pitchFamily="34" charset="0"/>
                <a:cs typeface="Arial" panose="020B0604020202020204" pitchFamily="34" charset="0"/>
              </a:defRPr>
            </a:lvl1pPr>
          </a:lstStyle>
          <a:p>
            <a:pPr lvl="0"/>
            <a:r>
              <a:rPr lang="en-US" dirty="0"/>
              <a:t>Presentation </a:t>
            </a:r>
            <a:br>
              <a:rPr lang="en-US" dirty="0"/>
            </a:br>
            <a:r>
              <a:rPr lang="en-US" dirty="0"/>
              <a:t>title here</a:t>
            </a:r>
          </a:p>
        </p:txBody>
      </p:sp>
      <p:sp>
        <p:nvSpPr>
          <p:cNvPr id="4" name="Rectangle 3"/>
          <p:cNvSpPr/>
          <p:nvPr userDrawn="1"/>
        </p:nvSpPr>
        <p:spPr>
          <a:xfrm>
            <a:off x="447675" y="6526009"/>
            <a:ext cx="1381789" cy="184666"/>
          </a:xfrm>
          <a:prstGeom prst="rect">
            <a:avLst/>
          </a:prstGeom>
        </p:spPr>
        <p:txBody>
          <a:bodyPr wrap="none" lIns="0" tIns="0" rIns="0" bIns="0">
            <a:spAutoFit/>
          </a:bodyPr>
          <a:lstStyle/>
          <a:p>
            <a:r>
              <a:rPr lang="en-CA" sz="1200" dirty="0">
                <a:solidFill>
                  <a:schemeClr val="bg1"/>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chemeClr val="bg1"/>
              </a:solidFill>
              <a:latin typeface="+mj-lt"/>
            </a:endParaRPr>
          </a:p>
        </p:txBody>
      </p:sp>
    </p:spTree>
    <p:extLst>
      <p:ext uri="{BB962C8B-B14F-4D97-AF65-F5344CB8AC3E}">
        <p14:creationId xmlns:p14="http://schemas.microsoft.com/office/powerpoint/2010/main" val="404674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left column blue gradient">
    <p:spTree>
      <p:nvGrpSpPr>
        <p:cNvPr id="1" name=""/>
        <p:cNvGrpSpPr/>
        <p:nvPr/>
      </p:nvGrpSpPr>
      <p:grpSpPr>
        <a:xfrm>
          <a:off x="0" y="0"/>
          <a:ext cx="0" cy="0"/>
          <a:chOff x="0" y="0"/>
          <a:chExt cx="0" cy="0"/>
        </a:xfrm>
      </p:grpSpPr>
      <p:sp>
        <p:nvSpPr>
          <p:cNvPr id="12" name="Rectangle 11"/>
          <p:cNvSpPr/>
          <p:nvPr userDrawn="1"/>
        </p:nvSpPr>
        <p:spPr>
          <a:xfrm>
            <a:off x="0" y="0"/>
            <a:ext cx="3108960" cy="6858000"/>
          </a:xfrm>
          <a:prstGeom prst="rect">
            <a:avLst/>
          </a:prstGeom>
          <a:gradFill>
            <a:gsLst>
              <a:gs pos="0">
                <a:srgbClr val="0F2D52"/>
              </a:gs>
              <a:gs pos="50000">
                <a:srgbClr val="005486"/>
              </a:gs>
              <a:gs pos="100000">
                <a:srgbClr val="6AB2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C7B2CDAF-8CF1-1548-B51E-CFA09E92A556}"/>
              </a:ext>
            </a:extLst>
          </p:cNvPr>
          <p:cNvSpPr>
            <a:spLocks noGrp="1"/>
          </p:cNvSpPr>
          <p:nvPr>
            <p:ph type="title"/>
          </p:nvPr>
        </p:nvSpPr>
        <p:spPr>
          <a:xfrm>
            <a:off x="3546093" y="777240"/>
            <a:ext cx="8177617" cy="896811"/>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2">
            <a:extLst>
              <a:ext uri="{FF2B5EF4-FFF2-40B4-BE49-F238E27FC236}">
                <a16:creationId xmlns:a16="http://schemas.microsoft.com/office/drawing/2014/main" id="{D21538F4-58F6-AD4F-9E64-6DE5D06E0921}"/>
              </a:ext>
            </a:extLst>
          </p:cNvPr>
          <p:cNvSpPr>
            <a:spLocks noGrp="1"/>
          </p:cNvSpPr>
          <p:nvPr>
            <p:ph idx="1"/>
          </p:nvPr>
        </p:nvSpPr>
        <p:spPr>
          <a:xfrm>
            <a:off x="3543300" y="1817687"/>
            <a:ext cx="8177617" cy="4259571"/>
          </a:xfrm>
          <a:prstGeom prst="rect">
            <a:avLst/>
          </a:prstGeom>
        </p:spPr>
        <p:txBody>
          <a:bodyPr vert="horz" lIns="0" tIns="0" rIns="0" bIns="0" rtlCol="0">
            <a:noAutofit/>
          </a:bodyPr>
          <a:lstStyle>
            <a:lvl1pPr>
              <a:defRPr lang="en-US" dirty="0"/>
            </a:lvl1pPr>
            <a:lvl2pPr>
              <a:defRPr lang="en-US" dirty="0"/>
            </a:lvl2pPr>
            <a:lvl3pPr>
              <a:defRPr lang="en-US" dirty="0"/>
            </a:lvl3pPr>
          </a:lstStyle>
          <a:p>
            <a:pPr lvl="0"/>
            <a:r>
              <a:rPr lang="en-US" dirty="0"/>
              <a:t>Click to edit Master text styles</a:t>
            </a:r>
          </a:p>
          <a:p>
            <a:pPr lvl="1"/>
            <a:r>
              <a:rPr lang="en-US" dirty="0"/>
              <a:t>Second level</a:t>
            </a:r>
          </a:p>
          <a:p>
            <a:pPr lvl="2"/>
            <a:r>
              <a:rPr lang="en-US" dirty="0"/>
              <a:t>Third level</a:t>
            </a:r>
          </a:p>
        </p:txBody>
      </p:sp>
      <p:sp>
        <p:nvSpPr>
          <p:cNvPr id="10"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3546092" y="5896444"/>
            <a:ext cx="8080145"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8" name="Rectangle 7"/>
          <p:cNvSpPr/>
          <p:nvPr userDrawn="1"/>
        </p:nvSpPr>
        <p:spPr>
          <a:xfrm>
            <a:off x="3543300" y="6526009"/>
            <a:ext cx="1381789" cy="184666"/>
          </a:xfrm>
          <a:prstGeom prst="rect">
            <a:avLst/>
          </a:prstGeom>
        </p:spPr>
        <p:txBody>
          <a:bodyPr wrap="none" lIns="0" tIns="0" rIns="0" bIns="0">
            <a:spAutoFit/>
          </a:bodyPr>
          <a:lstStyle/>
          <a:p>
            <a:r>
              <a:rPr lang="en-CA" sz="1200" dirty="0">
                <a:solidFill>
                  <a:srgbClr val="000000"/>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rgbClr val="000000"/>
              </a:solidFill>
              <a:latin typeface="+mj-lt"/>
            </a:endParaRPr>
          </a:p>
        </p:txBody>
      </p:sp>
      <p:pic>
        <p:nvPicPr>
          <p:cNvPr id="2" name="Picture 1">
            <a:extLst>
              <a:ext uri="{FF2B5EF4-FFF2-40B4-BE49-F238E27FC236}">
                <a16:creationId xmlns:a16="http://schemas.microsoft.com/office/drawing/2014/main" id="{29793EDF-3401-4641-9680-0DA0AF6B83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77" b="3150"/>
          <a:stretch/>
        </p:blipFill>
        <p:spPr>
          <a:xfrm>
            <a:off x="0" y="164848"/>
            <a:ext cx="3108960" cy="6693152"/>
          </a:xfrm>
          <a:prstGeom prst="rect">
            <a:avLst/>
          </a:prstGeom>
        </p:spPr>
      </p:pic>
      <p:pic>
        <p:nvPicPr>
          <p:cNvPr id="11" name="Picture 10">
            <a:extLst>
              <a:ext uri="{FF2B5EF4-FFF2-40B4-BE49-F238E27FC236}">
                <a16:creationId xmlns:a16="http://schemas.microsoft.com/office/drawing/2014/main" id="{9D998AE1-AD69-2E47-98F1-0500527D15C2}"/>
              </a:ext>
            </a:extLst>
          </p:cNvPr>
          <p:cNvPicPr>
            <a:picLocks noChangeAspect="1"/>
          </p:cNvPicPr>
          <p:nvPr userDrawn="1"/>
        </p:nvPicPr>
        <p:blipFill>
          <a:blip r:embed="rId3"/>
          <a:srcRect/>
          <a:stretch/>
        </p:blipFill>
        <p:spPr>
          <a:xfrm>
            <a:off x="468289" y="320009"/>
            <a:ext cx="1984062" cy="362473"/>
          </a:xfrm>
          <a:prstGeom prst="rect">
            <a:avLst/>
          </a:prstGeom>
          <a:effectLst/>
        </p:spPr>
      </p:pic>
    </p:spTree>
    <p:extLst>
      <p:ext uri="{BB962C8B-B14F-4D97-AF65-F5344CB8AC3E}">
        <p14:creationId xmlns:p14="http://schemas.microsoft.com/office/powerpoint/2010/main" val="172539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column blue gradient">
    <p:spTree>
      <p:nvGrpSpPr>
        <p:cNvPr id="1" name=""/>
        <p:cNvGrpSpPr/>
        <p:nvPr/>
      </p:nvGrpSpPr>
      <p:grpSpPr>
        <a:xfrm>
          <a:off x="0" y="0"/>
          <a:ext cx="0" cy="0"/>
          <a:chOff x="0" y="0"/>
          <a:chExt cx="0" cy="0"/>
        </a:xfrm>
      </p:grpSpPr>
      <p:sp>
        <p:nvSpPr>
          <p:cNvPr id="12" name="Rectangle 11"/>
          <p:cNvSpPr/>
          <p:nvPr userDrawn="1"/>
        </p:nvSpPr>
        <p:spPr>
          <a:xfrm>
            <a:off x="0" y="0"/>
            <a:ext cx="3108960" cy="6858000"/>
          </a:xfrm>
          <a:prstGeom prst="rect">
            <a:avLst/>
          </a:prstGeom>
          <a:gradFill>
            <a:gsLst>
              <a:gs pos="0">
                <a:srgbClr val="0F2D52"/>
              </a:gs>
              <a:gs pos="50000">
                <a:srgbClr val="005486"/>
              </a:gs>
              <a:gs pos="100000">
                <a:srgbClr val="6AB2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C7B2CDAF-8CF1-1548-B51E-CFA09E92A556}"/>
              </a:ext>
            </a:extLst>
          </p:cNvPr>
          <p:cNvSpPr>
            <a:spLocks noGrp="1"/>
          </p:cNvSpPr>
          <p:nvPr>
            <p:ph type="title"/>
          </p:nvPr>
        </p:nvSpPr>
        <p:spPr>
          <a:xfrm>
            <a:off x="3546093" y="777240"/>
            <a:ext cx="8177617" cy="896811"/>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2">
            <a:extLst>
              <a:ext uri="{FF2B5EF4-FFF2-40B4-BE49-F238E27FC236}">
                <a16:creationId xmlns:a16="http://schemas.microsoft.com/office/drawing/2014/main" id="{D21538F4-58F6-AD4F-9E64-6DE5D06E0921}"/>
              </a:ext>
            </a:extLst>
          </p:cNvPr>
          <p:cNvSpPr>
            <a:spLocks noGrp="1"/>
          </p:cNvSpPr>
          <p:nvPr>
            <p:ph idx="1"/>
          </p:nvPr>
        </p:nvSpPr>
        <p:spPr>
          <a:xfrm>
            <a:off x="3543300" y="1817687"/>
            <a:ext cx="8177617" cy="4259571"/>
          </a:xfrm>
          <a:prstGeom prst="rect">
            <a:avLst/>
          </a:prstGeom>
        </p:spPr>
        <p:txBody>
          <a:bodyPr vert="horz" lIns="0" tIns="0" rIns="0" bIns="0" rtlCol="0">
            <a:noAutofit/>
          </a:bodyPr>
          <a:lstStyle>
            <a:lvl1pPr>
              <a:defRPr lang="en-US" dirty="0"/>
            </a:lvl1pPr>
            <a:lvl2pPr>
              <a:defRPr lang="en-US" dirty="0"/>
            </a:lvl2pPr>
            <a:lvl3pPr>
              <a:defRPr lang="en-US" dirty="0"/>
            </a:lvl3pPr>
          </a:lstStyle>
          <a:p>
            <a:pPr lvl="0"/>
            <a:r>
              <a:rPr lang="en-US" dirty="0"/>
              <a:t>Click to edit Master text styles</a:t>
            </a:r>
          </a:p>
          <a:p>
            <a:pPr lvl="1"/>
            <a:r>
              <a:rPr lang="en-US" dirty="0"/>
              <a:t>Second level</a:t>
            </a:r>
          </a:p>
          <a:p>
            <a:pPr lvl="2"/>
            <a:r>
              <a:rPr lang="en-US" dirty="0"/>
              <a:t>Third level</a:t>
            </a:r>
          </a:p>
        </p:txBody>
      </p:sp>
      <p:sp>
        <p:nvSpPr>
          <p:cNvPr id="10"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3546092" y="5896444"/>
            <a:ext cx="8080145"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8" name="Rectangle 7"/>
          <p:cNvSpPr/>
          <p:nvPr userDrawn="1"/>
        </p:nvSpPr>
        <p:spPr>
          <a:xfrm>
            <a:off x="3543300" y="6526009"/>
            <a:ext cx="1381789" cy="184666"/>
          </a:xfrm>
          <a:prstGeom prst="rect">
            <a:avLst/>
          </a:prstGeom>
        </p:spPr>
        <p:txBody>
          <a:bodyPr wrap="none" lIns="0" tIns="0" rIns="0" bIns="0">
            <a:spAutoFit/>
          </a:bodyPr>
          <a:lstStyle/>
          <a:p>
            <a:r>
              <a:rPr lang="en-CA" sz="1200" dirty="0">
                <a:solidFill>
                  <a:srgbClr val="000000"/>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rgbClr val="000000"/>
              </a:solidFill>
              <a:latin typeface="+mj-lt"/>
            </a:endParaRPr>
          </a:p>
        </p:txBody>
      </p:sp>
      <p:pic>
        <p:nvPicPr>
          <p:cNvPr id="2" name="Picture 1">
            <a:extLst>
              <a:ext uri="{FF2B5EF4-FFF2-40B4-BE49-F238E27FC236}">
                <a16:creationId xmlns:a16="http://schemas.microsoft.com/office/drawing/2014/main" id="{236FE6A4-965F-07A0-F8E4-B7AF1AA1C5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77" b="3150"/>
          <a:stretch/>
        </p:blipFill>
        <p:spPr>
          <a:xfrm>
            <a:off x="0" y="0"/>
            <a:ext cx="3108960" cy="6693152"/>
          </a:xfrm>
          <a:prstGeom prst="rect">
            <a:avLst/>
          </a:prstGeom>
        </p:spPr>
      </p:pic>
      <p:pic>
        <p:nvPicPr>
          <p:cNvPr id="11" name="Picture 10">
            <a:extLst>
              <a:ext uri="{FF2B5EF4-FFF2-40B4-BE49-F238E27FC236}">
                <a16:creationId xmlns:a16="http://schemas.microsoft.com/office/drawing/2014/main" id="{9D998AE1-AD69-2E47-98F1-0500527D15C2}"/>
              </a:ext>
            </a:extLst>
          </p:cNvPr>
          <p:cNvPicPr>
            <a:picLocks noChangeAspect="1"/>
          </p:cNvPicPr>
          <p:nvPr userDrawn="1"/>
        </p:nvPicPr>
        <p:blipFill>
          <a:blip r:embed="rId3"/>
          <a:srcRect/>
          <a:stretch/>
        </p:blipFill>
        <p:spPr>
          <a:xfrm>
            <a:off x="468289" y="320009"/>
            <a:ext cx="1984062" cy="362473"/>
          </a:xfrm>
          <a:prstGeom prst="rect">
            <a:avLst/>
          </a:prstGeom>
          <a:effectLst/>
        </p:spPr>
      </p:pic>
    </p:spTree>
    <p:extLst>
      <p:ext uri="{BB962C8B-B14F-4D97-AF65-F5344CB8AC3E}">
        <p14:creationId xmlns:p14="http://schemas.microsoft.com/office/powerpoint/2010/main" val="122925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lumn image - mack buildin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108960" cy="6858000"/>
          </a:xfrm>
          <a:prstGeom prst="rect">
            <a:avLst/>
          </a:prstGeom>
        </p:spPr>
      </p:pic>
      <p:pic>
        <p:nvPicPr>
          <p:cNvPr id="11" name="Picture 10">
            <a:extLst>
              <a:ext uri="{FF2B5EF4-FFF2-40B4-BE49-F238E27FC236}">
                <a16:creationId xmlns:a16="http://schemas.microsoft.com/office/drawing/2014/main" id="{930B20E0-9329-D04C-A7B3-E094530D7E6D}"/>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9" name="Title 1">
            <a:extLst>
              <a:ext uri="{FF2B5EF4-FFF2-40B4-BE49-F238E27FC236}">
                <a16:creationId xmlns:a16="http://schemas.microsoft.com/office/drawing/2014/main" id="{202F1397-8783-EA4E-A4EF-8A0B91717830}"/>
              </a:ext>
            </a:extLst>
          </p:cNvPr>
          <p:cNvSpPr>
            <a:spLocks noGrp="1"/>
          </p:cNvSpPr>
          <p:nvPr>
            <p:ph type="title"/>
          </p:nvPr>
        </p:nvSpPr>
        <p:spPr>
          <a:xfrm>
            <a:off x="3546093" y="777240"/>
            <a:ext cx="8177617" cy="822960"/>
          </a:xfrm>
          <a:prstGeom prst="rect">
            <a:avLst/>
          </a:prstGeom>
          <a:noFill/>
        </p:spPr>
        <p:txBody>
          <a:bodyPr vert="horz" lIns="0" tIns="0" rIns="0" bIns="0" rtlCol="0" anchor="t" anchorCtr="0">
            <a:noAutofit/>
          </a:bodyPr>
          <a:lstStyle>
            <a:lvl1pPr>
              <a:defRPr lang="en-US" dirty="0">
                <a:solidFill>
                  <a:srgbClr val="000000"/>
                </a:solidFill>
                <a:latin typeface="Arial" panose="020B0604020202020204" pitchFamily="34" charset="0"/>
              </a:defRPr>
            </a:lvl1pPr>
          </a:lstStyle>
          <a:p>
            <a:pPr lvl="0"/>
            <a:r>
              <a:rPr lang="en-US" dirty="0"/>
              <a:t>Click to edit Master title style</a:t>
            </a:r>
          </a:p>
        </p:txBody>
      </p:sp>
      <p:sp>
        <p:nvSpPr>
          <p:cNvPr id="10" name="Text Placeholder 2">
            <a:extLst>
              <a:ext uri="{FF2B5EF4-FFF2-40B4-BE49-F238E27FC236}">
                <a16:creationId xmlns:a16="http://schemas.microsoft.com/office/drawing/2014/main" id="{7018424E-C024-0B48-B58C-5A67E59D266E}"/>
              </a:ext>
            </a:extLst>
          </p:cNvPr>
          <p:cNvSpPr>
            <a:spLocks noGrp="1"/>
          </p:cNvSpPr>
          <p:nvPr>
            <p:ph idx="1"/>
          </p:nvPr>
        </p:nvSpPr>
        <p:spPr>
          <a:xfrm>
            <a:off x="3543301" y="1817687"/>
            <a:ext cx="8177616" cy="4259571"/>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000" b="0" i="0" u="none" strike="noStrike" kern="1200" cap="none" spc="0" normalizeH="0" baseline="0" noProof="0" dirty="0">
                <a:ln>
                  <a:noFill/>
                </a:ln>
                <a:solidFill>
                  <a:srgbClr val="454545">
                    <a:lumMod val="50000"/>
                  </a:srgbClr>
                </a:solidFill>
                <a:effectLst/>
                <a:uLnTx/>
                <a:uFillTx/>
                <a:latin typeface="Arial" panose="020B0604020202020204" pitchFamily="34" charset="0"/>
                <a:ea typeface="Noto Sans" panose="020B0502040504020204" pitchFamily="34" charset="0"/>
                <a:cs typeface="Arial" panose="020B0604020202020204" pitchFamily="34" charset="0"/>
              </a:rPr>
              <a:t>Click to edit Master text styles</a:t>
            </a:r>
          </a:p>
          <a:p>
            <a:pPr lvl="1"/>
            <a:r>
              <a:rPr kumimoji="0" lang="en-US" sz="18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Second level</a:t>
            </a:r>
          </a:p>
          <a:p>
            <a:pPr lvl="2"/>
            <a:r>
              <a:rPr kumimoji="0" lang="en-US" sz="16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Third level</a:t>
            </a:r>
          </a:p>
          <a:p>
            <a:pPr lvl="3"/>
            <a:r>
              <a:rPr kumimoji="0" lang="en-US" sz="14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Fourth level</a:t>
            </a:r>
          </a:p>
          <a:p>
            <a:pPr lvl="4"/>
            <a:r>
              <a:rPr kumimoji="0" lang="en-US" sz="13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Fifth level</a:t>
            </a:r>
          </a:p>
        </p:txBody>
      </p:sp>
      <p:sp>
        <p:nvSpPr>
          <p:cNvPr id="15"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3543300" y="5896444"/>
            <a:ext cx="80829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8" name="Rectangle 7"/>
          <p:cNvSpPr/>
          <p:nvPr userDrawn="1"/>
        </p:nvSpPr>
        <p:spPr>
          <a:xfrm>
            <a:off x="3543300" y="6526009"/>
            <a:ext cx="1381789" cy="184666"/>
          </a:xfrm>
          <a:prstGeom prst="rect">
            <a:avLst/>
          </a:prstGeom>
        </p:spPr>
        <p:txBody>
          <a:bodyPr wrap="none" lIns="0" tIns="0" rIns="0" bIns="0">
            <a:spAutoFit/>
          </a:bodyPr>
          <a:lstStyle/>
          <a:p>
            <a:r>
              <a:rPr lang="en-CA" sz="1200" dirty="0">
                <a:solidFill>
                  <a:srgbClr val="000000"/>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rgbClr val="000000"/>
              </a:solidFill>
              <a:latin typeface="+mj-lt"/>
            </a:endParaRPr>
          </a:p>
        </p:txBody>
      </p:sp>
    </p:spTree>
    <p:extLst>
      <p:ext uri="{BB962C8B-B14F-4D97-AF65-F5344CB8AC3E}">
        <p14:creationId xmlns:p14="http://schemas.microsoft.com/office/powerpoint/2010/main" val="422714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3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eft column image - mack build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108960" cy="6858000"/>
          </a:xfrm>
          <a:prstGeom prst="rect">
            <a:avLst/>
          </a:prstGeom>
        </p:spPr>
      </p:pic>
      <p:pic>
        <p:nvPicPr>
          <p:cNvPr id="11" name="Picture 10">
            <a:extLst>
              <a:ext uri="{FF2B5EF4-FFF2-40B4-BE49-F238E27FC236}">
                <a16:creationId xmlns:a16="http://schemas.microsoft.com/office/drawing/2014/main" id="{930B20E0-9329-D04C-A7B3-E094530D7E6D}"/>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9" name="Title 1">
            <a:extLst>
              <a:ext uri="{FF2B5EF4-FFF2-40B4-BE49-F238E27FC236}">
                <a16:creationId xmlns:a16="http://schemas.microsoft.com/office/drawing/2014/main" id="{202F1397-8783-EA4E-A4EF-8A0B91717830}"/>
              </a:ext>
            </a:extLst>
          </p:cNvPr>
          <p:cNvSpPr>
            <a:spLocks noGrp="1"/>
          </p:cNvSpPr>
          <p:nvPr>
            <p:ph type="title"/>
          </p:nvPr>
        </p:nvSpPr>
        <p:spPr>
          <a:xfrm>
            <a:off x="3546093" y="777240"/>
            <a:ext cx="8177617" cy="822960"/>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7018424E-C024-0B48-B58C-5A67E59D266E}"/>
              </a:ext>
            </a:extLst>
          </p:cNvPr>
          <p:cNvSpPr>
            <a:spLocks noGrp="1"/>
          </p:cNvSpPr>
          <p:nvPr>
            <p:ph idx="1"/>
          </p:nvPr>
        </p:nvSpPr>
        <p:spPr>
          <a:xfrm>
            <a:off x="3543301" y="1817687"/>
            <a:ext cx="8177616" cy="4259571"/>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000" b="0" i="0" u="none" strike="noStrike" kern="1200" cap="none" spc="0" normalizeH="0" baseline="0" noProof="0" dirty="0">
                <a:ln>
                  <a:noFill/>
                </a:ln>
                <a:solidFill>
                  <a:srgbClr val="454545">
                    <a:lumMod val="50000"/>
                  </a:srgbClr>
                </a:solidFill>
                <a:effectLst/>
                <a:uLnTx/>
                <a:uFillTx/>
                <a:latin typeface="Arial" panose="020B0604020202020204" pitchFamily="34" charset="0"/>
                <a:ea typeface="Noto Sans" panose="020B0502040504020204" pitchFamily="34" charset="0"/>
                <a:cs typeface="Arial" panose="020B0604020202020204" pitchFamily="34" charset="0"/>
              </a:rPr>
              <a:t>Click to edit Master text styles</a:t>
            </a:r>
          </a:p>
          <a:p>
            <a:pPr lvl="1"/>
            <a:r>
              <a:rPr kumimoji="0" lang="en-US" sz="18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Second level</a:t>
            </a:r>
          </a:p>
          <a:p>
            <a:pPr lvl="2"/>
            <a:r>
              <a:rPr kumimoji="0" lang="en-US" sz="16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Third level</a:t>
            </a:r>
          </a:p>
          <a:p>
            <a:pPr lvl="3"/>
            <a:r>
              <a:rPr kumimoji="0" lang="en-US" sz="14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Fourth level</a:t>
            </a:r>
          </a:p>
          <a:p>
            <a:pPr lvl="4"/>
            <a:r>
              <a:rPr kumimoji="0" lang="en-US" sz="13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Fifth level</a:t>
            </a:r>
          </a:p>
        </p:txBody>
      </p:sp>
      <p:sp>
        <p:nvSpPr>
          <p:cNvPr id="15"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3543300" y="5896444"/>
            <a:ext cx="80829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8" name="Rectangle 7"/>
          <p:cNvSpPr/>
          <p:nvPr userDrawn="1"/>
        </p:nvSpPr>
        <p:spPr>
          <a:xfrm>
            <a:off x="3543300" y="6526009"/>
            <a:ext cx="1381789" cy="184666"/>
          </a:xfrm>
          <a:prstGeom prst="rect">
            <a:avLst/>
          </a:prstGeom>
        </p:spPr>
        <p:txBody>
          <a:bodyPr wrap="none" lIns="0" tIns="0" rIns="0" bIns="0">
            <a:spAutoFit/>
          </a:bodyPr>
          <a:lstStyle/>
          <a:p>
            <a:r>
              <a:rPr lang="en-CA" sz="1200" dirty="0">
                <a:solidFill>
                  <a:srgbClr val="000000"/>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rgbClr val="000000"/>
              </a:solidFill>
              <a:latin typeface="+mj-lt"/>
            </a:endParaRPr>
          </a:p>
        </p:txBody>
      </p:sp>
    </p:spTree>
    <p:extLst>
      <p:ext uri="{BB962C8B-B14F-4D97-AF65-F5344CB8AC3E}">
        <p14:creationId xmlns:p14="http://schemas.microsoft.com/office/powerpoint/2010/main" val="119582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left column image - mack building">
    <p:spTree>
      <p:nvGrpSpPr>
        <p:cNvPr id="1" name=""/>
        <p:cNvGrpSpPr/>
        <p:nvPr/>
      </p:nvGrpSpPr>
      <p:grpSpPr>
        <a:xfrm>
          <a:off x="0" y="0"/>
          <a:ext cx="0" cy="0"/>
          <a:chOff x="0" y="0"/>
          <a:chExt cx="0" cy="0"/>
        </a:xfrm>
      </p:grpSpPr>
      <p:pic>
        <p:nvPicPr>
          <p:cNvPr id="27" name="Picture 26" descr="A picture containing device, compass&#10;&#10;Description automatically generated">
            <a:extLst>
              <a:ext uri="{FF2B5EF4-FFF2-40B4-BE49-F238E27FC236}">
                <a16:creationId xmlns:a16="http://schemas.microsoft.com/office/drawing/2014/main" id="{380BF24E-7B89-F0CE-DC94-D6A928AC8EF4}"/>
              </a:ext>
            </a:extLst>
          </p:cNvPr>
          <p:cNvPicPr>
            <a:picLocks noChangeAspect="1"/>
          </p:cNvPicPr>
          <p:nvPr userDrawn="1"/>
        </p:nvPicPr>
        <p:blipFill>
          <a:blip r:embed="rId2"/>
          <a:stretch>
            <a:fillRect/>
          </a:stretch>
        </p:blipFill>
        <p:spPr>
          <a:xfrm>
            <a:off x="0" y="0"/>
            <a:ext cx="3108960" cy="6858000"/>
          </a:xfrm>
          <a:prstGeom prst="rect">
            <a:avLst/>
          </a:prstGeom>
        </p:spPr>
      </p:pic>
      <p:pic>
        <p:nvPicPr>
          <p:cNvPr id="11" name="Picture 10">
            <a:extLst>
              <a:ext uri="{FF2B5EF4-FFF2-40B4-BE49-F238E27FC236}">
                <a16:creationId xmlns:a16="http://schemas.microsoft.com/office/drawing/2014/main" id="{930B20E0-9329-D04C-A7B3-E094530D7E6D}"/>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9" name="Title 1">
            <a:extLst>
              <a:ext uri="{FF2B5EF4-FFF2-40B4-BE49-F238E27FC236}">
                <a16:creationId xmlns:a16="http://schemas.microsoft.com/office/drawing/2014/main" id="{202F1397-8783-EA4E-A4EF-8A0B91717830}"/>
              </a:ext>
            </a:extLst>
          </p:cNvPr>
          <p:cNvSpPr>
            <a:spLocks noGrp="1"/>
          </p:cNvSpPr>
          <p:nvPr>
            <p:ph type="title"/>
          </p:nvPr>
        </p:nvSpPr>
        <p:spPr>
          <a:xfrm>
            <a:off x="3546093" y="777240"/>
            <a:ext cx="8177617" cy="822960"/>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7018424E-C024-0B48-B58C-5A67E59D266E}"/>
              </a:ext>
            </a:extLst>
          </p:cNvPr>
          <p:cNvSpPr>
            <a:spLocks noGrp="1"/>
          </p:cNvSpPr>
          <p:nvPr>
            <p:ph idx="1"/>
          </p:nvPr>
        </p:nvSpPr>
        <p:spPr>
          <a:xfrm>
            <a:off x="3543301" y="1817687"/>
            <a:ext cx="8177616" cy="4259571"/>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000" b="0" i="0" u="none" strike="noStrike" kern="1200" cap="none" spc="0" normalizeH="0" baseline="0" noProof="0" dirty="0">
                <a:ln>
                  <a:noFill/>
                </a:ln>
                <a:solidFill>
                  <a:srgbClr val="454545">
                    <a:lumMod val="50000"/>
                  </a:srgbClr>
                </a:solidFill>
                <a:effectLst/>
                <a:uLnTx/>
                <a:uFillTx/>
                <a:latin typeface="Arial" panose="020B0604020202020204" pitchFamily="34" charset="0"/>
                <a:ea typeface="Noto Sans" panose="020B0502040504020204" pitchFamily="34" charset="0"/>
                <a:cs typeface="Arial" panose="020B0604020202020204" pitchFamily="34" charset="0"/>
              </a:rPr>
              <a:t>Click to edit Master text styles</a:t>
            </a:r>
          </a:p>
          <a:p>
            <a:pPr lvl="1"/>
            <a:r>
              <a:rPr kumimoji="0" lang="en-US" sz="18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Second level</a:t>
            </a:r>
          </a:p>
          <a:p>
            <a:pPr lvl="2"/>
            <a:r>
              <a:rPr kumimoji="0" lang="en-US" sz="16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Third level</a:t>
            </a:r>
          </a:p>
          <a:p>
            <a:pPr lvl="3"/>
            <a:r>
              <a:rPr kumimoji="0" lang="en-US" sz="14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Fourth level</a:t>
            </a:r>
          </a:p>
          <a:p>
            <a:pPr lvl="4"/>
            <a:r>
              <a:rPr kumimoji="0" lang="en-US" sz="13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Fifth level</a:t>
            </a:r>
          </a:p>
        </p:txBody>
      </p:sp>
      <p:sp>
        <p:nvSpPr>
          <p:cNvPr id="15"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3543300" y="5896444"/>
            <a:ext cx="80829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8" name="Rectangle 7"/>
          <p:cNvSpPr/>
          <p:nvPr userDrawn="1"/>
        </p:nvSpPr>
        <p:spPr>
          <a:xfrm>
            <a:off x="3543300" y="6526009"/>
            <a:ext cx="1381789" cy="184666"/>
          </a:xfrm>
          <a:prstGeom prst="rect">
            <a:avLst/>
          </a:prstGeom>
        </p:spPr>
        <p:txBody>
          <a:bodyPr wrap="none" lIns="0" tIns="0" rIns="0" bIns="0">
            <a:spAutoFit/>
          </a:bodyPr>
          <a:lstStyle/>
          <a:p>
            <a:r>
              <a:rPr lang="en-CA" sz="1200" dirty="0">
                <a:solidFill>
                  <a:srgbClr val="000000"/>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rgbClr val="000000"/>
              </a:solidFill>
              <a:latin typeface="+mj-lt"/>
            </a:endParaRPr>
          </a:p>
        </p:txBody>
      </p:sp>
    </p:spTree>
    <p:extLst>
      <p:ext uri="{BB962C8B-B14F-4D97-AF65-F5344CB8AC3E}">
        <p14:creationId xmlns:p14="http://schemas.microsoft.com/office/powerpoint/2010/main" val="235946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left column image - mack build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868BA1-9B35-4810-875A-9ADEB2280031}"/>
              </a:ext>
            </a:extLst>
          </p:cNvPr>
          <p:cNvPicPr>
            <a:picLocks noChangeAspect="1"/>
          </p:cNvPicPr>
          <p:nvPr userDrawn="1"/>
        </p:nvPicPr>
        <p:blipFill>
          <a:blip r:embed="rId2"/>
          <a:stretch>
            <a:fillRect/>
          </a:stretch>
        </p:blipFill>
        <p:spPr>
          <a:xfrm>
            <a:off x="0" y="0"/>
            <a:ext cx="3108960" cy="6858000"/>
          </a:xfrm>
          <a:prstGeom prst="rect">
            <a:avLst/>
          </a:prstGeom>
        </p:spPr>
      </p:pic>
      <p:pic>
        <p:nvPicPr>
          <p:cNvPr id="11" name="Picture 10">
            <a:extLst>
              <a:ext uri="{FF2B5EF4-FFF2-40B4-BE49-F238E27FC236}">
                <a16:creationId xmlns:a16="http://schemas.microsoft.com/office/drawing/2014/main" id="{930B20E0-9329-D04C-A7B3-E094530D7E6D}"/>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9" name="Title 1">
            <a:extLst>
              <a:ext uri="{FF2B5EF4-FFF2-40B4-BE49-F238E27FC236}">
                <a16:creationId xmlns:a16="http://schemas.microsoft.com/office/drawing/2014/main" id="{202F1397-8783-EA4E-A4EF-8A0B91717830}"/>
              </a:ext>
            </a:extLst>
          </p:cNvPr>
          <p:cNvSpPr>
            <a:spLocks noGrp="1"/>
          </p:cNvSpPr>
          <p:nvPr>
            <p:ph type="title"/>
          </p:nvPr>
        </p:nvSpPr>
        <p:spPr>
          <a:xfrm>
            <a:off x="3546093" y="777240"/>
            <a:ext cx="8177617" cy="822960"/>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7018424E-C024-0B48-B58C-5A67E59D266E}"/>
              </a:ext>
            </a:extLst>
          </p:cNvPr>
          <p:cNvSpPr>
            <a:spLocks noGrp="1"/>
          </p:cNvSpPr>
          <p:nvPr>
            <p:ph idx="1"/>
          </p:nvPr>
        </p:nvSpPr>
        <p:spPr>
          <a:xfrm>
            <a:off x="3543301" y="1817687"/>
            <a:ext cx="8177616" cy="4259571"/>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000" b="0" i="0" u="none" strike="noStrike" kern="1200" cap="none" spc="0" normalizeH="0" baseline="0" noProof="0" dirty="0">
                <a:ln>
                  <a:noFill/>
                </a:ln>
                <a:solidFill>
                  <a:srgbClr val="454545">
                    <a:lumMod val="50000"/>
                  </a:srgbClr>
                </a:solidFill>
                <a:effectLst/>
                <a:uLnTx/>
                <a:uFillTx/>
                <a:latin typeface="Arial" panose="020B0604020202020204" pitchFamily="34" charset="0"/>
                <a:ea typeface="Noto Sans" panose="020B0502040504020204" pitchFamily="34" charset="0"/>
                <a:cs typeface="Arial" panose="020B0604020202020204" pitchFamily="34" charset="0"/>
              </a:rPr>
              <a:t>Click to edit Master text styles</a:t>
            </a:r>
          </a:p>
          <a:p>
            <a:pPr lvl="1"/>
            <a:r>
              <a:rPr kumimoji="0" lang="en-US" sz="18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Second level</a:t>
            </a:r>
          </a:p>
          <a:p>
            <a:pPr lvl="2"/>
            <a:r>
              <a:rPr kumimoji="0" lang="en-US" sz="16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Third level</a:t>
            </a:r>
          </a:p>
          <a:p>
            <a:pPr lvl="3"/>
            <a:r>
              <a:rPr kumimoji="0" lang="en-US" sz="14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Fourth level</a:t>
            </a:r>
          </a:p>
          <a:p>
            <a:pPr lvl="4"/>
            <a:r>
              <a:rPr kumimoji="0" lang="en-US" sz="13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Fifth level</a:t>
            </a:r>
          </a:p>
        </p:txBody>
      </p:sp>
      <p:sp>
        <p:nvSpPr>
          <p:cNvPr id="15"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3543300" y="5896444"/>
            <a:ext cx="80829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8" name="Rectangle 7"/>
          <p:cNvSpPr/>
          <p:nvPr userDrawn="1"/>
        </p:nvSpPr>
        <p:spPr>
          <a:xfrm>
            <a:off x="3543300" y="6526009"/>
            <a:ext cx="1381789" cy="184666"/>
          </a:xfrm>
          <a:prstGeom prst="rect">
            <a:avLst/>
          </a:prstGeom>
        </p:spPr>
        <p:txBody>
          <a:bodyPr wrap="none" lIns="0" tIns="0" rIns="0" bIns="0">
            <a:spAutoFit/>
          </a:bodyPr>
          <a:lstStyle/>
          <a:p>
            <a:r>
              <a:rPr lang="en-CA" sz="1200" dirty="0">
                <a:solidFill>
                  <a:srgbClr val="000000"/>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rgbClr val="000000"/>
              </a:solidFill>
              <a:latin typeface="+mj-lt"/>
            </a:endParaRPr>
          </a:p>
        </p:txBody>
      </p:sp>
    </p:spTree>
    <p:extLst>
      <p:ext uri="{BB962C8B-B14F-4D97-AF65-F5344CB8AC3E}">
        <p14:creationId xmlns:p14="http://schemas.microsoft.com/office/powerpoint/2010/main" val="24444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left column image - mack building">
    <p:spTree>
      <p:nvGrpSpPr>
        <p:cNvPr id="1" name=""/>
        <p:cNvGrpSpPr/>
        <p:nvPr/>
      </p:nvGrpSpPr>
      <p:grpSpPr>
        <a:xfrm>
          <a:off x="0" y="0"/>
          <a:ext cx="0" cy="0"/>
          <a:chOff x="0" y="0"/>
          <a:chExt cx="0" cy="0"/>
        </a:xfrm>
      </p:grpSpPr>
      <p:pic>
        <p:nvPicPr>
          <p:cNvPr id="4" name="Picture 3" descr="A picture containing indoor&#10;&#10;Description automatically generated">
            <a:extLst>
              <a:ext uri="{FF2B5EF4-FFF2-40B4-BE49-F238E27FC236}">
                <a16:creationId xmlns:a16="http://schemas.microsoft.com/office/drawing/2014/main" id="{E81AC18B-F005-E756-EC12-EA52BF1C1DB6}"/>
              </a:ext>
            </a:extLst>
          </p:cNvPr>
          <p:cNvPicPr>
            <a:picLocks noChangeAspect="1"/>
          </p:cNvPicPr>
          <p:nvPr userDrawn="1"/>
        </p:nvPicPr>
        <p:blipFill>
          <a:blip r:embed="rId2"/>
          <a:stretch>
            <a:fillRect/>
          </a:stretch>
        </p:blipFill>
        <p:spPr>
          <a:xfrm>
            <a:off x="0" y="0"/>
            <a:ext cx="3108960" cy="6858000"/>
          </a:xfrm>
          <a:prstGeom prst="rect">
            <a:avLst/>
          </a:prstGeom>
        </p:spPr>
      </p:pic>
      <p:pic>
        <p:nvPicPr>
          <p:cNvPr id="11" name="Picture 10">
            <a:extLst>
              <a:ext uri="{FF2B5EF4-FFF2-40B4-BE49-F238E27FC236}">
                <a16:creationId xmlns:a16="http://schemas.microsoft.com/office/drawing/2014/main" id="{930B20E0-9329-D04C-A7B3-E094530D7E6D}"/>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9" name="Title 1">
            <a:extLst>
              <a:ext uri="{FF2B5EF4-FFF2-40B4-BE49-F238E27FC236}">
                <a16:creationId xmlns:a16="http://schemas.microsoft.com/office/drawing/2014/main" id="{202F1397-8783-EA4E-A4EF-8A0B91717830}"/>
              </a:ext>
            </a:extLst>
          </p:cNvPr>
          <p:cNvSpPr>
            <a:spLocks noGrp="1"/>
          </p:cNvSpPr>
          <p:nvPr>
            <p:ph type="title"/>
          </p:nvPr>
        </p:nvSpPr>
        <p:spPr>
          <a:xfrm>
            <a:off x="3546093" y="777240"/>
            <a:ext cx="8177617" cy="822960"/>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7018424E-C024-0B48-B58C-5A67E59D266E}"/>
              </a:ext>
            </a:extLst>
          </p:cNvPr>
          <p:cNvSpPr>
            <a:spLocks noGrp="1"/>
          </p:cNvSpPr>
          <p:nvPr>
            <p:ph idx="1"/>
          </p:nvPr>
        </p:nvSpPr>
        <p:spPr>
          <a:xfrm>
            <a:off x="3543301" y="1817687"/>
            <a:ext cx="8177616" cy="4259571"/>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000" b="0" i="0" u="none" strike="noStrike" kern="1200" cap="none" spc="0" normalizeH="0" baseline="0" noProof="0" dirty="0">
                <a:ln>
                  <a:noFill/>
                </a:ln>
                <a:solidFill>
                  <a:srgbClr val="454545">
                    <a:lumMod val="50000"/>
                  </a:srgbClr>
                </a:solidFill>
                <a:effectLst/>
                <a:uLnTx/>
                <a:uFillTx/>
                <a:latin typeface="Arial" panose="020B0604020202020204" pitchFamily="34" charset="0"/>
                <a:ea typeface="Noto Sans" panose="020B0502040504020204" pitchFamily="34" charset="0"/>
                <a:cs typeface="Arial" panose="020B0604020202020204" pitchFamily="34" charset="0"/>
              </a:rPr>
              <a:t>Click to edit Master text styles</a:t>
            </a:r>
          </a:p>
          <a:p>
            <a:pPr lvl="1"/>
            <a:r>
              <a:rPr kumimoji="0" lang="en-US" sz="18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Second level</a:t>
            </a:r>
          </a:p>
          <a:p>
            <a:pPr lvl="2"/>
            <a:r>
              <a:rPr kumimoji="0" lang="en-US" sz="16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Third level</a:t>
            </a:r>
          </a:p>
          <a:p>
            <a:pPr lvl="3"/>
            <a:r>
              <a:rPr kumimoji="0" lang="en-US" sz="14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Fourth level</a:t>
            </a:r>
          </a:p>
          <a:p>
            <a:pPr lvl="4"/>
            <a:r>
              <a:rPr kumimoji="0" lang="en-US" sz="13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Fifth level</a:t>
            </a:r>
          </a:p>
        </p:txBody>
      </p:sp>
      <p:sp>
        <p:nvSpPr>
          <p:cNvPr id="15"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3543300" y="5896444"/>
            <a:ext cx="80829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8" name="Rectangle 7"/>
          <p:cNvSpPr/>
          <p:nvPr userDrawn="1"/>
        </p:nvSpPr>
        <p:spPr>
          <a:xfrm>
            <a:off x="3543300" y="6526009"/>
            <a:ext cx="1381789" cy="184666"/>
          </a:xfrm>
          <a:prstGeom prst="rect">
            <a:avLst/>
          </a:prstGeom>
        </p:spPr>
        <p:txBody>
          <a:bodyPr wrap="none" lIns="0" tIns="0" rIns="0" bIns="0">
            <a:spAutoFit/>
          </a:bodyPr>
          <a:lstStyle/>
          <a:p>
            <a:r>
              <a:rPr lang="en-CA" sz="1200" dirty="0">
                <a:solidFill>
                  <a:srgbClr val="000000"/>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rgbClr val="000000"/>
              </a:solidFill>
              <a:latin typeface="+mj-lt"/>
            </a:endParaRPr>
          </a:p>
        </p:txBody>
      </p:sp>
    </p:spTree>
    <p:extLst>
      <p:ext uri="{BB962C8B-B14F-4D97-AF65-F5344CB8AC3E}">
        <p14:creationId xmlns:p14="http://schemas.microsoft.com/office/powerpoint/2010/main" val="300073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left column image - mack building">
    <p:spTree>
      <p:nvGrpSpPr>
        <p:cNvPr id="1" name=""/>
        <p:cNvGrpSpPr/>
        <p:nvPr/>
      </p:nvGrpSpPr>
      <p:grpSpPr>
        <a:xfrm>
          <a:off x="0" y="0"/>
          <a:ext cx="0" cy="0"/>
          <a:chOff x="0" y="0"/>
          <a:chExt cx="0" cy="0"/>
        </a:xfrm>
      </p:grpSpPr>
      <p:pic>
        <p:nvPicPr>
          <p:cNvPr id="2" name="Picture 1" descr="A magnifying glass on a blue background&#10;&#10;Description automatically generated with medium confidence">
            <a:extLst>
              <a:ext uri="{FF2B5EF4-FFF2-40B4-BE49-F238E27FC236}">
                <a16:creationId xmlns:a16="http://schemas.microsoft.com/office/drawing/2014/main" id="{1623A091-9A04-7D51-380C-FEADC8149823}"/>
              </a:ext>
            </a:extLst>
          </p:cNvPr>
          <p:cNvPicPr>
            <a:picLocks noChangeAspect="1"/>
          </p:cNvPicPr>
          <p:nvPr userDrawn="1"/>
        </p:nvPicPr>
        <p:blipFill>
          <a:blip r:embed="rId2"/>
          <a:stretch>
            <a:fillRect/>
          </a:stretch>
        </p:blipFill>
        <p:spPr>
          <a:xfrm>
            <a:off x="0" y="0"/>
            <a:ext cx="3108960" cy="6858000"/>
          </a:xfrm>
          <a:prstGeom prst="rect">
            <a:avLst/>
          </a:prstGeom>
        </p:spPr>
      </p:pic>
      <p:pic>
        <p:nvPicPr>
          <p:cNvPr id="11" name="Picture 10">
            <a:extLst>
              <a:ext uri="{FF2B5EF4-FFF2-40B4-BE49-F238E27FC236}">
                <a16:creationId xmlns:a16="http://schemas.microsoft.com/office/drawing/2014/main" id="{930B20E0-9329-D04C-A7B3-E094530D7E6D}"/>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9" name="Title 1">
            <a:extLst>
              <a:ext uri="{FF2B5EF4-FFF2-40B4-BE49-F238E27FC236}">
                <a16:creationId xmlns:a16="http://schemas.microsoft.com/office/drawing/2014/main" id="{202F1397-8783-EA4E-A4EF-8A0B91717830}"/>
              </a:ext>
            </a:extLst>
          </p:cNvPr>
          <p:cNvSpPr>
            <a:spLocks noGrp="1"/>
          </p:cNvSpPr>
          <p:nvPr>
            <p:ph type="title"/>
          </p:nvPr>
        </p:nvSpPr>
        <p:spPr>
          <a:xfrm>
            <a:off x="3546093" y="777240"/>
            <a:ext cx="8177617" cy="822960"/>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7018424E-C024-0B48-B58C-5A67E59D266E}"/>
              </a:ext>
            </a:extLst>
          </p:cNvPr>
          <p:cNvSpPr>
            <a:spLocks noGrp="1"/>
          </p:cNvSpPr>
          <p:nvPr>
            <p:ph idx="1"/>
          </p:nvPr>
        </p:nvSpPr>
        <p:spPr>
          <a:xfrm>
            <a:off x="3543301" y="1817687"/>
            <a:ext cx="8177616" cy="4259571"/>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000" b="0" i="0" u="none" strike="noStrike" kern="1200" cap="none" spc="0" normalizeH="0" baseline="0" noProof="0" dirty="0">
                <a:ln>
                  <a:noFill/>
                </a:ln>
                <a:solidFill>
                  <a:srgbClr val="454545">
                    <a:lumMod val="50000"/>
                  </a:srgbClr>
                </a:solidFill>
                <a:effectLst/>
                <a:uLnTx/>
                <a:uFillTx/>
                <a:latin typeface="Arial" panose="020B0604020202020204" pitchFamily="34" charset="0"/>
                <a:ea typeface="Noto Sans" panose="020B0502040504020204" pitchFamily="34" charset="0"/>
                <a:cs typeface="Arial" panose="020B0604020202020204" pitchFamily="34" charset="0"/>
              </a:rPr>
              <a:t>Click to edit Master text styles</a:t>
            </a:r>
          </a:p>
          <a:p>
            <a:pPr lvl="1"/>
            <a:r>
              <a:rPr kumimoji="0" lang="en-US" sz="18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Second level</a:t>
            </a:r>
          </a:p>
          <a:p>
            <a:pPr lvl="2"/>
            <a:r>
              <a:rPr kumimoji="0" lang="en-US" sz="16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Third level</a:t>
            </a:r>
          </a:p>
          <a:p>
            <a:pPr lvl="3"/>
            <a:r>
              <a:rPr kumimoji="0" lang="en-US" sz="14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Fourth level</a:t>
            </a:r>
          </a:p>
          <a:p>
            <a:pPr lvl="4"/>
            <a:r>
              <a:rPr kumimoji="0" lang="en-US" sz="13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Fifth level</a:t>
            </a:r>
          </a:p>
        </p:txBody>
      </p:sp>
      <p:sp>
        <p:nvSpPr>
          <p:cNvPr id="15"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3543300" y="5896444"/>
            <a:ext cx="80829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8" name="Rectangle 7"/>
          <p:cNvSpPr/>
          <p:nvPr userDrawn="1"/>
        </p:nvSpPr>
        <p:spPr>
          <a:xfrm>
            <a:off x="3543300" y="6526009"/>
            <a:ext cx="1381789" cy="184666"/>
          </a:xfrm>
          <a:prstGeom prst="rect">
            <a:avLst/>
          </a:prstGeom>
        </p:spPr>
        <p:txBody>
          <a:bodyPr wrap="none" lIns="0" tIns="0" rIns="0" bIns="0">
            <a:spAutoFit/>
          </a:bodyPr>
          <a:lstStyle/>
          <a:p>
            <a:r>
              <a:rPr lang="en-CA" sz="1200" dirty="0">
                <a:solidFill>
                  <a:srgbClr val="000000"/>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rgbClr val="000000"/>
              </a:solidFill>
              <a:latin typeface="+mj-lt"/>
            </a:endParaRPr>
          </a:p>
        </p:txBody>
      </p:sp>
    </p:spTree>
    <p:extLst>
      <p:ext uri="{BB962C8B-B14F-4D97-AF65-F5344CB8AC3E}">
        <p14:creationId xmlns:p14="http://schemas.microsoft.com/office/powerpoint/2010/main" val="255162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ft column image - mack buildin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b="438"/>
          <a:stretch/>
        </p:blipFill>
        <p:spPr>
          <a:xfrm>
            <a:off x="0" y="1"/>
            <a:ext cx="3108960" cy="6858000"/>
          </a:xfrm>
          <a:prstGeom prst="rect">
            <a:avLst/>
          </a:prstGeom>
        </p:spPr>
      </p:pic>
      <p:pic>
        <p:nvPicPr>
          <p:cNvPr id="11" name="Picture 10">
            <a:extLst>
              <a:ext uri="{FF2B5EF4-FFF2-40B4-BE49-F238E27FC236}">
                <a16:creationId xmlns:a16="http://schemas.microsoft.com/office/drawing/2014/main" id="{930B20E0-9329-D04C-A7B3-E094530D7E6D}"/>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9" name="Title 1">
            <a:extLst>
              <a:ext uri="{FF2B5EF4-FFF2-40B4-BE49-F238E27FC236}">
                <a16:creationId xmlns:a16="http://schemas.microsoft.com/office/drawing/2014/main" id="{202F1397-8783-EA4E-A4EF-8A0B91717830}"/>
              </a:ext>
            </a:extLst>
          </p:cNvPr>
          <p:cNvSpPr>
            <a:spLocks noGrp="1"/>
          </p:cNvSpPr>
          <p:nvPr>
            <p:ph type="title"/>
          </p:nvPr>
        </p:nvSpPr>
        <p:spPr>
          <a:xfrm>
            <a:off x="3546093" y="777240"/>
            <a:ext cx="8177617" cy="822960"/>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7018424E-C024-0B48-B58C-5A67E59D266E}"/>
              </a:ext>
            </a:extLst>
          </p:cNvPr>
          <p:cNvSpPr>
            <a:spLocks noGrp="1"/>
          </p:cNvSpPr>
          <p:nvPr>
            <p:ph idx="1"/>
          </p:nvPr>
        </p:nvSpPr>
        <p:spPr>
          <a:xfrm>
            <a:off x="3543301" y="1817687"/>
            <a:ext cx="8177616" cy="4259571"/>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000" b="0" i="0" u="none" strike="noStrike" kern="1200" cap="none" spc="0" normalizeH="0" baseline="0" noProof="0" dirty="0">
                <a:ln>
                  <a:noFill/>
                </a:ln>
                <a:solidFill>
                  <a:srgbClr val="454545">
                    <a:lumMod val="50000"/>
                  </a:srgbClr>
                </a:solidFill>
                <a:effectLst/>
                <a:uLnTx/>
                <a:uFillTx/>
                <a:latin typeface="Arial" panose="020B0604020202020204" pitchFamily="34" charset="0"/>
                <a:ea typeface="Noto Sans" panose="020B0502040504020204" pitchFamily="34" charset="0"/>
                <a:cs typeface="Arial" panose="020B0604020202020204" pitchFamily="34" charset="0"/>
              </a:rPr>
              <a:t>Click to edit Master text styles</a:t>
            </a:r>
          </a:p>
          <a:p>
            <a:pPr lvl="1"/>
            <a:r>
              <a:rPr kumimoji="0" lang="en-US" sz="18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Second level</a:t>
            </a:r>
          </a:p>
          <a:p>
            <a:pPr lvl="2"/>
            <a:r>
              <a:rPr kumimoji="0" lang="en-US" sz="16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Third level</a:t>
            </a:r>
          </a:p>
          <a:p>
            <a:pPr lvl="3"/>
            <a:r>
              <a:rPr kumimoji="0" lang="en-US" sz="14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Fourth level</a:t>
            </a:r>
          </a:p>
          <a:p>
            <a:pPr lvl="4"/>
            <a:r>
              <a:rPr kumimoji="0" lang="en-US" sz="1300" b="0" i="0" u="none" strike="noStrike" kern="1200" cap="none" spc="0" normalizeH="0" baseline="0" noProof="0" dirty="0">
                <a:ln>
                  <a:noFill/>
                </a:ln>
                <a:solidFill>
                  <a:srgbClr val="454545">
                    <a:lumMod val="50000"/>
                  </a:srgbClr>
                </a:solidFill>
                <a:effectLst/>
                <a:uLnTx/>
                <a:uFillTx/>
                <a:latin typeface="Noto Sans" panose="020B0502040504020204" pitchFamily="34" charset="0"/>
                <a:ea typeface="Noto Sans" panose="020B0502040504020204" pitchFamily="34" charset="0"/>
              </a:rPr>
              <a:t>Fifth level</a:t>
            </a:r>
          </a:p>
        </p:txBody>
      </p:sp>
      <p:sp>
        <p:nvSpPr>
          <p:cNvPr id="15"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3543300" y="5896444"/>
            <a:ext cx="80829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8" name="Rectangle 7"/>
          <p:cNvSpPr/>
          <p:nvPr userDrawn="1"/>
        </p:nvSpPr>
        <p:spPr>
          <a:xfrm>
            <a:off x="3543300" y="6526009"/>
            <a:ext cx="1381789" cy="184666"/>
          </a:xfrm>
          <a:prstGeom prst="rect">
            <a:avLst/>
          </a:prstGeom>
        </p:spPr>
        <p:txBody>
          <a:bodyPr wrap="none" lIns="0" tIns="0" rIns="0" bIns="0">
            <a:spAutoFit/>
          </a:bodyPr>
          <a:lstStyle/>
          <a:p>
            <a:r>
              <a:rPr lang="en-CA" sz="1200" dirty="0">
                <a:solidFill>
                  <a:srgbClr val="000000"/>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rgbClr val="000000"/>
              </a:solidFill>
              <a:latin typeface="+mj-lt"/>
            </a:endParaRPr>
          </a:p>
        </p:txBody>
      </p:sp>
    </p:spTree>
    <p:extLst>
      <p:ext uri="{BB962C8B-B14F-4D97-AF65-F5344CB8AC3E}">
        <p14:creationId xmlns:p14="http://schemas.microsoft.com/office/powerpoint/2010/main" val="382337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3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column image - rollercoaster">
    <p:spTree>
      <p:nvGrpSpPr>
        <p:cNvPr id="1" name=""/>
        <p:cNvGrpSpPr/>
        <p:nvPr/>
      </p:nvGrpSpPr>
      <p:grpSpPr>
        <a:xfrm>
          <a:off x="0" y="0"/>
          <a:ext cx="0" cy="0"/>
          <a:chOff x="0" y="0"/>
          <a:chExt cx="0" cy="0"/>
        </a:xfrm>
      </p:grpSpPr>
      <p:pic>
        <p:nvPicPr>
          <p:cNvPr id="7" name="Picture 6" descr="A picture containing light, hanging, sitting, ride&#10;&#10;Description automatically generated">
            <a:extLst>
              <a:ext uri="{FF2B5EF4-FFF2-40B4-BE49-F238E27FC236}">
                <a16:creationId xmlns:a16="http://schemas.microsoft.com/office/drawing/2014/main" id="{959F284F-9312-9149-88B3-BC27A3E81BFB}"/>
              </a:ext>
            </a:extLst>
          </p:cNvPr>
          <p:cNvPicPr>
            <a:picLocks noChangeAspect="1"/>
          </p:cNvPicPr>
          <p:nvPr userDrawn="1"/>
        </p:nvPicPr>
        <p:blipFill rotWithShape="1">
          <a:blip r:embed="rId2"/>
          <a:srcRect t="15721" r="-100" b="654"/>
          <a:stretch/>
        </p:blipFill>
        <p:spPr>
          <a:xfrm>
            <a:off x="8750400" y="0"/>
            <a:ext cx="3441600" cy="6377651"/>
          </a:xfrm>
          <a:prstGeom prst="rect">
            <a:avLst/>
          </a:prstGeom>
        </p:spPr>
      </p:pic>
      <p:sp>
        <p:nvSpPr>
          <p:cNvPr id="11" name="Title 1">
            <a:extLst>
              <a:ext uri="{FF2B5EF4-FFF2-40B4-BE49-F238E27FC236}">
                <a16:creationId xmlns:a16="http://schemas.microsoft.com/office/drawing/2014/main" id="{F9A39A7B-A9BD-0B46-AC8C-9659E7B0D322}"/>
              </a:ext>
            </a:extLst>
          </p:cNvPr>
          <p:cNvSpPr>
            <a:spLocks noGrp="1"/>
          </p:cNvSpPr>
          <p:nvPr>
            <p:ph type="title"/>
          </p:nvPr>
        </p:nvSpPr>
        <p:spPr>
          <a:xfrm>
            <a:off x="448056" y="777240"/>
            <a:ext cx="7895262" cy="822960"/>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37E895FD-73E2-A848-AA80-9B57A1D3B524}"/>
              </a:ext>
            </a:extLst>
          </p:cNvPr>
          <p:cNvSpPr>
            <a:spLocks noGrp="1"/>
          </p:cNvSpPr>
          <p:nvPr>
            <p:ph idx="1"/>
          </p:nvPr>
        </p:nvSpPr>
        <p:spPr>
          <a:xfrm>
            <a:off x="469806" y="1817689"/>
            <a:ext cx="7895262" cy="4259570"/>
          </a:xfrm>
          <a:prstGeom prst="rect">
            <a:avLst/>
          </a:prstGeom>
        </p:spPr>
        <p:txBody>
          <a:bodyPr vert="horz" lIns="0" tIns="0" rIns="0" bIns="0" rtlCol="0">
            <a:noAutofit/>
          </a:bodyPr>
          <a:lstStyle>
            <a:lvl1pPr>
              <a:defRPr kumimoji="0" lang="en-US" b="0" i="0" u="none" strike="noStrike" cap="none" spc="0" normalizeH="0" baseline="0" dirty="0">
                <a:ln>
                  <a:noFill/>
                </a:ln>
                <a:solidFill>
                  <a:srgbClr val="454545">
                    <a:lumMod val="50000"/>
                  </a:srgbClr>
                </a:solidFill>
                <a:effectLst/>
                <a:uLnTx/>
                <a:uFillTx/>
                <a:latin typeface="Arial" panose="020B0604020202020204" pitchFamily="34" charset="0"/>
              </a:defRPr>
            </a:lvl1pPr>
            <a:lvl2pPr>
              <a:defRPr kumimoji="0" lang="en-US" b="0" i="0" u="none" strike="noStrike" cap="none" spc="0" normalizeH="0" baseline="0" dirty="0">
                <a:ln>
                  <a:noFill/>
                </a:ln>
                <a:solidFill>
                  <a:srgbClr val="454545">
                    <a:lumMod val="50000"/>
                  </a:srgbClr>
                </a:solidFill>
                <a:effectLst/>
                <a:uLnTx/>
                <a:uFillTx/>
                <a:latin typeface="Noto Sans" panose="020B0502040504020204" pitchFamily="34" charset="0"/>
              </a:defRPr>
            </a:lvl2pPr>
            <a:lvl3pPr>
              <a:defRPr kumimoji="0" lang="en-US" b="0" i="0" u="none" strike="noStrike" cap="none" spc="0" normalizeH="0" baseline="0" dirty="0">
                <a:ln>
                  <a:noFill/>
                </a:ln>
                <a:solidFill>
                  <a:srgbClr val="454545">
                    <a:lumMod val="50000"/>
                  </a:srgbClr>
                </a:solidFill>
                <a:effectLst/>
                <a:uLnTx/>
                <a:uFillTx/>
                <a:latin typeface="Noto Sans" panose="020B050204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457200" y="5896444"/>
            <a:ext cx="790786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Tree>
    <p:extLst>
      <p:ext uri="{BB962C8B-B14F-4D97-AF65-F5344CB8AC3E}">
        <p14:creationId xmlns:p14="http://schemas.microsoft.com/office/powerpoint/2010/main" val="283641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CA9441BA-5948-574D-8BD2-288DE4BAE095}"/>
              </a:ext>
            </a:extLst>
          </p:cNvPr>
          <p:cNvSpPr>
            <a:spLocks noGrp="1"/>
          </p:cNvSpPr>
          <p:nvPr>
            <p:ph type="body" sz="quarter" idx="10" hasCustomPrompt="1"/>
          </p:nvPr>
        </p:nvSpPr>
        <p:spPr>
          <a:xfrm>
            <a:off x="447675" y="2519705"/>
            <a:ext cx="11096625" cy="1580968"/>
          </a:xfrm>
          <a:prstGeom prst="rect">
            <a:avLst/>
          </a:prstGeom>
        </p:spPr>
        <p:txBody>
          <a:bodyPr vert="horz" lIns="0" tIns="0" rIns="0" bIns="0" rtlCol="0" anchor="ctr" anchorCtr="0">
            <a:noAutofit/>
          </a:bodyPr>
          <a:lstStyle>
            <a:lvl1pPr marL="0" indent="0">
              <a:buFontTx/>
              <a:buNone/>
              <a:defRPr kumimoji="0" lang="en-US" sz="4800" b="1" i="0" u="none" strike="noStrike" cap="none" spc="0" normalizeH="0" baseline="0" dirty="0">
                <a:ln>
                  <a:noFill/>
                </a:ln>
                <a:solidFill>
                  <a:srgbClr val="FFFFFF"/>
                </a:solidFill>
                <a:effectLst/>
                <a:uLnTx/>
                <a:uFillTx/>
                <a:latin typeface="+mj-lt"/>
              </a:defRPr>
            </a:lvl1pPr>
          </a:lstStyle>
          <a:p>
            <a:pPr marR="0" lvl="0" fontAlgn="auto">
              <a:lnSpc>
                <a:spcPct val="90000"/>
              </a:lnSpc>
              <a:spcBef>
                <a:spcPts val="0"/>
              </a:spcBef>
              <a:spcAft>
                <a:spcPts val="0"/>
              </a:spcAft>
              <a:buClrTx/>
              <a:buSzTx/>
              <a:tabLst/>
            </a:pPr>
            <a:r>
              <a:rPr lang="en-US" dirty="0"/>
              <a:t>Presentation </a:t>
            </a:r>
            <a:br>
              <a:rPr lang="en-US" dirty="0"/>
            </a:br>
            <a:r>
              <a:rPr lang="en-US" dirty="0"/>
              <a:t>title here</a:t>
            </a:r>
          </a:p>
        </p:txBody>
      </p:sp>
      <p:sp>
        <p:nvSpPr>
          <p:cNvPr id="6" name="Text Placeholder 4">
            <a:extLst>
              <a:ext uri="{FF2B5EF4-FFF2-40B4-BE49-F238E27FC236}">
                <a16:creationId xmlns:a16="http://schemas.microsoft.com/office/drawing/2014/main" id="{F826F362-BB74-714D-9943-B40AD701BA82}"/>
              </a:ext>
            </a:extLst>
          </p:cNvPr>
          <p:cNvSpPr>
            <a:spLocks noGrp="1"/>
          </p:cNvSpPr>
          <p:nvPr>
            <p:ph type="body" sz="quarter" idx="12" hasCustomPrompt="1"/>
          </p:nvPr>
        </p:nvSpPr>
        <p:spPr>
          <a:xfrm>
            <a:off x="447675" y="4100673"/>
            <a:ext cx="11096625" cy="730939"/>
          </a:xfrm>
          <a:prstGeom prst="rect">
            <a:avLst/>
          </a:prstGeom>
        </p:spPr>
        <p:txBody>
          <a:bodyPr vert="horz" lIns="0" tIns="0" rIns="0" bIns="0" rtlCol="0" anchor="ctr" anchorCtr="0">
            <a:noAutofit/>
          </a:bodyPr>
          <a:lstStyle>
            <a:lvl1pPr marL="0" indent="0">
              <a:buFontTx/>
              <a:buNone/>
              <a:defRPr kumimoji="0" lang="en-US" sz="2200" b="1" i="0" u="none" strike="noStrike" cap="none" spc="0" normalizeH="0" baseline="0" dirty="0">
                <a:ln>
                  <a:noFill/>
                </a:ln>
                <a:solidFill>
                  <a:srgbClr val="FFFFFF"/>
                </a:solidFill>
                <a:effectLst/>
                <a:uLnTx/>
                <a:uFillTx/>
                <a:latin typeface="+mj-lt"/>
              </a:defRPr>
            </a:lvl1pPr>
          </a:lstStyle>
          <a:p>
            <a:pPr marR="0" lvl="0" fontAlgn="auto">
              <a:lnSpc>
                <a:spcPct val="90000"/>
              </a:lnSpc>
              <a:spcBef>
                <a:spcPts val="0"/>
              </a:spcBef>
              <a:spcAft>
                <a:spcPts val="0"/>
              </a:spcAft>
              <a:buClrTx/>
              <a:buSzTx/>
              <a:tabLst/>
            </a:pPr>
            <a:r>
              <a:rPr lang="en-US" dirty="0"/>
              <a:t>Insert text</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988667" y="6451799"/>
            <a:ext cx="2582830" cy="329184"/>
          </a:xfrm>
          <a:prstGeom prst="rect">
            <a:avLst/>
          </a:prstGeom>
        </p:spPr>
      </p:pic>
      <p:sp>
        <p:nvSpPr>
          <p:cNvPr id="5" name="TextBox 4">
            <a:extLst>
              <a:ext uri="{FF2B5EF4-FFF2-40B4-BE49-F238E27FC236}">
                <a16:creationId xmlns:a16="http://schemas.microsoft.com/office/drawing/2014/main" id="{BB57D384-B1D7-A2C5-FF35-D9B3B6F8BB6B}"/>
              </a:ext>
            </a:extLst>
          </p:cNvPr>
          <p:cNvSpPr txBox="1"/>
          <p:nvPr userDrawn="1"/>
        </p:nvSpPr>
        <p:spPr>
          <a:xfrm>
            <a:off x="11633479" y="6526009"/>
            <a:ext cx="457200" cy="184666"/>
          </a:xfrm>
          <a:prstGeom prst="rect">
            <a:avLst/>
          </a:prstGeom>
          <a:noFill/>
        </p:spPr>
        <p:txBody>
          <a:bodyPr wrap="square" lIns="0" tIns="0" rIns="108000" bIns="0" rtlCol="0" anchor="ctr">
            <a:spAutoFit/>
          </a:bodyPr>
          <a:lstStyle/>
          <a:p>
            <a:pPr algn="l"/>
            <a:r>
              <a:rPr lang="en-US" sz="1200" b="0" dirty="0">
                <a:solidFill>
                  <a:schemeClr val="bg1"/>
                </a:solidFill>
                <a:latin typeface="Arial" panose="020B0604020202020204" pitchFamily="34" charset="0"/>
                <a:cs typeface="Arial" panose="020B0604020202020204" pitchFamily="34" charset="0"/>
              </a:rPr>
              <a:t>|  </a:t>
            </a:r>
            <a:fld id="{024BE05B-1193-9149-8892-6C7AA974436E}" type="slidenum">
              <a:rPr lang="en-US" sz="1200" b="0" smtClean="0">
                <a:solidFill>
                  <a:schemeClr val="bg1"/>
                </a:solidFill>
                <a:latin typeface="Arial" panose="020B0604020202020204" pitchFamily="34" charset="0"/>
                <a:cs typeface="Arial" panose="020B0604020202020204" pitchFamily="34" charset="0"/>
              </a:rPr>
              <a:pPr algn="l"/>
              <a:t>‹#›</a:t>
            </a:fld>
            <a:r>
              <a:rPr lang="en-US" sz="1200"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8" name="Rectangle 7"/>
          <p:cNvSpPr/>
          <p:nvPr userDrawn="1"/>
        </p:nvSpPr>
        <p:spPr>
          <a:xfrm>
            <a:off x="447675" y="6526009"/>
            <a:ext cx="1381789" cy="184666"/>
          </a:xfrm>
          <a:prstGeom prst="rect">
            <a:avLst/>
          </a:prstGeom>
        </p:spPr>
        <p:txBody>
          <a:bodyPr wrap="none" lIns="0" tIns="0" rIns="0" bIns="0">
            <a:spAutoFit/>
          </a:bodyPr>
          <a:lstStyle/>
          <a:p>
            <a:r>
              <a:rPr lang="en-CA" sz="1200" dirty="0">
                <a:solidFill>
                  <a:schemeClr val="bg1"/>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chemeClr val="bg1"/>
              </a:solidFill>
              <a:latin typeface="+mj-lt"/>
            </a:endParaRPr>
          </a:p>
        </p:txBody>
      </p:sp>
    </p:spTree>
    <p:extLst>
      <p:ext uri="{BB962C8B-B14F-4D97-AF65-F5344CB8AC3E}">
        <p14:creationId xmlns:p14="http://schemas.microsoft.com/office/powerpoint/2010/main" val="56040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ight column image - rollercoas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C22095-5161-9242-A4E4-86F4C121042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3680" r="567" b="1430"/>
          <a:stretch/>
        </p:blipFill>
        <p:spPr>
          <a:xfrm>
            <a:off x="8750400" y="-11576"/>
            <a:ext cx="3441600" cy="6394015"/>
          </a:xfrm>
          <a:prstGeom prst="rect">
            <a:avLst/>
          </a:prstGeom>
        </p:spPr>
      </p:pic>
      <p:sp>
        <p:nvSpPr>
          <p:cNvPr id="11" name="Title 1">
            <a:extLst>
              <a:ext uri="{FF2B5EF4-FFF2-40B4-BE49-F238E27FC236}">
                <a16:creationId xmlns:a16="http://schemas.microsoft.com/office/drawing/2014/main" id="{F9A39A7B-A9BD-0B46-AC8C-9659E7B0D322}"/>
              </a:ext>
            </a:extLst>
          </p:cNvPr>
          <p:cNvSpPr>
            <a:spLocks noGrp="1"/>
          </p:cNvSpPr>
          <p:nvPr>
            <p:ph type="title"/>
          </p:nvPr>
        </p:nvSpPr>
        <p:spPr>
          <a:xfrm>
            <a:off x="448056" y="777240"/>
            <a:ext cx="7895262" cy="822960"/>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37E895FD-73E2-A848-AA80-9B57A1D3B524}"/>
              </a:ext>
            </a:extLst>
          </p:cNvPr>
          <p:cNvSpPr>
            <a:spLocks noGrp="1"/>
          </p:cNvSpPr>
          <p:nvPr>
            <p:ph idx="1"/>
          </p:nvPr>
        </p:nvSpPr>
        <p:spPr>
          <a:xfrm>
            <a:off x="469806" y="1817689"/>
            <a:ext cx="7895262" cy="4259570"/>
          </a:xfrm>
          <a:prstGeom prst="rect">
            <a:avLst/>
          </a:prstGeom>
        </p:spPr>
        <p:txBody>
          <a:bodyPr vert="horz" lIns="0" tIns="0" rIns="0" bIns="0" rtlCol="0">
            <a:noAutofit/>
          </a:bodyPr>
          <a:lstStyle>
            <a:lvl1pPr>
              <a:defRPr kumimoji="0" lang="en-US" b="0" i="0" u="none" strike="noStrike" cap="none" spc="0" normalizeH="0" baseline="0" dirty="0">
                <a:ln>
                  <a:noFill/>
                </a:ln>
                <a:solidFill>
                  <a:srgbClr val="454545">
                    <a:lumMod val="50000"/>
                  </a:srgbClr>
                </a:solidFill>
                <a:effectLst/>
                <a:uLnTx/>
                <a:uFillTx/>
                <a:latin typeface="Arial" panose="020B0604020202020204" pitchFamily="34" charset="0"/>
              </a:defRPr>
            </a:lvl1pPr>
            <a:lvl2pPr>
              <a:defRPr kumimoji="0" lang="en-US" b="0" i="0" u="none" strike="noStrike" cap="none" spc="0" normalizeH="0" baseline="0" dirty="0">
                <a:ln>
                  <a:noFill/>
                </a:ln>
                <a:solidFill>
                  <a:srgbClr val="454545">
                    <a:lumMod val="50000"/>
                  </a:srgbClr>
                </a:solidFill>
                <a:effectLst/>
                <a:uLnTx/>
                <a:uFillTx/>
                <a:latin typeface="Noto Sans" panose="020B0502040504020204" pitchFamily="34" charset="0"/>
              </a:defRPr>
            </a:lvl2pPr>
            <a:lvl3pPr>
              <a:defRPr kumimoji="0" lang="en-US" b="0" i="0" u="none" strike="noStrike" cap="none" spc="0" normalizeH="0" baseline="0" dirty="0">
                <a:ln>
                  <a:noFill/>
                </a:ln>
                <a:solidFill>
                  <a:srgbClr val="454545">
                    <a:lumMod val="50000"/>
                  </a:srgbClr>
                </a:solidFill>
                <a:effectLst/>
                <a:uLnTx/>
                <a:uFillTx/>
                <a:latin typeface="Noto Sans" panose="020B050204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457200" y="5896444"/>
            <a:ext cx="790786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Tree>
    <p:extLst>
      <p:ext uri="{BB962C8B-B14F-4D97-AF65-F5344CB8AC3E}">
        <p14:creationId xmlns:p14="http://schemas.microsoft.com/office/powerpoint/2010/main" val="30646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ght column blue gradi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6F92CCB-06A4-CF46-B978-6A6F92DC78E6}"/>
              </a:ext>
            </a:extLst>
          </p:cNvPr>
          <p:cNvSpPr>
            <a:spLocks noGrp="1"/>
          </p:cNvSpPr>
          <p:nvPr>
            <p:ph type="body" sz="quarter" idx="14" hasCustomPrompt="1"/>
          </p:nvPr>
        </p:nvSpPr>
        <p:spPr>
          <a:xfrm>
            <a:off x="469805" y="5894167"/>
            <a:ext cx="6066461"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12" name="Title 1">
            <a:extLst>
              <a:ext uri="{FF2B5EF4-FFF2-40B4-BE49-F238E27FC236}">
                <a16:creationId xmlns:a16="http://schemas.microsoft.com/office/drawing/2014/main" id="{A68934AB-893F-B141-8FBD-A08696D404AA}"/>
              </a:ext>
            </a:extLst>
          </p:cNvPr>
          <p:cNvSpPr>
            <a:spLocks noGrp="1"/>
          </p:cNvSpPr>
          <p:nvPr>
            <p:ph type="title"/>
          </p:nvPr>
        </p:nvSpPr>
        <p:spPr>
          <a:xfrm>
            <a:off x="448056" y="777240"/>
            <a:ext cx="6066461" cy="822960"/>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856A4340-87CE-9A40-A567-3B5A1E9EBA3D}"/>
              </a:ext>
            </a:extLst>
          </p:cNvPr>
          <p:cNvSpPr>
            <a:spLocks noGrp="1"/>
          </p:cNvSpPr>
          <p:nvPr>
            <p:ph idx="1"/>
          </p:nvPr>
        </p:nvSpPr>
        <p:spPr>
          <a:xfrm>
            <a:off x="469806" y="1817689"/>
            <a:ext cx="6066461" cy="4259570"/>
          </a:xfrm>
          <a:prstGeom prst="rect">
            <a:avLst/>
          </a:prstGeom>
        </p:spPr>
        <p:txBody>
          <a:bodyPr vert="horz" lIns="0" tIns="0" rIns="0" bIns="0" rtlCol="0">
            <a:noAutofit/>
          </a:bodyPr>
          <a:lstStyle>
            <a:lvl1pPr>
              <a:defRPr kumimoji="0" lang="en-US" b="0" i="0" u="none" strike="noStrike" cap="none" spc="0" normalizeH="0" baseline="0" dirty="0">
                <a:ln>
                  <a:noFill/>
                </a:ln>
                <a:solidFill>
                  <a:srgbClr val="454545">
                    <a:lumMod val="50000"/>
                  </a:srgbClr>
                </a:solidFill>
                <a:effectLst/>
                <a:uLnTx/>
                <a:uFillTx/>
                <a:latin typeface="Arial" panose="020B0604020202020204" pitchFamily="34" charset="0"/>
              </a:defRPr>
            </a:lvl1pPr>
            <a:lvl2pPr>
              <a:defRPr kumimoji="0" lang="en-US" b="0" i="0" u="none" strike="noStrike" cap="none" spc="0" normalizeH="0" baseline="0" dirty="0">
                <a:ln>
                  <a:noFill/>
                </a:ln>
                <a:solidFill>
                  <a:srgbClr val="454545">
                    <a:lumMod val="50000"/>
                  </a:srgbClr>
                </a:solidFill>
                <a:effectLst/>
                <a:uLnTx/>
                <a:uFillTx/>
                <a:latin typeface="Noto Sans" panose="020B0502040504020204" pitchFamily="34" charset="0"/>
              </a:defRPr>
            </a:lvl2pPr>
            <a:lvl3pPr>
              <a:defRPr kumimoji="0" lang="en-US" b="0" i="0" u="none" strike="noStrike" cap="none" spc="0" normalizeH="0" baseline="0" dirty="0">
                <a:ln>
                  <a:noFill/>
                </a:ln>
                <a:solidFill>
                  <a:srgbClr val="454545">
                    <a:lumMod val="50000"/>
                  </a:srgbClr>
                </a:solidFill>
                <a:effectLst/>
                <a:uLnTx/>
                <a:uFillTx/>
                <a:latin typeface="Noto Sans" panose="020B050204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 name="Rectangle 1"/>
          <p:cNvSpPr/>
          <p:nvPr userDrawn="1"/>
        </p:nvSpPr>
        <p:spPr>
          <a:xfrm>
            <a:off x="6924386" y="-17891"/>
            <a:ext cx="5267614" cy="6398054"/>
          </a:xfrm>
          <a:prstGeom prst="rect">
            <a:avLst/>
          </a:prstGeom>
          <a:gradFill>
            <a:gsLst>
              <a:gs pos="49000">
                <a:srgbClr val="0A5487"/>
              </a:gs>
              <a:gs pos="99000">
                <a:srgbClr val="69B3E2"/>
              </a:gs>
              <a:gs pos="0">
                <a:srgbClr val="0F2D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75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rg img gradient background - option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3F8109-6AA0-2748-BAAE-63612B489AC5}"/>
              </a:ext>
            </a:extLst>
          </p:cNvPr>
          <p:cNvPicPr>
            <a:picLocks noChangeAspect="1"/>
          </p:cNvPicPr>
          <p:nvPr userDrawn="1"/>
        </p:nvPicPr>
        <p:blipFill rotWithShape="1">
          <a:blip r:embed="rId2"/>
          <a:srcRect t="8793" b="1"/>
          <a:stretch/>
        </p:blipFill>
        <p:spPr>
          <a:xfrm>
            <a:off x="0" y="1156137"/>
            <a:ext cx="12192000" cy="5224025"/>
          </a:xfrm>
          <a:prstGeom prst="rect">
            <a:avLst/>
          </a:prstGeom>
        </p:spPr>
      </p:pic>
      <p:sp>
        <p:nvSpPr>
          <p:cNvPr id="4" name="Title Placeholder 1">
            <a:extLst>
              <a:ext uri="{FF2B5EF4-FFF2-40B4-BE49-F238E27FC236}">
                <a16:creationId xmlns:a16="http://schemas.microsoft.com/office/drawing/2014/main" id="{345AC80B-CA12-5F45-8ED9-2CC32EEA32F3}"/>
              </a:ext>
            </a:extLst>
          </p:cNvPr>
          <p:cNvSpPr>
            <a:spLocks noGrp="1"/>
          </p:cNvSpPr>
          <p:nvPr>
            <p:ph type="title"/>
          </p:nvPr>
        </p:nvSpPr>
        <p:spPr>
          <a:xfrm>
            <a:off x="481359" y="1802233"/>
            <a:ext cx="10337061" cy="3375283"/>
          </a:xfrm>
          <a:prstGeom prst="rect">
            <a:avLst/>
          </a:prstGeom>
        </p:spPr>
        <p:txBody>
          <a:bodyPr vert="horz" lIns="0" tIns="45720" rIns="91440" bIns="45720" rtlCol="0" anchor="ctr">
            <a:noAutofit/>
          </a:bodyPr>
          <a:lstStyle>
            <a:lvl1pPr>
              <a:lnSpc>
                <a:spcPct val="100000"/>
              </a:lnSpc>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3648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elf backgroun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1884698-29CA-0948-AEFC-B7C54357F852}"/>
              </a:ext>
            </a:extLst>
          </p:cNvPr>
          <p:cNvPicPr>
            <a:picLocks noChangeAspect="1"/>
          </p:cNvPicPr>
          <p:nvPr userDrawn="1"/>
        </p:nvPicPr>
        <p:blipFill rotWithShape="1">
          <a:blip r:embed="rId2"/>
          <a:srcRect t="7999"/>
          <a:stretch/>
        </p:blipFill>
        <p:spPr>
          <a:xfrm>
            <a:off x="0" y="1817688"/>
            <a:ext cx="12192000" cy="4562475"/>
          </a:xfrm>
          <a:prstGeom prst="rect">
            <a:avLst/>
          </a:prstGeom>
        </p:spPr>
      </p:pic>
      <p:sp>
        <p:nvSpPr>
          <p:cNvPr id="5" name="Title 1">
            <a:extLst>
              <a:ext uri="{FF2B5EF4-FFF2-40B4-BE49-F238E27FC236}">
                <a16:creationId xmlns:a16="http://schemas.microsoft.com/office/drawing/2014/main" id="{317BB86F-D30A-4841-959B-DE7926D1A40E}"/>
              </a:ext>
            </a:extLst>
          </p:cNvPr>
          <p:cNvSpPr>
            <a:spLocks noGrp="1"/>
          </p:cNvSpPr>
          <p:nvPr>
            <p:ph type="title"/>
          </p:nvPr>
        </p:nvSpPr>
        <p:spPr>
          <a:xfrm>
            <a:off x="450574" y="777240"/>
            <a:ext cx="11098553" cy="822960"/>
          </a:xfrm>
          <a:prstGeom prst="rect">
            <a:avLst/>
          </a:prstGeom>
        </p:spPr>
        <p:txBody>
          <a:bodyPr/>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735E0207-62B3-8942-9D94-C1DC303370A0}"/>
              </a:ext>
            </a:extLst>
          </p:cNvPr>
          <p:cNvSpPr>
            <a:spLocks noGrp="1"/>
          </p:cNvSpPr>
          <p:nvPr>
            <p:ph idx="10"/>
          </p:nvPr>
        </p:nvSpPr>
        <p:spPr>
          <a:xfrm>
            <a:off x="450574" y="2196187"/>
            <a:ext cx="7731525" cy="3392549"/>
          </a:xfrm>
          <a:prstGeom prst="rect">
            <a:avLst/>
          </a:prstGeom>
        </p:spPr>
        <p:txBody>
          <a:bodyPr>
            <a:normAutofit/>
          </a:bodyPr>
          <a:lstStyle>
            <a:lvl1pPr>
              <a:buClr>
                <a:schemeClr val="bg1"/>
              </a:buClr>
              <a:defRPr sz="1800">
                <a:solidFill>
                  <a:schemeClr val="bg1"/>
                </a:solidFill>
                <a:latin typeface="Arial" panose="020B0604020202020204" pitchFamily="34" charset="0"/>
                <a:cs typeface="Arial" panose="020B0604020202020204" pitchFamily="34" charset="0"/>
              </a:defRPr>
            </a:lvl1pPr>
            <a:lvl2pPr>
              <a:buClr>
                <a:schemeClr val="bg1"/>
              </a:buClr>
              <a:defRPr sz="1800">
                <a:solidFill>
                  <a:schemeClr val="bg1"/>
                </a:solidFill>
                <a:latin typeface="Arial" panose="020B0604020202020204" pitchFamily="34" charset="0"/>
                <a:cs typeface="Arial" panose="020B0604020202020204" pitchFamily="34" charset="0"/>
              </a:defRPr>
            </a:lvl2pPr>
            <a:lvl3pPr>
              <a:buClr>
                <a:schemeClr val="bg1"/>
              </a:buClr>
              <a:defRPr sz="1800">
                <a:solidFill>
                  <a:schemeClr val="bg1"/>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F4317712-4B0A-AA4E-897F-C11320CBDF56}"/>
              </a:ext>
            </a:extLst>
          </p:cNvPr>
          <p:cNvSpPr>
            <a:spLocks noGrp="1"/>
          </p:cNvSpPr>
          <p:nvPr>
            <p:ph type="pic" sz="quarter" idx="15"/>
          </p:nvPr>
        </p:nvSpPr>
        <p:spPr>
          <a:xfrm>
            <a:off x="8451850" y="2195896"/>
            <a:ext cx="3476625" cy="4184267"/>
          </a:xfrm>
          <a:prstGeom prst="rect">
            <a:avLst/>
          </a:prstGeom>
        </p:spPr>
        <p:txBody>
          <a:bodyPr/>
          <a:lstStyle/>
          <a:p>
            <a:endParaRPr lang="en-US"/>
          </a:p>
        </p:txBody>
      </p:sp>
    </p:spTree>
    <p:extLst>
      <p:ext uri="{BB962C8B-B14F-4D97-AF65-F5344CB8AC3E}">
        <p14:creationId xmlns:p14="http://schemas.microsoft.com/office/powerpoint/2010/main" val="32788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s - blue gradient blocking">
    <p:spTree>
      <p:nvGrpSpPr>
        <p:cNvPr id="1" name=""/>
        <p:cNvGrpSpPr/>
        <p:nvPr/>
      </p:nvGrpSpPr>
      <p:grpSpPr>
        <a:xfrm>
          <a:off x="0" y="0"/>
          <a:ext cx="0" cy="0"/>
          <a:chOff x="0" y="0"/>
          <a:chExt cx="0" cy="0"/>
        </a:xfrm>
      </p:grpSpPr>
      <p:sp>
        <p:nvSpPr>
          <p:cNvPr id="3" name="Rectangle 2"/>
          <p:cNvSpPr/>
          <p:nvPr userDrawn="1"/>
        </p:nvSpPr>
        <p:spPr>
          <a:xfrm>
            <a:off x="-22564" y="1817687"/>
            <a:ext cx="12214564" cy="4562475"/>
          </a:xfrm>
          <a:prstGeom prst="rect">
            <a:avLst/>
          </a:prstGeom>
          <a:gradFill>
            <a:gsLst>
              <a:gs pos="99000">
                <a:srgbClr val="0A5487"/>
              </a:gs>
              <a:gs pos="0">
                <a:srgbClr val="0F2D52"/>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B702D4A-193B-8F4C-AAFE-0476E822BE26}"/>
              </a:ext>
            </a:extLst>
          </p:cNvPr>
          <p:cNvGrpSpPr/>
          <p:nvPr userDrawn="1"/>
        </p:nvGrpSpPr>
        <p:grpSpPr>
          <a:xfrm>
            <a:off x="464770" y="2766690"/>
            <a:ext cx="822537" cy="822537"/>
            <a:chOff x="464770" y="2922555"/>
            <a:chExt cx="822537" cy="822537"/>
          </a:xfrm>
        </p:grpSpPr>
        <p:sp>
          <p:nvSpPr>
            <p:cNvPr id="31" name="Oval 30">
              <a:extLst>
                <a:ext uri="{FF2B5EF4-FFF2-40B4-BE49-F238E27FC236}">
                  <a16:creationId xmlns:a16="http://schemas.microsoft.com/office/drawing/2014/main" id="{97CE7209-D89E-5045-9C10-63824C5E3FEE}"/>
                </a:ext>
              </a:extLst>
            </p:cNvPr>
            <p:cNvSpPr/>
            <p:nvPr userDrawn="1"/>
          </p:nvSpPr>
          <p:spPr>
            <a:xfrm>
              <a:off x="464770" y="2922555"/>
              <a:ext cx="822537" cy="822537"/>
            </a:xfrm>
            <a:prstGeom prst="ellipse">
              <a:avLst/>
            </a:prstGeom>
            <a:solidFill>
              <a:srgbClr val="E87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F44704E-8DC2-834F-88DB-16E04768938A}"/>
                </a:ext>
              </a:extLst>
            </p:cNvPr>
            <p:cNvSpPr txBox="1"/>
            <p:nvPr userDrawn="1"/>
          </p:nvSpPr>
          <p:spPr>
            <a:xfrm>
              <a:off x="522273" y="3296003"/>
              <a:ext cx="707530" cy="444032"/>
            </a:xfrm>
            <a:prstGeom prst="rect">
              <a:avLst/>
            </a:prstGeom>
            <a:noFill/>
          </p:spPr>
          <p:txBody>
            <a:bodyPr wrap="square" rtlCol="0">
              <a:spAutoFit/>
            </a:bodyPr>
            <a:lstStyle/>
            <a:p>
              <a:pPr algn="ctr">
                <a:lnSpc>
                  <a:spcPts val="2200"/>
                </a:lnSpc>
              </a:pPr>
              <a:r>
                <a:rPr lang="en-US" sz="4800" b="1" dirty="0">
                  <a:solidFill>
                    <a:schemeClr val="bg1"/>
                  </a:solidFill>
                  <a:latin typeface="Arial" panose="020B0604020202020204" pitchFamily="34" charset="0"/>
                  <a:cs typeface="Arial" panose="020B0604020202020204" pitchFamily="34" charset="0"/>
                </a:rPr>
                <a:t>1</a:t>
              </a:r>
            </a:p>
          </p:txBody>
        </p:sp>
      </p:grpSp>
      <p:grpSp>
        <p:nvGrpSpPr>
          <p:cNvPr id="22" name="Group 21">
            <a:extLst>
              <a:ext uri="{FF2B5EF4-FFF2-40B4-BE49-F238E27FC236}">
                <a16:creationId xmlns:a16="http://schemas.microsoft.com/office/drawing/2014/main" id="{6C5FC959-C204-C744-BE7E-4C70534F2AE0}"/>
              </a:ext>
            </a:extLst>
          </p:cNvPr>
          <p:cNvGrpSpPr/>
          <p:nvPr userDrawn="1"/>
        </p:nvGrpSpPr>
        <p:grpSpPr>
          <a:xfrm>
            <a:off x="3271032" y="2766690"/>
            <a:ext cx="822537" cy="822537"/>
            <a:chOff x="464770" y="2922555"/>
            <a:chExt cx="822537" cy="822537"/>
          </a:xfrm>
        </p:grpSpPr>
        <p:sp>
          <p:nvSpPr>
            <p:cNvPr id="23" name="Oval 22">
              <a:extLst>
                <a:ext uri="{FF2B5EF4-FFF2-40B4-BE49-F238E27FC236}">
                  <a16:creationId xmlns:a16="http://schemas.microsoft.com/office/drawing/2014/main" id="{586219A5-80A3-DB43-9DBE-92B8C6565A0C}"/>
                </a:ext>
              </a:extLst>
            </p:cNvPr>
            <p:cNvSpPr/>
            <p:nvPr userDrawn="1"/>
          </p:nvSpPr>
          <p:spPr>
            <a:xfrm>
              <a:off x="464770" y="2922555"/>
              <a:ext cx="822537" cy="822537"/>
            </a:xfrm>
            <a:prstGeom prst="ellipse">
              <a:avLst/>
            </a:prstGeom>
            <a:solidFill>
              <a:srgbClr val="E87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1E136D3-1AC1-DA44-B590-D80A279E53AA}"/>
                </a:ext>
              </a:extLst>
            </p:cNvPr>
            <p:cNvSpPr txBox="1"/>
            <p:nvPr userDrawn="1"/>
          </p:nvSpPr>
          <p:spPr>
            <a:xfrm>
              <a:off x="522273" y="3296003"/>
              <a:ext cx="707530" cy="444032"/>
            </a:xfrm>
            <a:prstGeom prst="rect">
              <a:avLst/>
            </a:prstGeom>
            <a:noFill/>
          </p:spPr>
          <p:txBody>
            <a:bodyPr wrap="square" rtlCol="0">
              <a:spAutoFit/>
            </a:bodyPr>
            <a:lstStyle/>
            <a:p>
              <a:pPr algn="ctr">
                <a:lnSpc>
                  <a:spcPts val="2200"/>
                </a:lnSpc>
              </a:pPr>
              <a:r>
                <a:rPr lang="en-US" sz="4800" b="1" dirty="0">
                  <a:solidFill>
                    <a:schemeClr val="bg1"/>
                  </a:solidFill>
                  <a:latin typeface="Arial" panose="020B0604020202020204" pitchFamily="34" charset="0"/>
                  <a:cs typeface="Arial" panose="020B0604020202020204" pitchFamily="34" charset="0"/>
                </a:rPr>
                <a:t>2</a:t>
              </a:r>
            </a:p>
          </p:txBody>
        </p:sp>
      </p:grpSp>
      <p:grpSp>
        <p:nvGrpSpPr>
          <p:cNvPr id="25" name="Group 24">
            <a:extLst>
              <a:ext uri="{FF2B5EF4-FFF2-40B4-BE49-F238E27FC236}">
                <a16:creationId xmlns:a16="http://schemas.microsoft.com/office/drawing/2014/main" id="{99F3BEF0-1C3C-D34B-B21C-1A7F555F12A0}"/>
              </a:ext>
            </a:extLst>
          </p:cNvPr>
          <p:cNvGrpSpPr/>
          <p:nvPr userDrawn="1"/>
        </p:nvGrpSpPr>
        <p:grpSpPr>
          <a:xfrm>
            <a:off x="6066784" y="2766690"/>
            <a:ext cx="822537" cy="822537"/>
            <a:chOff x="464770" y="2922555"/>
            <a:chExt cx="822537" cy="822537"/>
          </a:xfrm>
        </p:grpSpPr>
        <p:sp>
          <p:nvSpPr>
            <p:cNvPr id="26" name="Oval 25">
              <a:extLst>
                <a:ext uri="{FF2B5EF4-FFF2-40B4-BE49-F238E27FC236}">
                  <a16:creationId xmlns:a16="http://schemas.microsoft.com/office/drawing/2014/main" id="{D0532EBF-A065-1B47-AF98-32C4854BD8F2}"/>
                </a:ext>
              </a:extLst>
            </p:cNvPr>
            <p:cNvSpPr/>
            <p:nvPr userDrawn="1"/>
          </p:nvSpPr>
          <p:spPr>
            <a:xfrm>
              <a:off x="464770" y="2922555"/>
              <a:ext cx="822537" cy="822537"/>
            </a:xfrm>
            <a:prstGeom prst="ellipse">
              <a:avLst/>
            </a:prstGeom>
            <a:solidFill>
              <a:srgbClr val="E87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FFD73CF-C19F-D54D-BB4A-50EFFA4CBFA1}"/>
                </a:ext>
              </a:extLst>
            </p:cNvPr>
            <p:cNvSpPr txBox="1"/>
            <p:nvPr userDrawn="1"/>
          </p:nvSpPr>
          <p:spPr>
            <a:xfrm>
              <a:off x="522273" y="3296003"/>
              <a:ext cx="707530" cy="444032"/>
            </a:xfrm>
            <a:prstGeom prst="rect">
              <a:avLst/>
            </a:prstGeom>
            <a:noFill/>
          </p:spPr>
          <p:txBody>
            <a:bodyPr wrap="square" rtlCol="0">
              <a:spAutoFit/>
            </a:bodyPr>
            <a:lstStyle/>
            <a:p>
              <a:pPr algn="ctr">
                <a:lnSpc>
                  <a:spcPts val="2200"/>
                </a:lnSpc>
              </a:pPr>
              <a:r>
                <a:rPr lang="en-US" sz="4800" b="1" dirty="0">
                  <a:solidFill>
                    <a:schemeClr val="bg1"/>
                  </a:solidFill>
                  <a:latin typeface="Arial" panose="020B0604020202020204" pitchFamily="34" charset="0"/>
                  <a:cs typeface="Arial" panose="020B0604020202020204" pitchFamily="34" charset="0"/>
                </a:rPr>
                <a:t>3</a:t>
              </a:r>
            </a:p>
          </p:txBody>
        </p:sp>
      </p:grpSp>
      <p:grpSp>
        <p:nvGrpSpPr>
          <p:cNvPr id="29" name="Group 28">
            <a:extLst>
              <a:ext uri="{FF2B5EF4-FFF2-40B4-BE49-F238E27FC236}">
                <a16:creationId xmlns:a16="http://schemas.microsoft.com/office/drawing/2014/main" id="{C8B57E95-58FE-424A-AD80-DBC413FF849D}"/>
              </a:ext>
            </a:extLst>
          </p:cNvPr>
          <p:cNvGrpSpPr/>
          <p:nvPr userDrawn="1"/>
        </p:nvGrpSpPr>
        <p:grpSpPr>
          <a:xfrm>
            <a:off x="8820494" y="2766690"/>
            <a:ext cx="822537" cy="822537"/>
            <a:chOff x="464770" y="2922555"/>
            <a:chExt cx="822537" cy="822537"/>
          </a:xfrm>
        </p:grpSpPr>
        <p:sp>
          <p:nvSpPr>
            <p:cNvPr id="38" name="Oval 37">
              <a:extLst>
                <a:ext uri="{FF2B5EF4-FFF2-40B4-BE49-F238E27FC236}">
                  <a16:creationId xmlns:a16="http://schemas.microsoft.com/office/drawing/2014/main" id="{E7FB0E41-56C0-804E-B46D-D986258EBB95}"/>
                </a:ext>
              </a:extLst>
            </p:cNvPr>
            <p:cNvSpPr/>
            <p:nvPr userDrawn="1"/>
          </p:nvSpPr>
          <p:spPr>
            <a:xfrm>
              <a:off x="464770" y="2922555"/>
              <a:ext cx="822537" cy="822537"/>
            </a:xfrm>
            <a:prstGeom prst="ellipse">
              <a:avLst/>
            </a:prstGeom>
            <a:solidFill>
              <a:srgbClr val="E87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CCA6FCC-E0DD-BA46-9ED4-F2E85DD32D74}"/>
                </a:ext>
              </a:extLst>
            </p:cNvPr>
            <p:cNvSpPr txBox="1"/>
            <p:nvPr userDrawn="1"/>
          </p:nvSpPr>
          <p:spPr>
            <a:xfrm>
              <a:off x="522273" y="3296003"/>
              <a:ext cx="707530" cy="444032"/>
            </a:xfrm>
            <a:prstGeom prst="rect">
              <a:avLst/>
            </a:prstGeom>
            <a:noFill/>
          </p:spPr>
          <p:txBody>
            <a:bodyPr wrap="square" rtlCol="0">
              <a:spAutoFit/>
            </a:bodyPr>
            <a:lstStyle/>
            <a:p>
              <a:pPr algn="ctr">
                <a:lnSpc>
                  <a:spcPts val="2200"/>
                </a:lnSpc>
              </a:pPr>
              <a:r>
                <a:rPr lang="en-US" sz="4800" b="1" dirty="0">
                  <a:solidFill>
                    <a:schemeClr val="bg1"/>
                  </a:solidFill>
                  <a:latin typeface="Arial" panose="020B0604020202020204" pitchFamily="34" charset="0"/>
                  <a:cs typeface="Arial" panose="020B0604020202020204" pitchFamily="34" charset="0"/>
                </a:rPr>
                <a:t>4</a:t>
              </a:r>
            </a:p>
          </p:txBody>
        </p:sp>
      </p:grpSp>
      <p:sp>
        <p:nvSpPr>
          <p:cNvPr id="55" name="Title Placeholder 1">
            <a:extLst>
              <a:ext uri="{FF2B5EF4-FFF2-40B4-BE49-F238E27FC236}">
                <a16:creationId xmlns:a16="http://schemas.microsoft.com/office/drawing/2014/main" id="{24C2DAF9-53F4-9647-A5E0-C7DC5053C61E}"/>
              </a:ext>
            </a:extLst>
          </p:cNvPr>
          <p:cNvSpPr>
            <a:spLocks noGrp="1"/>
          </p:cNvSpPr>
          <p:nvPr>
            <p:ph type="title"/>
          </p:nvPr>
        </p:nvSpPr>
        <p:spPr>
          <a:xfrm>
            <a:off x="448056" y="777240"/>
            <a:ext cx="11190655" cy="822960"/>
          </a:xfrm>
          <a:prstGeom prst="rect">
            <a:avLst/>
          </a:prstGeom>
          <a:noFill/>
        </p:spPr>
        <p:txBody>
          <a:bodyPr vert="horz" lIns="0" tIns="0" rIns="0" bIns="0" rtlCol="0" anchor="t" anchorCtr="0">
            <a:noAutofit/>
          </a:bodyPr>
          <a:lstStyle>
            <a:lvl1pPr>
              <a:defRPr lang="en-US" dirty="0">
                <a:solidFill>
                  <a:srgbClr val="000000"/>
                </a:solidFill>
                <a:latin typeface="Arial" panose="020B0604020202020204" pitchFamily="34" charset="0"/>
              </a:defRPr>
            </a:lvl1pPr>
          </a:lstStyle>
          <a:p>
            <a:pPr lvl="0"/>
            <a:r>
              <a:rPr lang="en-US" dirty="0"/>
              <a:t>Click to edit Master title style</a:t>
            </a:r>
          </a:p>
        </p:txBody>
      </p:sp>
      <p:sp>
        <p:nvSpPr>
          <p:cNvPr id="56" name="Content Placeholder 2">
            <a:extLst>
              <a:ext uri="{FF2B5EF4-FFF2-40B4-BE49-F238E27FC236}">
                <a16:creationId xmlns:a16="http://schemas.microsoft.com/office/drawing/2014/main" id="{A7C25C67-04A2-C645-B425-C80374EBD084}"/>
              </a:ext>
            </a:extLst>
          </p:cNvPr>
          <p:cNvSpPr>
            <a:spLocks noGrp="1"/>
          </p:cNvSpPr>
          <p:nvPr>
            <p:ph sz="quarter" idx="10"/>
          </p:nvPr>
        </p:nvSpPr>
        <p:spPr>
          <a:xfrm>
            <a:off x="1385674" y="2924678"/>
            <a:ext cx="1703516" cy="664549"/>
          </a:xfrm>
          <a:prstGeom prst="rect">
            <a:avLst/>
          </a:prstGeom>
        </p:spPr>
        <p:txBody>
          <a:bodyPr lIns="0" tIns="0" rIns="0" bIns="0" numCol="1">
            <a:noAutofit/>
          </a:bodyPr>
          <a:lstStyle>
            <a:lvl1pPr marL="0" indent="0">
              <a:lnSpc>
                <a:spcPct val="100000"/>
              </a:lnSpc>
              <a:buFontTx/>
              <a:buNone/>
              <a:defRPr sz="1800" b="1">
                <a:solidFill>
                  <a:srgbClr val="FFFFFF"/>
                </a:solidFill>
                <a:latin typeface="Arial" panose="020B0604020202020204" pitchFamily="34" charset="0"/>
                <a:cs typeface="Arial" panose="020B0604020202020204" pitchFamily="34" charset="0"/>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Click to edit Master text styles</a:t>
            </a:r>
          </a:p>
        </p:txBody>
      </p:sp>
      <p:sp>
        <p:nvSpPr>
          <p:cNvPr id="58" name="Content Placeholder 2">
            <a:extLst>
              <a:ext uri="{FF2B5EF4-FFF2-40B4-BE49-F238E27FC236}">
                <a16:creationId xmlns:a16="http://schemas.microsoft.com/office/drawing/2014/main" id="{6B26248A-BF31-FB49-9350-0E850EC38742}"/>
              </a:ext>
            </a:extLst>
          </p:cNvPr>
          <p:cNvSpPr>
            <a:spLocks noGrp="1"/>
          </p:cNvSpPr>
          <p:nvPr>
            <p:ph sz="quarter" idx="12"/>
          </p:nvPr>
        </p:nvSpPr>
        <p:spPr>
          <a:xfrm>
            <a:off x="448056" y="2037594"/>
            <a:ext cx="10969815" cy="380182"/>
          </a:xfrm>
          <a:prstGeom prst="rect">
            <a:avLst/>
          </a:prstGeom>
        </p:spPr>
        <p:txBody>
          <a:bodyPr wrap="square" lIns="0" tIns="0" rIns="0" bIns="0">
            <a:noAutofit/>
          </a:bodyPr>
          <a:lstStyle>
            <a:lvl1pPr marL="0" indent="0">
              <a:buFontTx/>
              <a:buNone/>
              <a:defRPr sz="2000" b="0">
                <a:solidFill>
                  <a:srgbClr val="FFFFFF"/>
                </a:solidFill>
                <a:latin typeface="Arial" panose="020B0604020202020204" pitchFamily="34" charset="0"/>
                <a:cs typeface="Arial" panose="020B0604020202020204" pitchFamily="34" charset="0"/>
              </a:defRPr>
            </a:lvl1pPr>
            <a:lvl2pPr>
              <a:defRPr sz="2000" b="1">
                <a:solidFill>
                  <a:srgbClr val="FB6900"/>
                </a:solidFill>
              </a:defRPr>
            </a:lvl2pPr>
            <a:lvl3pPr>
              <a:defRPr sz="2000" b="1">
                <a:solidFill>
                  <a:srgbClr val="FB6900"/>
                </a:solidFill>
              </a:defRPr>
            </a:lvl3pPr>
            <a:lvl4pPr>
              <a:defRPr sz="2000" b="1">
                <a:solidFill>
                  <a:srgbClr val="FB6900"/>
                </a:solidFill>
              </a:defRPr>
            </a:lvl4pPr>
            <a:lvl5pPr>
              <a:defRPr sz="2000" b="1">
                <a:solidFill>
                  <a:srgbClr val="FB6900"/>
                </a:solidFill>
              </a:defRPr>
            </a:lvl5pPr>
          </a:lstStyle>
          <a:p>
            <a:pPr lvl="0"/>
            <a:r>
              <a:rPr lang="en-US" dirty="0"/>
              <a:t>Click to edit Master text styles</a:t>
            </a:r>
          </a:p>
        </p:txBody>
      </p:sp>
      <p:sp>
        <p:nvSpPr>
          <p:cNvPr id="59" name="Content Placeholder 2">
            <a:extLst>
              <a:ext uri="{FF2B5EF4-FFF2-40B4-BE49-F238E27FC236}">
                <a16:creationId xmlns:a16="http://schemas.microsoft.com/office/drawing/2014/main" id="{DB0FB5B6-8B57-3841-997E-756FE9D219D1}"/>
              </a:ext>
            </a:extLst>
          </p:cNvPr>
          <p:cNvSpPr>
            <a:spLocks noGrp="1"/>
          </p:cNvSpPr>
          <p:nvPr>
            <p:ph sz="quarter" idx="13"/>
          </p:nvPr>
        </p:nvSpPr>
        <p:spPr>
          <a:xfrm>
            <a:off x="4185214" y="2924678"/>
            <a:ext cx="1703516" cy="664549"/>
          </a:xfrm>
          <a:prstGeom prst="rect">
            <a:avLst/>
          </a:prstGeom>
        </p:spPr>
        <p:txBody>
          <a:bodyPr lIns="0" tIns="0" rIns="0" bIns="0" numCol="1">
            <a:noAutofit/>
          </a:bodyPr>
          <a:lstStyle>
            <a:lvl1pPr marL="0" indent="0">
              <a:lnSpc>
                <a:spcPct val="100000"/>
              </a:lnSpc>
              <a:buFontTx/>
              <a:buNone/>
              <a:defRPr sz="1800" b="1">
                <a:solidFill>
                  <a:srgbClr val="FFFFFF"/>
                </a:solidFill>
                <a:latin typeface="Arial" panose="020B0604020202020204" pitchFamily="34" charset="0"/>
                <a:cs typeface="Arial" panose="020B0604020202020204" pitchFamily="34" charset="0"/>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Click to edit Master text styles</a:t>
            </a:r>
          </a:p>
        </p:txBody>
      </p:sp>
      <p:sp>
        <p:nvSpPr>
          <p:cNvPr id="60" name="Content Placeholder 2">
            <a:extLst>
              <a:ext uri="{FF2B5EF4-FFF2-40B4-BE49-F238E27FC236}">
                <a16:creationId xmlns:a16="http://schemas.microsoft.com/office/drawing/2014/main" id="{85DAD765-3360-F74B-B1F3-FD658FF4942E}"/>
              </a:ext>
            </a:extLst>
          </p:cNvPr>
          <p:cNvSpPr>
            <a:spLocks noGrp="1"/>
          </p:cNvSpPr>
          <p:nvPr>
            <p:ph sz="quarter" idx="14"/>
          </p:nvPr>
        </p:nvSpPr>
        <p:spPr>
          <a:xfrm>
            <a:off x="6951533" y="2924678"/>
            <a:ext cx="1703516" cy="664549"/>
          </a:xfrm>
          <a:prstGeom prst="rect">
            <a:avLst/>
          </a:prstGeom>
        </p:spPr>
        <p:txBody>
          <a:bodyPr lIns="0" tIns="0" rIns="0" bIns="0" numCol="1">
            <a:noAutofit/>
          </a:bodyPr>
          <a:lstStyle>
            <a:lvl1pPr marL="0" indent="0">
              <a:lnSpc>
                <a:spcPct val="100000"/>
              </a:lnSpc>
              <a:buFontTx/>
              <a:buNone/>
              <a:defRPr sz="1800" b="1">
                <a:solidFill>
                  <a:srgbClr val="FFFFFF"/>
                </a:solidFill>
                <a:latin typeface="Arial" panose="020B0604020202020204" pitchFamily="34" charset="0"/>
                <a:cs typeface="Arial" panose="020B0604020202020204" pitchFamily="34" charset="0"/>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Click to edit Master text styles</a:t>
            </a:r>
          </a:p>
        </p:txBody>
      </p:sp>
      <p:sp>
        <p:nvSpPr>
          <p:cNvPr id="61" name="Content Placeholder 2">
            <a:extLst>
              <a:ext uri="{FF2B5EF4-FFF2-40B4-BE49-F238E27FC236}">
                <a16:creationId xmlns:a16="http://schemas.microsoft.com/office/drawing/2014/main" id="{BA55B773-5798-B849-91A1-A0E4BCC86986}"/>
              </a:ext>
            </a:extLst>
          </p:cNvPr>
          <p:cNvSpPr>
            <a:spLocks noGrp="1"/>
          </p:cNvSpPr>
          <p:nvPr>
            <p:ph sz="quarter" idx="15"/>
          </p:nvPr>
        </p:nvSpPr>
        <p:spPr>
          <a:xfrm>
            <a:off x="9751073" y="2924678"/>
            <a:ext cx="1703516" cy="664549"/>
          </a:xfrm>
          <a:prstGeom prst="rect">
            <a:avLst/>
          </a:prstGeom>
        </p:spPr>
        <p:txBody>
          <a:bodyPr lIns="0" tIns="0" rIns="0" bIns="0" numCol="1">
            <a:noAutofit/>
          </a:bodyPr>
          <a:lstStyle>
            <a:lvl1pPr marL="0" indent="0">
              <a:lnSpc>
                <a:spcPct val="100000"/>
              </a:lnSpc>
              <a:buFontTx/>
              <a:buNone/>
              <a:defRPr sz="1800" b="1">
                <a:solidFill>
                  <a:srgbClr val="FFFFFF"/>
                </a:solidFill>
                <a:latin typeface="Arial" panose="020B0604020202020204" pitchFamily="34" charset="0"/>
                <a:cs typeface="Arial" panose="020B0604020202020204" pitchFamily="34" charset="0"/>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Click to edit Master text styles</a:t>
            </a:r>
          </a:p>
        </p:txBody>
      </p:sp>
      <p:sp>
        <p:nvSpPr>
          <p:cNvPr id="62" name="Content Placeholder 2">
            <a:extLst>
              <a:ext uri="{FF2B5EF4-FFF2-40B4-BE49-F238E27FC236}">
                <a16:creationId xmlns:a16="http://schemas.microsoft.com/office/drawing/2014/main" id="{E846B924-BDDE-434C-946A-10579E2EBDA9}"/>
              </a:ext>
            </a:extLst>
          </p:cNvPr>
          <p:cNvSpPr>
            <a:spLocks noGrp="1"/>
          </p:cNvSpPr>
          <p:nvPr>
            <p:ph sz="quarter" idx="16"/>
          </p:nvPr>
        </p:nvSpPr>
        <p:spPr>
          <a:xfrm>
            <a:off x="1385674" y="3850023"/>
            <a:ext cx="1703516" cy="2327179"/>
          </a:xfrm>
          <a:prstGeom prst="rect">
            <a:avLst/>
          </a:prstGeom>
        </p:spPr>
        <p:txBody>
          <a:bodyPr lIns="0" tIns="0" rIns="0" bIns="0" numCol="1">
            <a:normAutofit/>
          </a:bodyPr>
          <a:lstStyle>
            <a:lvl1pPr marL="176213" indent="-176213">
              <a:lnSpc>
                <a:spcPct val="100000"/>
              </a:lnSpc>
              <a:buClr>
                <a:schemeClr val="bg1"/>
              </a:buClr>
              <a:defRPr sz="1200" b="0">
                <a:solidFill>
                  <a:srgbClr val="FFFFFF"/>
                </a:solidFill>
                <a:latin typeface="Arial" panose="020B0604020202020204" pitchFamily="34" charset="0"/>
                <a:cs typeface="Arial" panose="020B0604020202020204" pitchFamily="34" charset="0"/>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Click to edit Master text styles</a:t>
            </a:r>
          </a:p>
        </p:txBody>
      </p:sp>
      <p:sp>
        <p:nvSpPr>
          <p:cNvPr id="63" name="Content Placeholder 2">
            <a:extLst>
              <a:ext uri="{FF2B5EF4-FFF2-40B4-BE49-F238E27FC236}">
                <a16:creationId xmlns:a16="http://schemas.microsoft.com/office/drawing/2014/main" id="{A0A608B3-7996-0349-8AA2-ADC346A1918E}"/>
              </a:ext>
            </a:extLst>
          </p:cNvPr>
          <p:cNvSpPr>
            <a:spLocks noGrp="1"/>
          </p:cNvSpPr>
          <p:nvPr>
            <p:ph sz="quarter" idx="17"/>
          </p:nvPr>
        </p:nvSpPr>
        <p:spPr>
          <a:xfrm>
            <a:off x="4185214" y="3850023"/>
            <a:ext cx="1703516" cy="2327179"/>
          </a:xfrm>
          <a:prstGeom prst="rect">
            <a:avLst/>
          </a:prstGeom>
        </p:spPr>
        <p:txBody>
          <a:bodyPr lIns="0" tIns="0" rIns="0" bIns="0" numCol="1">
            <a:normAutofit/>
          </a:bodyPr>
          <a:lstStyle>
            <a:lvl1pPr marL="176213" indent="-176213">
              <a:lnSpc>
                <a:spcPct val="100000"/>
              </a:lnSpc>
              <a:buClr>
                <a:schemeClr val="bg1"/>
              </a:buClr>
              <a:defRPr lang="en-US" sz="1200" b="0" kern="1200" dirty="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Click to edit Master text styles</a:t>
            </a:r>
          </a:p>
        </p:txBody>
      </p:sp>
      <p:sp>
        <p:nvSpPr>
          <p:cNvPr id="64" name="Content Placeholder 2">
            <a:extLst>
              <a:ext uri="{FF2B5EF4-FFF2-40B4-BE49-F238E27FC236}">
                <a16:creationId xmlns:a16="http://schemas.microsoft.com/office/drawing/2014/main" id="{E5B3C634-6861-5D46-8D45-7D16A9728415}"/>
              </a:ext>
            </a:extLst>
          </p:cNvPr>
          <p:cNvSpPr>
            <a:spLocks noGrp="1"/>
          </p:cNvSpPr>
          <p:nvPr>
            <p:ph sz="quarter" idx="18"/>
          </p:nvPr>
        </p:nvSpPr>
        <p:spPr>
          <a:xfrm>
            <a:off x="6951533" y="3850023"/>
            <a:ext cx="1703516" cy="2327179"/>
          </a:xfrm>
          <a:prstGeom prst="rect">
            <a:avLst/>
          </a:prstGeom>
        </p:spPr>
        <p:txBody>
          <a:bodyPr lIns="0" tIns="0" rIns="0" bIns="0" numCol="1">
            <a:normAutofit/>
          </a:bodyPr>
          <a:lstStyle>
            <a:lvl1pPr marL="176213" indent="-176213">
              <a:lnSpc>
                <a:spcPct val="100000"/>
              </a:lnSpc>
              <a:buClr>
                <a:schemeClr val="bg1"/>
              </a:buClr>
              <a:defRPr sz="1200" b="0">
                <a:solidFill>
                  <a:srgbClr val="FFFFFF"/>
                </a:solidFill>
                <a:latin typeface="Arial" panose="020B0604020202020204" pitchFamily="34" charset="0"/>
                <a:cs typeface="Arial" panose="020B0604020202020204" pitchFamily="34" charset="0"/>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Click to edit Master text styles</a:t>
            </a:r>
          </a:p>
        </p:txBody>
      </p:sp>
      <p:sp>
        <p:nvSpPr>
          <p:cNvPr id="65" name="Content Placeholder 2">
            <a:extLst>
              <a:ext uri="{FF2B5EF4-FFF2-40B4-BE49-F238E27FC236}">
                <a16:creationId xmlns:a16="http://schemas.microsoft.com/office/drawing/2014/main" id="{8E2958C7-F07C-8942-8D6B-5E216F0627B4}"/>
              </a:ext>
            </a:extLst>
          </p:cNvPr>
          <p:cNvSpPr>
            <a:spLocks noGrp="1"/>
          </p:cNvSpPr>
          <p:nvPr>
            <p:ph sz="quarter" idx="19"/>
          </p:nvPr>
        </p:nvSpPr>
        <p:spPr>
          <a:xfrm>
            <a:off x="9751073" y="3850023"/>
            <a:ext cx="1703516" cy="2327179"/>
          </a:xfrm>
          <a:prstGeom prst="rect">
            <a:avLst/>
          </a:prstGeom>
        </p:spPr>
        <p:txBody>
          <a:bodyPr lIns="0" tIns="0" rIns="0" bIns="0" numCol="1">
            <a:normAutofit/>
          </a:bodyPr>
          <a:lstStyle>
            <a:lvl1pPr marL="176213" indent="-176213">
              <a:lnSpc>
                <a:spcPct val="100000"/>
              </a:lnSpc>
              <a:buClr>
                <a:schemeClr val="bg1"/>
              </a:buClr>
              <a:defRPr sz="1200" b="0">
                <a:solidFill>
                  <a:srgbClr val="FFFFFF"/>
                </a:solidFill>
                <a:latin typeface="Arial" panose="020B0604020202020204" pitchFamily="34" charset="0"/>
                <a:cs typeface="Arial" panose="020B0604020202020204" pitchFamily="34" charset="0"/>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106722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sclaimer slide">
    <p:bg>
      <p:bgPr>
        <a:gradFill>
          <a:gsLst>
            <a:gs pos="50000">
              <a:srgbClr val="005486"/>
            </a:gs>
            <a:gs pos="100000">
              <a:srgbClr val="6AB2E3"/>
            </a:gs>
            <a:gs pos="0">
              <a:srgbClr val="102C50"/>
            </a:gs>
          </a:gsLst>
          <a:lin ang="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E5B8CA-959C-994D-BA6F-9D4A29011975}"/>
              </a:ext>
            </a:extLst>
          </p:cNvPr>
          <p:cNvPicPr>
            <a:picLocks noChangeAspect="1"/>
          </p:cNvPicPr>
          <p:nvPr userDrawn="1"/>
        </p:nvPicPr>
        <p:blipFill>
          <a:blip r:embed="rId2"/>
          <a:srcRect/>
          <a:stretch/>
        </p:blipFill>
        <p:spPr>
          <a:xfrm>
            <a:off x="468289" y="320009"/>
            <a:ext cx="1984062" cy="362473"/>
          </a:xfrm>
          <a:prstGeom prst="rect">
            <a:avLst/>
          </a:prstGeom>
          <a:effectLst/>
        </p:spPr>
      </p:pic>
      <p:sp>
        <p:nvSpPr>
          <p:cNvPr id="5" name="Content Placeholder 4">
            <a:extLst>
              <a:ext uri="{FF2B5EF4-FFF2-40B4-BE49-F238E27FC236}">
                <a16:creationId xmlns:a16="http://schemas.microsoft.com/office/drawing/2014/main" id="{66571491-4C05-494D-80A8-F3A89F31D264}"/>
              </a:ext>
            </a:extLst>
          </p:cNvPr>
          <p:cNvSpPr>
            <a:spLocks noGrp="1"/>
          </p:cNvSpPr>
          <p:nvPr>
            <p:ph sz="quarter" idx="10"/>
          </p:nvPr>
        </p:nvSpPr>
        <p:spPr>
          <a:xfrm>
            <a:off x="447676" y="1168400"/>
            <a:ext cx="11363324" cy="5222460"/>
          </a:xfrm>
        </p:spPr>
        <p:txBody>
          <a:bodyPr>
            <a:normAutofit/>
          </a:bodyPr>
          <a:lstStyle>
            <a:lvl1pPr marL="0" indent="0" algn="just">
              <a:lnSpc>
                <a:spcPct val="100000"/>
              </a:lnSpc>
              <a:buFontTx/>
              <a:buNone/>
              <a:defRPr sz="1600">
                <a:solidFill>
                  <a:schemeClr val="bg1"/>
                </a:solidFill>
                <a:latin typeface="Arial" panose="020B0604020202020204" pitchFamily="34" charset="0"/>
                <a:cs typeface="Arial" panose="020B0604020202020204" pitchFamily="34" charset="0"/>
              </a:defRPr>
            </a:lvl1pPr>
            <a:lvl2pPr algn="just">
              <a:lnSpc>
                <a:spcPct val="100000"/>
              </a:lnSpc>
              <a:buClr>
                <a:schemeClr val="bg1"/>
              </a:buClr>
              <a:defRPr sz="1400">
                <a:solidFill>
                  <a:schemeClr val="bg1"/>
                </a:solidFill>
                <a:latin typeface="Arial" panose="020B0604020202020204" pitchFamily="34" charset="0"/>
                <a:cs typeface="Arial" panose="020B0604020202020204" pitchFamily="34" charset="0"/>
              </a:defRPr>
            </a:lvl2pPr>
            <a:lvl3pPr algn="just">
              <a:lnSpc>
                <a:spcPct val="100000"/>
              </a:lnSpc>
              <a:buClr>
                <a:schemeClr val="bg1"/>
              </a:buClr>
              <a:defRPr sz="1400">
                <a:solidFill>
                  <a:schemeClr val="bg1"/>
                </a:solidFill>
                <a:latin typeface="Arial" panose="020B0604020202020204" pitchFamily="34" charset="0"/>
                <a:cs typeface="Arial" panose="020B0604020202020204" pitchFamily="34" charset="0"/>
              </a:defRPr>
            </a:lvl3pPr>
            <a:lvl4pPr algn="just">
              <a:lnSpc>
                <a:spcPct val="100000"/>
              </a:lnSpc>
              <a:buClr>
                <a:schemeClr val="bg1"/>
              </a:buClr>
              <a:defRPr sz="1400">
                <a:solidFill>
                  <a:schemeClr val="bg1"/>
                </a:solidFill>
                <a:latin typeface="Arial" panose="020B0604020202020204" pitchFamily="34" charset="0"/>
                <a:cs typeface="Arial" panose="020B0604020202020204" pitchFamily="34" charset="0"/>
              </a:defRPr>
            </a:lvl4pPr>
            <a:lvl5pPr algn="just">
              <a:lnSpc>
                <a:spcPct val="100000"/>
              </a:lnSpc>
              <a:buClr>
                <a:schemeClr val="bg1"/>
              </a:buCl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BB57D384-B1D7-A2C5-FF35-D9B3B6F8BB6B}"/>
              </a:ext>
            </a:extLst>
          </p:cNvPr>
          <p:cNvSpPr txBox="1"/>
          <p:nvPr userDrawn="1"/>
        </p:nvSpPr>
        <p:spPr>
          <a:xfrm>
            <a:off x="11633479" y="6526009"/>
            <a:ext cx="457200" cy="184666"/>
          </a:xfrm>
          <a:prstGeom prst="rect">
            <a:avLst/>
          </a:prstGeom>
          <a:noFill/>
        </p:spPr>
        <p:txBody>
          <a:bodyPr wrap="square" lIns="0" tIns="0" rIns="108000" bIns="0" rtlCol="0" anchor="ctr">
            <a:spAutoFit/>
          </a:bodyPr>
          <a:lstStyle/>
          <a:p>
            <a:pPr algn="l"/>
            <a:r>
              <a:rPr lang="en-US" sz="1200" b="0" dirty="0">
                <a:solidFill>
                  <a:schemeClr val="bg1"/>
                </a:solidFill>
                <a:latin typeface="Arial" panose="020B0604020202020204" pitchFamily="34" charset="0"/>
                <a:cs typeface="Arial" panose="020B0604020202020204" pitchFamily="34" charset="0"/>
              </a:rPr>
              <a:t>|  </a:t>
            </a:r>
            <a:fld id="{024BE05B-1193-9149-8892-6C7AA974436E}" type="slidenum">
              <a:rPr lang="en-US" sz="1200" b="0" smtClean="0">
                <a:solidFill>
                  <a:schemeClr val="bg1"/>
                </a:solidFill>
                <a:latin typeface="Arial" panose="020B0604020202020204" pitchFamily="34" charset="0"/>
                <a:cs typeface="Arial" panose="020B0604020202020204" pitchFamily="34" charset="0"/>
              </a:rPr>
              <a:pPr algn="l"/>
              <a:t>‹#›</a:t>
            </a:fld>
            <a:r>
              <a:rPr lang="en-US" sz="1200"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7" name="Rectangle 6"/>
          <p:cNvSpPr/>
          <p:nvPr userDrawn="1"/>
        </p:nvSpPr>
        <p:spPr>
          <a:xfrm>
            <a:off x="447675" y="6526009"/>
            <a:ext cx="1381789" cy="184666"/>
          </a:xfrm>
          <a:prstGeom prst="rect">
            <a:avLst/>
          </a:prstGeom>
        </p:spPr>
        <p:txBody>
          <a:bodyPr wrap="none" lIns="0" tIns="0" rIns="0" bIns="0">
            <a:spAutoFit/>
          </a:bodyPr>
          <a:lstStyle/>
          <a:p>
            <a:r>
              <a:rPr lang="en-CA" sz="1200" dirty="0">
                <a:solidFill>
                  <a:schemeClr val="bg1"/>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chemeClr val="bg1"/>
              </a:solidFill>
              <a:latin typeface="+mj-lt"/>
            </a:endParaRPr>
          </a:p>
        </p:txBody>
      </p:sp>
    </p:spTree>
    <p:extLst>
      <p:ext uri="{BB962C8B-B14F-4D97-AF65-F5344CB8AC3E}">
        <p14:creationId xmlns:p14="http://schemas.microsoft.com/office/powerpoint/2010/main" val="205043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eft column image - adirondack chai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2A525-9860-8B4B-BDA5-45020BB20E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77" b="3150"/>
          <a:stretch/>
        </p:blipFill>
        <p:spPr>
          <a:xfrm>
            <a:off x="0" y="0"/>
            <a:ext cx="3085200" cy="6642000"/>
          </a:xfrm>
          <a:prstGeom prst="rect">
            <a:avLst/>
          </a:prstGeom>
        </p:spPr>
      </p:pic>
      <p:pic>
        <p:nvPicPr>
          <p:cNvPr id="12" name="Picture 11">
            <a:extLst>
              <a:ext uri="{FF2B5EF4-FFF2-40B4-BE49-F238E27FC236}">
                <a16:creationId xmlns:a16="http://schemas.microsoft.com/office/drawing/2014/main" id="{440C60FE-C0EA-D740-838D-2DC25A3799EB}"/>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16" name="Rectangle 15">
            <a:extLst>
              <a:ext uri="{FF2B5EF4-FFF2-40B4-BE49-F238E27FC236}">
                <a16:creationId xmlns:a16="http://schemas.microsoft.com/office/drawing/2014/main" id="{69E89436-7B05-FB4F-85EE-95D8CFBC60D7}"/>
              </a:ext>
            </a:extLst>
          </p:cNvPr>
          <p:cNvSpPr/>
          <p:nvPr userDrawn="1"/>
        </p:nvSpPr>
        <p:spPr>
          <a:xfrm>
            <a:off x="3080479" y="6642000"/>
            <a:ext cx="9111522" cy="216000"/>
          </a:xfrm>
          <a:prstGeom prst="rect">
            <a:avLst/>
          </a:prstGeom>
          <a:solidFill>
            <a:srgbClr val="04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0" name="TextBox 19">
            <a:extLst>
              <a:ext uri="{FF2B5EF4-FFF2-40B4-BE49-F238E27FC236}">
                <a16:creationId xmlns:a16="http://schemas.microsoft.com/office/drawing/2014/main" id="{8D32C51B-CAD0-724D-9695-6268CA4CE049}"/>
              </a:ext>
            </a:extLst>
          </p:cNvPr>
          <p:cNvSpPr txBox="1"/>
          <p:nvPr userDrawn="1"/>
        </p:nvSpPr>
        <p:spPr>
          <a:xfrm>
            <a:off x="10699669" y="6655443"/>
            <a:ext cx="1489062" cy="184666"/>
          </a:xfrm>
          <a:prstGeom prst="rect">
            <a:avLst/>
          </a:prstGeom>
          <a:noFill/>
        </p:spPr>
        <p:txBody>
          <a:bodyPr wrap="square" lIns="0" tIns="0" rIns="108000" bIns="0" rtlCol="0" anchor="ctr">
            <a:spAutoFit/>
          </a:bodyPr>
          <a:lstStyle/>
          <a:p>
            <a:pPr algn="r"/>
            <a:fld id="{024BE05B-1193-9149-8892-6C7AA974436E}" type="slidenum">
              <a:rPr lang="en-US" sz="1000" b="0" smtClean="0">
                <a:solidFill>
                  <a:schemeClr val="bg1"/>
                </a:solidFill>
                <a:latin typeface="Arial" panose="020B0604020202020204" pitchFamily="34" charset="0"/>
                <a:cs typeface="Arial" panose="020B0604020202020204" pitchFamily="34" charset="0"/>
              </a:rPr>
              <a:t>‹#›</a:t>
            </a:fld>
            <a:r>
              <a:rPr lang="en-US" sz="1200"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13" name="Text Placeholder 9">
            <a:extLst>
              <a:ext uri="{FF2B5EF4-FFF2-40B4-BE49-F238E27FC236}">
                <a16:creationId xmlns:a16="http://schemas.microsoft.com/office/drawing/2014/main" id="{6EA8D59C-CEC3-A640-B4F9-3D28DC4B0993}"/>
              </a:ext>
            </a:extLst>
          </p:cNvPr>
          <p:cNvSpPr>
            <a:spLocks noGrp="1"/>
          </p:cNvSpPr>
          <p:nvPr>
            <p:ph type="body" sz="quarter" idx="14" hasCustomPrompt="1"/>
          </p:nvPr>
        </p:nvSpPr>
        <p:spPr>
          <a:xfrm>
            <a:off x="3543299" y="6090702"/>
            <a:ext cx="8177617"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15" name="Title 1">
            <a:extLst>
              <a:ext uri="{FF2B5EF4-FFF2-40B4-BE49-F238E27FC236}">
                <a16:creationId xmlns:a16="http://schemas.microsoft.com/office/drawing/2014/main" id="{BBE14512-915F-CF44-B281-748E29EBA044}"/>
              </a:ext>
            </a:extLst>
          </p:cNvPr>
          <p:cNvSpPr>
            <a:spLocks noGrp="1"/>
          </p:cNvSpPr>
          <p:nvPr>
            <p:ph type="title"/>
          </p:nvPr>
        </p:nvSpPr>
        <p:spPr>
          <a:xfrm>
            <a:off x="3546093" y="370717"/>
            <a:ext cx="8177617" cy="896811"/>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2">
            <a:extLst>
              <a:ext uri="{FF2B5EF4-FFF2-40B4-BE49-F238E27FC236}">
                <a16:creationId xmlns:a16="http://schemas.microsoft.com/office/drawing/2014/main" id="{59249D6D-96F1-5F4F-8E77-D69FBAF25379}"/>
              </a:ext>
            </a:extLst>
          </p:cNvPr>
          <p:cNvSpPr>
            <a:spLocks noGrp="1"/>
          </p:cNvSpPr>
          <p:nvPr>
            <p:ph idx="1"/>
          </p:nvPr>
        </p:nvSpPr>
        <p:spPr>
          <a:xfrm>
            <a:off x="3543300" y="1496291"/>
            <a:ext cx="8177617" cy="4580968"/>
          </a:xfrm>
          <a:prstGeom prst="rect">
            <a:avLst/>
          </a:prstGeom>
        </p:spPr>
        <p:txBody>
          <a:bodyPr vert="horz" lIns="0" tIns="45720" rIns="0" bIns="45720" rtlCol="0">
            <a:normAutofit/>
          </a:bodyPr>
          <a:lstStyle>
            <a:lvl1pPr marL="0" indent="0" algn="l" defTabSz="676821" rtl="0" eaLnBrk="1" latinLnBrk="0" hangingPunct="1">
              <a:lnSpc>
                <a:spcPct val="100000"/>
              </a:lnSpc>
              <a:spcBef>
                <a:spcPts val="740"/>
              </a:spcBef>
              <a:spcAft>
                <a:spcPts val="600"/>
              </a:spcAft>
              <a:buFont typeface="Arial" panose="020B0604020202020204" pitchFamily="34" charset="0"/>
              <a:buNone/>
              <a:defRPr lang="en-US" sz="2000" kern="1200" dirty="0">
                <a:solidFill>
                  <a:srgbClr val="000000"/>
                </a:solidFill>
                <a:latin typeface="Arial" panose="020B0604020202020204" pitchFamily="34" charset="0"/>
                <a:ea typeface="Noto Sans" panose="020B0502040504020204" pitchFamily="34" charset="0"/>
                <a:cs typeface="Arial" panose="020B0604020202020204" pitchFamily="34" charset="0"/>
              </a:defRPr>
            </a:lvl1pPr>
            <a:lvl2pPr marL="33841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2pPr>
            <a:lvl3pPr marL="67682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35286375"/>
      </p:ext>
    </p:extLst>
  </p:cSld>
  <p:clrMapOvr>
    <a:masterClrMapping/>
  </p:clrMapOvr>
  <p:extLst>
    <p:ext uri="{DCECCB84-F9BA-43D5-87BE-67443E8EF086}">
      <p15:sldGuideLst xmlns:p15="http://schemas.microsoft.com/office/powerpoint/2012/main">
        <p15:guide id="1" orient="horz" pos="792">
          <p15:clr>
            <a:srgbClr val="FBAE40"/>
          </p15:clr>
        </p15:guide>
        <p15:guide id="2" pos="22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eft column image - nes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CC3CE0-F895-7349-9CE3-68829F340D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5" b="3150"/>
          <a:stretch/>
        </p:blipFill>
        <p:spPr>
          <a:xfrm>
            <a:off x="0" y="-1"/>
            <a:ext cx="3085200" cy="6642000"/>
          </a:xfrm>
          <a:prstGeom prst="rect">
            <a:avLst/>
          </a:prstGeom>
        </p:spPr>
      </p:pic>
      <p:pic>
        <p:nvPicPr>
          <p:cNvPr id="12" name="Picture 11">
            <a:extLst>
              <a:ext uri="{FF2B5EF4-FFF2-40B4-BE49-F238E27FC236}">
                <a16:creationId xmlns:a16="http://schemas.microsoft.com/office/drawing/2014/main" id="{26494B20-FB15-584D-B65F-880CCC3E0330}"/>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16" name="Rectangle 15">
            <a:extLst>
              <a:ext uri="{FF2B5EF4-FFF2-40B4-BE49-F238E27FC236}">
                <a16:creationId xmlns:a16="http://schemas.microsoft.com/office/drawing/2014/main" id="{A63EA8A8-3D5A-AF4D-B51D-FD536B44955B}"/>
              </a:ext>
            </a:extLst>
          </p:cNvPr>
          <p:cNvSpPr/>
          <p:nvPr userDrawn="1"/>
        </p:nvSpPr>
        <p:spPr>
          <a:xfrm>
            <a:off x="3080479" y="6642000"/>
            <a:ext cx="9111522" cy="216000"/>
          </a:xfrm>
          <a:prstGeom prst="rect">
            <a:avLst/>
          </a:prstGeom>
          <a:solidFill>
            <a:srgbClr val="04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7" name="TextBox 16">
            <a:extLst>
              <a:ext uri="{FF2B5EF4-FFF2-40B4-BE49-F238E27FC236}">
                <a16:creationId xmlns:a16="http://schemas.microsoft.com/office/drawing/2014/main" id="{DE1D1850-2279-6B4C-B00B-0579EAD348BD}"/>
              </a:ext>
            </a:extLst>
          </p:cNvPr>
          <p:cNvSpPr txBox="1"/>
          <p:nvPr userDrawn="1"/>
        </p:nvSpPr>
        <p:spPr>
          <a:xfrm>
            <a:off x="10699669" y="6655443"/>
            <a:ext cx="1489062" cy="184666"/>
          </a:xfrm>
          <a:prstGeom prst="rect">
            <a:avLst/>
          </a:prstGeom>
          <a:noFill/>
        </p:spPr>
        <p:txBody>
          <a:bodyPr wrap="square" lIns="0" tIns="0" rIns="108000" bIns="0" rtlCol="0" anchor="ctr">
            <a:spAutoFit/>
          </a:bodyPr>
          <a:lstStyle/>
          <a:p>
            <a:pPr algn="r"/>
            <a:fld id="{024BE05B-1193-9149-8892-6C7AA974436E}" type="slidenum">
              <a:rPr lang="en-US" sz="1000" b="0" smtClean="0">
                <a:solidFill>
                  <a:schemeClr val="bg1"/>
                </a:solidFill>
                <a:latin typeface="Arial" panose="020B0604020202020204" pitchFamily="34" charset="0"/>
                <a:cs typeface="Arial" panose="020B0604020202020204" pitchFamily="34" charset="0"/>
              </a:rPr>
              <a:t>‹#›</a:t>
            </a:fld>
            <a:r>
              <a:rPr lang="en-US" sz="1200"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13" name="Text Placeholder 9">
            <a:extLst>
              <a:ext uri="{FF2B5EF4-FFF2-40B4-BE49-F238E27FC236}">
                <a16:creationId xmlns:a16="http://schemas.microsoft.com/office/drawing/2014/main" id="{EDEF2ACB-147A-174D-B7B3-0B5E26FE720E}"/>
              </a:ext>
            </a:extLst>
          </p:cNvPr>
          <p:cNvSpPr>
            <a:spLocks noGrp="1"/>
          </p:cNvSpPr>
          <p:nvPr>
            <p:ph type="body" sz="quarter" idx="14" hasCustomPrompt="1"/>
          </p:nvPr>
        </p:nvSpPr>
        <p:spPr>
          <a:xfrm>
            <a:off x="3543299" y="6090702"/>
            <a:ext cx="8177617"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15" name="Title 1">
            <a:extLst>
              <a:ext uri="{FF2B5EF4-FFF2-40B4-BE49-F238E27FC236}">
                <a16:creationId xmlns:a16="http://schemas.microsoft.com/office/drawing/2014/main" id="{FB04AB5D-900F-2349-8FCF-DF5FB0DE0BFC}"/>
              </a:ext>
            </a:extLst>
          </p:cNvPr>
          <p:cNvSpPr>
            <a:spLocks noGrp="1"/>
          </p:cNvSpPr>
          <p:nvPr>
            <p:ph type="title"/>
          </p:nvPr>
        </p:nvSpPr>
        <p:spPr>
          <a:xfrm>
            <a:off x="3546093" y="370717"/>
            <a:ext cx="8177617" cy="896811"/>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2">
            <a:extLst>
              <a:ext uri="{FF2B5EF4-FFF2-40B4-BE49-F238E27FC236}">
                <a16:creationId xmlns:a16="http://schemas.microsoft.com/office/drawing/2014/main" id="{D45336CE-3CE8-B741-BF2F-F7650E92D553}"/>
              </a:ext>
            </a:extLst>
          </p:cNvPr>
          <p:cNvSpPr>
            <a:spLocks noGrp="1"/>
          </p:cNvSpPr>
          <p:nvPr>
            <p:ph idx="1"/>
          </p:nvPr>
        </p:nvSpPr>
        <p:spPr>
          <a:xfrm>
            <a:off x="3543300" y="1496291"/>
            <a:ext cx="8177617" cy="4580968"/>
          </a:xfrm>
          <a:prstGeom prst="rect">
            <a:avLst/>
          </a:prstGeom>
        </p:spPr>
        <p:txBody>
          <a:bodyPr vert="horz" lIns="0" tIns="45720" rIns="0" bIns="45720" rtlCol="0">
            <a:normAutofit/>
          </a:bodyPr>
          <a:lstStyle>
            <a:lvl1pPr marL="0" indent="0" algn="l" defTabSz="676821" rtl="0" eaLnBrk="1" latinLnBrk="0" hangingPunct="1">
              <a:lnSpc>
                <a:spcPct val="100000"/>
              </a:lnSpc>
              <a:spcBef>
                <a:spcPts val="740"/>
              </a:spcBef>
              <a:spcAft>
                <a:spcPts val="600"/>
              </a:spcAft>
              <a:buFont typeface="Arial" panose="020B0604020202020204" pitchFamily="34" charset="0"/>
              <a:buNone/>
              <a:defRPr lang="en-US" sz="2000" kern="1200" dirty="0">
                <a:solidFill>
                  <a:srgbClr val="000000"/>
                </a:solidFill>
                <a:latin typeface="Arial" panose="020B0604020202020204" pitchFamily="34" charset="0"/>
                <a:ea typeface="Noto Sans" panose="020B0502040504020204" pitchFamily="34" charset="0"/>
                <a:cs typeface="Arial" panose="020B0604020202020204" pitchFamily="34" charset="0"/>
              </a:defRPr>
            </a:lvl1pPr>
            <a:lvl2pPr marL="33841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2pPr>
            <a:lvl3pPr marL="67682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4119219"/>
      </p:ext>
    </p:extLst>
  </p:cSld>
  <p:clrMapOvr>
    <a:masterClrMapping/>
  </p:clrMapOvr>
  <p:extLst>
    <p:ext uri="{DCECCB84-F9BA-43D5-87BE-67443E8EF086}">
      <p15:sldGuideLst xmlns:p15="http://schemas.microsoft.com/office/powerpoint/2012/main">
        <p15:guide id="1" orient="horz" pos="792">
          <p15:clr>
            <a:srgbClr val="FBAE40"/>
          </p15:clr>
        </p15:guide>
        <p15:guide id="2" pos="223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eft column image - pebble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AC49A4-93B4-394E-A2E6-C9B1EAEBF5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233" b="3150"/>
          <a:stretch/>
        </p:blipFill>
        <p:spPr>
          <a:xfrm>
            <a:off x="-1" y="0"/>
            <a:ext cx="3085200" cy="6643904"/>
          </a:xfrm>
          <a:prstGeom prst="rect">
            <a:avLst/>
          </a:prstGeom>
        </p:spPr>
      </p:pic>
      <p:pic>
        <p:nvPicPr>
          <p:cNvPr id="12" name="Picture 11">
            <a:extLst>
              <a:ext uri="{FF2B5EF4-FFF2-40B4-BE49-F238E27FC236}">
                <a16:creationId xmlns:a16="http://schemas.microsoft.com/office/drawing/2014/main" id="{7C47AF0D-C848-2042-8501-286EB5C87463}"/>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13" name="Rectangle 12">
            <a:extLst>
              <a:ext uri="{FF2B5EF4-FFF2-40B4-BE49-F238E27FC236}">
                <a16:creationId xmlns:a16="http://schemas.microsoft.com/office/drawing/2014/main" id="{6ED2924D-FFB5-BF4A-95A2-7139779AE1CD}"/>
              </a:ext>
            </a:extLst>
          </p:cNvPr>
          <p:cNvSpPr/>
          <p:nvPr userDrawn="1"/>
        </p:nvSpPr>
        <p:spPr>
          <a:xfrm>
            <a:off x="3080479" y="6642000"/>
            <a:ext cx="9111522" cy="216000"/>
          </a:xfrm>
          <a:prstGeom prst="rect">
            <a:avLst/>
          </a:prstGeom>
          <a:solidFill>
            <a:srgbClr val="04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B905F3DF-BACB-C748-A734-65FAD0EE2ABE}"/>
              </a:ext>
            </a:extLst>
          </p:cNvPr>
          <p:cNvSpPr txBox="1"/>
          <p:nvPr userDrawn="1"/>
        </p:nvSpPr>
        <p:spPr>
          <a:xfrm>
            <a:off x="10699669" y="6655443"/>
            <a:ext cx="1489062" cy="184666"/>
          </a:xfrm>
          <a:prstGeom prst="rect">
            <a:avLst/>
          </a:prstGeom>
          <a:noFill/>
        </p:spPr>
        <p:txBody>
          <a:bodyPr wrap="square" lIns="0" tIns="0" rIns="108000" bIns="0" rtlCol="0" anchor="ctr">
            <a:spAutoFit/>
          </a:bodyPr>
          <a:lstStyle/>
          <a:p>
            <a:pPr algn="r"/>
            <a:fld id="{024BE05B-1193-9149-8892-6C7AA974436E}" type="slidenum">
              <a:rPr lang="en-US" sz="1000" b="0" smtClean="0">
                <a:solidFill>
                  <a:schemeClr val="bg1"/>
                </a:solidFill>
                <a:latin typeface="Arial" panose="020B0604020202020204" pitchFamily="34" charset="0"/>
                <a:cs typeface="Arial" panose="020B0604020202020204" pitchFamily="34" charset="0"/>
              </a:rPr>
              <a:t>‹#›</a:t>
            </a:fld>
            <a:r>
              <a:rPr lang="en-US" sz="1200"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20" name="Text Placeholder 9">
            <a:extLst>
              <a:ext uri="{FF2B5EF4-FFF2-40B4-BE49-F238E27FC236}">
                <a16:creationId xmlns:a16="http://schemas.microsoft.com/office/drawing/2014/main" id="{847F1E70-6628-DE43-8B0B-AF95900AC93F}"/>
              </a:ext>
            </a:extLst>
          </p:cNvPr>
          <p:cNvSpPr>
            <a:spLocks noGrp="1"/>
          </p:cNvSpPr>
          <p:nvPr>
            <p:ph type="body" sz="quarter" idx="14" hasCustomPrompt="1"/>
          </p:nvPr>
        </p:nvSpPr>
        <p:spPr>
          <a:xfrm>
            <a:off x="3543299" y="6090702"/>
            <a:ext cx="8177617"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22" name="Title 1">
            <a:extLst>
              <a:ext uri="{FF2B5EF4-FFF2-40B4-BE49-F238E27FC236}">
                <a16:creationId xmlns:a16="http://schemas.microsoft.com/office/drawing/2014/main" id="{4C44E24E-E145-A54D-B494-538A35192228}"/>
              </a:ext>
            </a:extLst>
          </p:cNvPr>
          <p:cNvSpPr>
            <a:spLocks noGrp="1"/>
          </p:cNvSpPr>
          <p:nvPr>
            <p:ph type="title"/>
          </p:nvPr>
        </p:nvSpPr>
        <p:spPr>
          <a:xfrm>
            <a:off x="3546093" y="370717"/>
            <a:ext cx="8177617" cy="896811"/>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3" name="Text Placeholder 2">
            <a:extLst>
              <a:ext uri="{FF2B5EF4-FFF2-40B4-BE49-F238E27FC236}">
                <a16:creationId xmlns:a16="http://schemas.microsoft.com/office/drawing/2014/main" id="{4A1DF84C-504D-E24F-AE91-D23C5628D654}"/>
              </a:ext>
            </a:extLst>
          </p:cNvPr>
          <p:cNvSpPr>
            <a:spLocks noGrp="1"/>
          </p:cNvSpPr>
          <p:nvPr>
            <p:ph idx="1"/>
          </p:nvPr>
        </p:nvSpPr>
        <p:spPr>
          <a:xfrm>
            <a:off x="3543300" y="1496291"/>
            <a:ext cx="8177617" cy="4580968"/>
          </a:xfrm>
          <a:prstGeom prst="rect">
            <a:avLst/>
          </a:prstGeom>
        </p:spPr>
        <p:txBody>
          <a:bodyPr vert="horz" lIns="0" tIns="45720" rIns="0" bIns="45720" rtlCol="0">
            <a:normAutofit/>
          </a:bodyPr>
          <a:lstStyle>
            <a:lvl1pPr marL="0" indent="0" algn="l" defTabSz="676821" rtl="0" eaLnBrk="1" latinLnBrk="0" hangingPunct="1">
              <a:lnSpc>
                <a:spcPct val="100000"/>
              </a:lnSpc>
              <a:spcBef>
                <a:spcPts val="740"/>
              </a:spcBef>
              <a:spcAft>
                <a:spcPts val="600"/>
              </a:spcAft>
              <a:buFont typeface="Arial" panose="020B0604020202020204" pitchFamily="34" charset="0"/>
              <a:buNone/>
              <a:defRPr lang="en-US" sz="2000" kern="1200" dirty="0">
                <a:solidFill>
                  <a:srgbClr val="000000"/>
                </a:solidFill>
                <a:latin typeface="Arial" panose="020B0604020202020204" pitchFamily="34" charset="0"/>
                <a:ea typeface="Noto Sans" panose="020B0502040504020204" pitchFamily="34" charset="0"/>
                <a:cs typeface="Arial" panose="020B0604020202020204" pitchFamily="34" charset="0"/>
              </a:defRPr>
            </a:lvl1pPr>
            <a:lvl2pPr marL="33841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2pPr>
            <a:lvl3pPr marL="67682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4784213"/>
      </p:ext>
    </p:extLst>
  </p:cSld>
  <p:clrMapOvr>
    <a:masterClrMapping/>
  </p:clrMapOvr>
  <p:extLst>
    <p:ext uri="{DCECCB84-F9BA-43D5-87BE-67443E8EF086}">
      <p15:sldGuideLst xmlns:p15="http://schemas.microsoft.com/office/powerpoint/2012/main">
        <p15:guide id="1" pos="22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eft column image - maz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7DC9899-AF94-E643-85B7-CB9F7299C5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5" b="3150"/>
          <a:stretch/>
        </p:blipFill>
        <p:spPr>
          <a:xfrm>
            <a:off x="0" y="0"/>
            <a:ext cx="3085200" cy="6642000"/>
          </a:xfrm>
          <a:prstGeom prst="rect">
            <a:avLst/>
          </a:prstGeom>
        </p:spPr>
      </p:pic>
      <p:sp>
        <p:nvSpPr>
          <p:cNvPr id="18" name="Rectangle 17">
            <a:extLst>
              <a:ext uri="{FF2B5EF4-FFF2-40B4-BE49-F238E27FC236}">
                <a16:creationId xmlns:a16="http://schemas.microsoft.com/office/drawing/2014/main" id="{C619F863-746F-4173-9455-293A619C7CB4}"/>
              </a:ext>
            </a:extLst>
          </p:cNvPr>
          <p:cNvSpPr/>
          <p:nvPr userDrawn="1"/>
        </p:nvSpPr>
        <p:spPr>
          <a:xfrm>
            <a:off x="3080479" y="6642000"/>
            <a:ext cx="9111522" cy="216000"/>
          </a:xfrm>
          <a:prstGeom prst="rect">
            <a:avLst/>
          </a:prstGeom>
          <a:solidFill>
            <a:srgbClr val="04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12" name="Picture 11">
            <a:extLst>
              <a:ext uri="{FF2B5EF4-FFF2-40B4-BE49-F238E27FC236}">
                <a16:creationId xmlns:a16="http://schemas.microsoft.com/office/drawing/2014/main" id="{56C7D703-646C-0649-9383-A7A74D037CDF}"/>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16" name="TextBox 15">
            <a:extLst>
              <a:ext uri="{FF2B5EF4-FFF2-40B4-BE49-F238E27FC236}">
                <a16:creationId xmlns:a16="http://schemas.microsoft.com/office/drawing/2014/main" id="{5B7B9433-35A7-4944-86A0-700BFB1D6CBD}"/>
              </a:ext>
            </a:extLst>
          </p:cNvPr>
          <p:cNvSpPr txBox="1"/>
          <p:nvPr userDrawn="1"/>
        </p:nvSpPr>
        <p:spPr>
          <a:xfrm>
            <a:off x="10699669" y="6655443"/>
            <a:ext cx="1489062" cy="184666"/>
          </a:xfrm>
          <a:prstGeom prst="rect">
            <a:avLst/>
          </a:prstGeom>
          <a:noFill/>
        </p:spPr>
        <p:txBody>
          <a:bodyPr wrap="square" lIns="0" tIns="0" rIns="108000" bIns="0" rtlCol="0" anchor="ctr">
            <a:spAutoFit/>
          </a:bodyPr>
          <a:lstStyle/>
          <a:p>
            <a:pPr algn="r"/>
            <a:fld id="{024BE05B-1193-9149-8892-6C7AA974436E}" type="slidenum">
              <a:rPr lang="en-US" sz="1000" b="0" smtClean="0">
                <a:solidFill>
                  <a:schemeClr val="bg1"/>
                </a:solidFill>
                <a:latin typeface="Arial" panose="020B0604020202020204" pitchFamily="34" charset="0"/>
                <a:cs typeface="Arial" panose="020B0604020202020204" pitchFamily="34" charset="0"/>
              </a:rPr>
              <a:t>‹#›</a:t>
            </a:fld>
            <a:r>
              <a:rPr lang="en-US" sz="1200"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13" name="Text Placeholder 9">
            <a:extLst>
              <a:ext uri="{FF2B5EF4-FFF2-40B4-BE49-F238E27FC236}">
                <a16:creationId xmlns:a16="http://schemas.microsoft.com/office/drawing/2014/main" id="{0FD9F55E-FE8D-7448-9DC2-483FE4B4465E}"/>
              </a:ext>
            </a:extLst>
          </p:cNvPr>
          <p:cNvSpPr>
            <a:spLocks noGrp="1"/>
          </p:cNvSpPr>
          <p:nvPr>
            <p:ph type="body" sz="quarter" idx="14" hasCustomPrompt="1"/>
          </p:nvPr>
        </p:nvSpPr>
        <p:spPr>
          <a:xfrm>
            <a:off x="3543299" y="6090702"/>
            <a:ext cx="8177617"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15" name="Title 1">
            <a:extLst>
              <a:ext uri="{FF2B5EF4-FFF2-40B4-BE49-F238E27FC236}">
                <a16:creationId xmlns:a16="http://schemas.microsoft.com/office/drawing/2014/main" id="{D2208949-F54C-1342-A19E-DE56BF91D979}"/>
              </a:ext>
            </a:extLst>
          </p:cNvPr>
          <p:cNvSpPr>
            <a:spLocks noGrp="1"/>
          </p:cNvSpPr>
          <p:nvPr>
            <p:ph type="title"/>
          </p:nvPr>
        </p:nvSpPr>
        <p:spPr>
          <a:xfrm>
            <a:off x="3546093" y="370717"/>
            <a:ext cx="8177617" cy="896811"/>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2">
            <a:extLst>
              <a:ext uri="{FF2B5EF4-FFF2-40B4-BE49-F238E27FC236}">
                <a16:creationId xmlns:a16="http://schemas.microsoft.com/office/drawing/2014/main" id="{A2856F1A-BF68-9E4F-9E8A-7515CDA37D47}"/>
              </a:ext>
            </a:extLst>
          </p:cNvPr>
          <p:cNvSpPr>
            <a:spLocks noGrp="1"/>
          </p:cNvSpPr>
          <p:nvPr>
            <p:ph idx="1"/>
          </p:nvPr>
        </p:nvSpPr>
        <p:spPr>
          <a:xfrm>
            <a:off x="3543300" y="1496291"/>
            <a:ext cx="8177617" cy="4580968"/>
          </a:xfrm>
          <a:prstGeom prst="rect">
            <a:avLst/>
          </a:prstGeom>
        </p:spPr>
        <p:txBody>
          <a:bodyPr vert="horz" lIns="0" tIns="45720" rIns="0" bIns="45720" rtlCol="0">
            <a:normAutofit/>
          </a:bodyPr>
          <a:lstStyle>
            <a:lvl1pPr marL="0" indent="0" algn="l" defTabSz="676821" rtl="0" eaLnBrk="1" latinLnBrk="0" hangingPunct="1">
              <a:lnSpc>
                <a:spcPct val="100000"/>
              </a:lnSpc>
              <a:spcBef>
                <a:spcPts val="740"/>
              </a:spcBef>
              <a:spcAft>
                <a:spcPts val="600"/>
              </a:spcAft>
              <a:buFont typeface="Arial" panose="020B0604020202020204" pitchFamily="34" charset="0"/>
              <a:buNone/>
              <a:defRPr lang="en-US" sz="2000" kern="1200" dirty="0">
                <a:solidFill>
                  <a:srgbClr val="000000"/>
                </a:solidFill>
                <a:latin typeface="Arial" panose="020B0604020202020204" pitchFamily="34" charset="0"/>
                <a:ea typeface="Noto Sans" panose="020B0502040504020204" pitchFamily="34" charset="0"/>
                <a:cs typeface="Arial" panose="020B0604020202020204" pitchFamily="34" charset="0"/>
              </a:defRPr>
            </a:lvl1pPr>
            <a:lvl2pPr marL="33841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2pPr>
            <a:lvl3pPr marL="67682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82455629"/>
      </p:ext>
    </p:extLst>
  </p:cSld>
  <p:clrMapOvr>
    <a:masterClrMapping/>
  </p:clrMapOvr>
  <p:extLst>
    <p:ext uri="{DCECCB84-F9BA-43D5-87BE-67443E8EF086}">
      <p15:sldGuideLst xmlns:p15="http://schemas.microsoft.com/office/powerpoint/2012/main">
        <p15:guide id="1" orient="horz" pos="792">
          <p15:clr>
            <a:srgbClr val="FBAE40"/>
          </p15:clr>
        </p15:guide>
        <p15:guide id="2" pos="22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457200" y="5896444"/>
            <a:ext cx="111690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5" name="Rectangle 4"/>
          <p:cNvSpPr/>
          <p:nvPr userDrawn="1"/>
        </p:nvSpPr>
        <p:spPr>
          <a:xfrm>
            <a:off x="-22564" y="2013996"/>
            <a:ext cx="12214564" cy="3692324"/>
          </a:xfrm>
          <a:prstGeom prst="rect">
            <a:avLst/>
          </a:prstGeom>
          <a:gradFill>
            <a:gsLst>
              <a:gs pos="99000">
                <a:srgbClr val="0A5487"/>
              </a:gs>
              <a:gs pos="0">
                <a:srgbClr val="0F2D52"/>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5"/>
          </p:nvPr>
        </p:nvSpPr>
        <p:spPr>
          <a:xfrm>
            <a:off x="457200" y="2395538"/>
            <a:ext cx="3032125" cy="3033712"/>
          </a:xfrm>
          <a:prstGeom prst="ellipse">
            <a:avLst/>
          </a:prstGeom>
          <a:solidFill>
            <a:schemeClr val="bg2"/>
          </a:solidFill>
        </p:spPr>
        <p:txBody>
          <a:bodyPr/>
          <a:lstStyle>
            <a:lvl1pPr marL="0" indent="0">
              <a:buFontTx/>
              <a:buNone/>
              <a:defRPr/>
            </a:lvl1pPr>
          </a:lstStyle>
          <a:p>
            <a:endParaRPr lang="en-US" dirty="0"/>
          </a:p>
        </p:txBody>
      </p:sp>
      <p:sp>
        <p:nvSpPr>
          <p:cNvPr id="2" name="Title 1"/>
          <p:cNvSpPr>
            <a:spLocks noGrp="1"/>
          </p:cNvSpPr>
          <p:nvPr>
            <p:ph type="title"/>
          </p:nvPr>
        </p:nvSpPr>
        <p:spPr>
          <a:xfrm>
            <a:off x="4249881" y="2877380"/>
            <a:ext cx="7405543" cy="824019"/>
          </a:xfrm>
        </p:spPr>
        <p:txBody>
          <a:bodyPr/>
          <a:lstStyle>
            <a:lvl1pPr>
              <a:defRPr>
                <a:solidFill>
                  <a:schemeClr val="bg1"/>
                </a:solidFill>
              </a:defRPr>
            </a:lvl1pPr>
          </a:lstStyle>
          <a:p>
            <a:r>
              <a:rPr lang="en-US" dirty="0"/>
              <a:t>Click to edit Master title style</a:t>
            </a:r>
          </a:p>
        </p:txBody>
      </p:sp>
      <p:sp>
        <p:nvSpPr>
          <p:cNvPr id="7" name="Rectangle 2">
            <a:extLst>
              <a:ext uri="{FF2B5EF4-FFF2-40B4-BE49-F238E27FC236}">
                <a16:creationId xmlns:a16="http://schemas.microsoft.com/office/drawing/2014/main" id="{27C7611C-E3DF-624E-9EA4-5E99A0C41686}"/>
              </a:ext>
            </a:extLst>
          </p:cNvPr>
          <p:cNvSpPr>
            <a:spLocks noGrp="1" noChangeArrowheads="1"/>
          </p:cNvSpPr>
          <p:nvPr>
            <p:ph type="subTitle" idx="10" hasCustomPrompt="1"/>
          </p:nvPr>
        </p:nvSpPr>
        <p:spPr>
          <a:xfrm>
            <a:off x="4247084" y="3927732"/>
            <a:ext cx="7407458" cy="437934"/>
          </a:xfrm>
        </p:spPr>
        <p:txBody>
          <a:bodyPr>
            <a:noAutofit/>
          </a:bodyPr>
          <a:lstStyle>
            <a:lvl1pPr marL="0" indent="0">
              <a:buFontTx/>
              <a:buNone/>
              <a:defRPr sz="1900" b="1">
                <a:solidFill>
                  <a:schemeClr val="bg1"/>
                </a:solidFill>
                <a:latin typeface="+mj-lt"/>
                <a:ea typeface="Century Gothic" charset="0"/>
                <a:cs typeface="Century Gothic" charset="0"/>
              </a:defRPr>
            </a:lvl1pPr>
          </a:lstStyle>
          <a:p>
            <a:r>
              <a:rPr lang="en-US" dirty="0"/>
              <a:t>Click to edit subheading or delete if not necessary</a:t>
            </a:r>
            <a:endParaRPr lang="en-CA" dirty="0"/>
          </a:p>
        </p:txBody>
      </p:sp>
    </p:spTree>
    <p:extLst>
      <p:ext uri="{BB962C8B-B14F-4D97-AF65-F5344CB8AC3E}">
        <p14:creationId xmlns:p14="http://schemas.microsoft.com/office/powerpoint/2010/main" val="318095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left column image - gear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6AB451-CB5F-864B-8E8B-AA22DDAAC8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77" b="3150"/>
          <a:stretch/>
        </p:blipFill>
        <p:spPr>
          <a:xfrm>
            <a:off x="-1" y="-1"/>
            <a:ext cx="3085200" cy="6642000"/>
          </a:xfrm>
          <a:prstGeom prst="rect">
            <a:avLst/>
          </a:prstGeom>
        </p:spPr>
      </p:pic>
      <p:sp>
        <p:nvSpPr>
          <p:cNvPr id="11" name="Rectangle 10">
            <a:extLst>
              <a:ext uri="{FF2B5EF4-FFF2-40B4-BE49-F238E27FC236}">
                <a16:creationId xmlns:a16="http://schemas.microsoft.com/office/drawing/2014/main" id="{9CE3742B-2D1A-0E49-8887-773BFF5F15FF}"/>
              </a:ext>
            </a:extLst>
          </p:cNvPr>
          <p:cNvSpPr/>
          <p:nvPr userDrawn="1"/>
        </p:nvSpPr>
        <p:spPr>
          <a:xfrm>
            <a:off x="3080479" y="6642000"/>
            <a:ext cx="9111522" cy="216000"/>
          </a:xfrm>
          <a:prstGeom prst="rect">
            <a:avLst/>
          </a:prstGeom>
          <a:solidFill>
            <a:srgbClr val="04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16" name="Picture 15">
            <a:extLst>
              <a:ext uri="{FF2B5EF4-FFF2-40B4-BE49-F238E27FC236}">
                <a16:creationId xmlns:a16="http://schemas.microsoft.com/office/drawing/2014/main" id="{07F1226D-080D-944B-B17F-37D1ECDCB52B}"/>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17" name="TextBox 16">
            <a:extLst>
              <a:ext uri="{FF2B5EF4-FFF2-40B4-BE49-F238E27FC236}">
                <a16:creationId xmlns:a16="http://schemas.microsoft.com/office/drawing/2014/main" id="{F115CBD7-8367-D44A-9D6B-9633942178A7}"/>
              </a:ext>
            </a:extLst>
          </p:cNvPr>
          <p:cNvSpPr txBox="1"/>
          <p:nvPr userDrawn="1"/>
        </p:nvSpPr>
        <p:spPr>
          <a:xfrm>
            <a:off x="10699669" y="6655443"/>
            <a:ext cx="1489062" cy="184666"/>
          </a:xfrm>
          <a:prstGeom prst="rect">
            <a:avLst/>
          </a:prstGeom>
          <a:noFill/>
        </p:spPr>
        <p:txBody>
          <a:bodyPr wrap="square" lIns="0" tIns="0" rIns="108000" bIns="0" rtlCol="0" anchor="ctr">
            <a:spAutoFit/>
          </a:bodyPr>
          <a:lstStyle/>
          <a:p>
            <a:pPr algn="r"/>
            <a:fld id="{024BE05B-1193-9149-8892-6C7AA974436E}" type="slidenum">
              <a:rPr lang="en-US" sz="1000" b="0" smtClean="0">
                <a:solidFill>
                  <a:schemeClr val="bg1"/>
                </a:solidFill>
                <a:latin typeface="Arial" panose="020B0604020202020204" pitchFamily="34" charset="0"/>
                <a:cs typeface="Arial" panose="020B0604020202020204" pitchFamily="34" charset="0"/>
              </a:rPr>
              <a:t>‹#›</a:t>
            </a:fld>
            <a:r>
              <a:rPr lang="en-US" sz="1200"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13" name="Text Placeholder 9">
            <a:extLst>
              <a:ext uri="{FF2B5EF4-FFF2-40B4-BE49-F238E27FC236}">
                <a16:creationId xmlns:a16="http://schemas.microsoft.com/office/drawing/2014/main" id="{5B91692E-C932-9E43-803F-20DA8579CAEE}"/>
              </a:ext>
            </a:extLst>
          </p:cNvPr>
          <p:cNvSpPr>
            <a:spLocks noGrp="1"/>
          </p:cNvSpPr>
          <p:nvPr>
            <p:ph type="body" sz="quarter" idx="14" hasCustomPrompt="1"/>
          </p:nvPr>
        </p:nvSpPr>
        <p:spPr>
          <a:xfrm>
            <a:off x="3543299" y="6090702"/>
            <a:ext cx="8177617"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15" name="Title 1">
            <a:extLst>
              <a:ext uri="{FF2B5EF4-FFF2-40B4-BE49-F238E27FC236}">
                <a16:creationId xmlns:a16="http://schemas.microsoft.com/office/drawing/2014/main" id="{1F187BE9-0DB7-8245-A7C9-997B397AF895}"/>
              </a:ext>
            </a:extLst>
          </p:cNvPr>
          <p:cNvSpPr>
            <a:spLocks noGrp="1"/>
          </p:cNvSpPr>
          <p:nvPr>
            <p:ph type="title"/>
          </p:nvPr>
        </p:nvSpPr>
        <p:spPr>
          <a:xfrm>
            <a:off x="3546093" y="370717"/>
            <a:ext cx="8177617" cy="896811"/>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2">
            <a:extLst>
              <a:ext uri="{FF2B5EF4-FFF2-40B4-BE49-F238E27FC236}">
                <a16:creationId xmlns:a16="http://schemas.microsoft.com/office/drawing/2014/main" id="{9FAE42D9-41E3-9147-8F79-34C66650E5E8}"/>
              </a:ext>
            </a:extLst>
          </p:cNvPr>
          <p:cNvSpPr>
            <a:spLocks noGrp="1"/>
          </p:cNvSpPr>
          <p:nvPr>
            <p:ph idx="1"/>
          </p:nvPr>
        </p:nvSpPr>
        <p:spPr>
          <a:xfrm>
            <a:off x="3543300" y="1496291"/>
            <a:ext cx="8177617" cy="4580968"/>
          </a:xfrm>
          <a:prstGeom prst="rect">
            <a:avLst/>
          </a:prstGeom>
        </p:spPr>
        <p:txBody>
          <a:bodyPr vert="horz" lIns="0" tIns="45720" rIns="0" bIns="45720" rtlCol="0">
            <a:normAutofit/>
          </a:bodyPr>
          <a:lstStyle>
            <a:lvl1pPr marL="0" indent="0" algn="l" defTabSz="676821" rtl="0" eaLnBrk="1" latinLnBrk="0" hangingPunct="1">
              <a:lnSpc>
                <a:spcPct val="100000"/>
              </a:lnSpc>
              <a:spcBef>
                <a:spcPts val="740"/>
              </a:spcBef>
              <a:spcAft>
                <a:spcPts val="600"/>
              </a:spcAft>
              <a:buFont typeface="Arial" panose="020B0604020202020204" pitchFamily="34" charset="0"/>
              <a:buNone/>
              <a:defRPr lang="en-US" sz="2000" kern="1200" dirty="0">
                <a:solidFill>
                  <a:srgbClr val="000000"/>
                </a:solidFill>
                <a:latin typeface="Arial" panose="020B0604020202020204" pitchFamily="34" charset="0"/>
                <a:ea typeface="Noto Sans" panose="020B0502040504020204" pitchFamily="34" charset="0"/>
                <a:cs typeface="Arial" panose="020B0604020202020204" pitchFamily="34" charset="0"/>
              </a:defRPr>
            </a:lvl1pPr>
            <a:lvl2pPr marL="33841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2pPr>
            <a:lvl3pPr marL="67682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433985"/>
      </p:ext>
    </p:extLst>
  </p:cSld>
  <p:clrMapOvr>
    <a:masterClrMapping/>
  </p:clrMapOvr>
  <p:extLst>
    <p:ext uri="{DCECCB84-F9BA-43D5-87BE-67443E8EF086}">
      <p15:sldGuideLst xmlns:p15="http://schemas.microsoft.com/office/powerpoint/2012/main">
        <p15:guide id="1" orient="horz" pos="792">
          <p15:clr>
            <a:srgbClr val="FBAE40"/>
          </p15:clr>
        </p15:guide>
        <p15:guide id="2" pos="22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rg img gradient background - option 2">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6B10E9E3-03FB-9440-9E24-00A0CF66DC53}"/>
              </a:ext>
            </a:extLst>
          </p:cNvPr>
          <p:cNvPicPr>
            <a:picLocks noChangeAspect="1"/>
          </p:cNvPicPr>
          <p:nvPr userDrawn="1"/>
        </p:nvPicPr>
        <p:blipFill>
          <a:blip r:embed="rId2"/>
          <a:stretch>
            <a:fillRect/>
          </a:stretch>
        </p:blipFill>
        <p:spPr>
          <a:xfrm>
            <a:off x="0" y="914306"/>
            <a:ext cx="12192000" cy="5727700"/>
          </a:xfrm>
          <a:prstGeom prst="rect">
            <a:avLst/>
          </a:prstGeom>
        </p:spPr>
      </p:pic>
      <p:sp>
        <p:nvSpPr>
          <p:cNvPr id="8" name="Rectangle 7">
            <a:extLst>
              <a:ext uri="{FF2B5EF4-FFF2-40B4-BE49-F238E27FC236}">
                <a16:creationId xmlns:a16="http://schemas.microsoft.com/office/drawing/2014/main" id="{165786FF-751F-774B-88B0-B5FDCB0C3AB6}"/>
              </a:ext>
            </a:extLst>
          </p:cNvPr>
          <p:cNvSpPr/>
          <p:nvPr userDrawn="1"/>
        </p:nvSpPr>
        <p:spPr>
          <a:xfrm>
            <a:off x="2" y="6642000"/>
            <a:ext cx="12191998" cy="216000"/>
          </a:xfrm>
          <a:prstGeom prst="rect">
            <a:avLst/>
          </a:prstGeom>
          <a:solidFill>
            <a:srgbClr val="04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Title Placeholder 1">
            <a:extLst>
              <a:ext uri="{FF2B5EF4-FFF2-40B4-BE49-F238E27FC236}">
                <a16:creationId xmlns:a16="http://schemas.microsoft.com/office/drawing/2014/main" id="{2B713593-E10B-1349-847D-1C24181C5E51}"/>
              </a:ext>
            </a:extLst>
          </p:cNvPr>
          <p:cNvSpPr>
            <a:spLocks noGrp="1"/>
          </p:cNvSpPr>
          <p:nvPr>
            <p:ph type="title"/>
          </p:nvPr>
        </p:nvSpPr>
        <p:spPr>
          <a:xfrm>
            <a:off x="481359" y="1802233"/>
            <a:ext cx="10337061" cy="3375283"/>
          </a:xfrm>
          <a:prstGeom prst="rect">
            <a:avLst/>
          </a:prstGeom>
        </p:spPr>
        <p:txBody>
          <a:bodyPr vert="horz" lIns="0" tIns="45720" rIns="91440" bIns="45720" rtlCol="0" anchor="ctr">
            <a:noAutofit/>
          </a:bodyPr>
          <a:lstStyle>
            <a:lvl1pPr>
              <a:lnSpc>
                <a:spcPct val="100000"/>
              </a:lnSpc>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88190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ight image - blue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4F5290-B737-7845-8C0E-1769BD903710}"/>
              </a:ext>
            </a:extLst>
          </p:cNvPr>
          <p:cNvSpPr>
            <a:spLocks noGrp="1"/>
          </p:cNvSpPr>
          <p:nvPr>
            <p:ph type="pic" sz="quarter" idx="15"/>
          </p:nvPr>
        </p:nvSpPr>
        <p:spPr>
          <a:xfrm>
            <a:off x="7675563" y="-3176"/>
            <a:ext cx="4516437" cy="664148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CA" dirty="0"/>
          </a:p>
        </p:txBody>
      </p:sp>
      <p:sp>
        <p:nvSpPr>
          <p:cNvPr id="7" name="Rectangle 6">
            <a:extLst>
              <a:ext uri="{FF2B5EF4-FFF2-40B4-BE49-F238E27FC236}">
                <a16:creationId xmlns:a16="http://schemas.microsoft.com/office/drawing/2014/main" id="{582C1455-9BCA-B442-8C84-AFCC1AC8469A}"/>
              </a:ext>
            </a:extLst>
          </p:cNvPr>
          <p:cNvSpPr/>
          <p:nvPr userDrawn="1"/>
        </p:nvSpPr>
        <p:spPr>
          <a:xfrm>
            <a:off x="2" y="6642000"/>
            <a:ext cx="12191998" cy="216000"/>
          </a:xfrm>
          <a:prstGeom prst="rect">
            <a:avLst/>
          </a:prstGeom>
          <a:solidFill>
            <a:srgbClr val="04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3EF69E1-C8EE-E348-9B71-75989CA42900}"/>
              </a:ext>
            </a:extLst>
          </p:cNvPr>
          <p:cNvSpPr txBox="1"/>
          <p:nvPr userDrawn="1"/>
        </p:nvSpPr>
        <p:spPr>
          <a:xfrm>
            <a:off x="10699669" y="6655443"/>
            <a:ext cx="1489062" cy="184666"/>
          </a:xfrm>
          <a:prstGeom prst="rect">
            <a:avLst/>
          </a:prstGeom>
          <a:noFill/>
        </p:spPr>
        <p:txBody>
          <a:bodyPr wrap="square" lIns="0" tIns="0" rIns="108000" bIns="0" rtlCol="0" anchor="ctr">
            <a:spAutoFit/>
          </a:bodyPr>
          <a:lstStyle/>
          <a:p>
            <a:pPr algn="r"/>
            <a:fld id="{024BE05B-1193-9149-8892-6C7AA974436E}" type="slidenum">
              <a:rPr lang="en-US" sz="1000" b="0" smtClean="0">
                <a:solidFill>
                  <a:schemeClr val="bg1"/>
                </a:solidFill>
                <a:latin typeface="Arial" panose="020B0604020202020204" pitchFamily="34" charset="0"/>
                <a:cs typeface="Arial" panose="020B0604020202020204" pitchFamily="34" charset="0"/>
              </a:rPr>
              <a:t>‹#›</a:t>
            </a:fld>
            <a:r>
              <a:rPr lang="en-US" sz="1200"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11" name="Text Placeholder 9">
            <a:extLst>
              <a:ext uri="{FF2B5EF4-FFF2-40B4-BE49-F238E27FC236}">
                <a16:creationId xmlns:a16="http://schemas.microsoft.com/office/drawing/2014/main" id="{2AD30C15-38B3-2E4E-97C8-970CE542557B}"/>
              </a:ext>
            </a:extLst>
          </p:cNvPr>
          <p:cNvSpPr>
            <a:spLocks noGrp="1"/>
          </p:cNvSpPr>
          <p:nvPr>
            <p:ph type="body" sz="quarter" idx="14" hasCustomPrompt="1"/>
          </p:nvPr>
        </p:nvSpPr>
        <p:spPr>
          <a:xfrm>
            <a:off x="469805" y="6090702"/>
            <a:ext cx="6834105"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12" name="Title 1">
            <a:extLst>
              <a:ext uri="{FF2B5EF4-FFF2-40B4-BE49-F238E27FC236}">
                <a16:creationId xmlns:a16="http://schemas.microsoft.com/office/drawing/2014/main" id="{845AC126-FBDE-4E48-961D-9510EEEDCF26}"/>
              </a:ext>
            </a:extLst>
          </p:cNvPr>
          <p:cNvSpPr>
            <a:spLocks noGrp="1"/>
          </p:cNvSpPr>
          <p:nvPr>
            <p:ph type="title"/>
          </p:nvPr>
        </p:nvSpPr>
        <p:spPr>
          <a:xfrm>
            <a:off x="472599" y="1034442"/>
            <a:ext cx="6834105" cy="896811"/>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F6C97A97-173F-D449-A121-C5CA995BDB99}"/>
              </a:ext>
            </a:extLst>
          </p:cNvPr>
          <p:cNvSpPr>
            <a:spLocks noGrp="1"/>
          </p:cNvSpPr>
          <p:nvPr>
            <p:ph idx="1"/>
          </p:nvPr>
        </p:nvSpPr>
        <p:spPr>
          <a:xfrm>
            <a:off x="469806" y="2133599"/>
            <a:ext cx="6834105" cy="3943659"/>
          </a:xfrm>
          <a:prstGeom prst="rect">
            <a:avLst/>
          </a:prstGeom>
        </p:spPr>
        <p:txBody>
          <a:bodyPr vert="horz" lIns="0" tIns="45720" rIns="0" bIns="45720" rtlCol="0">
            <a:normAutofit/>
          </a:bodyPr>
          <a:lstStyle>
            <a:lvl1pPr marL="0" indent="0" algn="l" defTabSz="676821" rtl="0" eaLnBrk="1" latinLnBrk="0" hangingPunct="1">
              <a:lnSpc>
                <a:spcPct val="100000"/>
              </a:lnSpc>
              <a:spcBef>
                <a:spcPts val="740"/>
              </a:spcBef>
              <a:spcAft>
                <a:spcPts val="600"/>
              </a:spcAft>
              <a:buFont typeface="Arial" panose="020B0604020202020204" pitchFamily="34" charset="0"/>
              <a:buNone/>
              <a:defRPr lang="en-US" sz="2000" kern="1200" dirty="0">
                <a:solidFill>
                  <a:srgbClr val="000000"/>
                </a:solidFill>
                <a:latin typeface="Arial" panose="020B0604020202020204" pitchFamily="34" charset="0"/>
                <a:ea typeface="Noto Sans" panose="020B0502040504020204" pitchFamily="34" charset="0"/>
                <a:cs typeface="Arial" panose="020B0604020202020204" pitchFamily="34" charset="0"/>
              </a:defRPr>
            </a:lvl1pPr>
            <a:lvl2pPr marL="33841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2pPr>
            <a:lvl3pPr marL="67682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99561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ull width - blue foo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055BA9-2422-3543-8A94-F521D2A20B50}"/>
              </a:ext>
            </a:extLst>
          </p:cNvPr>
          <p:cNvSpPr/>
          <p:nvPr userDrawn="1"/>
        </p:nvSpPr>
        <p:spPr>
          <a:xfrm>
            <a:off x="2" y="6642000"/>
            <a:ext cx="12191998" cy="216000"/>
          </a:xfrm>
          <a:prstGeom prst="rect">
            <a:avLst/>
          </a:prstGeom>
          <a:solidFill>
            <a:srgbClr val="04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38E4AC2-8E84-7C44-8D96-C5C12E688159}"/>
              </a:ext>
            </a:extLst>
          </p:cNvPr>
          <p:cNvSpPr txBox="1"/>
          <p:nvPr userDrawn="1"/>
        </p:nvSpPr>
        <p:spPr>
          <a:xfrm>
            <a:off x="10699669" y="6655443"/>
            <a:ext cx="1489062" cy="184666"/>
          </a:xfrm>
          <a:prstGeom prst="rect">
            <a:avLst/>
          </a:prstGeom>
          <a:noFill/>
        </p:spPr>
        <p:txBody>
          <a:bodyPr wrap="square" lIns="0" tIns="0" rIns="108000" bIns="0" rtlCol="0" anchor="ctr">
            <a:spAutoFit/>
          </a:bodyPr>
          <a:lstStyle/>
          <a:p>
            <a:pPr algn="r"/>
            <a:fld id="{024BE05B-1193-9149-8892-6C7AA974436E}" type="slidenum">
              <a:rPr lang="en-US" sz="1000" b="0" smtClean="0">
                <a:solidFill>
                  <a:schemeClr val="bg1"/>
                </a:solidFill>
                <a:latin typeface="Arial" panose="020B0604020202020204" pitchFamily="34" charset="0"/>
                <a:cs typeface="Arial" panose="020B0604020202020204" pitchFamily="34" charset="0"/>
              </a:rPr>
              <a:t>‹#›</a:t>
            </a:fld>
            <a:r>
              <a:rPr lang="en-US" sz="1200"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11"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469805" y="6090702"/>
            <a:ext cx="111690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12" name="Title 1">
            <a:extLst>
              <a:ext uri="{FF2B5EF4-FFF2-40B4-BE49-F238E27FC236}">
                <a16:creationId xmlns:a16="http://schemas.microsoft.com/office/drawing/2014/main" id="{8CDF8C77-A764-574D-9BE2-89BB0597B07C}"/>
              </a:ext>
            </a:extLst>
          </p:cNvPr>
          <p:cNvSpPr>
            <a:spLocks noGrp="1"/>
          </p:cNvSpPr>
          <p:nvPr>
            <p:ph type="title"/>
          </p:nvPr>
        </p:nvSpPr>
        <p:spPr>
          <a:xfrm>
            <a:off x="472599" y="954417"/>
            <a:ext cx="11169038" cy="896811"/>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1F3FDA8C-BA62-CC46-A97F-99B0ACE3AACB}"/>
              </a:ext>
            </a:extLst>
          </p:cNvPr>
          <p:cNvSpPr>
            <a:spLocks noGrp="1"/>
          </p:cNvSpPr>
          <p:nvPr>
            <p:ph idx="1"/>
          </p:nvPr>
        </p:nvSpPr>
        <p:spPr>
          <a:xfrm>
            <a:off x="469806" y="2133599"/>
            <a:ext cx="11169038" cy="3943659"/>
          </a:xfrm>
          <a:prstGeom prst="rect">
            <a:avLst/>
          </a:prstGeom>
        </p:spPr>
        <p:txBody>
          <a:bodyPr vert="horz" lIns="0" tIns="45720" rIns="0" bIns="45720" rtlCol="0">
            <a:normAutofit/>
          </a:bodyPr>
          <a:lstStyle>
            <a:lvl1pPr marL="0" indent="0" algn="l" defTabSz="676821" rtl="0" eaLnBrk="1" latinLnBrk="0" hangingPunct="1">
              <a:lnSpc>
                <a:spcPct val="100000"/>
              </a:lnSpc>
              <a:spcBef>
                <a:spcPts val="740"/>
              </a:spcBef>
              <a:spcAft>
                <a:spcPts val="600"/>
              </a:spcAft>
              <a:buFont typeface="Arial" panose="020B0604020202020204" pitchFamily="34" charset="0"/>
              <a:buNone/>
              <a:defRPr lang="en-US" sz="2000" kern="1200" dirty="0">
                <a:solidFill>
                  <a:srgbClr val="000000"/>
                </a:solidFill>
                <a:latin typeface="Arial" panose="020B0604020202020204" pitchFamily="34" charset="0"/>
                <a:ea typeface="Noto Sans" panose="020B0502040504020204" pitchFamily="34" charset="0"/>
                <a:cs typeface="Arial" panose="020B0604020202020204" pitchFamily="34" charset="0"/>
              </a:defRPr>
            </a:lvl1pPr>
            <a:lvl2pPr marL="33841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2pPr>
            <a:lvl3pPr marL="67682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6566361"/>
      </p:ext>
    </p:extLst>
  </p:cSld>
  <p:clrMapOvr>
    <a:masterClrMapping/>
  </p:clrMapOvr>
  <p:extLst>
    <p:ext uri="{DCECCB84-F9BA-43D5-87BE-67443E8EF086}">
      <p15:sldGuideLst xmlns:p15="http://schemas.microsoft.com/office/powerpoint/2012/main">
        <p15:guide id="1" orient="horz" pos="12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rg img gradient background - option 4">
    <p:spTree>
      <p:nvGrpSpPr>
        <p:cNvPr id="1" name=""/>
        <p:cNvGrpSpPr/>
        <p:nvPr/>
      </p:nvGrpSpPr>
      <p:grpSpPr>
        <a:xfrm>
          <a:off x="0" y="0"/>
          <a:ext cx="0" cy="0"/>
          <a:chOff x="0" y="0"/>
          <a:chExt cx="0" cy="0"/>
        </a:xfrm>
      </p:grpSpPr>
      <p:pic>
        <p:nvPicPr>
          <p:cNvPr id="3" name="Picture 2" descr="A picture containing chessman, bell, orange&#10;&#10;Description automatically generated">
            <a:extLst>
              <a:ext uri="{FF2B5EF4-FFF2-40B4-BE49-F238E27FC236}">
                <a16:creationId xmlns:a16="http://schemas.microsoft.com/office/drawing/2014/main" id="{AD1C1579-2D8C-CD4A-BC3D-55A53AB6492A}"/>
              </a:ext>
            </a:extLst>
          </p:cNvPr>
          <p:cNvPicPr>
            <a:picLocks noChangeAspect="1"/>
          </p:cNvPicPr>
          <p:nvPr userDrawn="1"/>
        </p:nvPicPr>
        <p:blipFill>
          <a:blip r:embed="rId2"/>
          <a:stretch>
            <a:fillRect/>
          </a:stretch>
        </p:blipFill>
        <p:spPr>
          <a:xfrm>
            <a:off x="0" y="914306"/>
            <a:ext cx="12192000" cy="5727700"/>
          </a:xfrm>
          <a:prstGeom prst="rect">
            <a:avLst/>
          </a:prstGeom>
        </p:spPr>
      </p:pic>
      <p:sp>
        <p:nvSpPr>
          <p:cNvPr id="8" name="Rectangle 7">
            <a:extLst>
              <a:ext uri="{FF2B5EF4-FFF2-40B4-BE49-F238E27FC236}">
                <a16:creationId xmlns:a16="http://schemas.microsoft.com/office/drawing/2014/main" id="{165786FF-751F-774B-88B0-B5FDCB0C3AB6}"/>
              </a:ext>
            </a:extLst>
          </p:cNvPr>
          <p:cNvSpPr/>
          <p:nvPr userDrawn="1"/>
        </p:nvSpPr>
        <p:spPr>
          <a:xfrm>
            <a:off x="2" y="6642000"/>
            <a:ext cx="12191998" cy="216000"/>
          </a:xfrm>
          <a:prstGeom prst="rect">
            <a:avLst/>
          </a:prstGeom>
          <a:solidFill>
            <a:srgbClr val="04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01FE224-8030-944D-937D-C6F62D9C029B}"/>
              </a:ext>
            </a:extLst>
          </p:cNvPr>
          <p:cNvSpPr txBox="1"/>
          <p:nvPr userDrawn="1"/>
        </p:nvSpPr>
        <p:spPr>
          <a:xfrm>
            <a:off x="10699669" y="6655443"/>
            <a:ext cx="1489062" cy="184666"/>
          </a:xfrm>
          <a:prstGeom prst="rect">
            <a:avLst/>
          </a:prstGeom>
          <a:noFill/>
        </p:spPr>
        <p:txBody>
          <a:bodyPr wrap="square" lIns="0" tIns="0" rIns="108000" bIns="0" rtlCol="0" anchor="ctr">
            <a:spAutoFit/>
          </a:bodyPr>
          <a:lstStyle/>
          <a:p>
            <a:pPr algn="r"/>
            <a:fld id="{024BE05B-1193-9149-8892-6C7AA974436E}" type="slidenum">
              <a:rPr lang="en-US" sz="1000" b="0" smtClean="0">
                <a:solidFill>
                  <a:schemeClr val="bg1"/>
                </a:solidFill>
                <a:latin typeface="Arial" panose="020B0604020202020204" pitchFamily="34" charset="0"/>
                <a:cs typeface="Arial" panose="020B0604020202020204" pitchFamily="34" charset="0"/>
              </a:rPr>
              <a:t>‹#›</a:t>
            </a:fld>
            <a:r>
              <a:rPr lang="en-US" sz="1200"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7" name="Title Placeholder 1">
            <a:extLst>
              <a:ext uri="{FF2B5EF4-FFF2-40B4-BE49-F238E27FC236}">
                <a16:creationId xmlns:a16="http://schemas.microsoft.com/office/drawing/2014/main" id="{33CCE92A-C41E-0746-82FE-2B4E218E16CA}"/>
              </a:ext>
            </a:extLst>
          </p:cNvPr>
          <p:cNvSpPr>
            <a:spLocks noGrp="1"/>
          </p:cNvSpPr>
          <p:nvPr>
            <p:ph type="title"/>
          </p:nvPr>
        </p:nvSpPr>
        <p:spPr>
          <a:xfrm>
            <a:off x="481359" y="1802233"/>
            <a:ext cx="10337061" cy="3375283"/>
          </a:xfrm>
          <a:prstGeom prst="rect">
            <a:avLst/>
          </a:prstGeom>
        </p:spPr>
        <p:txBody>
          <a:bodyPr vert="horz" lIns="0" tIns="45720" rIns="91440" bIns="45720" rtlCol="0" anchor="ctr">
            <a:noAutofit/>
          </a:bodyPr>
          <a:lstStyle>
            <a:lvl1pPr>
              <a:lnSpc>
                <a:spcPct val="100000"/>
              </a:lnSpc>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73349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full width - orange footer">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D04FC0B1-208B-2744-BCF9-D778FA009136}"/>
              </a:ext>
            </a:extLst>
          </p:cNvPr>
          <p:cNvSpPr>
            <a:spLocks noGrp="1"/>
          </p:cNvSpPr>
          <p:nvPr>
            <p:ph type="body" sz="quarter" idx="14" hasCustomPrompt="1"/>
          </p:nvPr>
        </p:nvSpPr>
        <p:spPr>
          <a:xfrm>
            <a:off x="469805" y="6090702"/>
            <a:ext cx="111690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9" name="Title 1">
            <a:extLst>
              <a:ext uri="{FF2B5EF4-FFF2-40B4-BE49-F238E27FC236}">
                <a16:creationId xmlns:a16="http://schemas.microsoft.com/office/drawing/2014/main" id="{0833AE02-2C28-9342-A4B9-19166B1A64F6}"/>
              </a:ext>
            </a:extLst>
          </p:cNvPr>
          <p:cNvSpPr>
            <a:spLocks noGrp="1"/>
          </p:cNvSpPr>
          <p:nvPr>
            <p:ph type="title"/>
          </p:nvPr>
        </p:nvSpPr>
        <p:spPr>
          <a:xfrm>
            <a:off x="472599" y="954417"/>
            <a:ext cx="11169038" cy="896811"/>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37560C91-A568-E44B-8226-CE62F28D140E}"/>
              </a:ext>
            </a:extLst>
          </p:cNvPr>
          <p:cNvSpPr>
            <a:spLocks noGrp="1"/>
          </p:cNvSpPr>
          <p:nvPr>
            <p:ph idx="1"/>
          </p:nvPr>
        </p:nvSpPr>
        <p:spPr>
          <a:xfrm>
            <a:off x="469806" y="2133599"/>
            <a:ext cx="11169038" cy="3943659"/>
          </a:xfrm>
          <a:prstGeom prst="rect">
            <a:avLst/>
          </a:prstGeom>
        </p:spPr>
        <p:txBody>
          <a:bodyPr vert="horz" lIns="0" tIns="45720" rIns="0" bIns="45720" rtlCol="0">
            <a:normAutofit/>
          </a:bodyPr>
          <a:lstStyle>
            <a:lvl1pPr marL="0" indent="0" algn="l" defTabSz="676821" rtl="0" eaLnBrk="1" latinLnBrk="0" hangingPunct="1">
              <a:lnSpc>
                <a:spcPct val="100000"/>
              </a:lnSpc>
              <a:spcBef>
                <a:spcPts val="740"/>
              </a:spcBef>
              <a:spcAft>
                <a:spcPts val="600"/>
              </a:spcAft>
              <a:buFont typeface="Arial" panose="020B0604020202020204" pitchFamily="34" charset="0"/>
              <a:buNone/>
              <a:defRPr lang="en-US" sz="2000" kern="1200" dirty="0">
                <a:solidFill>
                  <a:srgbClr val="000000"/>
                </a:solidFill>
                <a:latin typeface="Arial" panose="020B0604020202020204" pitchFamily="34" charset="0"/>
                <a:ea typeface="Noto Sans" panose="020B0502040504020204" pitchFamily="34" charset="0"/>
                <a:cs typeface="Arial" panose="020B0604020202020204" pitchFamily="34" charset="0"/>
              </a:defRPr>
            </a:lvl1pPr>
            <a:lvl2pPr marL="33841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2pPr>
            <a:lvl3pPr marL="676821" indent="0">
              <a:buFont typeface="Arial" panose="020B0604020202020204" pitchFamily="34" charset="0"/>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185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450573" y="1825625"/>
            <a:ext cx="11204852" cy="455453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081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2">
            <a:extLst>
              <a:ext uri="{FF2B5EF4-FFF2-40B4-BE49-F238E27FC236}">
                <a16:creationId xmlns:a16="http://schemas.microsoft.com/office/drawing/2014/main" id="{27C7611C-E3DF-624E-9EA4-5E99A0C41686}"/>
              </a:ext>
            </a:extLst>
          </p:cNvPr>
          <p:cNvSpPr>
            <a:spLocks noGrp="1" noChangeArrowheads="1"/>
          </p:cNvSpPr>
          <p:nvPr>
            <p:ph type="subTitle" idx="10" hasCustomPrompt="1"/>
          </p:nvPr>
        </p:nvSpPr>
        <p:spPr>
          <a:xfrm>
            <a:off x="447675" y="1311853"/>
            <a:ext cx="11207750" cy="437934"/>
          </a:xfrm>
        </p:spPr>
        <p:txBody>
          <a:bodyPr>
            <a:noAutofit/>
          </a:bodyPr>
          <a:lstStyle>
            <a:lvl1pPr marL="0" indent="0">
              <a:buFontTx/>
              <a:buNone/>
              <a:defRPr sz="1900" b="1">
                <a:solidFill>
                  <a:schemeClr val="accent3"/>
                </a:solidFill>
                <a:latin typeface="+mj-lt"/>
                <a:ea typeface="Century Gothic" charset="0"/>
                <a:cs typeface="Century Gothic" charset="0"/>
              </a:defRPr>
            </a:lvl1pPr>
          </a:lstStyle>
          <a:p>
            <a:r>
              <a:rPr lang="en-US" dirty="0"/>
              <a:t>Click to edit subheading or delete if not necessary</a:t>
            </a:r>
            <a:endParaRPr lang="en-CA" dirty="0"/>
          </a:p>
        </p:txBody>
      </p:sp>
      <p:sp>
        <p:nvSpPr>
          <p:cNvPr id="6" name="Text Placeholder 5"/>
          <p:cNvSpPr>
            <a:spLocks noGrp="1"/>
          </p:cNvSpPr>
          <p:nvPr>
            <p:ph type="body" sz="quarter" idx="11"/>
          </p:nvPr>
        </p:nvSpPr>
        <p:spPr>
          <a:xfrm>
            <a:off x="450573" y="1990843"/>
            <a:ext cx="11204852" cy="438931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7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457200" y="5896444"/>
            <a:ext cx="111690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Tree>
    <p:extLst>
      <p:ext uri="{BB962C8B-B14F-4D97-AF65-F5344CB8AC3E}">
        <p14:creationId xmlns:p14="http://schemas.microsoft.com/office/powerpoint/2010/main" val="233170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457200" y="5896444"/>
            <a:ext cx="111690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7" name="Rectangle 2">
            <a:extLst>
              <a:ext uri="{FF2B5EF4-FFF2-40B4-BE49-F238E27FC236}">
                <a16:creationId xmlns:a16="http://schemas.microsoft.com/office/drawing/2014/main" id="{27C7611C-E3DF-624E-9EA4-5E99A0C41686}"/>
              </a:ext>
            </a:extLst>
          </p:cNvPr>
          <p:cNvSpPr>
            <a:spLocks noGrp="1" noChangeArrowheads="1"/>
          </p:cNvSpPr>
          <p:nvPr>
            <p:ph type="subTitle" idx="10" hasCustomPrompt="1"/>
          </p:nvPr>
        </p:nvSpPr>
        <p:spPr>
          <a:xfrm>
            <a:off x="447675" y="1311853"/>
            <a:ext cx="11207750" cy="437934"/>
          </a:xfrm>
        </p:spPr>
        <p:txBody>
          <a:bodyPr>
            <a:noAutofit/>
          </a:bodyPr>
          <a:lstStyle>
            <a:lvl1pPr marL="0" indent="0">
              <a:buFontTx/>
              <a:buNone/>
              <a:defRPr sz="1900" b="1">
                <a:solidFill>
                  <a:schemeClr val="accent3"/>
                </a:solidFill>
                <a:latin typeface="+mj-lt"/>
                <a:ea typeface="Century Gothic" charset="0"/>
                <a:cs typeface="Century Gothic" charset="0"/>
              </a:defRPr>
            </a:lvl1pPr>
          </a:lstStyle>
          <a:p>
            <a:r>
              <a:rPr lang="en-US" dirty="0"/>
              <a:t>Click to edit subheading or delete if not necessary</a:t>
            </a:r>
            <a:endParaRPr lang="en-CA" dirty="0"/>
          </a:p>
        </p:txBody>
      </p:sp>
    </p:spTree>
    <p:extLst>
      <p:ext uri="{BB962C8B-B14F-4D97-AF65-F5344CB8AC3E}">
        <p14:creationId xmlns:p14="http://schemas.microsoft.com/office/powerpoint/2010/main" val="11085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ubtitle">
    <p:bg>
      <p:bgPr>
        <a:gradFill>
          <a:gsLst>
            <a:gs pos="50000">
              <a:srgbClr val="005486"/>
            </a:gs>
            <a:gs pos="100000">
              <a:srgbClr val="6AB2E3"/>
            </a:gs>
            <a:gs pos="0">
              <a:srgbClr val="102C5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457200" y="5896444"/>
            <a:ext cx="11169038"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bg1"/>
                </a:solidFill>
              </a:defRPr>
            </a:lvl1pPr>
          </a:lstStyle>
          <a:p>
            <a:pPr lvl="0"/>
            <a:r>
              <a:rPr lang="en-US" dirty="0"/>
              <a:t>Source</a:t>
            </a:r>
          </a:p>
        </p:txBody>
      </p:sp>
      <p:sp>
        <p:nvSpPr>
          <p:cNvPr id="7" name="Rectangle 2">
            <a:extLst>
              <a:ext uri="{FF2B5EF4-FFF2-40B4-BE49-F238E27FC236}">
                <a16:creationId xmlns:a16="http://schemas.microsoft.com/office/drawing/2014/main" id="{27C7611C-E3DF-624E-9EA4-5E99A0C41686}"/>
              </a:ext>
            </a:extLst>
          </p:cNvPr>
          <p:cNvSpPr>
            <a:spLocks noGrp="1" noChangeArrowheads="1"/>
          </p:cNvSpPr>
          <p:nvPr>
            <p:ph type="subTitle" idx="10" hasCustomPrompt="1"/>
          </p:nvPr>
        </p:nvSpPr>
        <p:spPr>
          <a:xfrm>
            <a:off x="447675" y="1311853"/>
            <a:ext cx="11207750" cy="437934"/>
          </a:xfrm>
        </p:spPr>
        <p:txBody>
          <a:bodyPr>
            <a:noAutofit/>
          </a:bodyPr>
          <a:lstStyle>
            <a:lvl1pPr marL="0" indent="0">
              <a:buFontTx/>
              <a:buNone/>
              <a:defRPr sz="1900" b="1">
                <a:solidFill>
                  <a:schemeClr val="bg1"/>
                </a:solidFill>
                <a:latin typeface="+mj-lt"/>
                <a:ea typeface="Century Gothic" charset="0"/>
                <a:cs typeface="Century Gothic" charset="0"/>
              </a:defRPr>
            </a:lvl1pPr>
          </a:lstStyle>
          <a:p>
            <a:r>
              <a:rPr lang="en-US" dirty="0"/>
              <a:t>Click to edit subheading or delete if not necessary</a:t>
            </a:r>
            <a:endParaRPr lang="en-CA"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988667" y="6451799"/>
            <a:ext cx="2582830" cy="329184"/>
          </a:xfrm>
          <a:prstGeom prst="rect">
            <a:avLst/>
          </a:prstGeom>
        </p:spPr>
      </p:pic>
      <p:sp>
        <p:nvSpPr>
          <p:cNvPr id="6" name="TextBox 5">
            <a:extLst>
              <a:ext uri="{FF2B5EF4-FFF2-40B4-BE49-F238E27FC236}">
                <a16:creationId xmlns:a16="http://schemas.microsoft.com/office/drawing/2014/main" id="{BB57D384-B1D7-A2C5-FF35-D9B3B6F8BB6B}"/>
              </a:ext>
            </a:extLst>
          </p:cNvPr>
          <p:cNvSpPr txBox="1"/>
          <p:nvPr userDrawn="1"/>
        </p:nvSpPr>
        <p:spPr>
          <a:xfrm>
            <a:off x="11633479" y="6526009"/>
            <a:ext cx="457200" cy="184666"/>
          </a:xfrm>
          <a:prstGeom prst="rect">
            <a:avLst/>
          </a:prstGeom>
          <a:noFill/>
        </p:spPr>
        <p:txBody>
          <a:bodyPr wrap="square" lIns="0" tIns="0" rIns="108000" bIns="0" rtlCol="0" anchor="ctr">
            <a:spAutoFit/>
          </a:bodyPr>
          <a:lstStyle/>
          <a:p>
            <a:pPr algn="l"/>
            <a:r>
              <a:rPr lang="en-US" sz="1200" b="0" dirty="0">
                <a:solidFill>
                  <a:schemeClr val="bg1"/>
                </a:solidFill>
                <a:latin typeface="Arial" panose="020B0604020202020204" pitchFamily="34" charset="0"/>
                <a:cs typeface="Arial" panose="020B0604020202020204" pitchFamily="34" charset="0"/>
              </a:rPr>
              <a:t>|  </a:t>
            </a:r>
            <a:fld id="{024BE05B-1193-9149-8892-6C7AA974436E}" type="slidenum">
              <a:rPr lang="en-US" sz="1200" b="0" smtClean="0">
                <a:solidFill>
                  <a:schemeClr val="bg1"/>
                </a:solidFill>
                <a:latin typeface="Arial" panose="020B0604020202020204" pitchFamily="34" charset="0"/>
                <a:cs typeface="Arial" panose="020B0604020202020204" pitchFamily="34" charset="0"/>
              </a:rPr>
              <a:pPr algn="l"/>
              <a:t>‹#›</a:t>
            </a:fld>
            <a:r>
              <a:rPr lang="en-US" sz="1200"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D998AE1-AD69-2E47-98F1-0500527D15C2}"/>
              </a:ext>
            </a:extLst>
          </p:cNvPr>
          <p:cNvPicPr>
            <a:picLocks noChangeAspect="1"/>
          </p:cNvPicPr>
          <p:nvPr userDrawn="1"/>
        </p:nvPicPr>
        <p:blipFill>
          <a:blip r:embed="rId3"/>
          <a:srcRect/>
          <a:stretch/>
        </p:blipFill>
        <p:spPr>
          <a:xfrm>
            <a:off x="468289" y="320009"/>
            <a:ext cx="1984062" cy="362473"/>
          </a:xfrm>
          <a:prstGeom prst="rect">
            <a:avLst/>
          </a:prstGeom>
          <a:effectLst/>
        </p:spPr>
      </p:pic>
      <p:sp>
        <p:nvSpPr>
          <p:cNvPr id="10" name="Rectangle 9"/>
          <p:cNvSpPr/>
          <p:nvPr userDrawn="1"/>
        </p:nvSpPr>
        <p:spPr>
          <a:xfrm>
            <a:off x="447675" y="6526009"/>
            <a:ext cx="1381789" cy="184666"/>
          </a:xfrm>
          <a:prstGeom prst="rect">
            <a:avLst/>
          </a:prstGeom>
        </p:spPr>
        <p:txBody>
          <a:bodyPr wrap="none" lIns="0" tIns="0" rIns="0" bIns="0">
            <a:spAutoFit/>
          </a:bodyPr>
          <a:lstStyle/>
          <a:p>
            <a:r>
              <a:rPr lang="en-CA" sz="1200" dirty="0">
                <a:solidFill>
                  <a:schemeClr val="bg1"/>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chemeClr val="bg1"/>
              </a:solidFill>
              <a:latin typeface="+mj-lt"/>
            </a:endParaRPr>
          </a:p>
        </p:txBody>
      </p:sp>
    </p:spTree>
    <p:extLst>
      <p:ext uri="{BB962C8B-B14F-4D97-AF65-F5344CB8AC3E}">
        <p14:creationId xmlns:p14="http://schemas.microsoft.com/office/powerpoint/2010/main" val="142154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column blue gradient">
    <p:spTree>
      <p:nvGrpSpPr>
        <p:cNvPr id="1" name=""/>
        <p:cNvGrpSpPr/>
        <p:nvPr/>
      </p:nvGrpSpPr>
      <p:grpSpPr>
        <a:xfrm>
          <a:off x="0" y="0"/>
          <a:ext cx="0" cy="0"/>
          <a:chOff x="0" y="0"/>
          <a:chExt cx="0" cy="0"/>
        </a:xfrm>
      </p:grpSpPr>
      <p:sp>
        <p:nvSpPr>
          <p:cNvPr id="12" name="Rectangle 11"/>
          <p:cNvSpPr/>
          <p:nvPr userDrawn="1"/>
        </p:nvSpPr>
        <p:spPr>
          <a:xfrm>
            <a:off x="0" y="0"/>
            <a:ext cx="3108960" cy="6858000"/>
          </a:xfrm>
          <a:prstGeom prst="rect">
            <a:avLst/>
          </a:prstGeom>
          <a:gradFill>
            <a:gsLst>
              <a:gs pos="0">
                <a:srgbClr val="0F2D52"/>
              </a:gs>
              <a:gs pos="50000">
                <a:srgbClr val="005486"/>
              </a:gs>
              <a:gs pos="100000">
                <a:srgbClr val="6AB2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D998AE1-AD69-2E47-98F1-0500527D15C2}"/>
              </a:ext>
            </a:extLst>
          </p:cNvPr>
          <p:cNvPicPr>
            <a:picLocks noChangeAspect="1"/>
          </p:cNvPicPr>
          <p:nvPr userDrawn="1"/>
        </p:nvPicPr>
        <p:blipFill>
          <a:blip r:embed="rId2"/>
          <a:srcRect/>
          <a:stretch/>
        </p:blipFill>
        <p:spPr>
          <a:xfrm>
            <a:off x="468289" y="320009"/>
            <a:ext cx="1984062" cy="362473"/>
          </a:xfrm>
          <a:prstGeom prst="rect">
            <a:avLst/>
          </a:prstGeom>
          <a:effectLst/>
        </p:spPr>
      </p:pic>
      <p:sp>
        <p:nvSpPr>
          <p:cNvPr id="17" name="Title 1">
            <a:extLst>
              <a:ext uri="{FF2B5EF4-FFF2-40B4-BE49-F238E27FC236}">
                <a16:creationId xmlns:a16="http://schemas.microsoft.com/office/drawing/2014/main" id="{C7B2CDAF-8CF1-1548-B51E-CFA09E92A556}"/>
              </a:ext>
            </a:extLst>
          </p:cNvPr>
          <p:cNvSpPr>
            <a:spLocks noGrp="1"/>
          </p:cNvSpPr>
          <p:nvPr>
            <p:ph type="title"/>
          </p:nvPr>
        </p:nvSpPr>
        <p:spPr>
          <a:xfrm>
            <a:off x="3546093" y="777240"/>
            <a:ext cx="8177617" cy="896811"/>
          </a:xfrm>
          <a:prstGeom prst="rect">
            <a:avLst/>
          </a:prstGeom>
        </p:spPr>
        <p:txBody>
          <a:bodyPr lIns="0"/>
          <a:lstStyle>
            <a:lvl1pPr>
              <a:defRPr>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2">
            <a:extLst>
              <a:ext uri="{FF2B5EF4-FFF2-40B4-BE49-F238E27FC236}">
                <a16:creationId xmlns:a16="http://schemas.microsoft.com/office/drawing/2014/main" id="{D21538F4-58F6-AD4F-9E64-6DE5D06E0921}"/>
              </a:ext>
            </a:extLst>
          </p:cNvPr>
          <p:cNvSpPr>
            <a:spLocks noGrp="1"/>
          </p:cNvSpPr>
          <p:nvPr>
            <p:ph idx="1"/>
          </p:nvPr>
        </p:nvSpPr>
        <p:spPr>
          <a:xfrm>
            <a:off x="3543300" y="1817687"/>
            <a:ext cx="8177617" cy="4259571"/>
          </a:xfrm>
          <a:prstGeom prst="rect">
            <a:avLst/>
          </a:prstGeom>
        </p:spPr>
        <p:txBody>
          <a:bodyPr vert="horz" lIns="0" tIns="0" rIns="0" bIns="0" rtlCol="0">
            <a:noAutofit/>
          </a:bodyPr>
          <a:lstStyle>
            <a:lvl1pPr>
              <a:defRPr lang="en-US" dirty="0"/>
            </a:lvl1pPr>
            <a:lvl2pPr>
              <a:defRPr lang="en-US" dirty="0"/>
            </a:lvl2pPr>
            <a:lvl3pPr>
              <a:defRPr lang="en-US" dirty="0"/>
            </a:lvl3pPr>
          </a:lstStyle>
          <a:p>
            <a:pPr lvl="0"/>
            <a:r>
              <a:rPr lang="en-US" dirty="0"/>
              <a:t>Click to edit Master text styles</a:t>
            </a:r>
          </a:p>
          <a:p>
            <a:pPr lvl="1"/>
            <a:r>
              <a:rPr lang="en-US" dirty="0"/>
              <a:t>Second level</a:t>
            </a:r>
          </a:p>
          <a:p>
            <a:pPr lvl="2"/>
            <a:r>
              <a:rPr lang="en-US" dirty="0"/>
              <a:t>Third level</a:t>
            </a:r>
          </a:p>
        </p:txBody>
      </p:sp>
      <p:sp>
        <p:nvSpPr>
          <p:cNvPr id="10" name="Text Placeholder 9">
            <a:extLst>
              <a:ext uri="{FF2B5EF4-FFF2-40B4-BE49-F238E27FC236}">
                <a16:creationId xmlns:a16="http://schemas.microsoft.com/office/drawing/2014/main" id="{6DA7E534-FC29-3D4F-8E8C-5377402476EF}"/>
              </a:ext>
            </a:extLst>
          </p:cNvPr>
          <p:cNvSpPr>
            <a:spLocks noGrp="1"/>
          </p:cNvSpPr>
          <p:nvPr>
            <p:ph type="body" sz="quarter" idx="14" hasCustomPrompt="1"/>
          </p:nvPr>
        </p:nvSpPr>
        <p:spPr>
          <a:xfrm>
            <a:off x="3546092" y="5896444"/>
            <a:ext cx="8080145" cy="485996"/>
          </a:xfrm>
          <a:prstGeom prst="rect">
            <a:avLst/>
          </a:prstGeom>
        </p:spPr>
        <p:txBody>
          <a:bodyPr lIns="0" rIns="0" anchor="b">
            <a:normAutofit/>
          </a:bodyPr>
          <a:lstStyle>
            <a:lvl1pPr marL="0" indent="0">
              <a:lnSpc>
                <a:spcPct val="100000"/>
              </a:lnSpc>
              <a:spcBef>
                <a:spcPts val="0"/>
              </a:spcBef>
              <a:spcAft>
                <a:spcPts val="0"/>
              </a:spcAft>
              <a:buFontTx/>
              <a:buNone/>
              <a:defRPr sz="789">
                <a:solidFill>
                  <a:schemeClr val="tx1"/>
                </a:solidFill>
              </a:defRPr>
            </a:lvl1pPr>
          </a:lstStyle>
          <a:p>
            <a:pPr lvl="0"/>
            <a:r>
              <a:rPr lang="en-US" dirty="0"/>
              <a:t>Source</a:t>
            </a:r>
          </a:p>
        </p:txBody>
      </p:sp>
      <p:sp>
        <p:nvSpPr>
          <p:cNvPr id="8" name="Rectangle 7"/>
          <p:cNvSpPr/>
          <p:nvPr userDrawn="1"/>
        </p:nvSpPr>
        <p:spPr>
          <a:xfrm>
            <a:off x="3543300" y="6526009"/>
            <a:ext cx="1381789" cy="184666"/>
          </a:xfrm>
          <a:prstGeom prst="rect">
            <a:avLst/>
          </a:prstGeom>
        </p:spPr>
        <p:txBody>
          <a:bodyPr wrap="none" lIns="0" tIns="0" rIns="0" bIns="0">
            <a:spAutoFit/>
          </a:bodyPr>
          <a:lstStyle/>
          <a:p>
            <a:r>
              <a:rPr lang="en-CA" sz="1200" dirty="0">
                <a:solidFill>
                  <a:srgbClr val="000000"/>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rgbClr val="000000"/>
              </a:solidFill>
              <a:latin typeface="+mj-lt"/>
            </a:endParaRPr>
          </a:p>
        </p:txBody>
      </p:sp>
    </p:spTree>
    <p:extLst>
      <p:ext uri="{BB962C8B-B14F-4D97-AF65-F5344CB8AC3E}">
        <p14:creationId xmlns:p14="http://schemas.microsoft.com/office/powerpoint/2010/main" val="351157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2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0000"/>
          </a:schemeClr>
        </a:solidFill>
        <a:effectLst/>
      </p:bgPr>
    </p:bg>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F4B1236B-C233-994E-9AD3-E92CB403B572}"/>
              </a:ext>
            </a:extLst>
          </p:cNvPr>
          <p:cNvPicPr>
            <a:picLocks noChangeAspect="1"/>
          </p:cNvPicPr>
          <p:nvPr userDrawn="1"/>
        </p:nvPicPr>
        <p:blipFill>
          <a:blip r:embed="rId38"/>
          <a:stretch>
            <a:fillRect/>
          </a:stretch>
        </p:blipFill>
        <p:spPr>
          <a:xfrm>
            <a:off x="450574" y="320009"/>
            <a:ext cx="2019493" cy="362473"/>
          </a:xfrm>
          <a:prstGeom prst="rect">
            <a:avLst/>
          </a:prstGeom>
        </p:spPr>
      </p:pic>
      <p:graphicFrame>
        <p:nvGraphicFramePr>
          <p:cNvPr id="2" name="Object 1" hidden="1">
            <a:extLst>
              <a:ext uri="{FF2B5EF4-FFF2-40B4-BE49-F238E27FC236}">
                <a16:creationId xmlns:a16="http://schemas.microsoft.com/office/drawing/2014/main" id="{4225CE41-630A-49F8-ABB7-A85BE25492A0}"/>
              </a:ext>
            </a:extLst>
          </p:cNvPr>
          <p:cNvGraphicFramePr>
            <a:graphicFrameLocks noChangeAspect="1"/>
          </p:cNvGraphicFramePr>
          <p:nvPr userDrawn="1">
            <p:custDataLst>
              <p:tags r:id="rId37"/>
            </p:custDataLst>
            <p:extLst>
              <p:ext uri="{D42A27DB-BD31-4B8C-83A1-F6EECF244321}">
                <p14:modId xmlns:p14="http://schemas.microsoft.com/office/powerpoint/2010/main" val="957250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362" imgH="362" progId="TCLayout.ActiveDocument.1">
                  <p:embed/>
                </p:oleObj>
              </mc:Choice>
              <mc:Fallback>
                <p:oleObj name="think-cell Slide" r:id="rId39" imgW="362" imgH="362" progId="TCLayout.ActiveDocument.1">
                  <p:embed/>
                  <p:pic>
                    <p:nvPicPr>
                      <p:cNvPr id="2" name="Object 1" hidden="1">
                        <a:extLst>
                          <a:ext uri="{FF2B5EF4-FFF2-40B4-BE49-F238E27FC236}">
                            <a16:creationId xmlns:a16="http://schemas.microsoft.com/office/drawing/2014/main" id="{4225CE41-630A-49F8-ABB7-A85BE25492A0}"/>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5" name="Title Placeholder 4">
            <a:extLst>
              <a:ext uri="{FF2B5EF4-FFF2-40B4-BE49-F238E27FC236}">
                <a16:creationId xmlns:a16="http://schemas.microsoft.com/office/drawing/2014/main" id="{6DD9EE4F-E530-1649-9898-ACD532EBC7EB}"/>
              </a:ext>
            </a:extLst>
          </p:cNvPr>
          <p:cNvSpPr>
            <a:spLocks noGrp="1"/>
          </p:cNvSpPr>
          <p:nvPr>
            <p:ph type="title"/>
          </p:nvPr>
        </p:nvSpPr>
        <p:spPr>
          <a:xfrm>
            <a:off x="450573" y="774356"/>
            <a:ext cx="11204852" cy="824019"/>
          </a:xfrm>
          <a:prstGeom prst="rect">
            <a:avLst/>
          </a:prstGeom>
          <a:noFill/>
        </p:spPr>
        <p:txBody>
          <a:bodyPr vert="horz" lIns="0" tIns="0" rIns="0" bIns="0" rtlCol="0" anchor="t" anchorCtr="0">
            <a:noAutofit/>
          </a:bodyPr>
          <a:lstStyle/>
          <a:p>
            <a:r>
              <a:rPr lang="en-US" dirty="0"/>
              <a:t>Click to edit Master title style</a:t>
            </a:r>
          </a:p>
        </p:txBody>
      </p:sp>
      <p:sp>
        <p:nvSpPr>
          <p:cNvPr id="7" name="TextBox 6">
            <a:extLst>
              <a:ext uri="{FF2B5EF4-FFF2-40B4-BE49-F238E27FC236}">
                <a16:creationId xmlns:a16="http://schemas.microsoft.com/office/drawing/2014/main" id="{BB57D384-B1D7-A2C5-FF35-D9B3B6F8BB6B}"/>
              </a:ext>
            </a:extLst>
          </p:cNvPr>
          <p:cNvSpPr txBox="1"/>
          <p:nvPr userDrawn="1"/>
        </p:nvSpPr>
        <p:spPr>
          <a:xfrm>
            <a:off x="11633479" y="6526009"/>
            <a:ext cx="457200" cy="184666"/>
          </a:xfrm>
          <a:prstGeom prst="rect">
            <a:avLst/>
          </a:prstGeom>
          <a:noFill/>
        </p:spPr>
        <p:txBody>
          <a:bodyPr wrap="square" lIns="0" tIns="0" rIns="108000" bIns="0" rtlCol="0" anchor="ctr">
            <a:spAutoFit/>
          </a:bodyPr>
          <a:lstStyle/>
          <a:p>
            <a:pPr algn="l"/>
            <a:r>
              <a:rPr lang="en-US" sz="1200" b="0" dirty="0">
                <a:latin typeface="Arial" panose="020B0604020202020204" pitchFamily="34" charset="0"/>
                <a:cs typeface="Arial" panose="020B0604020202020204" pitchFamily="34" charset="0"/>
              </a:rPr>
              <a:t>|  </a:t>
            </a:r>
            <a:fld id="{024BE05B-1193-9149-8892-6C7AA974436E}" type="slidenum">
              <a:rPr lang="en-US" sz="1200" b="0" smtClean="0">
                <a:latin typeface="Arial" panose="020B0604020202020204" pitchFamily="34" charset="0"/>
                <a:cs typeface="Arial" panose="020B0604020202020204" pitchFamily="34" charset="0"/>
              </a:rPr>
              <a:pPr algn="l"/>
              <a:t>‹#›</a:t>
            </a:fld>
            <a:r>
              <a:rPr lang="en-US" sz="1200"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50F87094-8307-4F06-88E1-39AB43AFEE53}"/>
              </a:ext>
            </a:extLst>
          </p:cNvPr>
          <p:cNvPicPr>
            <a:picLocks noChangeAspect="1"/>
          </p:cNvPicPr>
          <p:nvPr userDrawn="1"/>
        </p:nvPicPr>
        <p:blipFill>
          <a:blip r:embed="rId41">
            <a:extLst>
              <a:ext uri="{28A0092B-C50C-407E-A947-70E740481C1C}">
                <a14:useLocalDpi xmlns:a14="http://schemas.microsoft.com/office/drawing/2010/main"/>
              </a:ext>
            </a:extLst>
          </a:blip>
          <a:stretch>
            <a:fillRect/>
          </a:stretch>
        </p:blipFill>
        <p:spPr>
          <a:xfrm>
            <a:off x="8988667" y="6455701"/>
            <a:ext cx="2552212" cy="325282"/>
          </a:xfrm>
          <a:prstGeom prst="rect">
            <a:avLst/>
          </a:prstGeom>
        </p:spPr>
      </p:pic>
      <p:sp>
        <p:nvSpPr>
          <p:cNvPr id="3" name="Text Placeholder 2"/>
          <p:cNvSpPr>
            <a:spLocks noGrp="1"/>
          </p:cNvSpPr>
          <p:nvPr>
            <p:ph type="body" idx="1"/>
          </p:nvPr>
        </p:nvSpPr>
        <p:spPr>
          <a:xfrm>
            <a:off x="450573" y="1825625"/>
            <a:ext cx="11204852"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47675" y="6526009"/>
            <a:ext cx="1381789" cy="184666"/>
          </a:xfrm>
          <a:prstGeom prst="rect">
            <a:avLst/>
          </a:prstGeom>
        </p:spPr>
        <p:txBody>
          <a:bodyPr wrap="none" lIns="0" tIns="0" rIns="0" bIns="0">
            <a:spAutoFit/>
          </a:bodyPr>
          <a:lstStyle/>
          <a:p>
            <a:r>
              <a:rPr lang="en-CA" sz="1200" dirty="0">
                <a:solidFill>
                  <a:srgbClr val="000000"/>
                </a:solidFill>
                <a:effectLst/>
                <a:latin typeface="+mj-lt"/>
                <a:ea typeface="Times New Roman" panose="02020603050405020304" pitchFamily="18" charset="0"/>
                <a:cs typeface="Times New Roman" panose="02020603050405020304" pitchFamily="18" charset="0"/>
              </a:rPr>
              <a:t>For advisor use only</a:t>
            </a:r>
            <a:endParaRPr lang="en-US" sz="1200" dirty="0">
              <a:solidFill>
                <a:srgbClr val="000000"/>
              </a:solidFill>
              <a:latin typeface="+mj-lt"/>
            </a:endParaRPr>
          </a:p>
        </p:txBody>
      </p:sp>
    </p:spTree>
    <p:extLst>
      <p:ext uri="{BB962C8B-B14F-4D97-AF65-F5344CB8AC3E}">
        <p14:creationId xmlns:p14="http://schemas.microsoft.com/office/powerpoint/2010/main" val="3050003890"/>
      </p:ext>
    </p:extLst>
  </p:cSld>
  <p:clrMap bg1="lt1" tx1="dk1" bg2="lt2" tx2="dk2" accent1="accent1" accent2="accent2" accent3="accent3" accent4="accent4" accent5="accent5" accent6="accent6" hlink="hlink" folHlink="folHlink"/>
  <p:sldLayoutIdLst>
    <p:sldLayoutId id="2147484391" r:id="rId1"/>
    <p:sldLayoutId id="2147483992" r:id="rId2"/>
    <p:sldLayoutId id="2147484557" r:id="rId3"/>
    <p:sldLayoutId id="2147484546" r:id="rId4"/>
    <p:sldLayoutId id="2147484550" r:id="rId5"/>
    <p:sldLayoutId id="2147484548" r:id="rId6"/>
    <p:sldLayoutId id="2147484547" r:id="rId7"/>
    <p:sldLayoutId id="2147484556" r:id="rId8"/>
    <p:sldLayoutId id="2147484399" r:id="rId9"/>
    <p:sldLayoutId id="2147484579" r:id="rId10"/>
    <p:sldLayoutId id="2147484578" r:id="rId11"/>
    <p:sldLayoutId id="2147484274" r:id="rId12"/>
    <p:sldLayoutId id="2147484554" r:id="rId13"/>
    <p:sldLayoutId id="2147484559" r:id="rId14"/>
    <p:sldLayoutId id="2147484560" r:id="rId15"/>
    <p:sldLayoutId id="2147484561" r:id="rId16"/>
    <p:sldLayoutId id="2147484562" r:id="rId17"/>
    <p:sldLayoutId id="2147484553" r:id="rId18"/>
    <p:sldLayoutId id="2147484389" r:id="rId19"/>
    <p:sldLayoutId id="2147484555" r:id="rId20"/>
    <p:sldLayoutId id="2147484354" r:id="rId21"/>
    <p:sldLayoutId id="2147484533" r:id="rId22"/>
    <p:sldLayoutId id="2147484400" r:id="rId23"/>
    <p:sldLayoutId id="2147484544" r:id="rId24"/>
    <p:sldLayoutId id="2147484056" r:id="rId25"/>
    <p:sldLayoutId id="2147484566" r:id="rId26"/>
    <p:sldLayoutId id="2147484568" r:id="rId27"/>
    <p:sldLayoutId id="2147484569" r:id="rId28"/>
    <p:sldLayoutId id="2147484570" r:id="rId29"/>
    <p:sldLayoutId id="2147484571" r:id="rId30"/>
    <p:sldLayoutId id="2147484572" r:id="rId31"/>
    <p:sldLayoutId id="2147484573" r:id="rId32"/>
    <p:sldLayoutId id="2147484574" r:id="rId33"/>
    <p:sldLayoutId id="2147484575" r:id="rId34"/>
    <p:sldLayoutId id="214748457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76821" rtl="0" eaLnBrk="1" latinLnBrk="0" hangingPunct="1">
        <a:lnSpc>
          <a:spcPct val="100000"/>
        </a:lnSpc>
        <a:spcBef>
          <a:spcPct val="0"/>
        </a:spcBef>
        <a:buNone/>
        <a:defRPr sz="3200" b="1" i="0" kern="1200">
          <a:solidFill>
            <a:schemeClr val="tx1">
              <a:lumMod val="50000"/>
            </a:schemeClr>
          </a:solidFill>
          <a:latin typeface="+mj-lt"/>
          <a:ea typeface="+mj-ea"/>
          <a:cs typeface="Arial" panose="020B0604020202020204" pitchFamily="34" charset="0"/>
        </a:defRPr>
      </a:lvl1pPr>
    </p:titleStyle>
    <p:bodyStyle>
      <a:lvl1pPr marL="285750" indent="-285750" algn="l" defTabSz="676821" rtl="0" eaLnBrk="1" latinLnBrk="0" hangingPunct="1">
        <a:lnSpc>
          <a:spcPct val="95000"/>
        </a:lnSpc>
        <a:spcBef>
          <a:spcPts val="300"/>
        </a:spcBef>
        <a:spcAft>
          <a:spcPts val="600"/>
        </a:spcAft>
        <a:buClr>
          <a:schemeClr val="accent3"/>
        </a:buClr>
        <a:buFont typeface="Arial" panose="020B0604020202020204" pitchFamily="34" charset="0"/>
        <a:buChar char="•"/>
        <a:defRPr sz="2000" kern="1200">
          <a:solidFill>
            <a:schemeClr val="tx1"/>
          </a:solidFill>
          <a:latin typeface="+mn-lt"/>
          <a:ea typeface="Noto Sans" panose="020B0502040504020204" pitchFamily="34" charset="0"/>
          <a:cs typeface="Arial" panose="020B0604020202020204" pitchFamily="34" charset="0"/>
        </a:defRPr>
      </a:lvl1pPr>
      <a:lvl2pPr marL="624161" indent="-285750" algn="l" defTabSz="676821" rtl="0" eaLnBrk="1" latinLnBrk="0" hangingPunct="1">
        <a:lnSpc>
          <a:spcPct val="95000"/>
        </a:lnSpc>
        <a:spcBef>
          <a:spcPts val="300"/>
        </a:spcBef>
        <a:spcAft>
          <a:spcPts val="600"/>
        </a:spcAft>
        <a:buClr>
          <a:schemeClr val="tx1"/>
        </a:buClr>
        <a:buFont typeface="Arial" panose="020B0604020202020204" pitchFamily="34" charset="0"/>
        <a:buChar char="•"/>
        <a:defRPr sz="1800" kern="1200">
          <a:solidFill>
            <a:schemeClr val="tx1"/>
          </a:solidFill>
          <a:latin typeface="+mn-lt"/>
          <a:ea typeface="Noto Sans" panose="020B0502040504020204" pitchFamily="34" charset="0"/>
          <a:cs typeface="Noto Sans" panose="020B0502040504020204" pitchFamily="34" charset="0"/>
        </a:defRPr>
      </a:lvl2pPr>
      <a:lvl3pPr marL="962571" indent="-285750" algn="l" defTabSz="676821"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Noto Sans" panose="020B0502040504020204" pitchFamily="34" charset="0"/>
          <a:cs typeface="Noto Sans" panose="020B0502040504020204" pitchFamily="34" charset="0"/>
        </a:defRPr>
      </a:lvl3pPr>
      <a:lvl4pPr marL="1184437" indent="-169206" algn="l" defTabSz="676821"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Noto Sans" panose="020B0502040504020204" pitchFamily="34" charset="0"/>
          <a:cs typeface="Noto Sans" panose="020B0502040504020204" pitchFamily="34" charset="0"/>
        </a:defRPr>
      </a:lvl4pPr>
      <a:lvl5pPr marL="1522847" indent="-169206" algn="l" defTabSz="676821" rtl="0" eaLnBrk="1" latinLnBrk="0" hangingPunct="1">
        <a:lnSpc>
          <a:spcPct val="95000"/>
        </a:lnSpc>
        <a:spcBef>
          <a:spcPts val="0"/>
        </a:spcBef>
        <a:spcAft>
          <a:spcPts val="600"/>
        </a:spcAft>
        <a:buFont typeface="Arial" panose="020B0604020202020204" pitchFamily="34" charset="0"/>
        <a:buChar char="•"/>
        <a:defRPr sz="1300" kern="1200">
          <a:solidFill>
            <a:schemeClr val="tx1"/>
          </a:solidFill>
          <a:latin typeface="+mn-lt"/>
          <a:ea typeface="Noto Sans" panose="020B0502040504020204" pitchFamily="34" charset="0"/>
          <a:cs typeface="Noto Sans" panose="020B0502040504020204" pitchFamily="34" charset="0"/>
        </a:defRPr>
      </a:lvl5pPr>
      <a:lvl6pPr marL="1861258"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66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807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48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p:bodyStyle>
    <p:otherStyle>
      <a:defPPr>
        <a:defRPr lang="en-US"/>
      </a:defPPr>
      <a:lvl1pPr marL="0" algn="l" defTabSz="676821" rtl="0" eaLnBrk="1" latinLnBrk="0" hangingPunct="1">
        <a:defRPr sz="1332" kern="1200">
          <a:solidFill>
            <a:schemeClr val="tx1"/>
          </a:solidFill>
          <a:latin typeface="+mn-lt"/>
          <a:ea typeface="+mn-ea"/>
          <a:cs typeface="+mn-cs"/>
        </a:defRPr>
      </a:lvl1pPr>
      <a:lvl2pPr marL="338410" algn="l" defTabSz="676821" rtl="0" eaLnBrk="1" latinLnBrk="0" hangingPunct="1">
        <a:defRPr sz="1332" kern="1200">
          <a:solidFill>
            <a:schemeClr val="tx1"/>
          </a:solidFill>
          <a:latin typeface="+mn-lt"/>
          <a:ea typeface="+mn-ea"/>
          <a:cs typeface="+mn-cs"/>
        </a:defRPr>
      </a:lvl2pPr>
      <a:lvl3pPr marL="676821" algn="l" defTabSz="676821" rtl="0" eaLnBrk="1" latinLnBrk="0" hangingPunct="1">
        <a:defRPr sz="1332" kern="1200">
          <a:solidFill>
            <a:schemeClr val="tx1"/>
          </a:solidFill>
          <a:latin typeface="+mn-lt"/>
          <a:ea typeface="+mn-ea"/>
          <a:cs typeface="+mn-cs"/>
        </a:defRPr>
      </a:lvl3pPr>
      <a:lvl4pPr marL="1015232" algn="l" defTabSz="676821" rtl="0" eaLnBrk="1" latinLnBrk="0" hangingPunct="1">
        <a:defRPr sz="1332" kern="1200">
          <a:solidFill>
            <a:schemeClr val="tx1"/>
          </a:solidFill>
          <a:latin typeface="+mn-lt"/>
          <a:ea typeface="+mn-ea"/>
          <a:cs typeface="+mn-cs"/>
        </a:defRPr>
      </a:lvl4pPr>
      <a:lvl5pPr marL="1353642" algn="l" defTabSz="676821" rtl="0" eaLnBrk="1" latinLnBrk="0" hangingPunct="1">
        <a:defRPr sz="1332" kern="1200">
          <a:solidFill>
            <a:schemeClr val="tx1"/>
          </a:solidFill>
          <a:latin typeface="+mn-lt"/>
          <a:ea typeface="+mn-ea"/>
          <a:cs typeface="+mn-cs"/>
        </a:defRPr>
      </a:lvl5pPr>
      <a:lvl6pPr marL="1692054" algn="l" defTabSz="676821" rtl="0" eaLnBrk="1" latinLnBrk="0" hangingPunct="1">
        <a:defRPr sz="1332" kern="1200">
          <a:solidFill>
            <a:schemeClr val="tx1"/>
          </a:solidFill>
          <a:latin typeface="+mn-lt"/>
          <a:ea typeface="+mn-ea"/>
          <a:cs typeface="+mn-cs"/>
        </a:defRPr>
      </a:lvl6pPr>
      <a:lvl7pPr marL="2030464" algn="l" defTabSz="676821" rtl="0" eaLnBrk="1" latinLnBrk="0" hangingPunct="1">
        <a:defRPr sz="1332" kern="1200">
          <a:solidFill>
            <a:schemeClr val="tx1"/>
          </a:solidFill>
          <a:latin typeface="+mn-lt"/>
          <a:ea typeface="+mn-ea"/>
          <a:cs typeface="+mn-cs"/>
        </a:defRPr>
      </a:lvl7pPr>
      <a:lvl8pPr marL="2368874" algn="l" defTabSz="676821" rtl="0" eaLnBrk="1" latinLnBrk="0" hangingPunct="1">
        <a:defRPr sz="1332" kern="1200">
          <a:solidFill>
            <a:schemeClr val="tx1"/>
          </a:solidFill>
          <a:latin typeface="+mn-lt"/>
          <a:ea typeface="+mn-ea"/>
          <a:cs typeface="+mn-cs"/>
        </a:defRPr>
      </a:lvl8pPr>
      <a:lvl9pPr marL="2707284" algn="l" defTabSz="676821" rtl="0" eaLnBrk="1" latinLnBrk="0" hangingPunct="1">
        <a:defRPr sz="133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2" userDrawn="1">
          <p15:clr>
            <a:srgbClr val="F26B43"/>
          </p15:clr>
        </p15:guide>
        <p15:guide id="22" orient="horz" pos="4019">
          <p15:clr>
            <a:srgbClr val="F26B43"/>
          </p15:clr>
        </p15:guide>
        <p15:guide id="24" pos="7342" userDrawn="1">
          <p15:clr>
            <a:srgbClr val="F26B43"/>
          </p15:clr>
        </p15:guide>
        <p15:guide id="26" orient="horz" pos="736" userDrawn="1">
          <p15:clr>
            <a:srgbClr val="F26B43"/>
          </p15:clr>
        </p15:guide>
        <p15:guide id="27" orient="horz" pos="114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89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6">
            <a:extLst>
              <a:ext uri="{FF2B5EF4-FFF2-40B4-BE49-F238E27FC236}">
                <a16:creationId xmlns:a16="http://schemas.microsoft.com/office/drawing/2014/main" id="{217DBCE3-9CFF-D20E-B1BC-B2A8D6C0B6CB}"/>
              </a:ext>
            </a:extLst>
          </p:cNvPr>
          <p:cNvSpPr txBox="1">
            <a:spLocks noGrp="1"/>
          </p:cNvSpPr>
          <p:nvPr>
            <p:ph type="title"/>
          </p:nvPr>
        </p:nvSpPr>
        <p:spPr/>
        <p:txBody>
          <a:bodyPr/>
          <a:lstStyle/>
          <a:p>
            <a:r>
              <a:rPr lang="en-US" dirty="0"/>
              <a:t>Mackenzie Canadian Dividend Fund</a:t>
            </a:r>
            <a:br>
              <a:rPr lang="en-US" dirty="0"/>
            </a:br>
            <a:r>
              <a:rPr lang="en-US" dirty="0"/>
              <a:t>Style &amp; philosophy that drives outperformance </a:t>
            </a:r>
          </a:p>
        </p:txBody>
      </p:sp>
      <p:sp>
        <p:nvSpPr>
          <p:cNvPr id="10" name="Rectangle 9">
            <a:extLst>
              <a:ext uri="{FF2B5EF4-FFF2-40B4-BE49-F238E27FC236}">
                <a16:creationId xmlns:a16="http://schemas.microsoft.com/office/drawing/2014/main" id="{4F75C573-B817-A16A-481E-92D1E50D2AEE}"/>
              </a:ext>
            </a:extLst>
          </p:cNvPr>
          <p:cNvSpPr/>
          <p:nvPr/>
        </p:nvSpPr>
        <p:spPr>
          <a:xfrm>
            <a:off x="457200" y="3593700"/>
            <a:ext cx="3383280" cy="266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marL="285750" marR="0" lvl="0" indent="-285750" defTabSz="914400" rtl="0" eaLnBrk="1" fontAlgn="auto" latinLnBrk="0" hangingPunct="1">
              <a:lnSpc>
                <a:spcPct val="100000"/>
              </a:lnSpc>
              <a:spcBef>
                <a:spcPts val="0"/>
              </a:spcBef>
              <a:spcAft>
                <a:spcPts val="1200"/>
              </a:spcAft>
              <a:buClr>
                <a:schemeClr val="accent3"/>
              </a:buClr>
              <a:buSzTx/>
              <a:buFont typeface="Arial" panose="020B0604020202020204" pitchFamily="34" charset="0"/>
              <a:buChar char="•"/>
              <a:tabLst/>
              <a:defRPr/>
            </a:pPr>
            <a:r>
              <a:rPr kumimoji="0" lang="en-US" sz="16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Demand margin of safety</a:t>
            </a:r>
          </a:p>
          <a:p>
            <a:pPr marL="285750" marR="0" lvl="0" indent="-285750" defTabSz="914400" rtl="0" eaLnBrk="1" fontAlgn="auto" latinLnBrk="0" hangingPunct="1">
              <a:lnSpc>
                <a:spcPct val="100000"/>
              </a:lnSpc>
              <a:spcBef>
                <a:spcPts val="0"/>
              </a:spcBef>
              <a:spcAft>
                <a:spcPts val="1200"/>
              </a:spcAft>
              <a:buClr>
                <a:schemeClr val="accent3"/>
              </a:buClr>
              <a:buSzTx/>
              <a:buFont typeface="Arial" panose="020B0604020202020204" pitchFamily="34" charset="0"/>
              <a:buChar char="•"/>
              <a:tabLst/>
              <a:defRPr/>
            </a:pPr>
            <a:r>
              <a:rPr kumimoji="0" lang="en-US" sz="16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Rigorous bottom-up process with economic and  secular considerations</a:t>
            </a:r>
          </a:p>
          <a:p>
            <a:pPr marL="285750" marR="0" lvl="0" indent="-285750" defTabSz="914400" rtl="0" eaLnBrk="1" fontAlgn="auto" latinLnBrk="0" hangingPunct="1">
              <a:lnSpc>
                <a:spcPct val="100000"/>
              </a:lnSpc>
              <a:spcBef>
                <a:spcPts val="0"/>
              </a:spcBef>
              <a:spcAft>
                <a:spcPts val="1200"/>
              </a:spcAft>
              <a:buClr>
                <a:schemeClr val="accent3"/>
              </a:buClr>
              <a:buSzTx/>
              <a:buFont typeface="Arial" panose="020B0604020202020204" pitchFamily="34" charset="0"/>
              <a:buChar char="•"/>
              <a:tabLst/>
              <a:defRPr/>
            </a:pPr>
            <a:r>
              <a:rPr kumimoji="0" lang="en-US" sz="16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Return relative to risk is key</a:t>
            </a:r>
          </a:p>
        </p:txBody>
      </p:sp>
      <p:sp>
        <p:nvSpPr>
          <p:cNvPr id="11" name="Rectangle 10">
            <a:extLst>
              <a:ext uri="{FF2B5EF4-FFF2-40B4-BE49-F238E27FC236}">
                <a16:creationId xmlns:a16="http://schemas.microsoft.com/office/drawing/2014/main" id="{EE28BC9A-B468-616A-F07F-DBFAB6C54FC2}"/>
              </a:ext>
            </a:extLst>
          </p:cNvPr>
          <p:cNvSpPr/>
          <p:nvPr/>
        </p:nvSpPr>
        <p:spPr>
          <a:xfrm>
            <a:off x="4368208" y="3593700"/>
            <a:ext cx="3383280" cy="266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marL="285750" indent="-285750" defTabSz="914400">
              <a:spcAft>
                <a:spcPts val="1200"/>
              </a:spcAft>
              <a:buClr>
                <a:schemeClr val="accent2"/>
              </a:buClr>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Reduce risk of value trap</a:t>
            </a:r>
          </a:p>
          <a:p>
            <a:pPr marL="285750" indent="-285750" defTabSz="914400">
              <a:spcAft>
                <a:spcPts val="1200"/>
              </a:spcAft>
              <a:buClr>
                <a:schemeClr val="accent2"/>
              </a:buClr>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Greater probability of return to long-term average valuation</a:t>
            </a:r>
          </a:p>
          <a:p>
            <a:pPr marL="285750" indent="-285750" defTabSz="914400">
              <a:spcAft>
                <a:spcPts val="1200"/>
              </a:spcAft>
              <a:buClr>
                <a:schemeClr val="accent2"/>
              </a:buClr>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Improved risk management as less volatile and more predictable</a:t>
            </a:r>
          </a:p>
          <a:p>
            <a:pPr marL="285750" indent="-285750" defTabSz="914400">
              <a:spcAft>
                <a:spcPts val="1200"/>
              </a:spcAft>
              <a:buClr>
                <a:schemeClr val="accent2"/>
              </a:buClr>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ESG Considerations </a:t>
            </a:r>
          </a:p>
        </p:txBody>
      </p:sp>
      <p:sp>
        <p:nvSpPr>
          <p:cNvPr id="17" name="Rectangle 16">
            <a:extLst>
              <a:ext uri="{FF2B5EF4-FFF2-40B4-BE49-F238E27FC236}">
                <a16:creationId xmlns:a16="http://schemas.microsoft.com/office/drawing/2014/main" id="{56E5313B-07C2-D6F4-5C8E-EEF0AABAD036}"/>
              </a:ext>
            </a:extLst>
          </p:cNvPr>
          <p:cNvSpPr/>
          <p:nvPr/>
        </p:nvSpPr>
        <p:spPr>
          <a:xfrm>
            <a:off x="8279216" y="3593700"/>
            <a:ext cx="3383280" cy="266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marL="285750" indent="-285750" defTabSz="914400">
              <a:spcAft>
                <a:spcPts val="1200"/>
              </a:spcAft>
              <a:buClr>
                <a:schemeClr val="accent1"/>
              </a:buClr>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Companies that pay and grow dividends have delivered better returns over longer term</a:t>
            </a:r>
          </a:p>
          <a:p>
            <a:pPr marL="285750" indent="-285750" defTabSz="914400">
              <a:spcAft>
                <a:spcPts val="1200"/>
              </a:spcAft>
              <a:buClr>
                <a:schemeClr val="accent1"/>
              </a:buClr>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Evaluate dividend-level, sustainability and growth</a:t>
            </a:r>
          </a:p>
        </p:txBody>
      </p:sp>
      <p:sp>
        <p:nvSpPr>
          <p:cNvPr id="18" name="Rectangle 17">
            <a:extLst>
              <a:ext uri="{FF2B5EF4-FFF2-40B4-BE49-F238E27FC236}">
                <a16:creationId xmlns:a16="http://schemas.microsoft.com/office/drawing/2014/main" id="{77C7FFEE-899E-26BF-7DA4-135D38523CE6}"/>
              </a:ext>
            </a:extLst>
          </p:cNvPr>
          <p:cNvSpPr/>
          <p:nvPr/>
        </p:nvSpPr>
        <p:spPr>
          <a:xfrm>
            <a:off x="457200" y="2504472"/>
            <a:ext cx="3383280" cy="1089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sz="2000" b="1" spc="-5" dirty="0">
                <a:solidFill>
                  <a:schemeClr val="bg1"/>
                </a:solidFill>
                <a:latin typeface="Arial" panose="020B0604020202020204" pitchFamily="34" charset="0"/>
                <a:cs typeface="Arial" panose="020B0604020202020204" pitchFamily="34" charset="0"/>
              </a:rPr>
              <a:t>Value-oriented</a:t>
            </a:r>
            <a:endParaRPr lang="en-US" sz="2000"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AEC5AA6-FCE5-8AD3-D222-F7BA02DBD82B}"/>
              </a:ext>
            </a:extLst>
          </p:cNvPr>
          <p:cNvSpPr/>
          <p:nvPr/>
        </p:nvSpPr>
        <p:spPr>
          <a:xfrm>
            <a:off x="4368208" y="2504472"/>
            <a:ext cx="3383280" cy="10892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CA" sz="2000" b="1" spc="-5">
                <a:solidFill>
                  <a:schemeClr val="bg1"/>
                </a:solidFill>
                <a:latin typeface="Arial" panose="020B0604020202020204" pitchFamily="34" charset="0"/>
                <a:cs typeface="Arial" panose="020B0604020202020204" pitchFamily="34" charset="0"/>
              </a:rPr>
              <a:t>Quality focused</a:t>
            </a:r>
            <a:endParaRPr lang="en-US" sz="2000" b="1" spc="-5"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515BF421-03AF-4741-B61D-ECC38AF9682F}"/>
              </a:ext>
            </a:extLst>
          </p:cNvPr>
          <p:cNvSpPr/>
          <p:nvPr/>
        </p:nvSpPr>
        <p:spPr>
          <a:xfrm>
            <a:off x="8279216" y="2504472"/>
            <a:ext cx="3383280" cy="1089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CA" sz="2000" b="1" spc="-5">
                <a:solidFill>
                  <a:schemeClr val="bg1"/>
                </a:solidFill>
                <a:latin typeface="Arial" panose="020B0604020202020204" pitchFamily="34" charset="0"/>
                <a:cs typeface="Arial" panose="020B0604020202020204" pitchFamily="34" charset="0"/>
              </a:rPr>
              <a:t>Dividend paying</a:t>
            </a:r>
            <a:endParaRPr lang="en-US" sz="2000" b="1" spc="-5" dirty="0">
              <a:solidFill>
                <a:schemeClr val="bg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D148E022-6FB9-BF7C-E5A5-8F28FBFCB12A}"/>
              </a:ext>
            </a:extLst>
          </p:cNvPr>
          <p:cNvSpPr/>
          <p:nvPr/>
        </p:nvSpPr>
        <p:spPr>
          <a:xfrm>
            <a:off x="5515234" y="2017362"/>
            <a:ext cx="1089228" cy="1089228"/>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Noto Sans" panose="020B0502040504020204" pitchFamily="34"/>
              <a:cs typeface="Noto Sans" panose="020B0502040504020204" pitchFamily="34"/>
            </a:endParaRPr>
          </a:p>
        </p:txBody>
      </p:sp>
      <p:sp>
        <p:nvSpPr>
          <p:cNvPr id="42" name="Oval 41">
            <a:extLst>
              <a:ext uri="{FF2B5EF4-FFF2-40B4-BE49-F238E27FC236}">
                <a16:creationId xmlns:a16="http://schemas.microsoft.com/office/drawing/2014/main" id="{2DF516DD-48BF-A103-249D-C130AAFEC57A}"/>
              </a:ext>
            </a:extLst>
          </p:cNvPr>
          <p:cNvSpPr/>
          <p:nvPr/>
        </p:nvSpPr>
        <p:spPr>
          <a:xfrm>
            <a:off x="1604226" y="1964222"/>
            <a:ext cx="1089228" cy="1089228"/>
          </a:xfrm>
          <a:prstGeom prst="ellipse">
            <a:avLst/>
          </a:prstGeom>
          <a:solidFill>
            <a:schemeClr val="bg1"/>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Noto Sans" panose="020B0502040504020204" pitchFamily="34"/>
              <a:cs typeface="Noto Sans" panose="020B0502040504020204" pitchFamily="34"/>
            </a:endParaRPr>
          </a:p>
        </p:txBody>
      </p:sp>
      <p:sp>
        <p:nvSpPr>
          <p:cNvPr id="52" name="Oval 51">
            <a:extLst>
              <a:ext uri="{FF2B5EF4-FFF2-40B4-BE49-F238E27FC236}">
                <a16:creationId xmlns:a16="http://schemas.microsoft.com/office/drawing/2014/main" id="{4872CC85-9B69-DC47-4333-31EC117A1A1F}"/>
              </a:ext>
            </a:extLst>
          </p:cNvPr>
          <p:cNvSpPr/>
          <p:nvPr/>
        </p:nvSpPr>
        <p:spPr>
          <a:xfrm>
            <a:off x="9426242" y="2017362"/>
            <a:ext cx="1089228" cy="1089228"/>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Noto Sans" panose="020B0502040504020204" pitchFamily="34"/>
              <a:cs typeface="Noto Sans" panose="020B0502040504020204" pitchFamily="34"/>
            </a:endParaRPr>
          </a:p>
        </p:txBody>
      </p:sp>
      <p:pic>
        <p:nvPicPr>
          <p:cNvPr id="60" name="Picture 59" descr="Icon&#10;&#10;Description automatically generated">
            <a:extLst>
              <a:ext uri="{FF2B5EF4-FFF2-40B4-BE49-F238E27FC236}">
                <a16:creationId xmlns:a16="http://schemas.microsoft.com/office/drawing/2014/main" id="{7B7692C6-9630-4770-E86A-966D0615C38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31657" y="2202180"/>
            <a:ext cx="634365" cy="548640"/>
          </a:xfrm>
          <a:prstGeom prst="rect">
            <a:avLst/>
          </a:prstGeom>
        </p:spPr>
      </p:pic>
      <p:pic>
        <p:nvPicPr>
          <p:cNvPr id="62" name="Picture 61" descr="Logo&#10;&#10;Description automatically generated">
            <a:extLst>
              <a:ext uri="{FF2B5EF4-FFF2-40B4-BE49-F238E27FC236}">
                <a16:creationId xmlns:a16="http://schemas.microsoft.com/office/drawing/2014/main" id="{1E11DD22-828A-502B-2EA9-311CE87372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97550" y="2241936"/>
            <a:ext cx="553112" cy="640080"/>
          </a:xfrm>
          <a:prstGeom prst="rect">
            <a:avLst/>
          </a:prstGeom>
        </p:spPr>
      </p:pic>
      <p:pic>
        <p:nvPicPr>
          <p:cNvPr id="64" name="Picture 63" descr="Icon&#10;&#10;Description automatically generated">
            <a:extLst>
              <a:ext uri="{FF2B5EF4-FFF2-40B4-BE49-F238E27FC236}">
                <a16:creationId xmlns:a16="http://schemas.microsoft.com/office/drawing/2014/main" id="{5B6BE4EB-68C8-7382-FA69-540263ACF7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20890" y="2236646"/>
            <a:ext cx="739453" cy="640080"/>
          </a:xfrm>
          <a:prstGeom prst="rect">
            <a:avLst/>
          </a:prstGeom>
        </p:spPr>
      </p:pic>
    </p:spTree>
    <p:extLst>
      <p:ext uri="{BB962C8B-B14F-4D97-AF65-F5344CB8AC3E}">
        <p14:creationId xmlns:p14="http://schemas.microsoft.com/office/powerpoint/2010/main" val="4676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3112235-AA80-C348-8489-A29499360BE9}"/>
              </a:ext>
            </a:extLst>
          </p:cNvPr>
          <p:cNvSpPr>
            <a:spLocks noGrp="1"/>
          </p:cNvSpPr>
          <p:nvPr>
            <p:ph type="title"/>
          </p:nvPr>
        </p:nvSpPr>
        <p:spPr/>
        <p:txBody>
          <a:bodyPr/>
          <a:lstStyle/>
          <a:p>
            <a:r>
              <a:rPr lang="en-US" dirty="0"/>
              <a:t>Dividend growers offer the best long-term performance</a:t>
            </a:r>
            <a:br>
              <a:rPr lang="en-US" dirty="0"/>
            </a:br>
            <a:endParaRPr lang="en-CA" dirty="0"/>
          </a:p>
        </p:txBody>
      </p:sp>
      <p:sp>
        <p:nvSpPr>
          <p:cNvPr id="11" name="Text Placeholder 10">
            <a:extLst>
              <a:ext uri="{FF2B5EF4-FFF2-40B4-BE49-F238E27FC236}">
                <a16:creationId xmlns:a16="http://schemas.microsoft.com/office/drawing/2014/main" id="{2D733688-E158-AC21-A08C-769AD7E5BC22}"/>
              </a:ext>
            </a:extLst>
          </p:cNvPr>
          <p:cNvSpPr>
            <a:spLocks noGrp="1"/>
          </p:cNvSpPr>
          <p:nvPr>
            <p:ph type="body" sz="quarter" idx="14"/>
          </p:nvPr>
        </p:nvSpPr>
        <p:spPr/>
        <p:txBody>
          <a:bodyPr/>
          <a:lstStyle/>
          <a:p>
            <a:r>
              <a:rPr lang="en-CA" dirty="0"/>
              <a:t>Source:  RBC Capital Markets Quantitative Research, Mackenzie Investments</a:t>
            </a:r>
          </a:p>
        </p:txBody>
      </p:sp>
      <p:sp>
        <p:nvSpPr>
          <p:cNvPr id="10" name="Subtitle 9">
            <a:extLst>
              <a:ext uri="{FF2B5EF4-FFF2-40B4-BE49-F238E27FC236}">
                <a16:creationId xmlns:a16="http://schemas.microsoft.com/office/drawing/2014/main" id="{FA6B399C-E470-953D-15AA-A7B14EA84801}"/>
              </a:ext>
            </a:extLst>
          </p:cNvPr>
          <p:cNvSpPr>
            <a:spLocks noGrp="1"/>
          </p:cNvSpPr>
          <p:nvPr>
            <p:ph type="subTitle" idx="10"/>
          </p:nvPr>
        </p:nvSpPr>
        <p:spPr/>
        <p:txBody>
          <a:bodyPr/>
          <a:lstStyle/>
          <a:p>
            <a:r>
              <a:rPr lang="en-CA" dirty="0"/>
              <a:t>Canadian dividend performance</a:t>
            </a:r>
          </a:p>
        </p:txBody>
      </p:sp>
      <p:cxnSp>
        <p:nvCxnSpPr>
          <p:cNvPr id="13" name="Straight Connector 12">
            <a:extLst>
              <a:ext uri="{FF2B5EF4-FFF2-40B4-BE49-F238E27FC236}">
                <a16:creationId xmlns:a16="http://schemas.microsoft.com/office/drawing/2014/main" id="{EE4DED6E-2141-4F25-73C3-236965704512}"/>
              </a:ext>
            </a:extLst>
          </p:cNvPr>
          <p:cNvCxnSpPr>
            <a:cxnSpLocks/>
          </p:cNvCxnSpPr>
          <p:nvPr/>
        </p:nvCxnSpPr>
        <p:spPr>
          <a:xfrm>
            <a:off x="1057275" y="1819275"/>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9151B85-73F6-8BF3-3207-BFFBF6FD85C6}"/>
              </a:ext>
            </a:extLst>
          </p:cNvPr>
          <p:cNvSpPr txBox="1"/>
          <p:nvPr/>
        </p:nvSpPr>
        <p:spPr>
          <a:xfrm>
            <a:off x="352425" y="168077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48,000</a:t>
            </a:r>
            <a:endParaRPr lang="en-CA" sz="12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80556798-A903-D52E-60AD-20AA705B9692}"/>
              </a:ext>
            </a:extLst>
          </p:cNvPr>
          <p:cNvCxnSpPr>
            <a:cxnSpLocks/>
          </p:cNvCxnSpPr>
          <p:nvPr/>
        </p:nvCxnSpPr>
        <p:spPr>
          <a:xfrm>
            <a:off x="1057275" y="2141538"/>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B15F94C-1882-A3D3-C7B4-C2FE0FE5D3CD}"/>
              </a:ext>
            </a:extLst>
          </p:cNvPr>
          <p:cNvSpPr txBox="1"/>
          <p:nvPr/>
        </p:nvSpPr>
        <p:spPr>
          <a:xfrm>
            <a:off x="352425" y="2003038"/>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44,000</a:t>
            </a:r>
            <a:endParaRPr lang="en-CA" sz="1200"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3C283DA4-4DDC-81EA-54E4-1A02AEFF2032}"/>
              </a:ext>
            </a:extLst>
          </p:cNvPr>
          <p:cNvCxnSpPr>
            <a:cxnSpLocks/>
          </p:cNvCxnSpPr>
          <p:nvPr/>
        </p:nvCxnSpPr>
        <p:spPr>
          <a:xfrm>
            <a:off x="1057275" y="2463801"/>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2CE10A5-B3FB-4F69-ADFD-3EA81293FAB0}"/>
              </a:ext>
            </a:extLst>
          </p:cNvPr>
          <p:cNvSpPr txBox="1"/>
          <p:nvPr/>
        </p:nvSpPr>
        <p:spPr>
          <a:xfrm>
            <a:off x="352425" y="2325301"/>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40,000</a:t>
            </a:r>
            <a:endParaRPr lang="en-CA" sz="1200" dirty="0">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D02F0CB7-8EE8-5CCF-6A03-EDB31F3C26FF}"/>
              </a:ext>
            </a:extLst>
          </p:cNvPr>
          <p:cNvCxnSpPr>
            <a:cxnSpLocks/>
          </p:cNvCxnSpPr>
          <p:nvPr/>
        </p:nvCxnSpPr>
        <p:spPr>
          <a:xfrm>
            <a:off x="1057275" y="2786064"/>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AC71B16-4D59-241D-EB64-CBDB2586AA99}"/>
              </a:ext>
            </a:extLst>
          </p:cNvPr>
          <p:cNvSpPr txBox="1"/>
          <p:nvPr/>
        </p:nvSpPr>
        <p:spPr>
          <a:xfrm>
            <a:off x="352425" y="2647564"/>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36,000</a:t>
            </a:r>
            <a:endParaRPr lang="en-CA" sz="1200"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B59EDE91-F79E-6889-08A1-DB1ACFCBE4FA}"/>
              </a:ext>
            </a:extLst>
          </p:cNvPr>
          <p:cNvCxnSpPr>
            <a:cxnSpLocks/>
          </p:cNvCxnSpPr>
          <p:nvPr/>
        </p:nvCxnSpPr>
        <p:spPr>
          <a:xfrm>
            <a:off x="1057275" y="3108327"/>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C7AE15-36F3-468F-3101-966DB6CC3ABB}"/>
              </a:ext>
            </a:extLst>
          </p:cNvPr>
          <p:cNvSpPr txBox="1"/>
          <p:nvPr/>
        </p:nvSpPr>
        <p:spPr>
          <a:xfrm>
            <a:off x="352425" y="2969827"/>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32,000</a:t>
            </a:r>
            <a:endParaRPr lang="en-CA" sz="1200" dirty="0">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2BCA6A00-6BDA-C12B-5977-9F71AEF5455B}"/>
              </a:ext>
            </a:extLst>
          </p:cNvPr>
          <p:cNvCxnSpPr>
            <a:cxnSpLocks/>
          </p:cNvCxnSpPr>
          <p:nvPr/>
        </p:nvCxnSpPr>
        <p:spPr>
          <a:xfrm>
            <a:off x="1057275" y="3430590"/>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EFDC51-F441-A381-3F0D-5B751E9F1AC4}"/>
              </a:ext>
            </a:extLst>
          </p:cNvPr>
          <p:cNvSpPr txBox="1"/>
          <p:nvPr/>
        </p:nvSpPr>
        <p:spPr>
          <a:xfrm>
            <a:off x="352425" y="3292090"/>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28,000</a:t>
            </a:r>
            <a:endParaRPr lang="en-CA" sz="1200"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AE69EB27-385B-B492-3AFE-FFDFD248A624}"/>
              </a:ext>
            </a:extLst>
          </p:cNvPr>
          <p:cNvCxnSpPr>
            <a:cxnSpLocks/>
          </p:cNvCxnSpPr>
          <p:nvPr/>
        </p:nvCxnSpPr>
        <p:spPr>
          <a:xfrm>
            <a:off x="1057275" y="3752853"/>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8C70AE-329E-5B35-74D1-CC0C1CA71446}"/>
              </a:ext>
            </a:extLst>
          </p:cNvPr>
          <p:cNvSpPr txBox="1"/>
          <p:nvPr/>
        </p:nvSpPr>
        <p:spPr>
          <a:xfrm>
            <a:off x="352425" y="3614353"/>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24,000</a:t>
            </a:r>
            <a:endParaRPr lang="en-CA" sz="1200"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C08E9545-3390-EEF4-C921-FAFD1ED4B2F6}"/>
              </a:ext>
            </a:extLst>
          </p:cNvPr>
          <p:cNvCxnSpPr>
            <a:cxnSpLocks/>
          </p:cNvCxnSpPr>
          <p:nvPr/>
        </p:nvCxnSpPr>
        <p:spPr>
          <a:xfrm>
            <a:off x="1057275" y="4075116"/>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626C932-72DE-351B-5CD0-75FF83E2BD9E}"/>
              </a:ext>
            </a:extLst>
          </p:cNvPr>
          <p:cNvSpPr txBox="1"/>
          <p:nvPr/>
        </p:nvSpPr>
        <p:spPr>
          <a:xfrm>
            <a:off x="352425" y="3936616"/>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20,000</a:t>
            </a:r>
            <a:endParaRPr lang="en-CA" sz="1200" dirty="0">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8D533A41-B3C8-C05D-3E96-258FB0ED5423}"/>
              </a:ext>
            </a:extLst>
          </p:cNvPr>
          <p:cNvCxnSpPr>
            <a:cxnSpLocks/>
          </p:cNvCxnSpPr>
          <p:nvPr/>
        </p:nvCxnSpPr>
        <p:spPr>
          <a:xfrm>
            <a:off x="1057275" y="4397379"/>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36EEF7A-8E58-5693-2B8F-CA3E6BA4C64F}"/>
              </a:ext>
            </a:extLst>
          </p:cNvPr>
          <p:cNvSpPr txBox="1"/>
          <p:nvPr/>
        </p:nvSpPr>
        <p:spPr>
          <a:xfrm>
            <a:off x="352425" y="4258879"/>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16,000</a:t>
            </a:r>
            <a:endParaRPr lang="en-CA" sz="1200" dirty="0">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C4C61D55-3565-9069-B065-57A0C9239D18}"/>
              </a:ext>
            </a:extLst>
          </p:cNvPr>
          <p:cNvCxnSpPr>
            <a:cxnSpLocks/>
          </p:cNvCxnSpPr>
          <p:nvPr/>
        </p:nvCxnSpPr>
        <p:spPr>
          <a:xfrm>
            <a:off x="1057275" y="4719642"/>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A5A279D-0E71-C5DB-341A-8E750E6A38C5}"/>
              </a:ext>
            </a:extLst>
          </p:cNvPr>
          <p:cNvSpPr txBox="1"/>
          <p:nvPr/>
        </p:nvSpPr>
        <p:spPr>
          <a:xfrm>
            <a:off x="352425" y="4581142"/>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12,000</a:t>
            </a:r>
            <a:endParaRPr lang="en-CA" sz="1200" dirty="0">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4965257E-65B2-1291-0F20-DFFE1EAB8739}"/>
              </a:ext>
            </a:extLst>
          </p:cNvPr>
          <p:cNvCxnSpPr>
            <a:cxnSpLocks/>
          </p:cNvCxnSpPr>
          <p:nvPr/>
        </p:nvCxnSpPr>
        <p:spPr>
          <a:xfrm>
            <a:off x="1057275" y="5041905"/>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348EA96-D73D-BAAE-002B-94CB4EA4DAF3}"/>
              </a:ext>
            </a:extLst>
          </p:cNvPr>
          <p:cNvSpPr txBox="1"/>
          <p:nvPr/>
        </p:nvSpPr>
        <p:spPr>
          <a:xfrm>
            <a:off x="352425" y="490340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8,000</a:t>
            </a:r>
            <a:endParaRPr lang="en-CA" sz="1200" dirty="0">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4B0815A2-A0F0-5DEA-154E-5A94700BEC20}"/>
              </a:ext>
            </a:extLst>
          </p:cNvPr>
          <p:cNvCxnSpPr>
            <a:cxnSpLocks/>
          </p:cNvCxnSpPr>
          <p:nvPr/>
        </p:nvCxnSpPr>
        <p:spPr>
          <a:xfrm>
            <a:off x="1057275" y="5364168"/>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5895EA3-70C0-0C5C-743E-4A23A94BD621}"/>
              </a:ext>
            </a:extLst>
          </p:cNvPr>
          <p:cNvSpPr txBox="1"/>
          <p:nvPr/>
        </p:nvSpPr>
        <p:spPr>
          <a:xfrm>
            <a:off x="352425" y="5225668"/>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4,000</a:t>
            </a:r>
            <a:endParaRPr lang="en-CA" sz="1200" dirty="0">
              <a:latin typeface="Arial" panose="020B0604020202020204" pitchFamily="34" charset="0"/>
              <a:cs typeface="Arial" panose="020B0604020202020204" pitchFamily="34" charset="0"/>
            </a:endParaRPr>
          </a:p>
        </p:txBody>
      </p:sp>
      <p:pic>
        <p:nvPicPr>
          <p:cNvPr id="59" name="Picture 58" descr="Chart, line chart&#10;&#10;Description automatically generated">
            <a:extLst>
              <a:ext uri="{FF2B5EF4-FFF2-40B4-BE49-F238E27FC236}">
                <a16:creationId xmlns:a16="http://schemas.microsoft.com/office/drawing/2014/main" id="{37D3B654-B7A4-543A-4E57-E4495E89ABFB}"/>
              </a:ext>
            </a:extLst>
          </p:cNvPr>
          <p:cNvPicPr preferRelativeResize="0">
            <a:picLocks/>
          </p:cNvPicPr>
          <p:nvPr/>
        </p:nvPicPr>
        <p:blipFill rotWithShape="1">
          <a:blip r:embed="rId2">
            <a:clrChange>
              <a:clrFrom>
                <a:srgbClr val="FFFFFF"/>
              </a:clrFrom>
              <a:clrTo>
                <a:srgbClr val="FFFFFF">
                  <a:alpha val="0"/>
                </a:srgbClr>
              </a:clrTo>
            </a:clrChange>
          </a:blip>
          <a:srcRect l="5236" r="5945"/>
          <a:stretch/>
        </p:blipFill>
        <p:spPr>
          <a:xfrm>
            <a:off x="447675" y="1604875"/>
            <a:ext cx="11207750" cy="4434840"/>
          </a:xfrm>
          <a:prstGeom prst="rect">
            <a:avLst/>
          </a:prstGeom>
        </p:spPr>
      </p:pic>
      <p:cxnSp>
        <p:nvCxnSpPr>
          <p:cNvPr id="39" name="Straight Connector 38">
            <a:extLst>
              <a:ext uri="{FF2B5EF4-FFF2-40B4-BE49-F238E27FC236}">
                <a16:creationId xmlns:a16="http://schemas.microsoft.com/office/drawing/2014/main" id="{CEAB609D-59CE-4C64-0784-660C14B9237E}"/>
              </a:ext>
            </a:extLst>
          </p:cNvPr>
          <p:cNvCxnSpPr>
            <a:cxnSpLocks/>
          </p:cNvCxnSpPr>
          <p:nvPr/>
        </p:nvCxnSpPr>
        <p:spPr>
          <a:xfrm>
            <a:off x="1057275" y="5686425"/>
            <a:ext cx="10598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76E7482-3818-006C-68DA-A2552C49B00B}"/>
              </a:ext>
            </a:extLst>
          </p:cNvPr>
          <p:cNvSpPr txBox="1"/>
          <p:nvPr/>
        </p:nvSpPr>
        <p:spPr>
          <a:xfrm>
            <a:off x="352425" y="554792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0</a:t>
            </a:r>
            <a:endParaRPr lang="en-CA" sz="1200" dirty="0">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468C4825-9F01-6F33-D5C6-D48468EA0C87}"/>
              </a:ext>
            </a:extLst>
          </p:cNvPr>
          <p:cNvCxnSpPr>
            <a:cxnSpLocks/>
          </p:cNvCxnSpPr>
          <p:nvPr/>
        </p:nvCxnSpPr>
        <p:spPr>
          <a:xfrm rot="5400000">
            <a:off x="993267"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B42E47-8F60-5DD8-E616-0F65AC08A22C}"/>
              </a:ext>
            </a:extLst>
          </p:cNvPr>
          <p:cNvCxnSpPr>
            <a:cxnSpLocks/>
          </p:cNvCxnSpPr>
          <p:nvPr/>
        </p:nvCxnSpPr>
        <p:spPr>
          <a:xfrm rot="5400000">
            <a:off x="2404328"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B79BB0F-4FE2-F3E1-5B3B-75372987FD1C}"/>
              </a:ext>
            </a:extLst>
          </p:cNvPr>
          <p:cNvCxnSpPr>
            <a:cxnSpLocks/>
          </p:cNvCxnSpPr>
          <p:nvPr/>
        </p:nvCxnSpPr>
        <p:spPr>
          <a:xfrm rot="5400000">
            <a:off x="3815389"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102CA3-7E8B-9549-7DB2-B4B7B780A6ED}"/>
              </a:ext>
            </a:extLst>
          </p:cNvPr>
          <p:cNvCxnSpPr>
            <a:cxnSpLocks/>
          </p:cNvCxnSpPr>
          <p:nvPr/>
        </p:nvCxnSpPr>
        <p:spPr>
          <a:xfrm rot="5400000">
            <a:off x="5226450"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BECEEB2-B844-1693-DA0B-125E3F968545}"/>
              </a:ext>
            </a:extLst>
          </p:cNvPr>
          <p:cNvCxnSpPr>
            <a:cxnSpLocks/>
          </p:cNvCxnSpPr>
          <p:nvPr/>
        </p:nvCxnSpPr>
        <p:spPr>
          <a:xfrm rot="5400000">
            <a:off x="6637511"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F00F77F-25F0-C0AF-1C3F-090F9198A17E}"/>
              </a:ext>
            </a:extLst>
          </p:cNvPr>
          <p:cNvCxnSpPr>
            <a:cxnSpLocks/>
          </p:cNvCxnSpPr>
          <p:nvPr/>
        </p:nvCxnSpPr>
        <p:spPr>
          <a:xfrm rot="5400000">
            <a:off x="8048572"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A23518-E270-EA0B-A266-195280ED4DBF}"/>
              </a:ext>
            </a:extLst>
          </p:cNvPr>
          <p:cNvCxnSpPr>
            <a:cxnSpLocks/>
          </p:cNvCxnSpPr>
          <p:nvPr/>
        </p:nvCxnSpPr>
        <p:spPr>
          <a:xfrm rot="5400000">
            <a:off x="9459633"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C6D4C46-B482-D771-93A4-3A599F4DAE72}"/>
              </a:ext>
            </a:extLst>
          </p:cNvPr>
          <p:cNvCxnSpPr>
            <a:cxnSpLocks/>
          </p:cNvCxnSpPr>
          <p:nvPr/>
        </p:nvCxnSpPr>
        <p:spPr>
          <a:xfrm rot="5400000">
            <a:off x="10870692"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E5F72D1-BBF6-E016-7428-2D00FE7F3538}"/>
              </a:ext>
            </a:extLst>
          </p:cNvPr>
          <p:cNvSpPr txBox="1"/>
          <p:nvPr/>
        </p:nvSpPr>
        <p:spPr>
          <a:xfrm>
            <a:off x="722710" y="5862443"/>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Oct-86</a:t>
            </a:r>
            <a:endParaRPr lang="en-CA" sz="12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5C08D4C1-8DBF-567E-5D21-0C56DA21C854}"/>
              </a:ext>
            </a:extLst>
          </p:cNvPr>
          <p:cNvSpPr txBox="1"/>
          <p:nvPr/>
        </p:nvSpPr>
        <p:spPr>
          <a:xfrm>
            <a:off x="2133771" y="5862443"/>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Oct-91</a:t>
            </a:r>
            <a:endParaRPr lang="en-CA" sz="1200"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961A926-2E76-5310-C05C-F445071929EF}"/>
              </a:ext>
            </a:extLst>
          </p:cNvPr>
          <p:cNvSpPr txBox="1"/>
          <p:nvPr/>
        </p:nvSpPr>
        <p:spPr>
          <a:xfrm>
            <a:off x="3544832" y="5862443"/>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Oct-96</a:t>
            </a:r>
            <a:endParaRPr lang="en-CA" sz="1200"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1BA1C9B5-D4B2-C8A6-D6A8-65018F29C3B6}"/>
              </a:ext>
            </a:extLst>
          </p:cNvPr>
          <p:cNvSpPr txBox="1"/>
          <p:nvPr/>
        </p:nvSpPr>
        <p:spPr>
          <a:xfrm>
            <a:off x="4955893" y="5862443"/>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Oct-01</a:t>
            </a:r>
            <a:endParaRPr lang="en-CA" sz="12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5B85CDEA-FF76-802F-2997-B303B96CED8C}"/>
              </a:ext>
            </a:extLst>
          </p:cNvPr>
          <p:cNvSpPr txBox="1"/>
          <p:nvPr/>
        </p:nvSpPr>
        <p:spPr>
          <a:xfrm>
            <a:off x="6366954" y="5862443"/>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Oct-06</a:t>
            </a:r>
            <a:endParaRPr lang="en-CA" sz="12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6AD5A7CC-1CC1-DC1E-7C1D-EDE11AFE070D}"/>
              </a:ext>
            </a:extLst>
          </p:cNvPr>
          <p:cNvSpPr txBox="1"/>
          <p:nvPr/>
        </p:nvSpPr>
        <p:spPr>
          <a:xfrm>
            <a:off x="7778015" y="5862443"/>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Oct-11</a:t>
            </a:r>
            <a:endParaRPr lang="en-CA" sz="12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AFE04B4C-4663-6F30-424E-28EED7C27505}"/>
              </a:ext>
            </a:extLst>
          </p:cNvPr>
          <p:cNvSpPr txBox="1"/>
          <p:nvPr/>
        </p:nvSpPr>
        <p:spPr>
          <a:xfrm>
            <a:off x="9189076" y="5862443"/>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Oct-16</a:t>
            </a:r>
            <a:endParaRPr lang="en-CA" sz="12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531979D1-8A14-28CE-9D1F-E591F3BC67AF}"/>
              </a:ext>
            </a:extLst>
          </p:cNvPr>
          <p:cNvSpPr txBox="1"/>
          <p:nvPr/>
        </p:nvSpPr>
        <p:spPr>
          <a:xfrm>
            <a:off x="10600135" y="5862443"/>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Oct-21</a:t>
            </a:r>
            <a:endParaRPr lang="en-CA" sz="12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8C42029D-9467-7049-5C0E-FC00F7D84012}"/>
              </a:ext>
            </a:extLst>
          </p:cNvPr>
          <p:cNvSpPr txBox="1"/>
          <p:nvPr/>
        </p:nvSpPr>
        <p:spPr>
          <a:xfrm>
            <a:off x="11154855" y="2451689"/>
            <a:ext cx="669129" cy="276999"/>
          </a:xfrm>
          <a:prstGeom prst="rect">
            <a:avLst/>
          </a:prstGeom>
          <a:noFill/>
        </p:spPr>
        <p:txBody>
          <a:bodyPr wrap="square">
            <a:spAutoFit/>
          </a:bodyPr>
          <a:lstStyle/>
          <a:p>
            <a:pPr algn="ctr"/>
            <a:r>
              <a:rPr lang="en-US" sz="1200" b="1" dirty="0">
                <a:solidFill>
                  <a:srgbClr val="021B4C"/>
                </a:solidFill>
                <a:latin typeface="Arial" panose="020B0604020202020204" pitchFamily="34" charset="0"/>
                <a:cs typeface="Arial" panose="020B0604020202020204" pitchFamily="34" charset="0"/>
              </a:rPr>
              <a:t>10.7%</a:t>
            </a:r>
            <a:endParaRPr lang="en-CA" sz="1200" b="1" dirty="0">
              <a:solidFill>
                <a:srgbClr val="021B4C"/>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23E76AF6-D914-91FF-8698-C5CED4F0813F}"/>
              </a:ext>
            </a:extLst>
          </p:cNvPr>
          <p:cNvSpPr txBox="1"/>
          <p:nvPr/>
        </p:nvSpPr>
        <p:spPr>
          <a:xfrm>
            <a:off x="1546114" y="1863357"/>
            <a:ext cx="1658540"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Dividend growers</a:t>
            </a:r>
            <a:endParaRPr lang="en-CA" sz="12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D96916BB-BC6C-7CB0-AE54-FB53068370E6}"/>
              </a:ext>
            </a:extLst>
          </p:cNvPr>
          <p:cNvSpPr txBox="1"/>
          <p:nvPr/>
        </p:nvSpPr>
        <p:spPr>
          <a:xfrm>
            <a:off x="1546114" y="2180257"/>
            <a:ext cx="1658540"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Dividend payers</a:t>
            </a:r>
            <a:endParaRPr lang="en-CA" sz="12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BCB7DCD8-EEF0-E904-D594-879F2608CD95}"/>
              </a:ext>
            </a:extLst>
          </p:cNvPr>
          <p:cNvSpPr txBox="1"/>
          <p:nvPr/>
        </p:nvSpPr>
        <p:spPr>
          <a:xfrm>
            <a:off x="1546114" y="2497156"/>
            <a:ext cx="1658540"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TSX composite</a:t>
            </a:r>
            <a:endParaRPr lang="en-CA" sz="120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E5DB128C-72C8-9ABE-B022-4B99B97C8C91}"/>
              </a:ext>
            </a:extLst>
          </p:cNvPr>
          <p:cNvSpPr txBox="1"/>
          <p:nvPr/>
        </p:nvSpPr>
        <p:spPr>
          <a:xfrm>
            <a:off x="1546114" y="2814055"/>
            <a:ext cx="1658540"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Dividend cutters</a:t>
            </a:r>
            <a:endParaRPr lang="en-CA" sz="1200"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2DBDE9D-5911-333A-700A-04FEF0D23C60}"/>
              </a:ext>
            </a:extLst>
          </p:cNvPr>
          <p:cNvSpPr txBox="1"/>
          <p:nvPr/>
        </p:nvSpPr>
        <p:spPr>
          <a:xfrm>
            <a:off x="1546114" y="3130955"/>
            <a:ext cx="1658540"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Non-payers</a:t>
            </a:r>
            <a:endParaRPr lang="en-CA" sz="1200" dirty="0">
              <a:latin typeface="Arial" panose="020B060402020202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id="{38A56636-EC61-9B63-C777-99D2340E5F5C}"/>
              </a:ext>
            </a:extLst>
          </p:cNvPr>
          <p:cNvCxnSpPr>
            <a:cxnSpLocks/>
          </p:cNvCxnSpPr>
          <p:nvPr/>
        </p:nvCxnSpPr>
        <p:spPr>
          <a:xfrm>
            <a:off x="1279014" y="2001857"/>
            <a:ext cx="228600" cy="0"/>
          </a:xfrm>
          <a:prstGeom prst="line">
            <a:avLst/>
          </a:prstGeom>
          <a:ln w="28575">
            <a:solidFill>
              <a:srgbClr val="021B4C"/>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AC91081-4127-6B7B-1DBB-DB83079AECF5}"/>
              </a:ext>
            </a:extLst>
          </p:cNvPr>
          <p:cNvSpPr txBox="1"/>
          <p:nvPr/>
        </p:nvSpPr>
        <p:spPr>
          <a:xfrm>
            <a:off x="11154855" y="3747627"/>
            <a:ext cx="669129" cy="276999"/>
          </a:xfrm>
          <a:prstGeom prst="rect">
            <a:avLst/>
          </a:prstGeom>
          <a:noFill/>
          <a:ln>
            <a:noFill/>
          </a:ln>
        </p:spPr>
        <p:txBody>
          <a:bodyPr wrap="square">
            <a:spAutoFit/>
          </a:bodyPr>
          <a:lstStyle/>
          <a:p>
            <a:pPr algn="ctr"/>
            <a:r>
              <a:rPr lang="en-US" sz="1200" b="1" dirty="0">
                <a:solidFill>
                  <a:srgbClr val="027B1A"/>
                </a:solidFill>
                <a:latin typeface="Arial" panose="020B0604020202020204" pitchFamily="34" charset="0"/>
                <a:cs typeface="Arial" panose="020B0604020202020204" pitchFamily="34" charset="0"/>
              </a:rPr>
              <a:t>9.0%</a:t>
            </a:r>
            <a:endParaRPr lang="en-CA" sz="1200" b="1" dirty="0">
              <a:solidFill>
                <a:srgbClr val="027B1A"/>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235C16C4-D5EF-21F7-76B1-9B62F52D372B}"/>
              </a:ext>
            </a:extLst>
          </p:cNvPr>
          <p:cNvSpPr txBox="1"/>
          <p:nvPr/>
        </p:nvSpPr>
        <p:spPr>
          <a:xfrm>
            <a:off x="11154855" y="4871928"/>
            <a:ext cx="669129" cy="276999"/>
          </a:xfrm>
          <a:prstGeom prst="rect">
            <a:avLst/>
          </a:prstGeom>
          <a:noFill/>
          <a:ln>
            <a:noFill/>
          </a:ln>
        </p:spPr>
        <p:txBody>
          <a:bodyPr wrap="square">
            <a:spAutoFit/>
          </a:bodyPr>
          <a:lstStyle/>
          <a:p>
            <a:pPr algn="ctr"/>
            <a:r>
              <a:rPr lang="en-US" sz="1200" b="1" dirty="0">
                <a:solidFill>
                  <a:srgbClr val="B40000"/>
                </a:solidFill>
                <a:latin typeface="Arial" panose="020B0604020202020204" pitchFamily="34" charset="0"/>
                <a:cs typeface="Arial" panose="020B0604020202020204" pitchFamily="34" charset="0"/>
              </a:rPr>
              <a:t>6.0%</a:t>
            </a:r>
            <a:endParaRPr lang="en-CA" sz="1200" b="1" dirty="0">
              <a:solidFill>
                <a:srgbClr val="B40000"/>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E809C2A3-02A6-0A05-2033-10F3A42005D1}"/>
              </a:ext>
            </a:extLst>
          </p:cNvPr>
          <p:cNvSpPr txBox="1"/>
          <p:nvPr/>
        </p:nvSpPr>
        <p:spPr>
          <a:xfrm>
            <a:off x="11154855" y="5225668"/>
            <a:ext cx="669129" cy="276999"/>
          </a:xfrm>
          <a:prstGeom prst="rect">
            <a:avLst/>
          </a:prstGeom>
          <a:noFill/>
          <a:ln>
            <a:noFill/>
          </a:ln>
        </p:spPr>
        <p:txBody>
          <a:bodyPr wrap="square">
            <a:spAutoFit/>
          </a:bodyPr>
          <a:lstStyle/>
          <a:p>
            <a:pPr algn="ctr"/>
            <a:r>
              <a:rPr lang="en-US" sz="1200" b="1" dirty="0">
                <a:solidFill>
                  <a:srgbClr val="575659"/>
                </a:solidFill>
                <a:latin typeface="Arial" panose="020B0604020202020204" pitchFamily="34" charset="0"/>
                <a:cs typeface="Arial" panose="020B0604020202020204" pitchFamily="34" charset="0"/>
              </a:rPr>
              <a:t>3.2%</a:t>
            </a:r>
            <a:endParaRPr lang="en-CA" sz="1200" b="1" dirty="0">
              <a:solidFill>
                <a:srgbClr val="575659"/>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693D9704-B51B-3FBC-CBFB-AE798C2D870F}"/>
              </a:ext>
            </a:extLst>
          </p:cNvPr>
          <p:cNvSpPr txBox="1"/>
          <p:nvPr/>
        </p:nvSpPr>
        <p:spPr>
          <a:xfrm>
            <a:off x="11154855" y="5456047"/>
            <a:ext cx="669129" cy="276999"/>
          </a:xfrm>
          <a:prstGeom prst="rect">
            <a:avLst/>
          </a:prstGeom>
          <a:noFill/>
        </p:spPr>
        <p:txBody>
          <a:bodyPr wrap="square">
            <a:spAutoFit/>
          </a:bodyPr>
          <a:lstStyle/>
          <a:p>
            <a:pPr algn="ctr"/>
            <a:r>
              <a:rPr lang="en-US" sz="1200" b="1" dirty="0">
                <a:latin typeface="Arial" panose="020B0604020202020204" pitchFamily="34" charset="0"/>
                <a:cs typeface="Arial" panose="020B0604020202020204" pitchFamily="34" charset="0"/>
              </a:rPr>
              <a:t>0.5%</a:t>
            </a:r>
            <a:endParaRPr lang="en-CA" sz="1200" b="1" dirty="0">
              <a:latin typeface="Arial" panose="020B0604020202020204" pitchFamily="34" charset="0"/>
              <a:cs typeface="Arial" panose="020B0604020202020204" pitchFamily="34" charset="0"/>
            </a:endParaRPr>
          </a:p>
        </p:txBody>
      </p:sp>
      <p:sp>
        <p:nvSpPr>
          <p:cNvPr id="73" name="Arrow: Down 72">
            <a:extLst>
              <a:ext uri="{FF2B5EF4-FFF2-40B4-BE49-F238E27FC236}">
                <a16:creationId xmlns:a16="http://schemas.microsoft.com/office/drawing/2014/main" id="{65A1CCCD-F3EC-DC1F-746C-165F1DB43DBB}"/>
              </a:ext>
            </a:extLst>
          </p:cNvPr>
          <p:cNvSpPr/>
          <p:nvPr/>
        </p:nvSpPr>
        <p:spPr>
          <a:xfrm>
            <a:off x="11055240" y="1665663"/>
            <a:ext cx="809625" cy="437934"/>
          </a:xfrm>
          <a:prstGeom prst="downArrow">
            <a:avLst>
              <a:gd name="adj1" fmla="val 100000"/>
              <a:gd name="adj2" fmla="val 268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t>CAGR</a:t>
            </a:r>
          </a:p>
        </p:txBody>
      </p:sp>
      <p:cxnSp>
        <p:nvCxnSpPr>
          <p:cNvPr id="74" name="Straight Connector 73">
            <a:extLst>
              <a:ext uri="{FF2B5EF4-FFF2-40B4-BE49-F238E27FC236}">
                <a16:creationId xmlns:a16="http://schemas.microsoft.com/office/drawing/2014/main" id="{18C7F4CD-F76E-E06F-30DC-42C867151D75}"/>
              </a:ext>
            </a:extLst>
          </p:cNvPr>
          <p:cNvCxnSpPr>
            <a:cxnSpLocks/>
          </p:cNvCxnSpPr>
          <p:nvPr/>
        </p:nvCxnSpPr>
        <p:spPr>
          <a:xfrm>
            <a:off x="1279014" y="2316182"/>
            <a:ext cx="228600" cy="0"/>
          </a:xfrm>
          <a:prstGeom prst="line">
            <a:avLst/>
          </a:prstGeom>
          <a:ln w="28575">
            <a:solidFill>
              <a:srgbClr val="027B1A"/>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A0B8B0A-76BE-C501-ED79-E7025EF4AD1C}"/>
              </a:ext>
            </a:extLst>
          </p:cNvPr>
          <p:cNvCxnSpPr>
            <a:cxnSpLocks/>
          </p:cNvCxnSpPr>
          <p:nvPr/>
        </p:nvCxnSpPr>
        <p:spPr>
          <a:xfrm>
            <a:off x="1279014" y="2630507"/>
            <a:ext cx="228600" cy="0"/>
          </a:xfrm>
          <a:prstGeom prst="line">
            <a:avLst/>
          </a:prstGeom>
          <a:ln w="28575">
            <a:solidFill>
              <a:srgbClr val="B4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35062E8-90D6-557D-1DE2-3012631B2609}"/>
              </a:ext>
            </a:extLst>
          </p:cNvPr>
          <p:cNvCxnSpPr>
            <a:cxnSpLocks/>
          </p:cNvCxnSpPr>
          <p:nvPr/>
        </p:nvCxnSpPr>
        <p:spPr>
          <a:xfrm>
            <a:off x="1279014" y="2944832"/>
            <a:ext cx="228600" cy="0"/>
          </a:xfrm>
          <a:prstGeom prst="line">
            <a:avLst/>
          </a:prstGeom>
          <a:ln w="28575">
            <a:solidFill>
              <a:srgbClr val="57565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90C4719-DF64-79C8-251D-0AF233DA1725}"/>
              </a:ext>
            </a:extLst>
          </p:cNvPr>
          <p:cNvCxnSpPr>
            <a:cxnSpLocks/>
          </p:cNvCxnSpPr>
          <p:nvPr/>
        </p:nvCxnSpPr>
        <p:spPr>
          <a:xfrm>
            <a:off x="1279014" y="3259157"/>
            <a:ext cx="2286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8F08DFF1-A39D-6927-97A0-CA715A201208}"/>
              </a:ext>
            </a:extLst>
          </p:cNvPr>
          <p:cNvSpPr txBox="1"/>
          <p:nvPr/>
        </p:nvSpPr>
        <p:spPr>
          <a:xfrm>
            <a:off x="1279014" y="4521377"/>
            <a:ext cx="2134790" cy="646331"/>
          </a:xfrm>
          <a:prstGeom prst="rect">
            <a:avLst/>
          </a:prstGeom>
          <a:solidFill>
            <a:schemeClr val="bg1"/>
          </a:solidFill>
          <a:ln w="6350">
            <a:solidFill>
              <a:srgbClr val="C0C0C0"/>
            </a:solidFill>
          </a:ln>
        </p:spPr>
        <p:txBody>
          <a:bodyPr wrap="square">
            <a:spAutoFit/>
          </a:bodyPr>
          <a:lstStyle/>
          <a:p>
            <a:r>
              <a:rPr lang="en-US" sz="1200" dirty="0">
                <a:latin typeface="Arial" panose="020B0604020202020204" pitchFamily="34" charset="0"/>
                <a:cs typeface="Arial" panose="020B0604020202020204" pitchFamily="34" charset="0"/>
              </a:rPr>
              <a:t>*Equal weighted equity only. Total return indexes.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Oct 1986 = 1,000.</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65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DDCEE48-D5E9-2237-6B34-B2D40FD399A3}"/>
              </a:ext>
            </a:extLst>
          </p:cNvPr>
          <p:cNvGraphicFramePr/>
          <p:nvPr>
            <p:extLst>
              <p:ext uri="{D42A27DB-BD31-4B8C-83A1-F6EECF244321}">
                <p14:modId xmlns:p14="http://schemas.microsoft.com/office/powerpoint/2010/main" val="3942888345"/>
              </p:ext>
            </p:extLst>
          </p:nvPr>
        </p:nvGraphicFramePr>
        <p:xfrm>
          <a:off x="371475" y="1678068"/>
          <a:ext cx="11591434" cy="450365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a:extLst>
              <a:ext uri="{FF2B5EF4-FFF2-40B4-BE49-F238E27FC236}">
                <a16:creationId xmlns:a16="http://schemas.microsoft.com/office/drawing/2014/main" id="{32987DAB-F450-D32C-A5B9-56DEE041F510}"/>
              </a:ext>
            </a:extLst>
          </p:cNvPr>
          <p:cNvSpPr>
            <a:spLocks noGrp="1"/>
          </p:cNvSpPr>
          <p:nvPr>
            <p:ph type="title"/>
          </p:nvPr>
        </p:nvSpPr>
        <p:spPr/>
        <p:txBody>
          <a:bodyPr/>
          <a:lstStyle/>
          <a:p>
            <a:r>
              <a:rPr lang="en-US" dirty="0"/>
              <a:t>…and with the lowest volatility</a:t>
            </a:r>
            <a:br>
              <a:rPr lang="en-US" dirty="0"/>
            </a:br>
            <a:endParaRPr lang="en-CA" dirty="0"/>
          </a:p>
        </p:txBody>
      </p:sp>
      <p:sp>
        <p:nvSpPr>
          <p:cNvPr id="11" name="Text Placeholder 10">
            <a:extLst>
              <a:ext uri="{FF2B5EF4-FFF2-40B4-BE49-F238E27FC236}">
                <a16:creationId xmlns:a16="http://schemas.microsoft.com/office/drawing/2014/main" id="{06B83A5F-D7E3-5D9F-928A-B50C46F3CF7E}"/>
              </a:ext>
            </a:extLst>
          </p:cNvPr>
          <p:cNvSpPr>
            <a:spLocks noGrp="1"/>
          </p:cNvSpPr>
          <p:nvPr>
            <p:ph type="body" sz="quarter" idx="14"/>
          </p:nvPr>
        </p:nvSpPr>
        <p:spPr/>
        <p:txBody>
          <a:bodyPr/>
          <a:lstStyle/>
          <a:p>
            <a:r>
              <a:rPr lang="en-CA" dirty="0"/>
              <a:t>Source:  RBC Capital Markets Quantitative Research, Mackenzie Investments</a:t>
            </a:r>
          </a:p>
        </p:txBody>
      </p:sp>
      <p:sp>
        <p:nvSpPr>
          <p:cNvPr id="10" name="Subtitle 9">
            <a:extLst>
              <a:ext uri="{FF2B5EF4-FFF2-40B4-BE49-F238E27FC236}">
                <a16:creationId xmlns:a16="http://schemas.microsoft.com/office/drawing/2014/main" id="{07041B76-BECD-8380-848A-E3121CB06367}"/>
              </a:ext>
            </a:extLst>
          </p:cNvPr>
          <p:cNvSpPr>
            <a:spLocks noGrp="1"/>
          </p:cNvSpPr>
          <p:nvPr>
            <p:ph type="subTitle" idx="10"/>
          </p:nvPr>
        </p:nvSpPr>
        <p:spPr/>
        <p:txBody>
          <a:bodyPr/>
          <a:lstStyle/>
          <a:p>
            <a:r>
              <a:rPr lang="en-CA" dirty="0"/>
              <a:t>Canadian dividend annualized volatility</a:t>
            </a:r>
          </a:p>
        </p:txBody>
      </p:sp>
    </p:spTree>
    <p:extLst>
      <p:ext uri="{BB962C8B-B14F-4D97-AF65-F5344CB8AC3E}">
        <p14:creationId xmlns:p14="http://schemas.microsoft.com/office/powerpoint/2010/main" val="47756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914BADE-CD21-A3C1-BA4F-27241AE42B50}"/>
              </a:ext>
            </a:extLst>
          </p:cNvPr>
          <p:cNvGraphicFramePr/>
          <p:nvPr>
            <p:extLst>
              <p:ext uri="{D42A27DB-BD31-4B8C-83A1-F6EECF244321}">
                <p14:modId xmlns:p14="http://schemas.microsoft.com/office/powerpoint/2010/main" val="2251081021"/>
              </p:ext>
            </p:extLst>
          </p:nvPr>
        </p:nvGraphicFramePr>
        <p:xfrm>
          <a:off x="269507" y="1659467"/>
          <a:ext cx="11704319" cy="450070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0E42F137-405F-9DA9-724E-F3FB74261197}"/>
              </a:ext>
            </a:extLst>
          </p:cNvPr>
          <p:cNvCxnSpPr>
            <a:cxnSpLocks/>
          </p:cNvCxnSpPr>
          <p:nvPr/>
        </p:nvCxnSpPr>
        <p:spPr>
          <a:xfrm>
            <a:off x="1057275" y="3826934"/>
            <a:ext cx="1059815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820D8-2737-A5A6-E075-3178BE26B814}"/>
              </a:ext>
            </a:extLst>
          </p:cNvPr>
          <p:cNvSpPr txBox="1"/>
          <p:nvPr/>
        </p:nvSpPr>
        <p:spPr>
          <a:xfrm>
            <a:off x="6872438" y="3488380"/>
            <a:ext cx="1798855" cy="338554"/>
          </a:xfrm>
          <a:prstGeom prst="rect">
            <a:avLst/>
          </a:prstGeom>
          <a:noFill/>
        </p:spPr>
        <p:txBody>
          <a:bodyPr wrap="square" rtlCol="0">
            <a:spAutoFit/>
          </a:bodyPr>
          <a:lstStyle/>
          <a:p>
            <a:r>
              <a:rPr lang="en-CA" sz="1600" dirty="0">
                <a:solidFill>
                  <a:schemeClr val="accent2"/>
                </a:solidFill>
              </a:rPr>
              <a:t>Average = 55%</a:t>
            </a:r>
          </a:p>
        </p:txBody>
      </p:sp>
      <p:sp>
        <p:nvSpPr>
          <p:cNvPr id="21" name="Title 20">
            <a:extLst>
              <a:ext uri="{FF2B5EF4-FFF2-40B4-BE49-F238E27FC236}">
                <a16:creationId xmlns:a16="http://schemas.microsoft.com/office/drawing/2014/main" id="{9EB7E506-20A3-2377-BA74-074F8CABB41E}"/>
              </a:ext>
            </a:extLst>
          </p:cNvPr>
          <p:cNvSpPr>
            <a:spLocks noGrp="1"/>
          </p:cNvSpPr>
          <p:nvPr>
            <p:ph type="title"/>
          </p:nvPr>
        </p:nvSpPr>
        <p:spPr>
          <a:xfrm>
            <a:off x="450572" y="774356"/>
            <a:ext cx="11627127" cy="824019"/>
          </a:xfrm>
        </p:spPr>
        <p:txBody>
          <a:bodyPr/>
          <a:lstStyle/>
          <a:p>
            <a:r>
              <a:rPr lang="en-US" dirty="0"/>
              <a:t>Dividends likely to be significant part of total returns again</a:t>
            </a:r>
            <a:br>
              <a:rPr lang="en-US" dirty="0"/>
            </a:br>
            <a:endParaRPr lang="en-CA" dirty="0"/>
          </a:p>
        </p:txBody>
      </p:sp>
      <p:sp>
        <p:nvSpPr>
          <p:cNvPr id="23" name="Text Placeholder 22">
            <a:extLst>
              <a:ext uri="{FF2B5EF4-FFF2-40B4-BE49-F238E27FC236}">
                <a16:creationId xmlns:a16="http://schemas.microsoft.com/office/drawing/2014/main" id="{549B573A-CA7B-6822-1A16-C2CC487CCBA9}"/>
              </a:ext>
            </a:extLst>
          </p:cNvPr>
          <p:cNvSpPr>
            <a:spLocks noGrp="1"/>
          </p:cNvSpPr>
          <p:nvPr>
            <p:ph type="body" sz="quarter" idx="14"/>
          </p:nvPr>
        </p:nvSpPr>
        <p:spPr/>
        <p:txBody>
          <a:bodyPr/>
          <a:lstStyle/>
          <a:p>
            <a:r>
              <a:rPr lang="en-US" dirty="0"/>
              <a:t>Source:  RBC Capital Markets Quantitative Research, Mackenzie Investments. Analysis begins Jan 31, 1956.</a:t>
            </a:r>
          </a:p>
        </p:txBody>
      </p:sp>
      <p:sp>
        <p:nvSpPr>
          <p:cNvPr id="22" name="Subtitle 21">
            <a:extLst>
              <a:ext uri="{FF2B5EF4-FFF2-40B4-BE49-F238E27FC236}">
                <a16:creationId xmlns:a16="http://schemas.microsoft.com/office/drawing/2014/main" id="{8303E7FF-C42B-E420-0FFF-56A3E0D651D7}"/>
              </a:ext>
            </a:extLst>
          </p:cNvPr>
          <p:cNvSpPr>
            <a:spLocks noGrp="1"/>
          </p:cNvSpPr>
          <p:nvPr>
            <p:ph type="subTitle" idx="10"/>
          </p:nvPr>
        </p:nvSpPr>
        <p:spPr/>
        <p:txBody>
          <a:bodyPr/>
          <a:lstStyle/>
          <a:p>
            <a:r>
              <a:rPr lang="en-US" dirty="0"/>
              <a:t>S&amp;P/TSX dividend contribution to total return</a:t>
            </a:r>
          </a:p>
        </p:txBody>
      </p:sp>
      <p:sp>
        <p:nvSpPr>
          <p:cNvPr id="26" name="Rectangle 25">
            <a:extLst>
              <a:ext uri="{FF2B5EF4-FFF2-40B4-BE49-F238E27FC236}">
                <a16:creationId xmlns:a16="http://schemas.microsoft.com/office/drawing/2014/main" id="{BCC8FFED-4B5B-7A87-D82A-B0F9FB9C84FE}"/>
              </a:ext>
            </a:extLst>
          </p:cNvPr>
          <p:cNvSpPr/>
          <p:nvPr/>
        </p:nvSpPr>
        <p:spPr>
          <a:xfrm>
            <a:off x="10322351" y="4629752"/>
            <a:ext cx="1333075" cy="1631348"/>
          </a:xfrm>
          <a:prstGeom prst="rect">
            <a:avLst/>
          </a:prstGeom>
          <a:solidFill>
            <a:srgbClr val="E87524">
              <a:alpha val="10196"/>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496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4FB011E6-242B-8E24-CCEA-CA551AEE81FD}"/>
              </a:ext>
            </a:extLst>
          </p:cNvPr>
          <p:cNvSpPr>
            <a:spLocks noGrp="1"/>
          </p:cNvSpPr>
          <p:nvPr>
            <p:ph type="title"/>
          </p:nvPr>
        </p:nvSpPr>
        <p:spPr/>
        <p:txBody>
          <a:bodyPr/>
          <a:lstStyle/>
          <a:p>
            <a:r>
              <a:rPr lang="en-US" dirty="0"/>
              <a:t>Performance</a:t>
            </a:r>
          </a:p>
        </p:txBody>
      </p:sp>
      <p:sp>
        <p:nvSpPr>
          <p:cNvPr id="8" name="Text Placeholder 7">
            <a:extLst>
              <a:ext uri="{FF2B5EF4-FFF2-40B4-BE49-F238E27FC236}">
                <a16:creationId xmlns:a16="http://schemas.microsoft.com/office/drawing/2014/main" id="{B769AA21-FC13-729B-4ADE-0A778E39403C}"/>
              </a:ext>
            </a:extLst>
          </p:cNvPr>
          <p:cNvSpPr>
            <a:spLocks noGrp="1"/>
          </p:cNvSpPr>
          <p:nvPr>
            <p:ph type="body" sz="quarter" idx="14"/>
          </p:nvPr>
        </p:nvSpPr>
        <p:spPr/>
        <p:txBody>
          <a:bodyPr/>
          <a:lstStyle/>
          <a:p>
            <a:r>
              <a:rPr lang="en-US" dirty="0"/>
              <a:t>Source: Mackenzie Investments. As of August 31, 2022, in CAD (periods over 1 year are annualized),</a:t>
            </a:r>
          </a:p>
        </p:txBody>
      </p:sp>
      <p:sp>
        <p:nvSpPr>
          <p:cNvPr id="10" name="Rectangle 428">
            <a:extLst>
              <a:ext uri="{FF2B5EF4-FFF2-40B4-BE49-F238E27FC236}">
                <a16:creationId xmlns:a16="http://schemas.microsoft.com/office/drawing/2014/main" id="{A67AB808-E2B8-E4FE-28B9-6937301FCEEF}"/>
              </a:ext>
            </a:extLst>
          </p:cNvPr>
          <p:cNvSpPr>
            <a:spLocks noChangeArrowheads="1"/>
          </p:cNvSpPr>
          <p:nvPr/>
        </p:nvSpPr>
        <p:spPr bwMode="auto">
          <a:xfrm>
            <a:off x="7724816" y="4165885"/>
            <a:ext cx="2066785" cy="276999"/>
          </a:xfrm>
          <a:prstGeom prst="rect">
            <a:avLst/>
          </a:prstGeom>
          <a:noFill/>
        </p:spPr>
        <p:txBody>
          <a:bodyPr wrap="square" rtlCol="0">
            <a:spAutoFit/>
          </a:bodyPr>
          <a:lstStyle/>
          <a:p>
            <a:pPr marL="0" marR="0" lvl="0" indent="0" algn="l" defTabSz="346710" rtl="0" eaLnBrk="1"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a:rPr>
              <a:t>Portfolio vs. peer group</a:t>
            </a:r>
          </a:p>
        </p:txBody>
      </p:sp>
      <p:sp>
        <p:nvSpPr>
          <p:cNvPr id="11" name="TextBox 10">
            <a:extLst>
              <a:ext uri="{FF2B5EF4-FFF2-40B4-BE49-F238E27FC236}">
                <a16:creationId xmlns:a16="http://schemas.microsoft.com/office/drawing/2014/main" id="{323BB76F-24FE-A5A3-294E-ADB02BA166CE}"/>
              </a:ext>
            </a:extLst>
          </p:cNvPr>
          <p:cNvSpPr txBox="1"/>
          <p:nvPr/>
        </p:nvSpPr>
        <p:spPr>
          <a:xfrm>
            <a:off x="7724817" y="4525456"/>
            <a:ext cx="1303562"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3-year volatility</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12" name="TextBox 11">
            <a:extLst>
              <a:ext uri="{FF2B5EF4-FFF2-40B4-BE49-F238E27FC236}">
                <a16:creationId xmlns:a16="http://schemas.microsoft.com/office/drawing/2014/main" id="{0F0981B8-5BC8-E232-3591-E71149E28C6C}"/>
              </a:ext>
            </a:extLst>
          </p:cNvPr>
          <p:cNvSpPr txBox="1"/>
          <p:nvPr/>
        </p:nvSpPr>
        <p:spPr>
          <a:xfrm>
            <a:off x="7724817" y="4998641"/>
            <a:ext cx="1303562"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lang="en-CA" sz="1200" b="1" kern="0" dirty="0">
                <a:latin typeface="Arial" panose="020B0604020202020204" pitchFamily="34" charset="0"/>
                <a:ea typeface="Arial" charset="0"/>
                <a:cs typeface="Arial" panose="020B0604020202020204" pitchFamily="34" charset="0"/>
                <a:sym typeface="Arial"/>
              </a:rPr>
              <a:t>5</a:t>
            </a: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-year volatility</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13" name="TextBox 12">
            <a:extLst>
              <a:ext uri="{FF2B5EF4-FFF2-40B4-BE49-F238E27FC236}">
                <a16:creationId xmlns:a16="http://schemas.microsoft.com/office/drawing/2014/main" id="{258C1343-1C22-D695-4337-19F9D5F46CDB}"/>
              </a:ext>
            </a:extLst>
          </p:cNvPr>
          <p:cNvSpPr txBox="1"/>
          <p:nvPr/>
        </p:nvSpPr>
        <p:spPr>
          <a:xfrm>
            <a:off x="7724817" y="5471826"/>
            <a:ext cx="1388522"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lang="en-CA" sz="1200" b="1" kern="0" dirty="0">
                <a:latin typeface="Arial" panose="020B0604020202020204" pitchFamily="34" charset="0"/>
                <a:ea typeface="Arial" charset="0"/>
                <a:cs typeface="Arial" panose="020B0604020202020204" pitchFamily="34" charset="0"/>
                <a:sym typeface="Arial"/>
              </a:rPr>
              <a:t>10</a:t>
            </a: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-year volatility</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14" name="TextBox 13">
            <a:extLst>
              <a:ext uri="{FF2B5EF4-FFF2-40B4-BE49-F238E27FC236}">
                <a16:creationId xmlns:a16="http://schemas.microsoft.com/office/drawing/2014/main" id="{327AE671-1ABE-B325-0581-FF903DB35FFF}"/>
              </a:ext>
            </a:extLst>
          </p:cNvPr>
          <p:cNvSpPr txBox="1"/>
          <p:nvPr/>
        </p:nvSpPr>
        <p:spPr>
          <a:xfrm>
            <a:off x="11046199" y="4257562"/>
            <a:ext cx="596638" cy="253916"/>
          </a:xfrm>
          <a:prstGeom prst="rect">
            <a:avLst/>
          </a:prstGeom>
          <a:noFill/>
        </p:spPr>
        <p:txBody>
          <a:bodyPr wrap="non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Above</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15" name="TextBox 14">
            <a:extLst>
              <a:ext uri="{FF2B5EF4-FFF2-40B4-BE49-F238E27FC236}">
                <a16:creationId xmlns:a16="http://schemas.microsoft.com/office/drawing/2014/main" id="{3B0F5049-2DDE-1328-2EFE-CDD325B30944}"/>
              </a:ext>
            </a:extLst>
          </p:cNvPr>
          <p:cNvSpPr txBox="1"/>
          <p:nvPr/>
        </p:nvSpPr>
        <p:spPr>
          <a:xfrm>
            <a:off x="9885408" y="4257562"/>
            <a:ext cx="580608" cy="253916"/>
          </a:xfrm>
          <a:prstGeom prst="rect">
            <a:avLst/>
          </a:prstGeom>
          <a:noFill/>
        </p:spPr>
        <p:txBody>
          <a:bodyPr wrap="non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Below</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16" name="TextBox 15">
            <a:extLst>
              <a:ext uri="{FF2B5EF4-FFF2-40B4-BE49-F238E27FC236}">
                <a16:creationId xmlns:a16="http://schemas.microsoft.com/office/drawing/2014/main" id="{4AB9B419-5676-040E-3D79-E6295B1C9582}"/>
              </a:ext>
            </a:extLst>
          </p:cNvPr>
          <p:cNvSpPr txBox="1"/>
          <p:nvPr/>
        </p:nvSpPr>
        <p:spPr>
          <a:xfrm>
            <a:off x="10495027" y="4257562"/>
            <a:ext cx="532816" cy="261610"/>
          </a:xfrm>
          <a:prstGeom prst="rect">
            <a:avLst/>
          </a:prstGeom>
          <a:noFill/>
        </p:spPr>
        <p:txBody>
          <a:bodyPr wrap="squar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At</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graphicFrame>
        <p:nvGraphicFramePr>
          <p:cNvPr id="17" name="object 12">
            <a:extLst>
              <a:ext uri="{FF2B5EF4-FFF2-40B4-BE49-F238E27FC236}">
                <a16:creationId xmlns:a16="http://schemas.microsoft.com/office/drawing/2014/main" id="{4F0E4741-1DB1-5BF0-1008-51B629F15B56}"/>
              </a:ext>
            </a:extLst>
          </p:cNvPr>
          <p:cNvGraphicFramePr>
            <a:graphicFrameLocks noGrp="1"/>
          </p:cNvGraphicFramePr>
          <p:nvPr>
            <p:extLst>
              <p:ext uri="{D42A27DB-BD31-4B8C-83A1-F6EECF244321}">
                <p14:modId xmlns:p14="http://schemas.microsoft.com/office/powerpoint/2010/main" val="2368873327"/>
              </p:ext>
            </p:extLst>
          </p:nvPr>
        </p:nvGraphicFramePr>
        <p:xfrm>
          <a:off x="9883721" y="4531859"/>
          <a:ext cx="1759964" cy="262000"/>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2000">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extLst>
                  <a:ext uri="{0D108BD9-81ED-4DB2-BD59-A6C34878D82A}">
                    <a16:rowId xmlns:a16="http://schemas.microsoft.com/office/drawing/2014/main" val="10000"/>
                  </a:ext>
                </a:extLst>
              </a:tr>
            </a:tbl>
          </a:graphicData>
        </a:graphic>
      </p:graphicFrame>
      <p:graphicFrame>
        <p:nvGraphicFramePr>
          <p:cNvPr id="18" name="object 15">
            <a:extLst>
              <a:ext uri="{FF2B5EF4-FFF2-40B4-BE49-F238E27FC236}">
                <a16:creationId xmlns:a16="http://schemas.microsoft.com/office/drawing/2014/main" id="{E573ECCB-4F98-C195-C850-48FCBA814056}"/>
              </a:ext>
            </a:extLst>
          </p:cNvPr>
          <p:cNvGraphicFramePr>
            <a:graphicFrameLocks noGrp="1"/>
          </p:cNvGraphicFramePr>
          <p:nvPr>
            <p:extLst>
              <p:ext uri="{D42A27DB-BD31-4B8C-83A1-F6EECF244321}">
                <p14:modId xmlns:p14="http://schemas.microsoft.com/office/powerpoint/2010/main" val="2871185832"/>
              </p:ext>
            </p:extLst>
          </p:nvPr>
        </p:nvGraphicFramePr>
        <p:xfrm>
          <a:off x="9883721" y="5005066"/>
          <a:ext cx="1759964" cy="261975"/>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1975">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extLst>
                  <a:ext uri="{0D108BD9-81ED-4DB2-BD59-A6C34878D82A}">
                    <a16:rowId xmlns:a16="http://schemas.microsoft.com/office/drawing/2014/main" val="10000"/>
                  </a:ext>
                </a:extLst>
              </a:tr>
            </a:tbl>
          </a:graphicData>
        </a:graphic>
      </p:graphicFrame>
      <p:graphicFrame>
        <p:nvGraphicFramePr>
          <p:cNvPr id="19" name="object 16">
            <a:extLst>
              <a:ext uri="{FF2B5EF4-FFF2-40B4-BE49-F238E27FC236}">
                <a16:creationId xmlns:a16="http://schemas.microsoft.com/office/drawing/2014/main" id="{E5CF9D6C-0F09-7CC3-882C-8BED98EACE6D}"/>
              </a:ext>
            </a:extLst>
          </p:cNvPr>
          <p:cNvGraphicFramePr>
            <a:graphicFrameLocks noGrp="1"/>
          </p:cNvGraphicFramePr>
          <p:nvPr>
            <p:extLst>
              <p:ext uri="{D42A27DB-BD31-4B8C-83A1-F6EECF244321}">
                <p14:modId xmlns:p14="http://schemas.microsoft.com/office/powerpoint/2010/main" val="3695199991"/>
              </p:ext>
            </p:extLst>
          </p:nvPr>
        </p:nvGraphicFramePr>
        <p:xfrm>
          <a:off x="9883721" y="5478247"/>
          <a:ext cx="1759964" cy="261975"/>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1975">
                <a:tc>
                  <a:txBody>
                    <a:bodyPr/>
                    <a:lstStyle/>
                    <a:p>
                      <a:endParaRPr sz="120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extLst>
                  <a:ext uri="{0D108BD9-81ED-4DB2-BD59-A6C34878D82A}">
                    <a16:rowId xmlns:a16="http://schemas.microsoft.com/office/drawing/2014/main" val="10000"/>
                  </a:ext>
                </a:extLst>
              </a:tr>
            </a:tbl>
          </a:graphicData>
        </a:graphic>
      </p:graphicFrame>
      <p:sp>
        <p:nvSpPr>
          <p:cNvPr id="20" name="Rectangle 428">
            <a:extLst>
              <a:ext uri="{FF2B5EF4-FFF2-40B4-BE49-F238E27FC236}">
                <a16:creationId xmlns:a16="http://schemas.microsoft.com/office/drawing/2014/main" id="{77FC2640-C958-BA10-A77F-5E3F30AFFB19}"/>
              </a:ext>
            </a:extLst>
          </p:cNvPr>
          <p:cNvSpPr>
            <a:spLocks noChangeArrowheads="1"/>
          </p:cNvSpPr>
          <p:nvPr/>
        </p:nvSpPr>
        <p:spPr bwMode="auto">
          <a:xfrm>
            <a:off x="3470311" y="4140663"/>
            <a:ext cx="2066785" cy="276999"/>
          </a:xfrm>
          <a:prstGeom prst="rect">
            <a:avLst/>
          </a:prstGeom>
          <a:noFill/>
        </p:spPr>
        <p:txBody>
          <a:bodyPr wrap="square" rtlCol="0">
            <a:spAutoFit/>
          </a:bodyPr>
          <a:lstStyle/>
          <a:p>
            <a:pPr marL="0" marR="0" lvl="0" indent="0" algn="l" defTabSz="346710" rtl="0" eaLnBrk="1"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a:rPr>
              <a:t>Portfolio vs. peer group</a:t>
            </a:r>
          </a:p>
        </p:txBody>
      </p:sp>
      <p:sp>
        <p:nvSpPr>
          <p:cNvPr id="21" name="TextBox 20">
            <a:extLst>
              <a:ext uri="{FF2B5EF4-FFF2-40B4-BE49-F238E27FC236}">
                <a16:creationId xmlns:a16="http://schemas.microsoft.com/office/drawing/2014/main" id="{D65F629F-3170-6907-D960-82F62DAA0D31}"/>
              </a:ext>
            </a:extLst>
          </p:cNvPr>
          <p:cNvSpPr txBox="1"/>
          <p:nvPr/>
        </p:nvSpPr>
        <p:spPr>
          <a:xfrm>
            <a:off x="3470312" y="4500234"/>
            <a:ext cx="1122423"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3-year return</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22" name="TextBox 21">
            <a:extLst>
              <a:ext uri="{FF2B5EF4-FFF2-40B4-BE49-F238E27FC236}">
                <a16:creationId xmlns:a16="http://schemas.microsoft.com/office/drawing/2014/main" id="{27C6BF00-F505-6394-8CBB-651C32C6A732}"/>
              </a:ext>
            </a:extLst>
          </p:cNvPr>
          <p:cNvSpPr txBox="1"/>
          <p:nvPr/>
        </p:nvSpPr>
        <p:spPr>
          <a:xfrm>
            <a:off x="3470312" y="4973419"/>
            <a:ext cx="1122423"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lang="en-CA" sz="1200" b="1" kern="0" dirty="0">
                <a:latin typeface="Arial" panose="020B0604020202020204" pitchFamily="34" charset="0"/>
                <a:ea typeface="Arial" charset="0"/>
                <a:cs typeface="Arial" panose="020B0604020202020204" pitchFamily="34" charset="0"/>
                <a:sym typeface="Arial"/>
              </a:rPr>
              <a:t>5</a:t>
            </a: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-year return</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23" name="TextBox 22">
            <a:extLst>
              <a:ext uri="{FF2B5EF4-FFF2-40B4-BE49-F238E27FC236}">
                <a16:creationId xmlns:a16="http://schemas.microsoft.com/office/drawing/2014/main" id="{B20820A3-2622-D387-F596-0A66863DBD5F}"/>
              </a:ext>
            </a:extLst>
          </p:cNvPr>
          <p:cNvSpPr txBox="1"/>
          <p:nvPr/>
        </p:nvSpPr>
        <p:spPr>
          <a:xfrm>
            <a:off x="3470312" y="5446604"/>
            <a:ext cx="1207382"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lang="en-CA" sz="1200" b="1" kern="0" dirty="0">
                <a:latin typeface="Arial" panose="020B0604020202020204" pitchFamily="34" charset="0"/>
                <a:ea typeface="Arial" charset="0"/>
                <a:cs typeface="Arial" panose="020B0604020202020204" pitchFamily="34" charset="0"/>
                <a:sym typeface="Arial"/>
              </a:rPr>
              <a:t>10</a:t>
            </a: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-year return</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24" name="TextBox 23">
            <a:extLst>
              <a:ext uri="{FF2B5EF4-FFF2-40B4-BE49-F238E27FC236}">
                <a16:creationId xmlns:a16="http://schemas.microsoft.com/office/drawing/2014/main" id="{88946E29-4F14-83CC-B6ED-FAB0100772E1}"/>
              </a:ext>
            </a:extLst>
          </p:cNvPr>
          <p:cNvSpPr txBox="1"/>
          <p:nvPr/>
        </p:nvSpPr>
        <p:spPr>
          <a:xfrm>
            <a:off x="6791694" y="4232340"/>
            <a:ext cx="596638" cy="253916"/>
          </a:xfrm>
          <a:prstGeom prst="rect">
            <a:avLst/>
          </a:prstGeom>
          <a:noFill/>
        </p:spPr>
        <p:txBody>
          <a:bodyPr wrap="non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Above</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25" name="TextBox 24">
            <a:extLst>
              <a:ext uri="{FF2B5EF4-FFF2-40B4-BE49-F238E27FC236}">
                <a16:creationId xmlns:a16="http://schemas.microsoft.com/office/drawing/2014/main" id="{6C2DA560-AF78-F392-BD68-BA78423CC418}"/>
              </a:ext>
            </a:extLst>
          </p:cNvPr>
          <p:cNvSpPr txBox="1"/>
          <p:nvPr/>
        </p:nvSpPr>
        <p:spPr>
          <a:xfrm>
            <a:off x="5630903" y="4232340"/>
            <a:ext cx="580608" cy="253916"/>
          </a:xfrm>
          <a:prstGeom prst="rect">
            <a:avLst/>
          </a:prstGeom>
          <a:noFill/>
        </p:spPr>
        <p:txBody>
          <a:bodyPr wrap="non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Below</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26" name="TextBox 25">
            <a:extLst>
              <a:ext uri="{FF2B5EF4-FFF2-40B4-BE49-F238E27FC236}">
                <a16:creationId xmlns:a16="http://schemas.microsoft.com/office/drawing/2014/main" id="{39CC1F5F-01F8-21C0-764E-849412662B1C}"/>
              </a:ext>
            </a:extLst>
          </p:cNvPr>
          <p:cNvSpPr txBox="1"/>
          <p:nvPr/>
        </p:nvSpPr>
        <p:spPr>
          <a:xfrm>
            <a:off x="6240522" y="4232340"/>
            <a:ext cx="532816" cy="261610"/>
          </a:xfrm>
          <a:prstGeom prst="rect">
            <a:avLst/>
          </a:prstGeom>
          <a:noFill/>
        </p:spPr>
        <p:txBody>
          <a:bodyPr wrap="squar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At</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graphicFrame>
        <p:nvGraphicFramePr>
          <p:cNvPr id="27" name="object 12">
            <a:extLst>
              <a:ext uri="{FF2B5EF4-FFF2-40B4-BE49-F238E27FC236}">
                <a16:creationId xmlns:a16="http://schemas.microsoft.com/office/drawing/2014/main" id="{3E2C4CBB-8041-EE01-531B-5E471A727414}"/>
              </a:ext>
            </a:extLst>
          </p:cNvPr>
          <p:cNvGraphicFramePr>
            <a:graphicFrameLocks noGrp="1"/>
          </p:cNvGraphicFramePr>
          <p:nvPr>
            <p:extLst>
              <p:ext uri="{D42A27DB-BD31-4B8C-83A1-F6EECF244321}">
                <p14:modId xmlns:p14="http://schemas.microsoft.com/office/powerpoint/2010/main" val="1641666014"/>
              </p:ext>
            </p:extLst>
          </p:nvPr>
        </p:nvGraphicFramePr>
        <p:xfrm>
          <a:off x="5629216" y="4506637"/>
          <a:ext cx="1759964" cy="262000"/>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2000">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extLst>
                  <a:ext uri="{0D108BD9-81ED-4DB2-BD59-A6C34878D82A}">
                    <a16:rowId xmlns:a16="http://schemas.microsoft.com/office/drawing/2014/main" val="10000"/>
                  </a:ext>
                </a:extLst>
              </a:tr>
            </a:tbl>
          </a:graphicData>
        </a:graphic>
      </p:graphicFrame>
      <p:graphicFrame>
        <p:nvGraphicFramePr>
          <p:cNvPr id="28" name="object 15">
            <a:extLst>
              <a:ext uri="{FF2B5EF4-FFF2-40B4-BE49-F238E27FC236}">
                <a16:creationId xmlns:a16="http://schemas.microsoft.com/office/drawing/2014/main" id="{A386B966-4B4D-BFFC-F21F-D84EFEF28076}"/>
              </a:ext>
            </a:extLst>
          </p:cNvPr>
          <p:cNvGraphicFramePr>
            <a:graphicFrameLocks noGrp="1"/>
          </p:cNvGraphicFramePr>
          <p:nvPr>
            <p:extLst>
              <p:ext uri="{D42A27DB-BD31-4B8C-83A1-F6EECF244321}">
                <p14:modId xmlns:p14="http://schemas.microsoft.com/office/powerpoint/2010/main" val="1709939714"/>
              </p:ext>
            </p:extLst>
          </p:nvPr>
        </p:nvGraphicFramePr>
        <p:xfrm>
          <a:off x="5629216" y="4979844"/>
          <a:ext cx="1759964" cy="261975"/>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1975">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extLst>
                  <a:ext uri="{0D108BD9-81ED-4DB2-BD59-A6C34878D82A}">
                    <a16:rowId xmlns:a16="http://schemas.microsoft.com/office/drawing/2014/main" val="10000"/>
                  </a:ext>
                </a:extLst>
              </a:tr>
            </a:tbl>
          </a:graphicData>
        </a:graphic>
      </p:graphicFrame>
      <p:graphicFrame>
        <p:nvGraphicFramePr>
          <p:cNvPr id="29" name="object 16">
            <a:extLst>
              <a:ext uri="{FF2B5EF4-FFF2-40B4-BE49-F238E27FC236}">
                <a16:creationId xmlns:a16="http://schemas.microsoft.com/office/drawing/2014/main" id="{C79BBB0D-5140-0126-6B4B-8D45598C5891}"/>
              </a:ext>
            </a:extLst>
          </p:cNvPr>
          <p:cNvGraphicFramePr>
            <a:graphicFrameLocks noGrp="1"/>
          </p:cNvGraphicFramePr>
          <p:nvPr>
            <p:extLst>
              <p:ext uri="{D42A27DB-BD31-4B8C-83A1-F6EECF244321}">
                <p14:modId xmlns:p14="http://schemas.microsoft.com/office/powerpoint/2010/main" val="76326419"/>
              </p:ext>
            </p:extLst>
          </p:nvPr>
        </p:nvGraphicFramePr>
        <p:xfrm>
          <a:off x="5629216" y="5453025"/>
          <a:ext cx="1759964" cy="261975"/>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1975">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rgbClr val="DCDCDC"/>
                    </a:solidFill>
                  </a:tcPr>
                </a:tc>
                <a:extLst>
                  <a:ext uri="{0D108BD9-81ED-4DB2-BD59-A6C34878D82A}">
                    <a16:rowId xmlns:a16="http://schemas.microsoft.com/office/drawing/2014/main" val="10000"/>
                  </a:ext>
                </a:extLst>
              </a:tr>
            </a:tbl>
          </a:graphicData>
        </a:graphic>
      </p:graphicFrame>
      <p:graphicFrame>
        <p:nvGraphicFramePr>
          <p:cNvPr id="30" name="Table 29">
            <a:extLst>
              <a:ext uri="{FF2B5EF4-FFF2-40B4-BE49-F238E27FC236}">
                <a16:creationId xmlns:a16="http://schemas.microsoft.com/office/drawing/2014/main" id="{2ED7447C-9F21-4738-1267-7DB0EF35188A}"/>
              </a:ext>
            </a:extLst>
          </p:cNvPr>
          <p:cNvGraphicFramePr>
            <a:graphicFrameLocks noGrp="1"/>
          </p:cNvGraphicFramePr>
          <p:nvPr>
            <p:extLst>
              <p:ext uri="{D42A27DB-BD31-4B8C-83A1-F6EECF244321}">
                <p14:modId xmlns:p14="http://schemas.microsoft.com/office/powerpoint/2010/main" val="956059561"/>
              </p:ext>
            </p:extLst>
          </p:nvPr>
        </p:nvGraphicFramePr>
        <p:xfrm>
          <a:off x="3543300" y="1820876"/>
          <a:ext cx="8110821" cy="1992660"/>
        </p:xfrm>
        <a:graphic>
          <a:graphicData uri="http://schemas.openxmlformats.org/drawingml/2006/table">
            <a:tbl>
              <a:tblPr/>
              <a:tblGrid>
                <a:gridCol w="3495675">
                  <a:extLst>
                    <a:ext uri="{9D8B030D-6E8A-4147-A177-3AD203B41FA5}">
                      <a16:colId xmlns:a16="http://schemas.microsoft.com/office/drawing/2014/main" val="550966769"/>
                    </a:ext>
                  </a:extLst>
                </a:gridCol>
                <a:gridCol w="769191">
                  <a:extLst>
                    <a:ext uri="{9D8B030D-6E8A-4147-A177-3AD203B41FA5}">
                      <a16:colId xmlns:a16="http://schemas.microsoft.com/office/drawing/2014/main" val="2635379571"/>
                    </a:ext>
                  </a:extLst>
                </a:gridCol>
                <a:gridCol w="769191">
                  <a:extLst>
                    <a:ext uri="{9D8B030D-6E8A-4147-A177-3AD203B41FA5}">
                      <a16:colId xmlns:a16="http://schemas.microsoft.com/office/drawing/2014/main" val="1996221891"/>
                    </a:ext>
                  </a:extLst>
                </a:gridCol>
                <a:gridCol w="769191">
                  <a:extLst>
                    <a:ext uri="{9D8B030D-6E8A-4147-A177-3AD203B41FA5}">
                      <a16:colId xmlns:a16="http://schemas.microsoft.com/office/drawing/2014/main" val="3932270328"/>
                    </a:ext>
                  </a:extLst>
                </a:gridCol>
                <a:gridCol w="769191">
                  <a:extLst>
                    <a:ext uri="{9D8B030D-6E8A-4147-A177-3AD203B41FA5}">
                      <a16:colId xmlns:a16="http://schemas.microsoft.com/office/drawing/2014/main" val="2801865041"/>
                    </a:ext>
                  </a:extLst>
                </a:gridCol>
                <a:gridCol w="769191">
                  <a:extLst>
                    <a:ext uri="{9D8B030D-6E8A-4147-A177-3AD203B41FA5}">
                      <a16:colId xmlns:a16="http://schemas.microsoft.com/office/drawing/2014/main" val="4018279029"/>
                    </a:ext>
                  </a:extLst>
                </a:gridCol>
                <a:gridCol w="769191">
                  <a:extLst>
                    <a:ext uri="{9D8B030D-6E8A-4147-A177-3AD203B41FA5}">
                      <a16:colId xmlns:a16="http://schemas.microsoft.com/office/drawing/2014/main" val="2978859061"/>
                    </a:ext>
                  </a:extLst>
                </a:gridCol>
              </a:tblGrid>
              <a:tr h="398532">
                <a:tc>
                  <a:txBody>
                    <a:bodyPr/>
                    <a:lstStyle/>
                    <a:p>
                      <a:pPr algn="l" fontAlgn="ctr"/>
                      <a:r>
                        <a:rPr lang="en-CA" sz="1200" b="0" i="0" u="none" strike="noStrike" dirty="0">
                          <a:solidFill>
                            <a:srgbClr val="000000"/>
                          </a:solidFill>
                          <a:effectLst/>
                          <a:latin typeface="Arial" panose="020B0604020202020204" pitchFamily="34" charset="0"/>
                          <a:cs typeface="Arial" panose="020B0604020202020204" pitchFamily="34" charset="0"/>
                        </a:rPr>
                        <a:t> </a:t>
                      </a:r>
                    </a:p>
                  </a:txBody>
                  <a:tcPr marL="95250" marR="0" marT="0" marB="0" anchor="ctr">
                    <a:lnL>
                      <a:noFill/>
                    </a:lnL>
                    <a:lnR>
                      <a:noFill/>
                    </a:lnR>
                    <a:lnT>
                      <a:noFill/>
                    </a:lnT>
                    <a:lnB>
                      <a:noFill/>
                    </a:lnB>
                    <a:solidFill>
                      <a:schemeClr val="accent3"/>
                    </a:solidFill>
                  </a:tcPr>
                </a:tc>
                <a:tc>
                  <a:txBody>
                    <a:bodyPr/>
                    <a:lstStyle/>
                    <a:p>
                      <a:pPr algn="ctr" fontAlgn="ctr"/>
                      <a:r>
                        <a:rPr lang="en-CA" sz="1200" b="1" i="0" u="none" strike="noStrike" dirty="0">
                          <a:solidFill>
                            <a:srgbClr val="FFFFFF"/>
                          </a:solidFill>
                          <a:effectLst/>
                          <a:latin typeface="Arial" panose="020B0604020202020204" pitchFamily="34" charset="0"/>
                          <a:cs typeface="Arial" panose="020B0604020202020204" pitchFamily="34" charset="0"/>
                        </a:rPr>
                        <a:t>YTD</a:t>
                      </a:r>
                    </a:p>
                  </a:txBody>
                  <a:tcPr marL="0" marR="0" marT="0" marB="0" anchor="ctr">
                    <a:lnL>
                      <a:noFill/>
                    </a:lnL>
                    <a:lnR>
                      <a:noFill/>
                    </a:lnR>
                    <a:lnT>
                      <a:noFill/>
                    </a:lnT>
                    <a:lnB>
                      <a:noFill/>
                    </a:lnB>
                    <a:solidFill>
                      <a:schemeClr val="accent3"/>
                    </a:solidFill>
                  </a:tcPr>
                </a:tc>
                <a:tc>
                  <a:txBody>
                    <a:bodyPr/>
                    <a:lstStyle/>
                    <a:p>
                      <a:pPr algn="ctr" fontAlgn="ctr"/>
                      <a:r>
                        <a:rPr lang="en-CA" sz="1200" b="1" i="0" u="none" strike="noStrike">
                          <a:solidFill>
                            <a:srgbClr val="FFFFFF"/>
                          </a:solidFill>
                          <a:effectLst/>
                          <a:latin typeface="Arial" panose="020B0604020202020204" pitchFamily="34" charset="0"/>
                          <a:cs typeface="Arial" panose="020B0604020202020204" pitchFamily="34" charset="0"/>
                        </a:rPr>
                        <a:t>1 Yr</a:t>
                      </a:r>
                    </a:p>
                  </a:txBody>
                  <a:tcPr marL="0" marR="0" marT="0" marB="0" anchor="ctr">
                    <a:lnL>
                      <a:noFill/>
                    </a:lnL>
                    <a:lnR>
                      <a:noFill/>
                    </a:lnR>
                    <a:lnT>
                      <a:noFill/>
                    </a:lnT>
                    <a:lnB>
                      <a:noFill/>
                    </a:lnB>
                    <a:solidFill>
                      <a:schemeClr val="accent3"/>
                    </a:solidFill>
                  </a:tcPr>
                </a:tc>
                <a:tc>
                  <a:txBody>
                    <a:bodyPr/>
                    <a:lstStyle/>
                    <a:p>
                      <a:pPr algn="ctr" fontAlgn="ctr"/>
                      <a:r>
                        <a:rPr lang="en-CA" sz="1200" b="1" i="0" u="none" strike="noStrike" dirty="0">
                          <a:solidFill>
                            <a:srgbClr val="FFFFFF"/>
                          </a:solidFill>
                          <a:effectLst/>
                          <a:latin typeface="Arial" panose="020B0604020202020204" pitchFamily="34" charset="0"/>
                          <a:cs typeface="Arial" panose="020B0604020202020204" pitchFamily="34" charset="0"/>
                        </a:rPr>
                        <a:t>2 </a:t>
                      </a:r>
                      <a:r>
                        <a:rPr lang="en-CA" sz="1200" b="1" i="0" u="none" strike="noStrike" dirty="0" err="1">
                          <a:solidFill>
                            <a:srgbClr val="FFFFFF"/>
                          </a:solidFill>
                          <a:effectLst/>
                          <a:latin typeface="Arial" panose="020B0604020202020204" pitchFamily="34" charset="0"/>
                          <a:cs typeface="Arial" panose="020B0604020202020204" pitchFamily="34" charset="0"/>
                        </a:rPr>
                        <a:t>Yr</a:t>
                      </a:r>
                      <a:endParaRPr lang="en-CA"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accent3"/>
                    </a:solidFill>
                  </a:tcPr>
                </a:tc>
                <a:tc>
                  <a:txBody>
                    <a:bodyPr/>
                    <a:lstStyle/>
                    <a:p>
                      <a:pPr algn="ctr" fontAlgn="ctr"/>
                      <a:r>
                        <a:rPr lang="en-CA" sz="1200" b="1" i="0" u="none" strike="noStrike">
                          <a:solidFill>
                            <a:srgbClr val="FFFFFF"/>
                          </a:solidFill>
                          <a:effectLst/>
                          <a:latin typeface="Arial" panose="020B0604020202020204" pitchFamily="34" charset="0"/>
                          <a:cs typeface="Arial" panose="020B0604020202020204" pitchFamily="34" charset="0"/>
                        </a:rPr>
                        <a:t>3 Yr </a:t>
                      </a:r>
                    </a:p>
                  </a:txBody>
                  <a:tcPr marL="0" marR="0" marT="0" marB="0" anchor="ctr">
                    <a:lnL>
                      <a:noFill/>
                    </a:lnL>
                    <a:lnR>
                      <a:noFill/>
                    </a:lnR>
                    <a:lnT>
                      <a:noFill/>
                    </a:lnT>
                    <a:lnB>
                      <a:noFill/>
                    </a:lnB>
                    <a:solidFill>
                      <a:schemeClr val="accent3"/>
                    </a:solidFill>
                  </a:tcPr>
                </a:tc>
                <a:tc>
                  <a:txBody>
                    <a:bodyPr/>
                    <a:lstStyle/>
                    <a:p>
                      <a:pPr algn="ctr" fontAlgn="ctr"/>
                      <a:r>
                        <a:rPr lang="en-CA" sz="1200" b="1" i="0" u="none" strike="noStrike" dirty="0">
                          <a:solidFill>
                            <a:srgbClr val="FFFFFF"/>
                          </a:solidFill>
                          <a:effectLst/>
                          <a:latin typeface="Arial" panose="020B0604020202020204" pitchFamily="34" charset="0"/>
                          <a:cs typeface="Arial" panose="020B0604020202020204" pitchFamily="34" charset="0"/>
                        </a:rPr>
                        <a:t>5 </a:t>
                      </a:r>
                      <a:r>
                        <a:rPr lang="en-CA" sz="1200" b="1" i="0" u="none" strike="noStrike" dirty="0" err="1">
                          <a:solidFill>
                            <a:srgbClr val="FFFFFF"/>
                          </a:solidFill>
                          <a:effectLst/>
                          <a:latin typeface="Arial" panose="020B0604020202020204" pitchFamily="34" charset="0"/>
                          <a:cs typeface="Arial" panose="020B0604020202020204" pitchFamily="34" charset="0"/>
                        </a:rPr>
                        <a:t>Yr</a:t>
                      </a:r>
                      <a:endParaRPr lang="en-CA"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accent3"/>
                    </a:solidFill>
                  </a:tcPr>
                </a:tc>
                <a:tc>
                  <a:txBody>
                    <a:bodyPr/>
                    <a:lstStyle/>
                    <a:p>
                      <a:pPr algn="ctr" fontAlgn="ctr"/>
                      <a:r>
                        <a:rPr lang="en-CA" sz="1200" b="1" i="0" u="none" strike="noStrike" dirty="0">
                          <a:solidFill>
                            <a:srgbClr val="FFFFFF"/>
                          </a:solidFill>
                          <a:effectLst/>
                          <a:latin typeface="Arial" panose="020B0604020202020204" pitchFamily="34" charset="0"/>
                          <a:cs typeface="Arial" panose="020B0604020202020204" pitchFamily="34" charset="0"/>
                        </a:rPr>
                        <a:t>10 </a:t>
                      </a:r>
                      <a:r>
                        <a:rPr lang="en-CA" sz="1200" b="1" i="0" u="none" strike="noStrike" dirty="0" err="1">
                          <a:solidFill>
                            <a:srgbClr val="FFFFFF"/>
                          </a:solidFill>
                          <a:effectLst/>
                          <a:latin typeface="Arial" panose="020B0604020202020204" pitchFamily="34" charset="0"/>
                          <a:cs typeface="Arial" panose="020B0604020202020204" pitchFamily="34" charset="0"/>
                        </a:rPr>
                        <a:t>Yr</a:t>
                      </a:r>
                      <a:endParaRPr lang="en-CA"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accent3"/>
                    </a:solidFill>
                  </a:tcPr>
                </a:tc>
                <a:extLst>
                  <a:ext uri="{0D108BD9-81ED-4DB2-BD59-A6C34878D82A}">
                    <a16:rowId xmlns:a16="http://schemas.microsoft.com/office/drawing/2014/main" val="3641130615"/>
                  </a:ext>
                </a:extLst>
              </a:tr>
              <a:tr h="398532">
                <a:tc>
                  <a:txBody>
                    <a:bodyPr/>
                    <a:lstStyle/>
                    <a:p>
                      <a:pPr algn="l" fontAlgn="ctr"/>
                      <a:r>
                        <a:rPr lang="en-US" sz="1200" b="1" i="0" u="none" strike="noStrike" dirty="0">
                          <a:solidFill>
                            <a:schemeClr val="tx1"/>
                          </a:solidFill>
                          <a:effectLst/>
                          <a:latin typeface="Arial" panose="020B0604020202020204" pitchFamily="34" charset="0"/>
                          <a:cs typeface="Arial" panose="020B0604020202020204" pitchFamily="34" charset="0"/>
                        </a:rPr>
                        <a:t>Mackenzie Canadian Dividend Fund – Series F</a:t>
                      </a:r>
                    </a:p>
                  </a:txBody>
                  <a:tcPr marL="95250" marR="0" marT="0" marB="0" anchor="ctr">
                    <a:lnL>
                      <a:noFill/>
                    </a:lnL>
                    <a:lnR>
                      <a:noFill/>
                    </a:lnR>
                    <a:lnT>
                      <a:noFill/>
                    </a:lnT>
                    <a:lnB w="6350" cap="flat" cmpd="sng" algn="ctr">
                      <a:solidFill>
                        <a:schemeClr val="accent3"/>
                      </a:solidFill>
                      <a:prstDash val="solid"/>
                      <a:round/>
                      <a:headEnd type="none" w="med" len="med"/>
                      <a:tailEnd type="none" w="med" len="med"/>
                    </a:lnB>
                    <a:noFill/>
                  </a:tcPr>
                </a:tc>
                <a:tc>
                  <a:txBody>
                    <a:bodyPr/>
                    <a:lstStyle/>
                    <a:p>
                      <a:pPr algn="ctr" fontAlgn="ctr"/>
                      <a:endParaRPr lang="en-C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w="6350" cap="flat" cmpd="sng" algn="ctr">
                      <a:solidFill>
                        <a:schemeClr val="accent3"/>
                      </a:solidFill>
                      <a:prstDash val="solid"/>
                      <a:round/>
                      <a:headEnd type="none" w="med" len="med"/>
                      <a:tailEnd type="none" w="med" len="med"/>
                    </a:lnB>
                    <a:noFill/>
                  </a:tcPr>
                </a:tc>
                <a:tc>
                  <a:txBody>
                    <a:bodyPr/>
                    <a:lstStyle/>
                    <a:p>
                      <a:pPr algn="ctr" fontAlgn="ctr"/>
                      <a:r>
                        <a:rPr lang="en-CA" sz="1200" b="1" i="0" u="none" strike="noStrike" dirty="0">
                          <a:solidFill>
                            <a:schemeClr val="tx1"/>
                          </a:solidFill>
                          <a:effectLst/>
                          <a:latin typeface="Arial" panose="020B0604020202020204" pitchFamily="34" charset="0"/>
                          <a:cs typeface="Arial" panose="020B0604020202020204" pitchFamily="34" charset="0"/>
                        </a:rPr>
                        <a:t>4.3%</a:t>
                      </a:r>
                    </a:p>
                  </a:txBody>
                  <a:tcPr marL="0" marR="0" marT="0" marB="0" anchor="ctr">
                    <a:lnL>
                      <a:noFill/>
                    </a:lnL>
                    <a:lnR>
                      <a:noFill/>
                    </a:lnR>
                    <a:lnT>
                      <a:noFill/>
                    </a:lnT>
                    <a:lnB w="6350" cap="flat" cmpd="sng" algn="ctr">
                      <a:solidFill>
                        <a:schemeClr val="accent3"/>
                      </a:solidFill>
                      <a:prstDash val="solid"/>
                      <a:round/>
                      <a:headEnd type="none" w="med" len="med"/>
                      <a:tailEnd type="none" w="med" len="med"/>
                    </a:lnB>
                    <a:noFill/>
                  </a:tcPr>
                </a:tc>
                <a:tc>
                  <a:txBody>
                    <a:bodyPr/>
                    <a:lstStyle/>
                    <a:p>
                      <a:pPr algn="ctr" fontAlgn="ctr"/>
                      <a:r>
                        <a:rPr lang="en-CA" sz="1200" b="1" i="0" u="none" strike="noStrike" dirty="0">
                          <a:solidFill>
                            <a:schemeClr val="tx1"/>
                          </a:solidFill>
                          <a:effectLst/>
                          <a:latin typeface="Arial" panose="020B0604020202020204" pitchFamily="34" charset="0"/>
                          <a:cs typeface="Arial" panose="020B0604020202020204" pitchFamily="34" charset="0"/>
                        </a:rPr>
                        <a:t>16.4%</a:t>
                      </a:r>
                    </a:p>
                  </a:txBody>
                  <a:tcPr marL="0" marR="0" marT="0" marB="0" anchor="ctr">
                    <a:lnL>
                      <a:noFill/>
                    </a:lnL>
                    <a:lnR>
                      <a:noFill/>
                    </a:lnR>
                    <a:lnT>
                      <a:noFill/>
                    </a:lnT>
                    <a:lnB w="6350" cap="flat" cmpd="sng" algn="ctr">
                      <a:solidFill>
                        <a:schemeClr val="accent3"/>
                      </a:solidFill>
                      <a:prstDash val="solid"/>
                      <a:round/>
                      <a:headEnd type="none" w="med" len="med"/>
                      <a:tailEnd type="none" w="med" len="med"/>
                    </a:lnB>
                    <a:noFill/>
                  </a:tcPr>
                </a:tc>
                <a:tc>
                  <a:txBody>
                    <a:bodyPr/>
                    <a:lstStyle/>
                    <a:p>
                      <a:pPr algn="ctr" fontAlgn="ctr"/>
                      <a:r>
                        <a:rPr lang="en-CA" sz="1200" b="1" i="0" u="none" strike="noStrike" dirty="0">
                          <a:solidFill>
                            <a:schemeClr val="tx1"/>
                          </a:solidFill>
                          <a:effectLst/>
                          <a:latin typeface="Arial" panose="020B0604020202020204" pitchFamily="34" charset="0"/>
                          <a:cs typeface="Arial" panose="020B0604020202020204" pitchFamily="34" charset="0"/>
                        </a:rPr>
                        <a:t>9.1%</a:t>
                      </a:r>
                    </a:p>
                  </a:txBody>
                  <a:tcPr marL="0" marR="0" marT="0" marB="0" anchor="ctr">
                    <a:lnL>
                      <a:noFill/>
                    </a:lnL>
                    <a:lnR>
                      <a:noFill/>
                    </a:lnR>
                    <a:lnT>
                      <a:noFill/>
                    </a:lnT>
                    <a:lnB w="6350" cap="flat" cmpd="sng" algn="ctr">
                      <a:solidFill>
                        <a:schemeClr val="accent3"/>
                      </a:solidFill>
                      <a:prstDash val="solid"/>
                      <a:round/>
                      <a:headEnd type="none" w="med" len="med"/>
                      <a:tailEnd type="none" w="med" len="med"/>
                    </a:lnB>
                    <a:noFill/>
                  </a:tcPr>
                </a:tc>
                <a:tc>
                  <a:txBody>
                    <a:bodyPr/>
                    <a:lstStyle/>
                    <a:p>
                      <a:pPr algn="ctr" fontAlgn="ctr"/>
                      <a:r>
                        <a:rPr lang="en-CA" sz="1200" b="1" i="0" u="none" strike="noStrike" dirty="0">
                          <a:solidFill>
                            <a:schemeClr val="tx1"/>
                          </a:solidFill>
                          <a:effectLst/>
                          <a:latin typeface="Arial" panose="020B0604020202020204" pitchFamily="34" charset="0"/>
                          <a:cs typeface="Arial" panose="020B0604020202020204" pitchFamily="34" charset="0"/>
                        </a:rPr>
                        <a:t>7.9%</a:t>
                      </a:r>
                    </a:p>
                  </a:txBody>
                  <a:tcPr marL="0" marR="0" marT="0" marB="0" anchor="ctr">
                    <a:lnL>
                      <a:noFill/>
                    </a:lnL>
                    <a:lnR>
                      <a:noFill/>
                    </a:lnR>
                    <a:lnT>
                      <a:noFill/>
                    </a:lnT>
                    <a:lnB w="6350" cap="flat" cmpd="sng" algn="ctr">
                      <a:solidFill>
                        <a:schemeClr val="accent3"/>
                      </a:solidFill>
                      <a:prstDash val="solid"/>
                      <a:round/>
                      <a:headEnd type="none" w="med" len="med"/>
                      <a:tailEnd type="none" w="med" len="med"/>
                    </a:lnB>
                    <a:noFill/>
                  </a:tcPr>
                </a:tc>
                <a:tc>
                  <a:txBody>
                    <a:bodyPr/>
                    <a:lstStyle/>
                    <a:p>
                      <a:pPr algn="ctr" fontAlgn="ctr"/>
                      <a:r>
                        <a:rPr lang="en-CA" sz="1200" b="1" i="0" u="none" strike="noStrike" dirty="0">
                          <a:solidFill>
                            <a:schemeClr val="tx1"/>
                          </a:solidFill>
                          <a:effectLst/>
                          <a:latin typeface="Arial" panose="020B0604020202020204" pitchFamily="34" charset="0"/>
                          <a:cs typeface="Arial" panose="020B0604020202020204" pitchFamily="34" charset="0"/>
                        </a:rPr>
                        <a:t>8.8%</a:t>
                      </a:r>
                    </a:p>
                  </a:txBody>
                  <a:tcPr marL="0" marR="0" marT="0" marB="0" anchor="ctr">
                    <a:lnL>
                      <a:noFill/>
                    </a:lnL>
                    <a:lnR>
                      <a:noFill/>
                    </a:lnR>
                    <a:lnT>
                      <a:noFill/>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550895202"/>
                  </a:ext>
                </a:extLst>
              </a:tr>
              <a:tr h="398532">
                <a:tc>
                  <a:txBody>
                    <a:bodyPr/>
                    <a:lstStyle/>
                    <a:p>
                      <a:pPr algn="l" fontAlgn="ctr"/>
                      <a:r>
                        <a:rPr lang="en-CA" sz="1200" b="0" i="0" u="none" strike="noStrike" dirty="0">
                          <a:solidFill>
                            <a:schemeClr val="tx1"/>
                          </a:solidFill>
                          <a:effectLst/>
                          <a:latin typeface="Arial" panose="020B0604020202020204" pitchFamily="34" charset="0"/>
                          <a:cs typeface="Arial" panose="020B0604020202020204" pitchFamily="34" charset="0"/>
                        </a:rPr>
                        <a:t>80% TSX </a:t>
                      </a:r>
                      <a:r>
                        <a:rPr lang="en-CA" sz="1200" b="0" i="0" u="none" strike="noStrike" dirty="0" err="1">
                          <a:solidFill>
                            <a:schemeClr val="tx1"/>
                          </a:solidFill>
                          <a:effectLst/>
                          <a:latin typeface="Arial" panose="020B0604020202020204" pitchFamily="34" charset="0"/>
                          <a:cs typeface="Arial" panose="020B0604020202020204" pitchFamily="34" charset="0"/>
                        </a:rPr>
                        <a:t>Div</a:t>
                      </a:r>
                      <a:r>
                        <a:rPr lang="en-CA" sz="1200" b="0" i="0" u="none" strike="noStrike" dirty="0">
                          <a:solidFill>
                            <a:schemeClr val="tx1"/>
                          </a:solidFill>
                          <a:effectLst/>
                          <a:latin typeface="Arial" panose="020B0604020202020204" pitchFamily="34" charset="0"/>
                          <a:cs typeface="Arial" panose="020B0604020202020204" pitchFamily="34" charset="0"/>
                        </a:rPr>
                        <a:t> + 20% MSCI World Performance</a:t>
                      </a:r>
                    </a:p>
                  </a:txBody>
                  <a:tcPr marL="9525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-3.9%</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1.9%</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13.9%</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10.0%</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9.0%</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9.7%</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975191113"/>
                  </a:ext>
                </a:extLst>
              </a:tr>
              <a:tr h="398532">
                <a:tc>
                  <a:txBody>
                    <a:bodyPr/>
                    <a:lstStyle/>
                    <a:p>
                      <a:pPr algn="l" fontAlgn="ctr"/>
                      <a:r>
                        <a:rPr lang="en-US" sz="1200" b="0" i="0" u="none" strike="noStrike" dirty="0">
                          <a:solidFill>
                            <a:schemeClr val="tx1"/>
                          </a:solidFill>
                          <a:effectLst/>
                          <a:latin typeface="Arial" panose="020B0604020202020204" pitchFamily="34" charset="0"/>
                          <a:cs typeface="Arial" panose="020B0604020202020204" pitchFamily="34" charset="0"/>
                        </a:rPr>
                        <a:t>Morningstar Canadian Equity Peer Group</a:t>
                      </a:r>
                    </a:p>
                  </a:txBody>
                  <a:tcPr marL="9525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-2.8%</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2.3%</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15.1%</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8.2%</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6.8%</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7.5%</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225559778"/>
                  </a:ext>
                </a:extLst>
              </a:tr>
              <a:tr h="398532">
                <a:tc>
                  <a:txBody>
                    <a:bodyPr/>
                    <a:lstStyle/>
                    <a:p>
                      <a:pPr algn="l" fontAlgn="ctr"/>
                      <a:r>
                        <a:rPr lang="en-CA" sz="1200" b="0" i="0" u="none" strike="noStrike" dirty="0">
                          <a:solidFill>
                            <a:schemeClr val="tx1"/>
                          </a:solidFill>
                          <a:effectLst/>
                          <a:latin typeface="Arial" panose="020B0604020202020204" pitchFamily="34" charset="0"/>
                          <a:cs typeface="Arial" panose="020B0604020202020204" pitchFamily="34" charset="0"/>
                        </a:rPr>
                        <a:t>Percentage of peers beaten </a:t>
                      </a:r>
                    </a:p>
                  </a:txBody>
                  <a:tcPr marL="9525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72</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70</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60</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61</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70</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76</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03796296"/>
                  </a:ext>
                </a:extLst>
              </a:tr>
            </a:tbl>
          </a:graphicData>
        </a:graphic>
      </p:graphicFrame>
      <p:sp>
        <p:nvSpPr>
          <p:cNvPr id="31" name="Oval 30">
            <a:extLst>
              <a:ext uri="{FF2B5EF4-FFF2-40B4-BE49-F238E27FC236}">
                <a16:creationId xmlns:a16="http://schemas.microsoft.com/office/drawing/2014/main" id="{DB03D600-A24C-9269-F821-E33CF735EAB3}"/>
              </a:ext>
            </a:extLst>
          </p:cNvPr>
          <p:cNvSpPr/>
          <p:nvPr/>
        </p:nvSpPr>
        <p:spPr>
          <a:xfrm>
            <a:off x="6999071" y="4546197"/>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32" name="Oval 31">
            <a:extLst>
              <a:ext uri="{FF2B5EF4-FFF2-40B4-BE49-F238E27FC236}">
                <a16:creationId xmlns:a16="http://schemas.microsoft.com/office/drawing/2014/main" id="{8E577272-BDA1-EF59-68E2-43F821432449}"/>
              </a:ext>
            </a:extLst>
          </p:cNvPr>
          <p:cNvSpPr/>
          <p:nvPr/>
        </p:nvSpPr>
        <p:spPr>
          <a:xfrm>
            <a:off x="6999071" y="5023455"/>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33" name="Oval 32">
            <a:extLst>
              <a:ext uri="{FF2B5EF4-FFF2-40B4-BE49-F238E27FC236}">
                <a16:creationId xmlns:a16="http://schemas.microsoft.com/office/drawing/2014/main" id="{7F2B7777-9C05-BE9D-C837-FE1B1BDB1DBC}"/>
              </a:ext>
            </a:extLst>
          </p:cNvPr>
          <p:cNvSpPr/>
          <p:nvPr/>
        </p:nvSpPr>
        <p:spPr>
          <a:xfrm>
            <a:off x="6999071" y="5500713"/>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34" name="Oval 33">
            <a:extLst>
              <a:ext uri="{FF2B5EF4-FFF2-40B4-BE49-F238E27FC236}">
                <a16:creationId xmlns:a16="http://schemas.microsoft.com/office/drawing/2014/main" id="{AA2CF8B2-8E1B-F6D2-1BB3-DE75E045E36D}"/>
              </a:ext>
            </a:extLst>
          </p:cNvPr>
          <p:cNvSpPr/>
          <p:nvPr/>
        </p:nvSpPr>
        <p:spPr>
          <a:xfrm>
            <a:off x="10116034" y="4566149"/>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35" name="Oval 34">
            <a:extLst>
              <a:ext uri="{FF2B5EF4-FFF2-40B4-BE49-F238E27FC236}">
                <a16:creationId xmlns:a16="http://schemas.microsoft.com/office/drawing/2014/main" id="{61F2D375-18C6-1C78-CA18-F3C6FDE3604A}"/>
              </a:ext>
            </a:extLst>
          </p:cNvPr>
          <p:cNvSpPr/>
          <p:nvPr/>
        </p:nvSpPr>
        <p:spPr>
          <a:xfrm>
            <a:off x="10116034" y="5043407"/>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36" name="Oval 35">
            <a:extLst>
              <a:ext uri="{FF2B5EF4-FFF2-40B4-BE49-F238E27FC236}">
                <a16:creationId xmlns:a16="http://schemas.microsoft.com/office/drawing/2014/main" id="{8DA42BE1-8451-3F14-0112-154ABAD904A8}"/>
              </a:ext>
            </a:extLst>
          </p:cNvPr>
          <p:cNvSpPr/>
          <p:nvPr/>
        </p:nvSpPr>
        <p:spPr>
          <a:xfrm>
            <a:off x="10116034" y="5520665"/>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45743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50EDAB-F5A0-EB07-783B-C80E92BCF554}"/>
              </a:ext>
            </a:extLst>
          </p:cNvPr>
          <p:cNvSpPr>
            <a:spLocks noGrp="1"/>
          </p:cNvSpPr>
          <p:nvPr>
            <p:ph type="body" sz="quarter" idx="10"/>
          </p:nvPr>
        </p:nvSpPr>
        <p:spPr/>
        <p:txBody>
          <a:bodyPr/>
          <a:lstStyle/>
          <a:p>
            <a:r>
              <a:rPr lang="en-CA" dirty="0"/>
              <a:t>Appendix</a:t>
            </a:r>
          </a:p>
        </p:txBody>
      </p:sp>
    </p:spTree>
    <p:extLst>
      <p:ext uri="{BB962C8B-B14F-4D97-AF65-F5344CB8AC3E}">
        <p14:creationId xmlns:p14="http://schemas.microsoft.com/office/powerpoint/2010/main" val="314535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B87DE8-73C4-A80A-E23B-E0E987D7968C}"/>
              </a:ext>
            </a:extLst>
          </p:cNvPr>
          <p:cNvSpPr>
            <a:spLocks noGrp="1"/>
          </p:cNvSpPr>
          <p:nvPr>
            <p:ph type="body" sz="quarter" idx="10"/>
          </p:nvPr>
        </p:nvSpPr>
        <p:spPr/>
        <p:txBody>
          <a:bodyPr/>
          <a:lstStyle/>
          <a:p>
            <a:r>
              <a:rPr lang="en-US" dirty="0"/>
              <a:t>Mackenzie Canadian Equity Fund </a:t>
            </a:r>
            <a:endParaRPr lang="en-CA" dirty="0"/>
          </a:p>
        </p:txBody>
      </p:sp>
      <p:sp>
        <p:nvSpPr>
          <p:cNvPr id="6" name="Text Placeholder 5">
            <a:extLst>
              <a:ext uri="{FF2B5EF4-FFF2-40B4-BE49-F238E27FC236}">
                <a16:creationId xmlns:a16="http://schemas.microsoft.com/office/drawing/2014/main" id="{49BA6E52-1B99-F083-895B-91B503F3BDA4}"/>
              </a:ext>
            </a:extLst>
          </p:cNvPr>
          <p:cNvSpPr>
            <a:spLocks noGrp="1"/>
          </p:cNvSpPr>
          <p:nvPr>
            <p:ph type="body" sz="quarter" idx="12"/>
          </p:nvPr>
        </p:nvSpPr>
        <p:spPr/>
        <p:txBody>
          <a:bodyPr/>
          <a:lstStyle/>
          <a:p>
            <a:r>
              <a:rPr lang="en-CA" dirty="0"/>
              <a:t>Appendix</a:t>
            </a:r>
          </a:p>
        </p:txBody>
      </p:sp>
    </p:spTree>
    <p:extLst>
      <p:ext uri="{BB962C8B-B14F-4D97-AF65-F5344CB8AC3E}">
        <p14:creationId xmlns:p14="http://schemas.microsoft.com/office/powerpoint/2010/main" val="339532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7">
            <a:extLst>
              <a:ext uri="{FF2B5EF4-FFF2-40B4-BE49-F238E27FC236}">
                <a16:creationId xmlns:a16="http://schemas.microsoft.com/office/drawing/2014/main" id="{FA0DF02A-1FD2-7296-52F1-F3988E5BF6EF}"/>
              </a:ext>
            </a:extLst>
          </p:cNvPr>
          <p:cNvSpPr txBox="1">
            <a:spLocks noGrp="1"/>
          </p:cNvSpPr>
          <p:nvPr>
            <p:ph type="title"/>
          </p:nvPr>
        </p:nvSpPr>
        <p:spPr/>
        <p:txBody>
          <a:bodyPr/>
          <a:lstStyle/>
          <a:p>
            <a:r>
              <a:rPr lang="en-US" dirty="0"/>
              <a:t>Our philosophy for durable performance</a:t>
            </a:r>
          </a:p>
        </p:txBody>
      </p:sp>
      <p:sp>
        <p:nvSpPr>
          <p:cNvPr id="55" name="object 10">
            <a:extLst>
              <a:ext uri="{FF2B5EF4-FFF2-40B4-BE49-F238E27FC236}">
                <a16:creationId xmlns:a16="http://schemas.microsoft.com/office/drawing/2014/main" id="{E216F591-FD98-99C5-D777-146EADA527A6}"/>
              </a:ext>
            </a:extLst>
          </p:cNvPr>
          <p:cNvSpPr txBox="1"/>
          <p:nvPr/>
        </p:nvSpPr>
        <p:spPr>
          <a:xfrm>
            <a:off x="447675" y="5836065"/>
            <a:ext cx="11207750" cy="548640"/>
          </a:xfrm>
          <a:prstGeom prst="rect">
            <a:avLst/>
          </a:prstGeom>
          <a:solidFill>
            <a:schemeClr val="accent2"/>
          </a:solidFill>
          <a:ln w="12700">
            <a:noFill/>
          </a:ln>
        </p:spPr>
        <p:txBody>
          <a:bodyPr vert="horz" wrap="square" lIns="0" tIns="0" rIns="0" bIns="0" rtlCol="0" anchor="ctr" anchorCtr="0">
            <a:noAutofit/>
          </a:bodyPr>
          <a:lstStyle/>
          <a:p>
            <a:pPr marL="91440" algn="ctr">
              <a:lnSpc>
                <a:spcPct val="100000"/>
              </a:lnSpc>
              <a:spcBef>
                <a:spcPts val="1330"/>
              </a:spcBef>
              <a:tabLst>
                <a:tab pos="264795" algn="l"/>
              </a:tabLst>
            </a:pPr>
            <a:r>
              <a:rPr lang="en-CA" sz="2000" b="1" spc="-5" dirty="0">
                <a:solidFill>
                  <a:schemeClr val="bg1"/>
                </a:solidFill>
                <a:latin typeface="Arial" panose="020B0604020202020204" pitchFamily="34" charset="0"/>
                <a:cs typeface="Arial" panose="020B0604020202020204" pitchFamily="34" charset="0"/>
              </a:rPr>
              <a:t>ESG integration &amp; engagement from beginning to end </a:t>
            </a:r>
          </a:p>
        </p:txBody>
      </p:sp>
      <p:pic>
        <p:nvPicPr>
          <p:cNvPr id="56" name="object 6">
            <a:extLst>
              <a:ext uri="{FF2B5EF4-FFF2-40B4-BE49-F238E27FC236}">
                <a16:creationId xmlns:a16="http://schemas.microsoft.com/office/drawing/2014/main" id="{D02CAD49-1C70-FC32-8C53-9AC166FE1C04}"/>
              </a:ext>
            </a:extLst>
          </p:cNvPr>
          <p:cNvPicPr/>
          <p:nvPr/>
        </p:nvPicPr>
        <p:blipFill>
          <a:blip r:embed="rId2" cstate="print"/>
          <a:stretch>
            <a:fillRect/>
          </a:stretch>
        </p:blipFill>
        <p:spPr>
          <a:xfrm>
            <a:off x="0" y="1830242"/>
            <a:ext cx="12192000" cy="966504"/>
          </a:xfrm>
          <a:prstGeom prst="rect">
            <a:avLst/>
          </a:prstGeom>
        </p:spPr>
      </p:pic>
      <p:sp>
        <p:nvSpPr>
          <p:cNvPr id="13" name="TextBox 12">
            <a:extLst>
              <a:ext uri="{FF2B5EF4-FFF2-40B4-BE49-F238E27FC236}">
                <a16:creationId xmlns:a16="http://schemas.microsoft.com/office/drawing/2014/main" id="{88878ECC-9CE1-010C-3170-933D432D7720}"/>
              </a:ext>
            </a:extLst>
          </p:cNvPr>
          <p:cNvSpPr txBox="1"/>
          <p:nvPr/>
        </p:nvSpPr>
        <p:spPr>
          <a:xfrm>
            <a:off x="394833" y="1893201"/>
            <a:ext cx="11260592" cy="822960"/>
          </a:xfrm>
          <a:prstGeom prst="rect">
            <a:avLst/>
          </a:prstGeom>
          <a:noFill/>
        </p:spPr>
        <p:txBody>
          <a:bodyPr wrap="square" rtlCol="0" anchor="ctr" anchorCtr="0">
            <a:noAutofit/>
          </a:bodyPr>
          <a:lstStyle/>
          <a:p>
            <a:pPr algn="l"/>
            <a:r>
              <a:rPr lang="en-US" sz="2400" b="0" i="0" dirty="0">
                <a:solidFill>
                  <a:schemeClr val="bg1"/>
                </a:solidFill>
                <a:latin typeface="Arial" panose="020B0604020202020204" pitchFamily="34" charset="0"/>
                <a:ea typeface="Noto Sans" panose="020B0502040504020204" pitchFamily="34" charset="0"/>
                <a:cs typeface="Arial" panose="020B0604020202020204" pitchFamily="34" charset="0"/>
              </a:rPr>
              <a:t>We believe that we can achieve </a:t>
            </a:r>
            <a:r>
              <a:rPr lang="en-US" sz="2400" b="1" i="0" dirty="0">
                <a:solidFill>
                  <a:schemeClr val="bg1"/>
                </a:solidFill>
                <a:latin typeface="Arial" panose="020B0604020202020204" pitchFamily="34" charset="0"/>
                <a:ea typeface="Noto Sans" panose="020B0502040504020204" pitchFamily="34" charset="0"/>
                <a:cs typeface="Arial" panose="020B0604020202020204" pitchFamily="34" charset="0"/>
              </a:rPr>
              <a:t>consistent returns </a:t>
            </a:r>
            <a:r>
              <a:rPr lang="en-US" sz="2400" b="0" i="0" dirty="0">
                <a:solidFill>
                  <a:schemeClr val="bg1"/>
                </a:solidFill>
                <a:latin typeface="Arial" panose="020B0604020202020204" pitchFamily="34" charset="0"/>
                <a:ea typeface="Noto Sans" panose="020B0502040504020204" pitchFamily="34" charset="0"/>
                <a:cs typeface="Arial" panose="020B0604020202020204" pitchFamily="34" charset="0"/>
              </a:rPr>
              <a:t>by investing at a </a:t>
            </a:r>
            <a:r>
              <a:rPr lang="en-US" sz="2400" b="1" i="0" dirty="0">
                <a:solidFill>
                  <a:schemeClr val="bg1"/>
                </a:solidFill>
                <a:latin typeface="Arial" panose="020B0604020202020204" pitchFamily="34" charset="0"/>
                <a:ea typeface="Noto Sans" panose="020B0502040504020204" pitchFamily="34" charset="0"/>
                <a:cs typeface="Arial" panose="020B0604020202020204" pitchFamily="34" charset="0"/>
              </a:rPr>
              <a:t>discount to intrinsic value</a:t>
            </a:r>
            <a:r>
              <a:rPr lang="en-US" sz="2400" b="0" i="0" dirty="0">
                <a:solidFill>
                  <a:schemeClr val="bg1"/>
                </a:solidFill>
                <a:latin typeface="Arial" panose="020B0604020202020204" pitchFamily="34" charset="0"/>
                <a:ea typeface="Noto Sans" panose="020B0502040504020204" pitchFamily="34" charset="0"/>
                <a:cs typeface="Arial" panose="020B0604020202020204" pitchFamily="34" charset="0"/>
              </a:rPr>
              <a:t>, focusing on </a:t>
            </a:r>
            <a:r>
              <a:rPr lang="en-US" sz="2400" b="1" i="0" dirty="0">
                <a:solidFill>
                  <a:schemeClr val="bg1"/>
                </a:solidFill>
                <a:latin typeface="Arial" panose="020B0604020202020204" pitchFamily="34" charset="0"/>
                <a:ea typeface="Noto Sans" panose="020B0502040504020204" pitchFamily="34" charset="0"/>
                <a:cs typeface="Arial" panose="020B0604020202020204" pitchFamily="34" charset="0"/>
              </a:rPr>
              <a:t>relative value </a:t>
            </a:r>
            <a:r>
              <a:rPr lang="en-US" sz="2400" b="0" i="0" dirty="0">
                <a:solidFill>
                  <a:schemeClr val="bg1"/>
                </a:solidFill>
                <a:latin typeface="Arial" panose="020B0604020202020204" pitchFamily="34" charset="0"/>
                <a:ea typeface="Noto Sans" panose="020B0502040504020204" pitchFamily="34" charset="0"/>
                <a:cs typeface="Arial" panose="020B0604020202020204" pitchFamily="34" charset="0"/>
              </a:rPr>
              <a:t>and seeking </a:t>
            </a:r>
            <a:r>
              <a:rPr lang="en-US" sz="2400" b="1" i="0" dirty="0">
                <a:solidFill>
                  <a:schemeClr val="bg1"/>
                </a:solidFill>
                <a:latin typeface="Arial" panose="020B0604020202020204" pitchFamily="34" charset="0"/>
                <a:ea typeface="Noto Sans" panose="020B0502040504020204" pitchFamily="34" charset="0"/>
                <a:cs typeface="Arial" panose="020B0604020202020204" pitchFamily="34" charset="0"/>
              </a:rPr>
              <a:t>sustainable cash flow</a:t>
            </a:r>
          </a:p>
        </p:txBody>
      </p:sp>
      <p:sp>
        <p:nvSpPr>
          <p:cNvPr id="14" name="Oval 13">
            <a:extLst>
              <a:ext uri="{FF2B5EF4-FFF2-40B4-BE49-F238E27FC236}">
                <a16:creationId xmlns:a16="http://schemas.microsoft.com/office/drawing/2014/main" id="{BCD66513-C902-DA26-6259-3291BEAF82CE}"/>
              </a:ext>
            </a:extLst>
          </p:cNvPr>
          <p:cNvSpPr/>
          <p:nvPr/>
        </p:nvSpPr>
        <p:spPr>
          <a:xfrm>
            <a:off x="450573" y="2996803"/>
            <a:ext cx="1097280" cy="10972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5" name="Table 15">
            <a:extLst>
              <a:ext uri="{FF2B5EF4-FFF2-40B4-BE49-F238E27FC236}">
                <a16:creationId xmlns:a16="http://schemas.microsoft.com/office/drawing/2014/main" id="{5F4DA35C-50FD-E15C-F1E9-B6E55C4BC6D9}"/>
              </a:ext>
            </a:extLst>
          </p:cNvPr>
          <p:cNvGraphicFramePr>
            <a:graphicFrameLocks noGrp="1"/>
          </p:cNvGraphicFramePr>
          <p:nvPr>
            <p:extLst>
              <p:ext uri="{D42A27DB-BD31-4B8C-83A1-F6EECF244321}">
                <p14:modId xmlns:p14="http://schemas.microsoft.com/office/powerpoint/2010/main" val="1637993646"/>
              </p:ext>
            </p:extLst>
          </p:nvPr>
        </p:nvGraphicFramePr>
        <p:xfrm>
          <a:off x="999206" y="3174603"/>
          <a:ext cx="4893077" cy="741680"/>
        </p:xfrm>
        <a:graphic>
          <a:graphicData uri="http://schemas.openxmlformats.org/drawingml/2006/table">
            <a:tbl>
              <a:tblPr firstRow="1" bandRow="1">
                <a:tableStyleId>{5C22544A-7EE6-4342-B048-85BDC9FD1C3A}</a:tableStyleId>
              </a:tblPr>
              <a:tblGrid>
                <a:gridCol w="4893077">
                  <a:extLst>
                    <a:ext uri="{9D8B030D-6E8A-4147-A177-3AD203B41FA5}">
                      <a16:colId xmlns:a16="http://schemas.microsoft.com/office/drawing/2014/main" val="1870451356"/>
                    </a:ext>
                  </a:extLst>
                </a:gridCol>
              </a:tblGrid>
              <a:tr h="370840">
                <a:tc>
                  <a:txBody>
                    <a:bodyPr/>
                    <a:lstStyle/>
                    <a:p>
                      <a:r>
                        <a:rPr lang="en-CA" sz="1800" dirty="0">
                          <a:solidFill>
                            <a:schemeClr val="tx1"/>
                          </a:solidFill>
                          <a:latin typeface="Arial" panose="020B0604020202020204" pitchFamily="34" charset="0"/>
                          <a:cs typeface="Arial" panose="020B0604020202020204" pitchFamily="34" charset="0"/>
                        </a:rPr>
                        <a:t>Value is relative</a:t>
                      </a:r>
                    </a:p>
                  </a:txBody>
                  <a:tcPr marL="640080" marR="0" anchor="ctr">
                    <a:lnL w="12700" cmpd="sng">
                      <a:noFill/>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367296"/>
                  </a:ext>
                </a:extLst>
              </a:tr>
              <a:tr h="370840">
                <a:tc>
                  <a:txBody>
                    <a:bodyPr/>
                    <a:lstStyle/>
                    <a:p>
                      <a:r>
                        <a:rPr lang="en-US" dirty="0">
                          <a:solidFill>
                            <a:schemeClr val="tx1"/>
                          </a:solidFill>
                          <a:latin typeface="Arial" panose="020B0604020202020204" pitchFamily="34" charset="0"/>
                          <a:cs typeface="Arial" panose="020B0604020202020204" pitchFamily="34" charset="0"/>
                        </a:rPr>
                        <a:t>Value is in the eye of the beholder</a:t>
                      </a:r>
                    </a:p>
                  </a:txBody>
                  <a:tcPr marL="640080" anchor="ctr">
                    <a:lnL w="12700" cmpd="sng">
                      <a:noFill/>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3657953"/>
                  </a:ext>
                </a:extLst>
              </a:tr>
            </a:tbl>
          </a:graphicData>
        </a:graphic>
      </p:graphicFrame>
      <p:sp>
        <p:nvSpPr>
          <p:cNvPr id="16" name="Oval 15">
            <a:extLst>
              <a:ext uri="{FF2B5EF4-FFF2-40B4-BE49-F238E27FC236}">
                <a16:creationId xmlns:a16="http://schemas.microsoft.com/office/drawing/2014/main" id="{05A83A3E-156B-B400-5506-5B68F4600245}"/>
              </a:ext>
            </a:extLst>
          </p:cNvPr>
          <p:cNvSpPr/>
          <p:nvPr/>
        </p:nvSpPr>
        <p:spPr>
          <a:xfrm>
            <a:off x="6391852" y="2996803"/>
            <a:ext cx="1097280" cy="10972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7" name="Table 15">
            <a:extLst>
              <a:ext uri="{FF2B5EF4-FFF2-40B4-BE49-F238E27FC236}">
                <a16:creationId xmlns:a16="http://schemas.microsoft.com/office/drawing/2014/main" id="{296CB7C3-D0C0-9057-8AF0-026CB4C0BFBC}"/>
              </a:ext>
            </a:extLst>
          </p:cNvPr>
          <p:cNvGraphicFramePr>
            <a:graphicFrameLocks noGrp="1"/>
          </p:cNvGraphicFramePr>
          <p:nvPr>
            <p:extLst>
              <p:ext uri="{D42A27DB-BD31-4B8C-83A1-F6EECF244321}">
                <p14:modId xmlns:p14="http://schemas.microsoft.com/office/powerpoint/2010/main" val="3895039753"/>
              </p:ext>
            </p:extLst>
          </p:nvPr>
        </p:nvGraphicFramePr>
        <p:xfrm>
          <a:off x="6940485" y="3174603"/>
          <a:ext cx="4714940" cy="741680"/>
        </p:xfrm>
        <a:graphic>
          <a:graphicData uri="http://schemas.openxmlformats.org/drawingml/2006/table">
            <a:tbl>
              <a:tblPr firstRow="1" bandRow="1">
                <a:tableStyleId>{5C22544A-7EE6-4342-B048-85BDC9FD1C3A}</a:tableStyleId>
              </a:tblPr>
              <a:tblGrid>
                <a:gridCol w="4714940">
                  <a:extLst>
                    <a:ext uri="{9D8B030D-6E8A-4147-A177-3AD203B41FA5}">
                      <a16:colId xmlns:a16="http://schemas.microsoft.com/office/drawing/2014/main" val="1870451356"/>
                    </a:ext>
                  </a:extLst>
                </a:gridCol>
              </a:tblGrid>
              <a:tr h="370840">
                <a:tc>
                  <a:txBody>
                    <a:bodyPr/>
                    <a:lstStyle/>
                    <a:p>
                      <a:r>
                        <a:rPr lang="en-CA" sz="1800" dirty="0">
                          <a:solidFill>
                            <a:schemeClr val="tx1"/>
                          </a:solidFill>
                          <a:latin typeface="Arial" panose="020B0604020202020204" pitchFamily="34" charset="0"/>
                          <a:cs typeface="Arial" panose="020B0604020202020204" pitchFamily="34" charset="0"/>
                        </a:rPr>
                        <a:t>All cap strategy</a:t>
                      </a:r>
                    </a:p>
                  </a:txBody>
                  <a:tcPr marL="640080" marR="0" anchor="ctr">
                    <a:lnL w="12700" cmpd="sng">
                      <a:noFill/>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367296"/>
                  </a:ext>
                </a:extLst>
              </a:tr>
              <a:tr h="370840">
                <a:tc>
                  <a:txBody>
                    <a:bodyPr/>
                    <a:lstStyle/>
                    <a:p>
                      <a:r>
                        <a:rPr lang="en-US" dirty="0">
                          <a:solidFill>
                            <a:schemeClr val="tx1"/>
                          </a:solidFill>
                          <a:latin typeface="Arial" panose="020B0604020202020204" pitchFamily="34" charset="0"/>
                          <a:cs typeface="Arial" panose="020B0604020202020204" pitchFamily="34" charset="0"/>
                        </a:rPr>
                        <a:t>Tactically allocating across the  market cap spectrum</a:t>
                      </a:r>
                    </a:p>
                  </a:txBody>
                  <a:tcPr marL="640080" anchor="ctr">
                    <a:lnL w="12700" cmpd="sng">
                      <a:noFill/>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3657953"/>
                  </a:ext>
                </a:extLst>
              </a:tr>
            </a:tbl>
          </a:graphicData>
        </a:graphic>
      </p:graphicFrame>
      <p:sp>
        <p:nvSpPr>
          <p:cNvPr id="19" name="Oval 18">
            <a:extLst>
              <a:ext uri="{FF2B5EF4-FFF2-40B4-BE49-F238E27FC236}">
                <a16:creationId xmlns:a16="http://schemas.microsoft.com/office/drawing/2014/main" id="{8FB849F9-FB91-F6D6-709A-D8277B2C1570}"/>
              </a:ext>
            </a:extLst>
          </p:cNvPr>
          <p:cNvSpPr/>
          <p:nvPr/>
        </p:nvSpPr>
        <p:spPr>
          <a:xfrm>
            <a:off x="450573" y="4447006"/>
            <a:ext cx="1097280" cy="10972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1" name="Table 15">
            <a:extLst>
              <a:ext uri="{FF2B5EF4-FFF2-40B4-BE49-F238E27FC236}">
                <a16:creationId xmlns:a16="http://schemas.microsoft.com/office/drawing/2014/main" id="{ED5DB18C-5E51-4B2C-34E6-F70821E08F86}"/>
              </a:ext>
            </a:extLst>
          </p:cNvPr>
          <p:cNvGraphicFramePr>
            <a:graphicFrameLocks noGrp="1"/>
          </p:cNvGraphicFramePr>
          <p:nvPr>
            <p:extLst>
              <p:ext uri="{D42A27DB-BD31-4B8C-83A1-F6EECF244321}">
                <p14:modId xmlns:p14="http://schemas.microsoft.com/office/powerpoint/2010/main" val="3167783739"/>
              </p:ext>
            </p:extLst>
          </p:nvPr>
        </p:nvGraphicFramePr>
        <p:xfrm>
          <a:off x="999206" y="4624806"/>
          <a:ext cx="4893076" cy="741680"/>
        </p:xfrm>
        <a:graphic>
          <a:graphicData uri="http://schemas.openxmlformats.org/drawingml/2006/table">
            <a:tbl>
              <a:tblPr firstRow="1" bandRow="1">
                <a:tableStyleId>{5C22544A-7EE6-4342-B048-85BDC9FD1C3A}</a:tableStyleId>
              </a:tblPr>
              <a:tblGrid>
                <a:gridCol w="4893076">
                  <a:extLst>
                    <a:ext uri="{9D8B030D-6E8A-4147-A177-3AD203B41FA5}">
                      <a16:colId xmlns:a16="http://schemas.microsoft.com/office/drawing/2014/main" val="1870451356"/>
                    </a:ext>
                  </a:extLst>
                </a:gridCol>
              </a:tblGrid>
              <a:tr h="370840">
                <a:tc>
                  <a:txBody>
                    <a:bodyPr/>
                    <a:lstStyle/>
                    <a:p>
                      <a:r>
                        <a:rPr lang="en-CA" sz="1800" dirty="0">
                          <a:solidFill>
                            <a:schemeClr val="tx1"/>
                          </a:solidFill>
                          <a:latin typeface="Arial" panose="020B0604020202020204" pitchFamily="34" charset="0"/>
                          <a:cs typeface="Arial" panose="020B0604020202020204" pitchFamily="34" charset="0"/>
                        </a:rPr>
                        <a:t>Diversified portfolio</a:t>
                      </a:r>
                    </a:p>
                  </a:txBody>
                  <a:tcPr marL="640080" marR="0" anchor="ctr">
                    <a:lnL w="12700" cmpd="sng">
                      <a:noFill/>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367296"/>
                  </a:ext>
                </a:extLst>
              </a:tr>
              <a:tr h="370840">
                <a:tc>
                  <a:txBody>
                    <a:bodyPr/>
                    <a:lstStyle/>
                    <a:p>
                      <a:r>
                        <a:rPr lang="en-US" dirty="0">
                          <a:solidFill>
                            <a:schemeClr val="tx1"/>
                          </a:solidFill>
                          <a:latin typeface="Arial" panose="020B0604020202020204" pitchFamily="34" charset="0"/>
                          <a:cs typeface="Arial" panose="020B0604020202020204" pitchFamily="34" charset="0"/>
                        </a:rPr>
                        <a:t>Diversified across sectors and styles</a:t>
                      </a:r>
                    </a:p>
                  </a:txBody>
                  <a:tcPr marL="640080" anchor="ctr">
                    <a:lnL w="12700" cmpd="sng">
                      <a:noFill/>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3657953"/>
                  </a:ext>
                </a:extLst>
              </a:tr>
            </a:tbl>
          </a:graphicData>
        </a:graphic>
      </p:graphicFrame>
      <p:sp>
        <p:nvSpPr>
          <p:cNvPr id="22" name="Oval 21">
            <a:extLst>
              <a:ext uri="{FF2B5EF4-FFF2-40B4-BE49-F238E27FC236}">
                <a16:creationId xmlns:a16="http://schemas.microsoft.com/office/drawing/2014/main" id="{7EE0BD99-274F-20BB-B38F-CFB2C289B501}"/>
              </a:ext>
            </a:extLst>
          </p:cNvPr>
          <p:cNvSpPr/>
          <p:nvPr/>
        </p:nvSpPr>
        <p:spPr>
          <a:xfrm>
            <a:off x="6391852" y="4447006"/>
            <a:ext cx="1097280" cy="10972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3" name="Table 15">
            <a:extLst>
              <a:ext uri="{FF2B5EF4-FFF2-40B4-BE49-F238E27FC236}">
                <a16:creationId xmlns:a16="http://schemas.microsoft.com/office/drawing/2014/main" id="{DC194A17-A314-FA86-CE7D-15D6E2DA192D}"/>
              </a:ext>
            </a:extLst>
          </p:cNvPr>
          <p:cNvGraphicFramePr>
            <a:graphicFrameLocks noGrp="1"/>
          </p:cNvGraphicFramePr>
          <p:nvPr>
            <p:extLst>
              <p:ext uri="{D42A27DB-BD31-4B8C-83A1-F6EECF244321}">
                <p14:modId xmlns:p14="http://schemas.microsoft.com/office/powerpoint/2010/main" val="3553709065"/>
              </p:ext>
            </p:extLst>
          </p:nvPr>
        </p:nvGraphicFramePr>
        <p:xfrm>
          <a:off x="6940485" y="4624806"/>
          <a:ext cx="4714940" cy="741680"/>
        </p:xfrm>
        <a:graphic>
          <a:graphicData uri="http://schemas.openxmlformats.org/drawingml/2006/table">
            <a:tbl>
              <a:tblPr firstRow="1" bandRow="1">
                <a:tableStyleId>{5C22544A-7EE6-4342-B048-85BDC9FD1C3A}</a:tableStyleId>
              </a:tblPr>
              <a:tblGrid>
                <a:gridCol w="4714940">
                  <a:extLst>
                    <a:ext uri="{9D8B030D-6E8A-4147-A177-3AD203B41FA5}">
                      <a16:colId xmlns:a16="http://schemas.microsoft.com/office/drawing/2014/main" val="1870451356"/>
                    </a:ext>
                  </a:extLst>
                </a:gridCol>
              </a:tblGrid>
              <a:tr h="370840">
                <a:tc>
                  <a:txBody>
                    <a:bodyPr/>
                    <a:lstStyle/>
                    <a:p>
                      <a:r>
                        <a:rPr lang="en-CA" sz="1800" dirty="0">
                          <a:solidFill>
                            <a:schemeClr val="tx1"/>
                          </a:solidFill>
                          <a:latin typeface="Arial" panose="020B0604020202020204" pitchFamily="34" charset="0"/>
                          <a:cs typeface="Arial" panose="020B0604020202020204" pitchFamily="34" charset="0"/>
                        </a:rPr>
                        <a:t>Low turnover</a:t>
                      </a:r>
                    </a:p>
                  </a:txBody>
                  <a:tcPr marL="640080" marR="0" anchor="ctr">
                    <a:lnL w="12700" cmpd="sng">
                      <a:noFill/>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367296"/>
                  </a:ext>
                </a:extLst>
              </a:tr>
              <a:tr h="370840">
                <a:tc>
                  <a:txBody>
                    <a:bodyPr/>
                    <a:lstStyle/>
                    <a:p>
                      <a:r>
                        <a:rPr lang="en-US" dirty="0">
                          <a:solidFill>
                            <a:schemeClr val="tx1"/>
                          </a:solidFill>
                          <a:latin typeface="Arial" panose="020B0604020202020204" pitchFamily="34" charset="0"/>
                          <a:cs typeface="Arial" panose="020B0604020202020204" pitchFamily="34" charset="0"/>
                        </a:rPr>
                        <a:t>Patient entry and exit minimizes timing risk</a:t>
                      </a:r>
                    </a:p>
                  </a:txBody>
                  <a:tcPr marL="640080" anchor="ctr">
                    <a:lnL w="12700" cmpd="sng">
                      <a:noFill/>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3657953"/>
                  </a:ext>
                </a:extLst>
              </a:tr>
            </a:tbl>
          </a:graphicData>
        </a:graphic>
      </p:graphicFrame>
      <p:pic>
        <p:nvPicPr>
          <p:cNvPr id="33" name="Picture 32">
            <a:extLst>
              <a:ext uri="{FF2B5EF4-FFF2-40B4-BE49-F238E27FC236}">
                <a16:creationId xmlns:a16="http://schemas.microsoft.com/office/drawing/2014/main" id="{5399BDF2-E679-3CA0-E968-57B028C3467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44593" y="4653525"/>
            <a:ext cx="713277" cy="666305"/>
          </a:xfrm>
          <a:prstGeom prst="rect">
            <a:avLst/>
          </a:prstGeom>
        </p:spPr>
      </p:pic>
      <p:pic>
        <p:nvPicPr>
          <p:cNvPr id="5" name="Picture 4">
            <a:extLst>
              <a:ext uri="{FF2B5EF4-FFF2-40B4-BE49-F238E27FC236}">
                <a16:creationId xmlns:a16="http://schemas.microsoft.com/office/drawing/2014/main" id="{B0A1734B-45B6-2B0C-6080-B7A34530791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609238" y="4710373"/>
            <a:ext cx="635873" cy="548640"/>
          </a:xfrm>
          <a:prstGeom prst="rect">
            <a:avLst/>
          </a:prstGeom>
        </p:spPr>
      </p:pic>
      <p:pic>
        <p:nvPicPr>
          <p:cNvPr id="11" name="Picture 10">
            <a:extLst>
              <a:ext uri="{FF2B5EF4-FFF2-40B4-BE49-F238E27FC236}">
                <a16:creationId xmlns:a16="http://schemas.microsoft.com/office/drawing/2014/main" id="{2EB87DA5-0972-278F-4A64-088E15CD0C6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76456" y="3174603"/>
            <a:ext cx="512831" cy="703036"/>
          </a:xfrm>
          <a:prstGeom prst="rect">
            <a:avLst/>
          </a:prstGeom>
        </p:spPr>
      </p:pic>
      <p:pic>
        <p:nvPicPr>
          <p:cNvPr id="18" name="Picture 17">
            <a:extLst>
              <a:ext uri="{FF2B5EF4-FFF2-40B4-BE49-F238E27FC236}">
                <a16:creationId xmlns:a16="http://schemas.microsoft.com/office/drawing/2014/main" id="{066E5DF0-27BC-9E05-8A28-3CD5447515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5705" y="3228075"/>
            <a:ext cx="487016" cy="634737"/>
          </a:xfrm>
          <a:prstGeom prst="rect">
            <a:avLst/>
          </a:prstGeom>
        </p:spPr>
      </p:pic>
    </p:spTree>
    <p:extLst>
      <p:ext uri="{BB962C8B-B14F-4D97-AF65-F5344CB8AC3E}">
        <p14:creationId xmlns:p14="http://schemas.microsoft.com/office/powerpoint/2010/main" val="84861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
            <a:extLst>
              <a:ext uri="{FF2B5EF4-FFF2-40B4-BE49-F238E27FC236}">
                <a16:creationId xmlns:a16="http://schemas.microsoft.com/office/drawing/2014/main" id="{5FC06D0A-FE32-3EA6-0EEC-CCDACECCEF2F}"/>
              </a:ext>
            </a:extLst>
          </p:cNvPr>
          <p:cNvSpPr>
            <a:spLocks noGrp="1"/>
          </p:cNvSpPr>
          <p:nvPr>
            <p:ph type="title"/>
          </p:nvPr>
        </p:nvSpPr>
        <p:spPr/>
        <p:txBody>
          <a:bodyPr/>
          <a:lstStyle/>
          <a:p>
            <a:r>
              <a:rPr lang="en-CA" b="1" dirty="0"/>
              <a:t>Finding relative value in all markets</a:t>
            </a:r>
            <a:endParaRPr lang="en-US" b="1" dirty="0"/>
          </a:p>
        </p:txBody>
      </p:sp>
      <p:sp>
        <p:nvSpPr>
          <p:cNvPr id="56" name="Text Placeholder 1">
            <a:extLst>
              <a:ext uri="{FF2B5EF4-FFF2-40B4-BE49-F238E27FC236}">
                <a16:creationId xmlns:a16="http://schemas.microsoft.com/office/drawing/2014/main" id="{3089AA37-F8D4-8889-216C-005A874A63C3}"/>
              </a:ext>
            </a:extLst>
          </p:cNvPr>
          <p:cNvSpPr>
            <a:spLocks noGrp="1"/>
          </p:cNvSpPr>
          <p:nvPr>
            <p:ph type="body" sz="quarter" idx="14"/>
          </p:nvPr>
        </p:nvSpPr>
        <p:spPr/>
        <p:txBody>
          <a:bodyPr/>
          <a:lstStyle/>
          <a:p>
            <a:r>
              <a:rPr lang="en-CA" dirty="0"/>
              <a:t>Source: Morningstar April 30, 2022 represents holdings from February 28, 2022 with two-month reporting lag</a:t>
            </a:r>
            <a:endParaRPr lang="en-US" dirty="0"/>
          </a:p>
        </p:txBody>
      </p:sp>
      <p:graphicFrame>
        <p:nvGraphicFramePr>
          <p:cNvPr id="58" name="Chart 57">
            <a:extLst>
              <a:ext uri="{FF2B5EF4-FFF2-40B4-BE49-F238E27FC236}">
                <a16:creationId xmlns:a16="http://schemas.microsoft.com/office/drawing/2014/main" id="{56EA34E7-4C67-EB3D-0D51-D99AD4151D80}"/>
              </a:ext>
            </a:extLst>
          </p:cNvPr>
          <p:cNvGraphicFramePr/>
          <p:nvPr>
            <p:extLst>
              <p:ext uri="{D42A27DB-BD31-4B8C-83A1-F6EECF244321}">
                <p14:modId xmlns:p14="http://schemas.microsoft.com/office/powerpoint/2010/main" val="1028424780"/>
              </p:ext>
            </p:extLst>
          </p:nvPr>
        </p:nvGraphicFramePr>
        <p:xfrm>
          <a:off x="4566370" y="1627929"/>
          <a:ext cx="6854216" cy="42882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665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279F9-0D8D-5FD7-30F8-05EF5FF2A12D}"/>
              </a:ext>
            </a:extLst>
          </p:cNvPr>
          <p:cNvSpPr>
            <a:spLocks noGrp="1"/>
          </p:cNvSpPr>
          <p:nvPr>
            <p:ph type="title"/>
          </p:nvPr>
        </p:nvSpPr>
        <p:spPr/>
        <p:txBody>
          <a:bodyPr/>
          <a:lstStyle/>
          <a:p>
            <a:r>
              <a:rPr lang="en-CA" dirty="0"/>
              <a:t>Disciplined and diversified</a:t>
            </a:r>
          </a:p>
        </p:txBody>
      </p:sp>
      <p:sp>
        <p:nvSpPr>
          <p:cNvPr id="6" name="Text Placeholder 5">
            <a:extLst>
              <a:ext uri="{FF2B5EF4-FFF2-40B4-BE49-F238E27FC236}">
                <a16:creationId xmlns:a16="http://schemas.microsoft.com/office/drawing/2014/main" id="{0E432939-0B4E-C7FA-57AA-2A3FCDE57321}"/>
              </a:ext>
            </a:extLst>
          </p:cNvPr>
          <p:cNvSpPr>
            <a:spLocks noGrp="1"/>
          </p:cNvSpPr>
          <p:nvPr>
            <p:ph type="body" sz="quarter" idx="14"/>
          </p:nvPr>
        </p:nvSpPr>
        <p:spPr/>
        <p:txBody>
          <a:bodyPr/>
          <a:lstStyle/>
          <a:p>
            <a:r>
              <a:rPr lang="en-US" dirty="0"/>
              <a:t>Source: Mackenzie Investments. As of August 31st, 2022</a:t>
            </a:r>
          </a:p>
        </p:txBody>
      </p:sp>
      <p:graphicFrame>
        <p:nvGraphicFramePr>
          <p:cNvPr id="7" name="Table 6">
            <a:extLst>
              <a:ext uri="{FF2B5EF4-FFF2-40B4-BE49-F238E27FC236}">
                <a16:creationId xmlns:a16="http://schemas.microsoft.com/office/drawing/2014/main" id="{1992F4DD-F92E-4635-8628-2BCB94B22C42}"/>
              </a:ext>
            </a:extLst>
          </p:cNvPr>
          <p:cNvGraphicFramePr>
            <a:graphicFrameLocks noGrp="1"/>
          </p:cNvGraphicFramePr>
          <p:nvPr>
            <p:extLst>
              <p:ext uri="{D42A27DB-BD31-4B8C-83A1-F6EECF244321}">
                <p14:modId xmlns:p14="http://schemas.microsoft.com/office/powerpoint/2010/main" val="2718160478"/>
              </p:ext>
            </p:extLst>
          </p:nvPr>
        </p:nvGraphicFramePr>
        <p:xfrm>
          <a:off x="457200" y="1819276"/>
          <a:ext cx="11198227" cy="3906683"/>
        </p:xfrm>
        <a:graphic>
          <a:graphicData uri="http://schemas.openxmlformats.org/drawingml/2006/table">
            <a:tbl>
              <a:tblPr>
                <a:tableStyleId>{5C22544A-7EE6-4342-B048-85BDC9FD1C3A}</a:tableStyleId>
              </a:tblPr>
              <a:tblGrid>
                <a:gridCol w="2276375">
                  <a:extLst>
                    <a:ext uri="{9D8B030D-6E8A-4147-A177-3AD203B41FA5}">
                      <a16:colId xmlns:a16="http://schemas.microsoft.com/office/drawing/2014/main" val="2268748826"/>
                    </a:ext>
                  </a:extLst>
                </a:gridCol>
                <a:gridCol w="2531444">
                  <a:extLst>
                    <a:ext uri="{9D8B030D-6E8A-4147-A177-3AD203B41FA5}">
                      <a16:colId xmlns:a16="http://schemas.microsoft.com/office/drawing/2014/main" val="3175449540"/>
                    </a:ext>
                  </a:extLst>
                </a:gridCol>
                <a:gridCol w="2521819">
                  <a:extLst>
                    <a:ext uri="{9D8B030D-6E8A-4147-A177-3AD203B41FA5}">
                      <a16:colId xmlns:a16="http://schemas.microsoft.com/office/drawing/2014/main" val="1750265049"/>
                    </a:ext>
                  </a:extLst>
                </a:gridCol>
                <a:gridCol w="3868589">
                  <a:extLst>
                    <a:ext uri="{9D8B030D-6E8A-4147-A177-3AD203B41FA5}">
                      <a16:colId xmlns:a16="http://schemas.microsoft.com/office/drawing/2014/main" val="1299594560"/>
                    </a:ext>
                  </a:extLst>
                </a:gridCol>
              </a:tblGrid>
              <a:tr h="429861">
                <a:tc>
                  <a:txBody>
                    <a:bodyPr/>
                    <a:lstStyle/>
                    <a:p>
                      <a:pPr algn="l" rtl="0" fontAlgn="ctr"/>
                      <a:r>
                        <a:rPr lang="en-CA" sz="1300" b="1" u="none" strike="noStrike" dirty="0">
                          <a:solidFill>
                            <a:schemeClr val="bg1"/>
                          </a:solidFill>
                          <a:effectLst/>
                          <a:latin typeface="Arial" panose="020B0604020202020204" pitchFamily="34" charset="0"/>
                          <a:cs typeface="Arial" panose="020B0604020202020204" pitchFamily="34" charset="0"/>
                        </a:rPr>
                        <a:t>Sector </a:t>
                      </a:r>
                      <a:endParaRPr lang="en-CA" sz="1300" b="1" i="0" u="none" strike="noStrike" dirty="0">
                        <a:solidFill>
                          <a:schemeClr val="bg1"/>
                        </a:solidFill>
                        <a:effectLst/>
                        <a:latin typeface="Arial" panose="020B0604020202020204" pitchFamily="34" charset="0"/>
                        <a:cs typeface="Arial" panose="020B0604020202020204" pitchFamily="34" charset="0"/>
                      </a:endParaRPr>
                    </a:p>
                  </a:txBody>
                  <a:tcPr marL="85725" marR="0" marT="36576" marB="36576" anchor="ctr">
                    <a:lnL w="12700" cmpd="sng">
                      <a:noFill/>
                    </a:lnL>
                    <a:lnR w="12700" cmpd="sng">
                      <a:noFill/>
                    </a:lnR>
                    <a:lnT w="127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0" fontAlgn="ctr"/>
                      <a:r>
                        <a:rPr lang="en-CA" sz="1300" b="1" u="none" strike="noStrike" dirty="0">
                          <a:solidFill>
                            <a:schemeClr val="bg1"/>
                          </a:solidFill>
                          <a:effectLst/>
                          <a:latin typeface="Arial" panose="020B0604020202020204" pitchFamily="34" charset="0"/>
                          <a:cs typeface="Arial" panose="020B0604020202020204" pitchFamily="34" charset="0"/>
                        </a:rPr>
                        <a:t>Mackenzie Canadian </a:t>
                      </a:r>
                      <a:br>
                        <a:rPr lang="en-CA" sz="1300" b="1" u="none" strike="noStrike" dirty="0">
                          <a:solidFill>
                            <a:schemeClr val="bg1"/>
                          </a:solidFill>
                          <a:effectLst/>
                          <a:latin typeface="Arial" panose="020B0604020202020204" pitchFamily="34" charset="0"/>
                          <a:cs typeface="Arial" panose="020B0604020202020204" pitchFamily="34" charset="0"/>
                        </a:rPr>
                      </a:br>
                      <a:r>
                        <a:rPr lang="en-CA" sz="1300" b="1" u="none" strike="noStrike" dirty="0">
                          <a:solidFill>
                            <a:schemeClr val="bg1"/>
                          </a:solidFill>
                          <a:effectLst/>
                          <a:latin typeface="Arial" panose="020B0604020202020204" pitchFamily="34" charset="0"/>
                          <a:cs typeface="Arial" panose="020B0604020202020204" pitchFamily="34" charset="0"/>
                        </a:rPr>
                        <a:t>Equity (%)</a:t>
                      </a:r>
                      <a:endParaRPr lang="en-CA" sz="1300" b="1" i="0" u="none" strike="noStrike" dirty="0">
                        <a:solidFill>
                          <a:schemeClr val="bg1"/>
                        </a:solidFill>
                        <a:effectLst/>
                        <a:latin typeface="Arial" panose="020B0604020202020204" pitchFamily="34" charset="0"/>
                        <a:cs typeface="Arial" panose="020B0604020202020204" pitchFamily="34" charset="0"/>
                      </a:endParaRPr>
                    </a:p>
                  </a:txBody>
                  <a:tcPr marL="0" marR="0" marT="36576" marB="36576" anchor="ctr">
                    <a:lnL w="12700" cmpd="sng">
                      <a:noFill/>
                    </a:lnL>
                    <a:lnR w="12700" cmpd="sng">
                      <a:noFill/>
                    </a:lnR>
                    <a:lnT w="127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0" fontAlgn="ctr"/>
                      <a:r>
                        <a:rPr lang="en-CA" sz="1300" b="1" u="none" strike="noStrike" dirty="0">
                          <a:solidFill>
                            <a:schemeClr val="bg1"/>
                          </a:solidFill>
                          <a:effectLst/>
                          <a:latin typeface="Arial" panose="020B0604020202020204" pitchFamily="34" charset="0"/>
                          <a:cs typeface="Arial" panose="020B0604020202020204" pitchFamily="34" charset="0"/>
                        </a:rPr>
                        <a:t>S&amp;P/TSX Composite </a:t>
                      </a:r>
                      <a:br>
                        <a:rPr lang="en-CA" sz="1300" b="1" u="none" strike="noStrike" dirty="0">
                          <a:solidFill>
                            <a:schemeClr val="bg1"/>
                          </a:solidFill>
                          <a:effectLst/>
                          <a:latin typeface="Arial" panose="020B0604020202020204" pitchFamily="34" charset="0"/>
                          <a:cs typeface="Arial" panose="020B0604020202020204" pitchFamily="34" charset="0"/>
                        </a:rPr>
                      </a:br>
                      <a:r>
                        <a:rPr lang="en-CA" sz="1300" b="1" u="none" strike="noStrike" dirty="0">
                          <a:solidFill>
                            <a:schemeClr val="bg1"/>
                          </a:solidFill>
                          <a:effectLst/>
                          <a:latin typeface="Arial" panose="020B0604020202020204" pitchFamily="34" charset="0"/>
                          <a:cs typeface="Arial" panose="020B0604020202020204" pitchFamily="34" charset="0"/>
                        </a:rPr>
                        <a:t>Index (%)</a:t>
                      </a:r>
                      <a:endParaRPr lang="en-CA" sz="1300" b="1" i="0" u="none" strike="noStrike" dirty="0">
                        <a:solidFill>
                          <a:schemeClr val="bg1"/>
                        </a:solidFill>
                        <a:effectLst/>
                        <a:latin typeface="Arial" panose="020B0604020202020204" pitchFamily="34" charset="0"/>
                        <a:cs typeface="Arial" panose="020B0604020202020204" pitchFamily="34" charset="0"/>
                      </a:endParaRPr>
                    </a:p>
                  </a:txBody>
                  <a:tcPr marL="0" marR="0" marT="36576" marB="36576" anchor="ctr">
                    <a:lnL w="12700" cmpd="sng">
                      <a:noFill/>
                    </a:lnL>
                    <a:lnR w="12700" cmpd="sng">
                      <a:noFill/>
                    </a:lnR>
                    <a:lnT w="127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0" fontAlgn="ctr"/>
                      <a:r>
                        <a:rPr lang="en-CA" sz="1300" b="1" i="0" u="none" strike="noStrike" dirty="0">
                          <a:solidFill>
                            <a:schemeClr val="bg1"/>
                          </a:solidFill>
                          <a:effectLst/>
                          <a:latin typeface="Arial" panose="020B0604020202020204" pitchFamily="34" charset="0"/>
                          <a:cs typeface="Arial" panose="020B0604020202020204" pitchFamily="34" charset="0"/>
                        </a:rPr>
                        <a:t>Relative weight (%)</a:t>
                      </a:r>
                    </a:p>
                  </a:txBody>
                  <a:tcPr marL="0" marR="0" marT="36576" marB="36576" anchor="ctr">
                    <a:lnL w="12700" cmpd="sng">
                      <a:noFill/>
                    </a:lnL>
                    <a:lnR w="12700" cmpd="sng">
                      <a:noFill/>
                    </a:lnR>
                    <a:lnT w="127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951872274"/>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Consumer Staples</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8.8</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a:effectLst/>
                          <a:latin typeface="Arial" panose="020B0604020202020204" pitchFamily="34" charset="0"/>
                          <a:cs typeface="Arial" panose="020B0604020202020204" pitchFamily="34" charset="0"/>
                        </a:rPr>
                        <a:t>4.1</a:t>
                      </a:r>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642103"/>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Consumer Discretionary</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5.9</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3.3</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583763"/>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Real Estate</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a:effectLst/>
                          <a:latin typeface="Arial" panose="020B0604020202020204" pitchFamily="34" charset="0"/>
                          <a:cs typeface="Arial" panose="020B0604020202020204" pitchFamily="34" charset="0"/>
                        </a:rPr>
                        <a:t>3.4</a:t>
                      </a:r>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a:effectLst/>
                          <a:latin typeface="Arial" panose="020B0604020202020204" pitchFamily="34" charset="0"/>
                          <a:cs typeface="Arial" panose="020B0604020202020204" pitchFamily="34" charset="0"/>
                        </a:rPr>
                        <a:t>2.7</a:t>
                      </a:r>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234929"/>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Health Care</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a:effectLst/>
                          <a:latin typeface="Arial" panose="020B0604020202020204" pitchFamily="34" charset="0"/>
                          <a:cs typeface="Arial" panose="020B0604020202020204" pitchFamily="34" charset="0"/>
                        </a:rPr>
                        <a:t>0.5</a:t>
                      </a:r>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0.4</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296823"/>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Utilities</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4.6</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a:effectLst/>
                          <a:latin typeface="Arial" panose="020B0604020202020204" pitchFamily="34" charset="0"/>
                          <a:cs typeface="Arial" panose="020B0604020202020204" pitchFamily="34" charset="0"/>
                        </a:rPr>
                        <a:t>5.2</a:t>
                      </a:r>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528269"/>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Industrials</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a:effectLst/>
                          <a:latin typeface="Arial" panose="020B0604020202020204" pitchFamily="34" charset="0"/>
                          <a:cs typeface="Arial" panose="020B0604020202020204" pitchFamily="34" charset="0"/>
                        </a:rPr>
                        <a:t>10.9</a:t>
                      </a:r>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a:effectLst/>
                          <a:latin typeface="Arial" panose="020B0604020202020204" pitchFamily="34" charset="0"/>
                          <a:cs typeface="Arial" panose="020B0604020202020204" pitchFamily="34" charset="0"/>
                        </a:rPr>
                        <a:t>12.0</a:t>
                      </a:r>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2369576"/>
                  </a:ext>
                </a:extLst>
              </a:tr>
              <a:tr h="264407">
                <a:tc>
                  <a:txBody>
                    <a:bodyPr/>
                    <a:lstStyle/>
                    <a:p>
                      <a:pPr algn="l" rtl="0" fontAlgn="b"/>
                      <a:r>
                        <a:rPr lang="en-CA" sz="1300" u="none" strike="noStrike">
                          <a:effectLst/>
                          <a:latin typeface="Arial" panose="020B0604020202020204" pitchFamily="34" charset="0"/>
                          <a:cs typeface="Arial" panose="020B0604020202020204" pitchFamily="34" charset="0"/>
                        </a:rPr>
                        <a:t>Financials</a:t>
                      </a:r>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a:effectLst/>
                          <a:latin typeface="Arial" panose="020B0604020202020204" pitchFamily="34" charset="0"/>
                          <a:cs typeface="Arial" panose="020B0604020202020204" pitchFamily="34" charset="0"/>
                        </a:rPr>
                        <a:t>30.5</a:t>
                      </a:r>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31.8</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362678"/>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Information Technology</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4.1</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5.4</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6763196"/>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Materials</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9.2</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a:effectLst/>
                          <a:latin typeface="Arial" panose="020B0604020202020204" pitchFamily="34" charset="0"/>
                          <a:cs typeface="Arial" panose="020B0604020202020204" pitchFamily="34" charset="0"/>
                        </a:rPr>
                        <a:t>11.6</a:t>
                      </a:r>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3811386"/>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Communication Serv.</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2.1</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5.2</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55118"/>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Energy</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13.1</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18.4</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963735"/>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Cash</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2.7</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54512554"/>
                  </a:ext>
                </a:extLst>
              </a:tr>
              <a:tr h="264407">
                <a:tc>
                  <a:txBody>
                    <a:bodyPr/>
                    <a:lstStyle/>
                    <a:p>
                      <a:pPr algn="l" rtl="0" fontAlgn="b"/>
                      <a:r>
                        <a:rPr lang="en-CA" sz="1300" u="none" strike="noStrike" dirty="0">
                          <a:effectLst/>
                          <a:latin typeface="Arial" panose="020B0604020202020204" pitchFamily="34" charset="0"/>
                          <a:cs typeface="Arial" panose="020B0604020202020204" pitchFamily="34" charset="0"/>
                        </a:rPr>
                        <a:t>ETFs</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4.8</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CA" sz="1300" u="none" strike="noStrike" dirty="0">
                          <a:effectLst/>
                          <a:latin typeface="Arial" panose="020B0604020202020204" pitchFamily="34" charset="0"/>
                          <a:cs typeface="Arial" panose="020B0604020202020204" pitchFamily="34" charset="0"/>
                        </a:rPr>
                        <a:t>–</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80084802"/>
                  </a:ext>
                </a:extLst>
              </a:tr>
            </a:tbl>
          </a:graphicData>
        </a:graphic>
      </p:graphicFrame>
      <p:graphicFrame>
        <p:nvGraphicFramePr>
          <p:cNvPr id="9" name="Chart 8">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2279852325"/>
              </p:ext>
            </p:extLst>
          </p:nvPr>
        </p:nvGraphicFramePr>
        <p:xfrm>
          <a:off x="7546207" y="2257712"/>
          <a:ext cx="4113898" cy="2977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410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Panel: There’s no place like home</a:t>
            </a:r>
          </a:p>
        </p:txBody>
      </p:sp>
      <p:sp>
        <p:nvSpPr>
          <p:cNvPr id="6" name="Text Placeholder 5"/>
          <p:cNvSpPr>
            <a:spLocks noGrp="1"/>
          </p:cNvSpPr>
          <p:nvPr>
            <p:ph type="body" sz="quarter" idx="12"/>
          </p:nvPr>
        </p:nvSpPr>
        <p:spPr>
          <a:xfrm>
            <a:off x="447675" y="4100673"/>
            <a:ext cx="11096625" cy="730939"/>
          </a:xfrm>
        </p:spPr>
        <p:txBody>
          <a:bodyPr/>
          <a:lstStyle/>
          <a:p>
            <a:r>
              <a:rPr lang="en-US" dirty="0"/>
              <a:t>William Aldridge, </a:t>
            </a:r>
            <a:r>
              <a:rPr lang="en-US" sz="1800" b="0" dirty="0"/>
              <a:t>MBA, CFA</a:t>
            </a:r>
            <a:br>
              <a:rPr lang="en-US" sz="1800" b="0" dirty="0"/>
            </a:br>
            <a:r>
              <a:rPr lang="en-US" b="0" dirty="0"/>
              <a:t>Senior VP, Portfolio Manager</a:t>
            </a:r>
          </a:p>
        </p:txBody>
      </p:sp>
      <p:sp>
        <p:nvSpPr>
          <p:cNvPr id="2" name="Text Placeholder 5">
            <a:extLst>
              <a:ext uri="{FF2B5EF4-FFF2-40B4-BE49-F238E27FC236}">
                <a16:creationId xmlns:a16="http://schemas.microsoft.com/office/drawing/2014/main" id="{EAF7A18A-DB62-9E45-7936-683D5FFA43B8}"/>
              </a:ext>
            </a:extLst>
          </p:cNvPr>
          <p:cNvSpPr txBox="1">
            <a:spLocks/>
          </p:cNvSpPr>
          <p:nvPr/>
        </p:nvSpPr>
        <p:spPr>
          <a:xfrm>
            <a:off x="447675" y="5101485"/>
            <a:ext cx="11096625" cy="730939"/>
          </a:xfrm>
          <a:prstGeom prst="rect">
            <a:avLst/>
          </a:prstGeom>
        </p:spPr>
        <p:txBody>
          <a:bodyPr vert="horz" lIns="0" tIns="0" rIns="0" bIns="0" rtlCol="0" anchor="ctr" anchorCtr="0">
            <a:noAutofit/>
          </a:bodyPr>
          <a:lstStyle>
            <a:lvl1pPr marL="0" indent="0" algn="l" defTabSz="676821" rtl="0" eaLnBrk="1" latinLnBrk="0" hangingPunct="1">
              <a:lnSpc>
                <a:spcPct val="95000"/>
              </a:lnSpc>
              <a:spcBef>
                <a:spcPts val="300"/>
              </a:spcBef>
              <a:spcAft>
                <a:spcPts val="600"/>
              </a:spcAft>
              <a:buClr>
                <a:schemeClr val="accent3"/>
              </a:buClr>
              <a:buFontTx/>
              <a:buNone/>
              <a:defRPr kumimoji="0" lang="en-US" sz="2200" b="1" i="0" u="none" strike="noStrike" kern="1200" cap="none" spc="0" normalizeH="0" baseline="0" dirty="0">
                <a:ln>
                  <a:noFill/>
                </a:ln>
                <a:solidFill>
                  <a:srgbClr val="FFFFFF"/>
                </a:solidFill>
                <a:effectLst/>
                <a:uLnTx/>
                <a:uFillTx/>
                <a:latin typeface="+mj-lt"/>
                <a:ea typeface="Noto Sans" panose="020B0502040504020204" pitchFamily="34" charset="0"/>
                <a:cs typeface="Arial" panose="020B0604020202020204" pitchFamily="34" charset="0"/>
              </a:defRPr>
            </a:lvl1pPr>
            <a:lvl2pPr marL="624161" indent="-285750" algn="l" defTabSz="676821" rtl="0" eaLnBrk="1" latinLnBrk="0" hangingPunct="1">
              <a:lnSpc>
                <a:spcPct val="95000"/>
              </a:lnSpc>
              <a:spcBef>
                <a:spcPts val="300"/>
              </a:spcBef>
              <a:spcAft>
                <a:spcPts val="600"/>
              </a:spcAft>
              <a:buClr>
                <a:schemeClr val="tx1"/>
              </a:buClr>
              <a:buFont typeface="Arial" panose="020B0604020202020204" pitchFamily="34" charset="0"/>
              <a:buChar char="•"/>
              <a:defRPr sz="1800" kern="1200">
                <a:solidFill>
                  <a:schemeClr val="tx1"/>
                </a:solidFill>
                <a:latin typeface="+mn-lt"/>
                <a:ea typeface="Noto Sans" panose="020B0502040504020204" pitchFamily="34" charset="0"/>
                <a:cs typeface="Noto Sans" panose="020B0502040504020204" pitchFamily="34" charset="0"/>
              </a:defRPr>
            </a:lvl2pPr>
            <a:lvl3pPr marL="962571" indent="-285750" algn="l" defTabSz="676821"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Noto Sans" panose="020B0502040504020204" pitchFamily="34" charset="0"/>
                <a:cs typeface="Noto Sans" panose="020B0502040504020204" pitchFamily="34" charset="0"/>
              </a:defRPr>
            </a:lvl3pPr>
            <a:lvl4pPr marL="1184437" indent="-169206" algn="l" defTabSz="676821"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Noto Sans" panose="020B0502040504020204" pitchFamily="34" charset="0"/>
                <a:cs typeface="Noto Sans" panose="020B0502040504020204" pitchFamily="34" charset="0"/>
              </a:defRPr>
            </a:lvl4pPr>
            <a:lvl5pPr marL="1522847" indent="-169206" algn="l" defTabSz="676821" rtl="0" eaLnBrk="1" latinLnBrk="0" hangingPunct="1">
              <a:lnSpc>
                <a:spcPct val="95000"/>
              </a:lnSpc>
              <a:spcBef>
                <a:spcPts val="0"/>
              </a:spcBef>
              <a:spcAft>
                <a:spcPts val="600"/>
              </a:spcAft>
              <a:buFont typeface="Arial" panose="020B0604020202020204" pitchFamily="34" charset="0"/>
              <a:buChar char="•"/>
              <a:defRPr sz="1300" kern="1200">
                <a:solidFill>
                  <a:schemeClr val="tx1"/>
                </a:solidFill>
                <a:latin typeface="+mn-lt"/>
                <a:ea typeface="Noto Sans" panose="020B0502040504020204" pitchFamily="34" charset="0"/>
                <a:cs typeface="Noto Sans" panose="020B0502040504020204" pitchFamily="34" charset="0"/>
              </a:defRPr>
            </a:lvl5pPr>
            <a:lvl6pPr marL="1861258"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66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807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48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r>
              <a:rPr lang="en-CA" dirty="0"/>
              <a:t>Tim Johal,</a:t>
            </a:r>
            <a:r>
              <a:rPr lang="en-CA" sz="1800" b="0" dirty="0"/>
              <a:t> CFA</a:t>
            </a:r>
            <a:br>
              <a:rPr lang="en-CA" sz="1800" b="0" dirty="0"/>
            </a:br>
            <a:r>
              <a:rPr lang="en-CA" b="0" dirty="0"/>
              <a:t>VP, Portfolio Manager</a:t>
            </a:r>
          </a:p>
        </p:txBody>
      </p:sp>
    </p:spTree>
    <p:extLst>
      <p:ext uri="{BB962C8B-B14F-4D97-AF65-F5344CB8AC3E}">
        <p14:creationId xmlns:p14="http://schemas.microsoft.com/office/powerpoint/2010/main" val="413167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A45482-17FC-AEF2-DF2E-2DAC4284054D}"/>
              </a:ext>
            </a:extLst>
          </p:cNvPr>
          <p:cNvSpPr>
            <a:spLocks noGrp="1"/>
          </p:cNvSpPr>
          <p:nvPr>
            <p:ph type="title"/>
          </p:nvPr>
        </p:nvSpPr>
        <p:spPr/>
        <p:txBody>
          <a:bodyPr/>
          <a:lstStyle/>
          <a:p>
            <a:r>
              <a:rPr lang="en-CA" dirty="0"/>
              <a:t>Major holdings</a:t>
            </a:r>
          </a:p>
        </p:txBody>
      </p:sp>
      <p:sp>
        <p:nvSpPr>
          <p:cNvPr id="6" name="Text Placeholder 5">
            <a:extLst>
              <a:ext uri="{FF2B5EF4-FFF2-40B4-BE49-F238E27FC236}">
                <a16:creationId xmlns:a16="http://schemas.microsoft.com/office/drawing/2014/main" id="{AD2A7C14-EF9D-6BE7-1947-5A8695A51E4E}"/>
              </a:ext>
            </a:extLst>
          </p:cNvPr>
          <p:cNvSpPr>
            <a:spLocks noGrp="1"/>
          </p:cNvSpPr>
          <p:nvPr>
            <p:ph type="body" sz="quarter" idx="14"/>
          </p:nvPr>
        </p:nvSpPr>
        <p:spPr/>
        <p:txBody>
          <a:bodyPr/>
          <a:lstStyle/>
          <a:p>
            <a:r>
              <a:rPr lang="en-US" dirty="0"/>
              <a:t>Source: Mackenzie Analytics, as of August 31, 2022.</a:t>
            </a:r>
            <a:br>
              <a:rPr lang="en-US" dirty="0"/>
            </a:br>
            <a:r>
              <a:rPr lang="en-US" dirty="0"/>
              <a:t>Note: The major holdings of the Fund may, but do not necessarily, represent the largest holdings of the Fund. Rather, the major holdings are selected for their overall significance in evaluating the  investment portfolio.</a:t>
            </a:r>
          </a:p>
        </p:txBody>
      </p:sp>
      <p:graphicFrame>
        <p:nvGraphicFramePr>
          <p:cNvPr id="7" name="Table 6">
            <a:extLst>
              <a:ext uri="{FF2B5EF4-FFF2-40B4-BE49-F238E27FC236}">
                <a16:creationId xmlns:a16="http://schemas.microsoft.com/office/drawing/2014/main" id="{7BF83FC8-6A0A-4017-8F9F-89D58AA1DD48}"/>
              </a:ext>
            </a:extLst>
          </p:cNvPr>
          <p:cNvGraphicFramePr>
            <a:graphicFrameLocks noGrp="1"/>
          </p:cNvGraphicFramePr>
          <p:nvPr>
            <p:extLst>
              <p:ext uri="{D42A27DB-BD31-4B8C-83A1-F6EECF244321}">
                <p14:modId xmlns:p14="http://schemas.microsoft.com/office/powerpoint/2010/main" val="1267514854"/>
              </p:ext>
            </p:extLst>
          </p:nvPr>
        </p:nvGraphicFramePr>
        <p:xfrm>
          <a:off x="3543299" y="1817687"/>
          <a:ext cx="8112125" cy="3868733"/>
        </p:xfrm>
        <a:graphic>
          <a:graphicData uri="http://schemas.openxmlformats.org/drawingml/2006/table">
            <a:tbl>
              <a:tblPr>
                <a:tableStyleId>{5C22544A-7EE6-4342-B048-85BDC9FD1C3A}</a:tableStyleId>
              </a:tblPr>
              <a:tblGrid>
                <a:gridCol w="3762276">
                  <a:extLst>
                    <a:ext uri="{9D8B030D-6E8A-4147-A177-3AD203B41FA5}">
                      <a16:colId xmlns:a16="http://schemas.microsoft.com/office/drawing/2014/main" val="3366845905"/>
                    </a:ext>
                  </a:extLst>
                </a:gridCol>
                <a:gridCol w="2838550">
                  <a:extLst>
                    <a:ext uri="{9D8B030D-6E8A-4147-A177-3AD203B41FA5}">
                      <a16:colId xmlns:a16="http://schemas.microsoft.com/office/drawing/2014/main" val="1786979045"/>
                    </a:ext>
                  </a:extLst>
                </a:gridCol>
                <a:gridCol w="1511299">
                  <a:extLst>
                    <a:ext uri="{9D8B030D-6E8A-4147-A177-3AD203B41FA5}">
                      <a16:colId xmlns:a16="http://schemas.microsoft.com/office/drawing/2014/main" val="3016928435"/>
                    </a:ext>
                  </a:extLst>
                </a:gridCol>
              </a:tblGrid>
              <a:tr h="351703">
                <a:tc>
                  <a:txBody>
                    <a:bodyPr/>
                    <a:lstStyle/>
                    <a:p>
                      <a:pPr algn="l" rtl="0" fontAlgn="ctr"/>
                      <a:r>
                        <a:rPr lang="en-CA" sz="1300" b="1" u="none" strike="noStrike" dirty="0">
                          <a:solidFill>
                            <a:schemeClr val="bg1"/>
                          </a:solidFill>
                          <a:effectLst/>
                          <a:latin typeface="Arial" panose="020B0604020202020204" pitchFamily="34" charset="0"/>
                          <a:cs typeface="Arial" panose="020B0604020202020204" pitchFamily="34" charset="0"/>
                        </a:rPr>
                        <a:t>Security</a:t>
                      </a:r>
                      <a:endParaRPr lang="en-CA" sz="1300" b="1" i="0" u="none" strike="noStrike" dirty="0">
                        <a:solidFill>
                          <a:schemeClr val="bg1"/>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l" rtl="0" fontAlgn="ctr"/>
                      <a:r>
                        <a:rPr lang="en-CA" sz="1300" b="1" u="none" strike="noStrike" dirty="0">
                          <a:solidFill>
                            <a:schemeClr val="bg1"/>
                          </a:solidFill>
                          <a:effectLst/>
                          <a:latin typeface="Arial" panose="020B0604020202020204" pitchFamily="34" charset="0"/>
                          <a:cs typeface="Arial" panose="020B0604020202020204" pitchFamily="34" charset="0"/>
                        </a:rPr>
                        <a:t>Industry </a:t>
                      </a:r>
                      <a:endParaRPr lang="en-CA" sz="13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rtl="0" fontAlgn="ctr"/>
                      <a:r>
                        <a:rPr lang="en-CA" sz="1300" b="1" u="none" strike="noStrike" dirty="0">
                          <a:solidFill>
                            <a:schemeClr val="bg1"/>
                          </a:solidFill>
                          <a:effectLst/>
                          <a:latin typeface="Arial" panose="020B0604020202020204" pitchFamily="34" charset="0"/>
                          <a:cs typeface="Arial" panose="020B0604020202020204" pitchFamily="34" charset="0"/>
                        </a:rPr>
                        <a:t>Weight</a:t>
                      </a:r>
                      <a:endParaRPr lang="en-CA" sz="13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192349600"/>
                  </a:ext>
                </a:extLst>
              </a:tr>
              <a:tr h="351703">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Royal Bank of Canada</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127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Diversified Banks</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300" u="none" strike="noStrike" dirty="0">
                          <a:solidFill>
                            <a:schemeClr val="tx1"/>
                          </a:solidFill>
                          <a:effectLst/>
                          <a:latin typeface="Arial" panose="020B0604020202020204" pitchFamily="34" charset="0"/>
                          <a:cs typeface="Arial" panose="020B0604020202020204" pitchFamily="34" charset="0"/>
                        </a:rPr>
                        <a:t>6.5%</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8545207"/>
                  </a:ext>
                </a:extLst>
              </a:tr>
              <a:tr h="351703">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Toronto-Dominion Bank/The</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Diversified Banks</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300" u="none" strike="noStrike" dirty="0">
                          <a:solidFill>
                            <a:schemeClr val="tx1"/>
                          </a:solidFill>
                          <a:effectLst/>
                          <a:latin typeface="Arial" panose="020B0604020202020204" pitchFamily="34" charset="0"/>
                          <a:cs typeface="Arial" panose="020B0604020202020204" pitchFamily="34" charset="0"/>
                        </a:rPr>
                        <a:t>6.2%</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7069300"/>
                  </a:ext>
                </a:extLst>
              </a:tr>
              <a:tr h="351703">
                <a:tc>
                  <a:txBody>
                    <a:bodyPr/>
                    <a:lstStyle/>
                    <a:p>
                      <a:pPr algn="l" fontAlgn="ctr"/>
                      <a:r>
                        <a:rPr lang="en-US" sz="1300" u="none" strike="noStrike">
                          <a:solidFill>
                            <a:schemeClr val="tx1"/>
                          </a:solidFill>
                          <a:effectLst/>
                          <a:latin typeface="Arial" panose="020B0604020202020204" pitchFamily="34" charset="0"/>
                          <a:cs typeface="Arial" panose="020B0604020202020204" pitchFamily="34" charset="0"/>
                        </a:rPr>
                        <a:t>Mackenzie US Large Cap Equity Index ETF</a:t>
                      </a:r>
                      <a:endParaRPr lang="en-US" sz="13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CA" sz="1300" u="none" strike="noStrike">
                          <a:solidFill>
                            <a:schemeClr val="tx1"/>
                          </a:solidFill>
                          <a:effectLst/>
                          <a:latin typeface="Arial" panose="020B0604020202020204" pitchFamily="34" charset="0"/>
                          <a:cs typeface="Arial" panose="020B0604020202020204" pitchFamily="34" charset="0"/>
                        </a:rPr>
                        <a:t>ETFs</a:t>
                      </a:r>
                      <a:endParaRPr lang="en-CA" sz="13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300" u="none" strike="noStrike">
                          <a:solidFill>
                            <a:schemeClr val="tx1"/>
                          </a:solidFill>
                          <a:effectLst/>
                          <a:latin typeface="Arial" panose="020B0604020202020204" pitchFamily="34" charset="0"/>
                          <a:cs typeface="Arial" panose="020B0604020202020204" pitchFamily="34" charset="0"/>
                        </a:rPr>
                        <a:t>4.2%</a:t>
                      </a:r>
                      <a:endParaRPr lang="en-CA" sz="13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5281178"/>
                  </a:ext>
                </a:extLst>
              </a:tr>
              <a:tr h="351703">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Canadian National Railway Co</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Railroads</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300" u="none" strike="noStrike" dirty="0">
                          <a:solidFill>
                            <a:schemeClr val="tx1"/>
                          </a:solidFill>
                          <a:effectLst/>
                          <a:latin typeface="Arial" panose="020B0604020202020204" pitchFamily="34" charset="0"/>
                          <a:cs typeface="Arial" panose="020B0604020202020204" pitchFamily="34" charset="0"/>
                        </a:rPr>
                        <a:t>3.9%</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0495486"/>
                  </a:ext>
                </a:extLst>
              </a:tr>
              <a:tr h="351703">
                <a:tc>
                  <a:txBody>
                    <a:bodyPr/>
                    <a:lstStyle/>
                    <a:p>
                      <a:pPr algn="l" fontAlgn="ctr"/>
                      <a:r>
                        <a:rPr lang="en-CA" sz="1300" u="none" strike="noStrike">
                          <a:solidFill>
                            <a:schemeClr val="tx1"/>
                          </a:solidFill>
                          <a:effectLst/>
                          <a:latin typeface="Arial" panose="020B0604020202020204" pitchFamily="34" charset="0"/>
                          <a:cs typeface="Arial" panose="020B0604020202020204" pitchFamily="34" charset="0"/>
                        </a:rPr>
                        <a:t>Canadian Pacific Railway Ltd</a:t>
                      </a:r>
                      <a:endParaRPr lang="en-CA" sz="13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CA" sz="1300" u="none" strike="noStrike">
                          <a:solidFill>
                            <a:schemeClr val="tx1"/>
                          </a:solidFill>
                          <a:effectLst/>
                          <a:latin typeface="Arial" panose="020B0604020202020204" pitchFamily="34" charset="0"/>
                          <a:cs typeface="Arial" panose="020B0604020202020204" pitchFamily="34" charset="0"/>
                        </a:rPr>
                        <a:t>Railroads</a:t>
                      </a:r>
                      <a:endParaRPr lang="en-CA" sz="13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300" u="none" strike="noStrike">
                          <a:solidFill>
                            <a:schemeClr val="tx1"/>
                          </a:solidFill>
                          <a:effectLst/>
                          <a:latin typeface="Arial" panose="020B0604020202020204" pitchFamily="34" charset="0"/>
                          <a:cs typeface="Arial" panose="020B0604020202020204" pitchFamily="34" charset="0"/>
                        </a:rPr>
                        <a:t>3.8%</a:t>
                      </a:r>
                      <a:endParaRPr lang="en-CA" sz="13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97649"/>
                  </a:ext>
                </a:extLst>
              </a:tr>
              <a:tr h="351703">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Canadian Natural Resources Ltd</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Oil &amp; Gas Exploration &amp; Prod.</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300" u="none" strike="noStrike" dirty="0">
                          <a:solidFill>
                            <a:schemeClr val="tx1"/>
                          </a:solidFill>
                          <a:effectLst/>
                          <a:latin typeface="Arial" panose="020B0604020202020204" pitchFamily="34" charset="0"/>
                          <a:cs typeface="Arial" panose="020B0604020202020204" pitchFamily="34" charset="0"/>
                        </a:rPr>
                        <a:t>3.8%</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3065161"/>
                  </a:ext>
                </a:extLst>
              </a:tr>
              <a:tr h="351703">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Bank of Montreal</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Diversified Banks</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300" u="none" strike="noStrike">
                          <a:solidFill>
                            <a:schemeClr val="tx1"/>
                          </a:solidFill>
                          <a:effectLst/>
                          <a:latin typeface="Arial" panose="020B0604020202020204" pitchFamily="34" charset="0"/>
                          <a:cs typeface="Arial" panose="020B0604020202020204" pitchFamily="34" charset="0"/>
                        </a:rPr>
                        <a:t>3.4%</a:t>
                      </a:r>
                      <a:endParaRPr lang="en-CA" sz="13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509478"/>
                  </a:ext>
                </a:extLst>
              </a:tr>
              <a:tr h="351703">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Alimentation Couche-Tard Inc</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Food Retail</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300" u="none" strike="noStrike" dirty="0">
                          <a:solidFill>
                            <a:schemeClr val="tx1"/>
                          </a:solidFill>
                          <a:effectLst/>
                          <a:latin typeface="Arial" panose="020B0604020202020204" pitchFamily="34" charset="0"/>
                          <a:cs typeface="Arial" panose="020B0604020202020204" pitchFamily="34" charset="0"/>
                        </a:rPr>
                        <a:t>3.1%</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175645"/>
                  </a:ext>
                </a:extLst>
              </a:tr>
              <a:tr h="351703">
                <a:tc>
                  <a:txBody>
                    <a:bodyPr/>
                    <a:lstStyle/>
                    <a:p>
                      <a:pPr algn="l" fontAlgn="ctr"/>
                      <a:r>
                        <a:rPr lang="en-CA" sz="1300" u="none" strike="noStrike">
                          <a:solidFill>
                            <a:schemeClr val="tx1"/>
                          </a:solidFill>
                          <a:effectLst/>
                          <a:latin typeface="Arial" panose="020B0604020202020204" pitchFamily="34" charset="0"/>
                          <a:cs typeface="Arial" panose="020B0604020202020204" pitchFamily="34" charset="0"/>
                        </a:rPr>
                        <a:t>Suncor Energy Inc</a:t>
                      </a:r>
                      <a:endParaRPr lang="en-CA" sz="13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Integrated Oil &amp; Gas</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300" u="none" strike="noStrike" dirty="0">
                          <a:solidFill>
                            <a:schemeClr val="tx1"/>
                          </a:solidFill>
                          <a:effectLst/>
                          <a:latin typeface="Arial" panose="020B0604020202020204" pitchFamily="34" charset="0"/>
                          <a:cs typeface="Arial" panose="020B0604020202020204" pitchFamily="34" charset="0"/>
                        </a:rPr>
                        <a:t>2.7%</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00587"/>
                  </a:ext>
                </a:extLst>
              </a:tr>
              <a:tr h="351703">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Brookfield Asset Management Inc</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CA" sz="1300" u="none" strike="noStrike" dirty="0">
                          <a:solidFill>
                            <a:schemeClr val="tx1"/>
                          </a:solidFill>
                          <a:effectLst/>
                          <a:latin typeface="Arial" panose="020B0604020202020204" pitchFamily="34" charset="0"/>
                          <a:cs typeface="Arial" panose="020B0604020202020204" pitchFamily="34" charset="0"/>
                        </a:rPr>
                        <a:t>Asset </a:t>
                      </a:r>
                      <a:r>
                        <a:rPr lang="en-CA" sz="1300" u="none" strike="noStrike" dirty="0" err="1">
                          <a:solidFill>
                            <a:schemeClr val="tx1"/>
                          </a:solidFill>
                          <a:effectLst/>
                          <a:latin typeface="Arial" panose="020B0604020202020204" pitchFamily="34" charset="0"/>
                          <a:cs typeface="Arial" panose="020B0604020202020204" pitchFamily="34" charset="0"/>
                        </a:rPr>
                        <a:t>Mgmnt</a:t>
                      </a:r>
                      <a:r>
                        <a:rPr lang="en-CA" sz="1300" u="none" strike="noStrike" dirty="0">
                          <a:solidFill>
                            <a:schemeClr val="tx1"/>
                          </a:solidFill>
                          <a:effectLst/>
                          <a:latin typeface="Arial" panose="020B0604020202020204" pitchFamily="34" charset="0"/>
                          <a:cs typeface="Arial" panose="020B0604020202020204" pitchFamily="34" charset="0"/>
                        </a:rPr>
                        <a:t> &amp; Custody Banks</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300" u="none" strike="noStrike" dirty="0">
                          <a:solidFill>
                            <a:schemeClr val="tx1"/>
                          </a:solidFill>
                          <a:effectLst/>
                          <a:latin typeface="Arial" panose="020B0604020202020204" pitchFamily="34" charset="0"/>
                          <a:cs typeface="Arial" panose="020B0604020202020204" pitchFamily="34" charset="0"/>
                        </a:rPr>
                        <a:t>2.5%</a:t>
                      </a:r>
                      <a:endParaRPr lang="en-CA"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130287"/>
                  </a:ext>
                </a:extLst>
              </a:tr>
            </a:tbl>
          </a:graphicData>
        </a:graphic>
      </p:graphicFrame>
    </p:spTree>
    <p:extLst>
      <p:ext uri="{BB962C8B-B14F-4D97-AF65-F5344CB8AC3E}">
        <p14:creationId xmlns:p14="http://schemas.microsoft.com/office/powerpoint/2010/main" val="193676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with low confidence">
            <a:extLst>
              <a:ext uri="{FF2B5EF4-FFF2-40B4-BE49-F238E27FC236}">
                <a16:creationId xmlns:a16="http://schemas.microsoft.com/office/drawing/2014/main" id="{D0F52E9B-7606-BD0E-D0E9-184F2C7FE15F}"/>
              </a:ext>
            </a:extLst>
          </p:cNvPr>
          <p:cNvPicPr preferRelativeResize="0">
            <a:picLocks/>
          </p:cNvPicPr>
          <p:nvPr/>
        </p:nvPicPr>
        <p:blipFill>
          <a:blip r:embed="rId2"/>
          <a:stretch>
            <a:fillRect/>
          </a:stretch>
        </p:blipFill>
        <p:spPr>
          <a:xfrm>
            <a:off x="6237326" y="1376410"/>
            <a:ext cx="5605272" cy="4983480"/>
          </a:xfrm>
          <a:prstGeom prst="rect">
            <a:avLst/>
          </a:prstGeom>
        </p:spPr>
      </p:pic>
      <p:sp>
        <p:nvSpPr>
          <p:cNvPr id="4" name="Title 3">
            <a:extLst>
              <a:ext uri="{FF2B5EF4-FFF2-40B4-BE49-F238E27FC236}">
                <a16:creationId xmlns:a16="http://schemas.microsoft.com/office/drawing/2014/main" id="{DC70ED4F-4069-E204-7BD8-40987B46BC55}"/>
              </a:ext>
            </a:extLst>
          </p:cNvPr>
          <p:cNvSpPr>
            <a:spLocks noGrp="1"/>
          </p:cNvSpPr>
          <p:nvPr>
            <p:ph type="title"/>
          </p:nvPr>
        </p:nvSpPr>
        <p:spPr/>
        <p:txBody>
          <a:bodyPr/>
          <a:lstStyle/>
          <a:p>
            <a:r>
              <a:rPr lang="en-CA" dirty="0"/>
              <a:t>Sector attribution 3-months</a:t>
            </a:r>
          </a:p>
        </p:txBody>
      </p:sp>
      <p:sp>
        <p:nvSpPr>
          <p:cNvPr id="5" name="Text Placeholder 4">
            <a:extLst>
              <a:ext uri="{FF2B5EF4-FFF2-40B4-BE49-F238E27FC236}">
                <a16:creationId xmlns:a16="http://schemas.microsoft.com/office/drawing/2014/main" id="{32E0693D-EC8E-419B-5A36-FF565DC0F88F}"/>
              </a:ext>
            </a:extLst>
          </p:cNvPr>
          <p:cNvSpPr>
            <a:spLocks noGrp="1"/>
          </p:cNvSpPr>
          <p:nvPr>
            <p:ph type="body" sz="quarter" idx="14"/>
          </p:nvPr>
        </p:nvSpPr>
        <p:spPr/>
        <p:txBody>
          <a:bodyPr/>
          <a:lstStyle/>
          <a:p>
            <a:r>
              <a:rPr lang="en-US" dirty="0"/>
              <a:t>Source: Mackenzie Analytics, as of August 31, 2022. Benchmark: S&amp;P/TSX Composite TR</a:t>
            </a:r>
          </a:p>
        </p:txBody>
      </p:sp>
      <p:sp>
        <p:nvSpPr>
          <p:cNvPr id="7" name="Subtitle 6">
            <a:extLst>
              <a:ext uri="{FF2B5EF4-FFF2-40B4-BE49-F238E27FC236}">
                <a16:creationId xmlns:a16="http://schemas.microsoft.com/office/drawing/2014/main" id="{FECF2C76-DC9F-4139-A993-A1C95011471E}"/>
              </a:ext>
            </a:extLst>
          </p:cNvPr>
          <p:cNvSpPr>
            <a:spLocks noGrp="1"/>
          </p:cNvSpPr>
          <p:nvPr>
            <p:ph type="subTitle" idx="10"/>
          </p:nvPr>
        </p:nvSpPr>
        <p:spPr>
          <a:xfrm>
            <a:off x="447675" y="1311853"/>
            <a:ext cx="3398461" cy="437934"/>
          </a:xfrm>
        </p:spPr>
        <p:txBody>
          <a:bodyPr/>
          <a:lstStyle/>
          <a:p>
            <a:r>
              <a:rPr lang="en-CA" dirty="0"/>
              <a:t>Average relative weight</a:t>
            </a:r>
          </a:p>
        </p:txBody>
      </p:sp>
      <p:sp>
        <p:nvSpPr>
          <p:cNvPr id="9" name="Subtitle 6">
            <a:extLst>
              <a:ext uri="{FF2B5EF4-FFF2-40B4-BE49-F238E27FC236}">
                <a16:creationId xmlns:a16="http://schemas.microsoft.com/office/drawing/2014/main" id="{1D31C209-E3FD-3114-9272-1EF432A5AA72}"/>
              </a:ext>
            </a:extLst>
          </p:cNvPr>
          <p:cNvSpPr txBox="1">
            <a:spLocks/>
          </p:cNvSpPr>
          <p:nvPr/>
        </p:nvSpPr>
        <p:spPr>
          <a:xfrm>
            <a:off x="6051550" y="1311853"/>
            <a:ext cx="3398461" cy="437934"/>
          </a:xfrm>
          <a:prstGeom prst="rect">
            <a:avLst/>
          </a:prstGeom>
        </p:spPr>
        <p:txBody>
          <a:bodyPr vert="horz" lIns="0" tIns="0" rIns="0" bIns="0" rtlCol="0">
            <a:noAutofit/>
          </a:bodyPr>
          <a:lstStyle>
            <a:lvl1pPr marL="0" indent="0" algn="l" defTabSz="676821" rtl="0" eaLnBrk="1" latinLnBrk="0" hangingPunct="1">
              <a:lnSpc>
                <a:spcPct val="95000"/>
              </a:lnSpc>
              <a:spcBef>
                <a:spcPts val="300"/>
              </a:spcBef>
              <a:spcAft>
                <a:spcPts val="600"/>
              </a:spcAft>
              <a:buClr>
                <a:schemeClr val="accent3"/>
              </a:buClr>
              <a:buFontTx/>
              <a:buNone/>
              <a:defRPr sz="1900" b="1" kern="1200">
                <a:solidFill>
                  <a:schemeClr val="accent3"/>
                </a:solidFill>
                <a:latin typeface="+mj-lt"/>
                <a:ea typeface="Century Gothic" charset="0"/>
                <a:cs typeface="Century Gothic" charset="0"/>
              </a:defRPr>
            </a:lvl1pPr>
            <a:lvl2pPr marL="624161" indent="-285750" algn="l" defTabSz="676821" rtl="0" eaLnBrk="1" latinLnBrk="0" hangingPunct="1">
              <a:lnSpc>
                <a:spcPct val="95000"/>
              </a:lnSpc>
              <a:spcBef>
                <a:spcPts val="300"/>
              </a:spcBef>
              <a:spcAft>
                <a:spcPts val="600"/>
              </a:spcAft>
              <a:buClr>
                <a:schemeClr val="tx1"/>
              </a:buClr>
              <a:buFont typeface="Arial" panose="020B0604020202020204" pitchFamily="34" charset="0"/>
              <a:buChar char="•"/>
              <a:defRPr sz="1800" kern="1200">
                <a:solidFill>
                  <a:schemeClr val="tx1"/>
                </a:solidFill>
                <a:latin typeface="+mn-lt"/>
                <a:ea typeface="Noto Sans" panose="020B0502040504020204" pitchFamily="34" charset="0"/>
                <a:cs typeface="Noto Sans" panose="020B0502040504020204" pitchFamily="34" charset="0"/>
              </a:defRPr>
            </a:lvl2pPr>
            <a:lvl3pPr marL="962571" indent="-285750" algn="l" defTabSz="676821"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Noto Sans" panose="020B0502040504020204" pitchFamily="34" charset="0"/>
                <a:cs typeface="Noto Sans" panose="020B0502040504020204" pitchFamily="34" charset="0"/>
              </a:defRPr>
            </a:lvl3pPr>
            <a:lvl4pPr marL="1184437" indent="-169206" algn="l" defTabSz="676821"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Noto Sans" panose="020B0502040504020204" pitchFamily="34" charset="0"/>
                <a:cs typeface="Noto Sans" panose="020B0502040504020204" pitchFamily="34" charset="0"/>
              </a:defRPr>
            </a:lvl4pPr>
            <a:lvl5pPr marL="1522847" indent="-169206" algn="l" defTabSz="676821" rtl="0" eaLnBrk="1" latinLnBrk="0" hangingPunct="1">
              <a:lnSpc>
                <a:spcPct val="95000"/>
              </a:lnSpc>
              <a:spcBef>
                <a:spcPts val="0"/>
              </a:spcBef>
              <a:spcAft>
                <a:spcPts val="600"/>
              </a:spcAft>
              <a:buFont typeface="Arial" panose="020B0604020202020204" pitchFamily="34" charset="0"/>
              <a:buChar char="•"/>
              <a:defRPr sz="1300" kern="1200">
                <a:solidFill>
                  <a:schemeClr val="tx1"/>
                </a:solidFill>
                <a:latin typeface="+mn-lt"/>
                <a:ea typeface="Noto Sans" panose="020B0502040504020204" pitchFamily="34" charset="0"/>
                <a:cs typeface="Noto Sans" panose="020B0502040504020204" pitchFamily="34" charset="0"/>
              </a:defRPr>
            </a:lvl5pPr>
            <a:lvl6pPr marL="1861258"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66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807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48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r>
              <a:rPr lang="en-CA" dirty="0"/>
              <a:t>Portfolio attribution</a:t>
            </a:r>
          </a:p>
        </p:txBody>
      </p:sp>
      <p:graphicFrame>
        <p:nvGraphicFramePr>
          <p:cNvPr id="13" name="Chart 12">
            <a:extLst>
              <a:ext uri="{FF2B5EF4-FFF2-40B4-BE49-F238E27FC236}">
                <a16:creationId xmlns:a16="http://schemas.microsoft.com/office/drawing/2014/main" id="{787708A3-F745-2BDD-291B-D036362E83B7}"/>
              </a:ext>
            </a:extLst>
          </p:cNvPr>
          <p:cNvGraphicFramePr/>
          <p:nvPr>
            <p:extLst>
              <p:ext uri="{D42A27DB-BD31-4B8C-83A1-F6EECF244321}">
                <p14:modId xmlns:p14="http://schemas.microsoft.com/office/powerpoint/2010/main" val="813267837"/>
              </p:ext>
            </p:extLst>
          </p:nvPr>
        </p:nvGraphicFramePr>
        <p:xfrm>
          <a:off x="365124" y="1687703"/>
          <a:ext cx="5568951" cy="44953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1FFE5D2B-FE99-2F65-0DFD-B625B7231F26}"/>
              </a:ext>
            </a:extLst>
          </p:cNvPr>
          <p:cNvGraphicFramePr/>
          <p:nvPr>
            <p:extLst>
              <p:ext uri="{D42A27DB-BD31-4B8C-83A1-F6EECF244321}">
                <p14:modId xmlns:p14="http://schemas.microsoft.com/office/powerpoint/2010/main" val="4040848512"/>
              </p:ext>
            </p:extLst>
          </p:nvPr>
        </p:nvGraphicFramePr>
        <p:xfrm>
          <a:off x="5919649" y="1687703"/>
          <a:ext cx="5977076" cy="4495342"/>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AF055995-6375-8701-3BBC-ED091614A616}"/>
              </a:ext>
            </a:extLst>
          </p:cNvPr>
          <p:cNvSpPr txBox="1"/>
          <p:nvPr/>
        </p:nvSpPr>
        <p:spPr>
          <a:xfrm>
            <a:off x="9580300" y="4640316"/>
            <a:ext cx="1965850" cy="276999"/>
          </a:xfrm>
          <a:prstGeom prst="rect">
            <a:avLst/>
          </a:prstGeom>
          <a:noFill/>
        </p:spPr>
        <p:txBody>
          <a:bodyPr wrap="square">
            <a:spAutoFit/>
          </a:bodyPr>
          <a:lstStyle/>
          <a:p>
            <a:r>
              <a:rPr lang="en-CA" sz="1200" u="none" strike="noStrike" dirty="0">
                <a:solidFill>
                  <a:schemeClr val="tx1"/>
                </a:solidFill>
                <a:effectLst/>
                <a:latin typeface="Arial" panose="020B0604020202020204" pitchFamily="34" charset="0"/>
                <a:cs typeface="Arial" panose="020B0604020202020204" pitchFamily="34" charset="0"/>
              </a:rPr>
              <a:t>Allocation (0.86)</a:t>
            </a:r>
            <a:endParaRPr lang="en-CA" sz="1200" dirty="0"/>
          </a:p>
        </p:txBody>
      </p:sp>
      <p:sp>
        <p:nvSpPr>
          <p:cNvPr id="21" name="TextBox 20">
            <a:extLst>
              <a:ext uri="{FF2B5EF4-FFF2-40B4-BE49-F238E27FC236}">
                <a16:creationId xmlns:a16="http://schemas.microsoft.com/office/drawing/2014/main" id="{76C79579-D776-580A-112C-663BCC9E90A6}"/>
              </a:ext>
            </a:extLst>
          </p:cNvPr>
          <p:cNvSpPr txBox="1"/>
          <p:nvPr/>
        </p:nvSpPr>
        <p:spPr>
          <a:xfrm>
            <a:off x="9580300" y="4893298"/>
            <a:ext cx="2232174" cy="276999"/>
          </a:xfrm>
          <a:prstGeom prst="rect">
            <a:avLst/>
          </a:prstGeom>
          <a:noFill/>
        </p:spPr>
        <p:txBody>
          <a:bodyPr wrap="square">
            <a:spAutoFit/>
          </a:bodyPr>
          <a:lstStyle/>
          <a:p>
            <a:r>
              <a:rPr lang="en-CA" sz="1200" u="none" strike="noStrike" dirty="0">
                <a:solidFill>
                  <a:schemeClr val="tx1"/>
                </a:solidFill>
                <a:effectLst/>
                <a:latin typeface="Arial" panose="020B0604020202020204" pitchFamily="34" charset="0"/>
                <a:cs typeface="Arial" panose="020B0604020202020204" pitchFamily="34" charset="0"/>
              </a:rPr>
              <a:t>Selection + Interaction (0.59)</a:t>
            </a:r>
            <a:endParaRPr lang="en-CA" sz="1200" dirty="0"/>
          </a:p>
        </p:txBody>
      </p:sp>
      <p:sp>
        <p:nvSpPr>
          <p:cNvPr id="22" name="TextBox 21">
            <a:extLst>
              <a:ext uri="{FF2B5EF4-FFF2-40B4-BE49-F238E27FC236}">
                <a16:creationId xmlns:a16="http://schemas.microsoft.com/office/drawing/2014/main" id="{4E999A83-8511-5A22-788E-DC3DB5FFB529}"/>
              </a:ext>
            </a:extLst>
          </p:cNvPr>
          <p:cNvSpPr txBox="1"/>
          <p:nvPr/>
        </p:nvSpPr>
        <p:spPr>
          <a:xfrm>
            <a:off x="9580300" y="5156316"/>
            <a:ext cx="1965850" cy="276999"/>
          </a:xfrm>
          <a:prstGeom prst="rect">
            <a:avLst/>
          </a:prstGeom>
          <a:noFill/>
        </p:spPr>
        <p:txBody>
          <a:bodyPr wrap="square">
            <a:spAutoFit/>
          </a:bodyPr>
          <a:lstStyle/>
          <a:p>
            <a:r>
              <a:rPr lang="en-CA" sz="1200" u="none" strike="noStrike" dirty="0">
                <a:solidFill>
                  <a:schemeClr val="tx1"/>
                </a:solidFill>
                <a:effectLst/>
                <a:latin typeface="Arial" panose="020B0604020202020204" pitchFamily="34" charset="0"/>
                <a:cs typeface="Arial" panose="020B0604020202020204" pitchFamily="34" charset="0"/>
              </a:rPr>
              <a:t>Currency (0.14)</a:t>
            </a:r>
            <a:endParaRPr lang="en-CA" sz="1200" dirty="0"/>
          </a:p>
        </p:txBody>
      </p:sp>
      <p:sp>
        <p:nvSpPr>
          <p:cNvPr id="23" name="TextBox 22">
            <a:extLst>
              <a:ext uri="{FF2B5EF4-FFF2-40B4-BE49-F238E27FC236}">
                <a16:creationId xmlns:a16="http://schemas.microsoft.com/office/drawing/2014/main" id="{0385EFA7-E474-C26B-E18D-50BB1189FC5C}"/>
              </a:ext>
            </a:extLst>
          </p:cNvPr>
          <p:cNvSpPr txBox="1"/>
          <p:nvPr/>
        </p:nvSpPr>
        <p:spPr>
          <a:xfrm>
            <a:off x="9580300" y="5409426"/>
            <a:ext cx="1965850" cy="276999"/>
          </a:xfrm>
          <a:prstGeom prst="rect">
            <a:avLst/>
          </a:prstGeom>
          <a:noFill/>
        </p:spPr>
        <p:txBody>
          <a:bodyPr wrap="square">
            <a:spAutoFit/>
          </a:bodyPr>
          <a:lstStyle/>
          <a:p>
            <a:r>
              <a:rPr lang="en-CA" sz="1200" u="none" strike="noStrike" dirty="0">
                <a:solidFill>
                  <a:schemeClr val="tx1"/>
                </a:solidFill>
                <a:effectLst/>
                <a:latin typeface="Arial" panose="020B0604020202020204" pitchFamily="34" charset="0"/>
                <a:cs typeface="Arial" panose="020B0604020202020204" pitchFamily="34" charset="0"/>
              </a:rPr>
              <a:t>Total effect (1.59)</a:t>
            </a:r>
            <a:endParaRPr lang="en-CA" sz="1200" dirty="0"/>
          </a:p>
        </p:txBody>
      </p:sp>
      <p:sp>
        <p:nvSpPr>
          <p:cNvPr id="24" name="Rectangle 23">
            <a:extLst>
              <a:ext uri="{FF2B5EF4-FFF2-40B4-BE49-F238E27FC236}">
                <a16:creationId xmlns:a16="http://schemas.microsoft.com/office/drawing/2014/main" id="{96B4207A-D98F-31E8-AFDE-6534B968B121}"/>
              </a:ext>
            </a:extLst>
          </p:cNvPr>
          <p:cNvSpPr/>
          <p:nvPr/>
        </p:nvSpPr>
        <p:spPr>
          <a:xfrm>
            <a:off x="9456475" y="4714807"/>
            <a:ext cx="123825" cy="128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1A11BBDD-3285-BA32-75AA-6C12634E7AB0}"/>
              </a:ext>
            </a:extLst>
          </p:cNvPr>
          <p:cNvSpPr/>
          <p:nvPr/>
        </p:nvSpPr>
        <p:spPr>
          <a:xfrm>
            <a:off x="9456475" y="4979926"/>
            <a:ext cx="123825" cy="128016"/>
          </a:xfrm>
          <a:prstGeom prst="rect">
            <a:avLst/>
          </a:prstGeom>
          <a:solidFill>
            <a:srgbClr val="0F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6142239A-8871-053A-999A-F30969D01116}"/>
              </a:ext>
            </a:extLst>
          </p:cNvPr>
          <p:cNvSpPr/>
          <p:nvPr/>
        </p:nvSpPr>
        <p:spPr>
          <a:xfrm>
            <a:off x="9456475" y="5245045"/>
            <a:ext cx="123825" cy="12801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8F040F77-0112-17E0-5F93-86646D12E2F1}"/>
              </a:ext>
            </a:extLst>
          </p:cNvPr>
          <p:cNvSpPr/>
          <p:nvPr/>
        </p:nvSpPr>
        <p:spPr>
          <a:xfrm>
            <a:off x="9456475" y="5510165"/>
            <a:ext cx="123825" cy="128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7362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FC2E-067D-8A3E-AA7C-83B4ED370C19}"/>
              </a:ext>
            </a:extLst>
          </p:cNvPr>
          <p:cNvSpPr>
            <a:spLocks noGrp="1"/>
          </p:cNvSpPr>
          <p:nvPr>
            <p:ph type="title"/>
          </p:nvPr>
        </p:nvSpPr>
        <p:spPr/>
        <p:txBody>
          <a:bodyPr/>
          <a:lstStyle/>
          <a:p>
            <a:r>
              <a:rPr lang="en-CA" dirty="0"/>
              <a:t>Sector attribution 1-year</a:t>
            </a:r>
            <a:br>
              <a:rPr lang="en-CA" dirty="0"/>
            </a:br>
            <a:endParaRPr lang="en-CA" dirty="0"/>
          </a:p>
        </p:txBody>
      </p:sp>
      <p:sp>
        <p:nvSpPr>
          <p:cNvPr id="4" name="Text Placeholder 3">
            <a:extLst>
              <a:ext uri="{FF2B5EF4-FFF2-40B4-BE49-F238E27FC236}">
                <a16:creationId xmlns:a16="http://schemas.microsoft.com/office/drawing/2014/main" id="{357FED9C-1ABD-F6D3-A336-83FDD0479264}"/>
              </a:ext>
            </a:extLst>
          </p:cNvPr>
          <p:cNvSpPr>
            <a:spLocks noGrp="1"/>
          </p:cNvSpPr>
          <p:nvPr>
            <p:ph type="body" sz="quarter" idx="14"/>
          </p:nvPr>
        </p:nvSpPr>
        <p:spPr/>
        <p:txBody>
          <a:bodyPr/>
          <a:lstStyle/>
          <a:p>
            <a:r>
              <a:rPr lang="en-US" dirty="0"/>
              <a:t>Source: Mackenzie Analytics, as of August 31, 2022. Benchmark: S&amp;P/TSX Composite TR</a:t>
            </a:r>
          </a:p>
        </p:txBody>
      </p:sp>
      <p:sp>
        <p:nvSpPr>
          <p:cNvPr id="3" name="Subtitle 2">
            <a:extLst>
              <a:ext uri="{FF2B5EF4-FFF2-40B4-BE49-F238E27FC236}">
                <a16:creationId xmlns:a16="http://schemas.microsoft.com/office/drawing/2014/main" id="{583E81BB-A745-A49A-36DF-D6BD023C871F}"/>
              </a:ext>
            </a:extLst>
          </p:cNvPr>
          <p:cNvSpPr>
            <a:spLocks noGrp="1"/>
          </p:cNvSpPr>
          <p:nvPr>
            <p:ph type="subTitle" idx="10"/>
          </p:nvPr>
        </p:nvSpPr>
        <p:spPr/>
        <p:txBody>
          <a:bodyPr/>
          <a:lstStyle/>
          <a:p>
            <a:r>
              <a:rPr lang="en-CA" dirty="0"/>
              <a:t>Average relative weight</a:t>
            </a:r>
          </a:p>
          <a:p>
            <a:endParaRPr lang="en-CA" dirty="0"/>
          </a:p>
        </p:txBody>
      </p:sp>
      <p:sp>
        <p:nvSpPr>
          <p:cNvPr id="6" name="Subtitle 6">
            <a:extLst>
              <a:ext uri="{FF2B5EF4-FFF2-40B4-BE49-F238E27FC236}">
                <a16:creationId xmlns:a16="http://schemas.microsoft.com/office/drawing/2014/main" id="{87F64C2B-8EC0-C922-C0E9-A89EFDE39E92}"/>
              </a:ext>
            </a:extLst>
          </p:cNvPr>
          <p:cNvSpPr txBox="1">
            <a:spLocks/>
          </p:cNvSpPr>
          <p:nvPr/>
        </p:nvSpPr>
        <p:spPr>
          <a:xfrm>
            <a:off x="6051550" y="1311853"/>
            <a:ext cx="3398461" cy="437934"/>
          </a:xfrm>
          <a:prstGeom prst="rect">
            <a:avLst/>
          </a:prstGeom>
        </p:spPr>
        <p:txBody>
          <a:bodyPr vert="horz" lIns="0" tIns="0" rIns="0" bIns="0" rtlCol="0">
            <a:noAutofit/>
          </a:bodyPr>
          <a:lstStyle>
            <a:lvl1pPr marL="0" indent="0" algn="l" defTabSz="676821" rtl="0" eaLnBrk="1" latinLnBrk="0" hangingPunct="1">
              <a:lnSpc>
                <a:spcPct val="95000"/>
              </a:lnSpc>
              <a:spcBef>
                <a:spcPts val="300"/>
              </a:spcBef>
              <a:spcAft>
                <a:spcPts val="600"/>
              </a:spcAft>
              <a:buClr>
                <a:schemeClr val="accent3"/>
              </a:buClr>
              <a:buFontTx/>
              <a:buNone/>
              <a:defRPr sz="1900" b="1" kern="1200">
                <a:solidFill>
                  <a:schemeClr val="accent3"/>
                </a:solidFill>
                <a:latin typeface="+mj-lt"/>
                <a:ea typeface="Century Gothic" charset="0"/>
                <a:cs typeface="Century Gothic" charset="0"/>
              </a:defRPr>
            </a:lvl1pPr>
            <a:lvl2pPr marL="624161" indent="-285750" algn="l" defTabSz="676821" rtl="0" eaLnBrk="1" latinLnBrk="0" hangingPunct="1">
              <a:lnSpc>
                <a:spcPct val="95000"/>
              </a:lnSpc>
              <a:spcBef>
                <a:spcPts val="300"/>
              </a:spcBef>
              <a:spcAft>
                <a:spcPts val="600"/>
              </a:spcAft>
              <a:buClr>
                <a:schemeClr val="tx1"/>
              </a:buClr>
              <a:buFont typeface="Arial" panose="020B0604020202020204" pitchFamily="34" charset="0"/>
              <a:buChar char="•"/>
              <a:defRPr sz="1800" kern="1200">
                <a:solidFill>
                  <a:schemeClr val="tx1"/>
                </a:solidFill>
                <a:latin typeface="+mn-lt"/>
                <a:ea typeface="Noto Sans" panose="020B0502040504020204" pitchFamily="34" charset="0"/>
                <a:cs typeface="Noto Sans" panose="020B0502040504020204" pitchFamily="34" charset="0"/>
              </a:defRPr>
            </a:lvl2pPr>
            <a:lvl3pPr marL="962571" indent="-285750" algn="l" defTabSz="676821"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Noto Sans" panose="020B0502040504020204" pitchFamily="34" charset="0"/>
                <a:cs typeface="Noto Sans" panose="020B0502040504020204" pitchFamily="34" charset="0"/>
              </a:defRPr>
            </a:lvl3pPr>
            <a:lvl4pPr marL="1184437" indent="-169206" algn="l" defTabSz="676821"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Noto Sans" panose="020B0502040504020204" pitchFamily="34" charset="0"/>
                <a:cs typeface="Noto Sans" panose="020B0502040504020204" pitchFamily="34" charset="0"/>
              </a:defRPr>
            </a:lvl4pPr>
            <a:lvl5pPr marL="1522847" indent="-169206" algn="l" defTabSz="676821" rtl="0" eaLnBrk="1" latinLnBrk="0" hangingPunct="1">
              <a:lnSpc>
                <a:spcPct val="95000"/>
              </a:lnSpc>
              <a:spcBef>
                <a:spcPts val="0"/>
              </a:spcBef>
              <a:spcAft>
                <a:spcPts val="600"/>
              </a:spcAft>
              <a:buFont typeface="Arial" panose="020B0604020202020204" pitchFamily="34" charset="0"/>
              <a:buChar char="•"/>
              <a:defRPr sz="1300" kern="1200">
                <a:solidFill>
                  <a:schemeClr val="tx1"/>
                </a:solidFill>
                <a:latin typeface="+mn-lt"/>
                <a:ea typeface="Noto Sans" panose="020B0502040504020204" pitchFamily="34" charset="0"/>
                <a:cs typeface="Noto Sans" panose="020B0502040504020204" pitchFamily="34" charset="0"/>
              </a:defRPr>
            </a:lvl5pPr>
            <a:lvl6pPr marL="1861258"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66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807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48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r>
              <a:rPr lang="en-CA" dirty="0"/>
              <a:t>Portfolio attribution</a:t>
            </a:r>
          </a:p>
        </p:txBody>
      </p:sp>
      <p:graphicFrame>
        <p:nvGraphicFramePr>
          <p:cNvPr id="7" name="Chart 6">
            <a:extLst>
              <a:ext uri="{FF2B5EF4-FFF2-40B4-BE49-F238E27FC236}">
                <a16:creationId xmlns:a16="http://schemas.microsoft.com/office/drawing/2014/main" id="{79D1B006-1F25-2D87-1455-C59F39A4E37A}"/>
              </a:ext>
            </a:extLst>
          </p:cNvPr>
          <p:cNvGraphicFramePr/>
          <p:nvPr>
            <p:extLst>
              <p:ext uri="{D42A27DB-BD31-4B8C-83A1-F6EECF244321}">
                <p14:modId xmlns:p14="http://schemas.microsoft.com/office/powerpoint/2010/main" val="1338009149"/>
              </p:ext>
            </p:extLst>
          </p:nvPr>
        </p:nvGraphicFramePr>
        <p:xfrm>
          <a:off x="365124" y="1687703"/>
          <a:ext cx="5873751" cy="44953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4AE44AB-CC87-4116-D978-8C0F7ED0909C}"/>
              </a:ext>
            </a:extLst>
          </p:cNvPr>
          <p:cNvGraphicFramePr/>
          <p:nvPr>
            <p:extLst>
              <p:ext uri="{D42A27DB-BD31-4B8C-83A1-F6EECF244321}">
                <p14:modId xmlns:p14="http://schemas.microsoft.com/office/powerpoint/2010/main" val="4117727753"/>
              </p:ext>
            </p:extLst>
          </p:nvPr>
        </p:nvGraphicFramePr>
        <p:xfrm>
          <a:off x="5972175" y="1680645"/>
          <a:ext cx="6038850" cy="4495342"/>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descr="A screenshot of a computer&#10;&#10;Description automatically generated with medium confidence">
            <a:extLst>
              <a:ext uri="{FF2B5EF4-FFF2-40B4-BE49-F238E27FC236}">
                <a16:creationId xmlns:a16="http://schemas.microsoft.com/office/drawing/2014/main" id="{4B24D7C1-62C2-8A93-1644-EE0D08853610}"/>
              </a:ext>
            </a:extLst>
          </p:cNvPr>
          <p:cNvPicPr preferRelativeResize="0">
            <a:picLocks/>
          </p:cNvPicPr>
          <p:nvPr/>
        </p:nvPicPr>
        <p:blipFill>
          <a:blip r:embed="rId4"/>
          <a:stretch>
            <a:fillRect/>
          </a:stretch>
        </p:blipFill>
        <p:spPr>
          <a:xfrm>
            <a:off x="6222835" y="1368425"/>
            <a:ext cx="5620999" cy="4986960"/>
          </a:xfrm>
          <a:prstGeom prst="rect">
            <a:avLst/>
          </a:prstGeom>
        </p:spPr>
      </p:pic>
      <p:sp>
        <p:nvSpPr>
          <p:cNvPr id="14" name="TextBox 13">
            <a:extLst>
              <a:ext uri="{FF2B5EF4-FFF2-40B4-BE49-F238E27FC236}">
                <a16:creationId xmlns:a16="http://schemas.microsoft.com/office/drawing/2014/main" id="{66E62F3D-625F-4D99-C228-16D55C5CFB63}"/>
              </a:ext>
            </a:extLst>
          </p:cNvPr>
          <p:cNvSpPr txBox="1"/>
          <p:nvPr/>
        </p:nvSpPr>
        <p:spPr>
          <a:xfrm>
            <a:off x="9580300" y="4640316"/>
            <a:ext cx="1965850" cy="276999"/>
          </a:xfrm>
          <a:prstGeom prst="rect">
            <a:avLst/>
          </a:prstGeom>
          <a:noFill/>
        </p:spPr>
        <p:txBody>
          <a:bodyPr wrap="square">
            <a:spAutoFit/>
          </a:bodyPr>
          <a:lstStyle/>
          <a:p>
            <a:r>
              <a:rPr lang="en-CA" sz="1200" u="none" strike="noStrike" dirty="0">
                <a:solidFill>
                  <a:schemeClr val="tx1"/>
                </a:solidFill>
                <a:effectLst/>
                <a:latin typeface="Arial" panose="020B0604020202020204" pitchFamily="34" charset="0"/>
                <a:cs typeface="Arial" panose="020B0604020202020204" pitchFamily="34" charset="0"/>
              </a:rPr>
              <a:t>Allocation (1.84)</a:t>
            </a:r>
            <a:endParaRPr lang="en-CA" sz="1200" dirty="0"/>
          </a:p>
        </p:txBody>
      </p:sp>
      <p:sp>
        <p:nvSpPr>
          <p:cNvPr id="15" name="TextBox 14">
            <a:extLst>
              <a:ext uri="{FF2B5EF4-FFF2-40B4-BE49-F238E27FC236}">
                <a16:creationId xmlns:a16="http://schemas.microsoft.com/office/drawing/2014/main" id="{DB917282-E0D3-5BF1-C9EC-4F889384FAD0}"/>
              </a:ext>
            </a:extLst>
          </p:cNvPr>
          <p:cNvSpPr txBox="1"/>
          <p:nvPr/>
        </p:nvSpPr>
        <p:spPr>
          <a:xfrm>
            <a:off x="9580300" y="4893298"/>
            <a:ext cx="2232174" cy="276999"/>
          </a:xfrm>
          <a:prstGeom prst="rect">
            <a:avLst/>
          </a:prstGeom>
          <a:noFill/>
        </p:spPr>
        <p:txBody>
          <a:bodyPr wrap="square">
            <a:spAutoFit/>
          </a:bodyPr>
          <a:lstStyle/>
          <a:p>
            <a:r>
              <a:rPr lang="en-CA" sz="1200" u="none" strike="noStrike" dirty="0">
                <a:solidFill>
                  <a:schemeClr val="tx1"/>
                </a:solidFill>
                <a:effectLst/>
                <a:latin typeface="Arial" panose="020B0604020202020204" pitchFamily="34" charset="0"/>
                <a:cs typeface="Arial" panose="020B0604020202020204" pitchFamily="34" charset="0"/>
              </a:rPr>
              <a:t>Selection + Interaction (7.05)</a:t>
            </a:r>
            <a:endParaRPr lang="en-CA" sz="1200" dirty="0"/>
          </a:p>
        </p:txBody>
      </p:sp>
      <p:sp>
        <p:nvSpPr>
          <p:cNvPr id="16" name="TextBox 15">
            <a:extLst>
              <a:ext uri="{FF2B5EF4-FFF2-40B4-BE49-F238E27FC236}">
                <a16:creationId xmlns:a16="http://schemas.microsoft.com/office/drawing/2014/main" id="{F2254A69-A409-406F-775B-614AD262E212}"/>
              </a:ext>
            </a:extLst>
          </p:cNvPr>
          <p:cNvSpPr txBox="1"/>
          <p:nvPr/>
        </p:nvSpPr>
        <p:spPr>
          <a:xfrm>
            <a:off x="9580300" y="5156316"/>
            <a:ext cx="1965850" cy="276999"/>
          </a:xfrm>
          <a:prstGeom prst="rect">
            <a:avLst/>
          </a:prstGeom>
          <a:noFill/>
        </p:spPr>
        <p:txBody>
          <a:bodyPr wrap="square">
            <a:spAutoFit/>
          </a:bodyPr>
          <a:lstStyle/>
          <a:p>
            <a:r>
              <a:rPr lang="en-CA" sz="1200" u="none" strike="noStrike" dirty="0">
                <a:solidFill>
                  <a:schemeClr val="tx1"/>
                </a:solidFill>
                <a:effectLst/>
                <a:latin typeface="Arial" panose="020B0604020202020204" pitchFamily="34" charset="0"/>
                <a:cs typeface="Arial" panose="020B0604020202020204" pitchFamily="34" charset="0"/>
              </a:rPr>
              <a:t>Currency (0.18)</a:t>
            </a:r>
            <a:endParaRPr lang="en-CA" sz="1200" dirty="0"/>
          </a:p>
        </p:txBody>
      </p:sp>
      <p:sp>
        <p:nvSpPr>
          <p:cNvPr id="17" name="TextBox 16">
            <a:extLst>
              <a:ext uri="{FF2B5EF4-FFF2-40B4-BE49-F238E27FC236}">
                <a16:creationId xmlns:a16="http://schemas.microsoft.com/office/drawing/2014/main" id="{17852796-98A2-D119-7A41-2D4F504EEC37}"/>
              </a:ext>
            </a:extLst>
          </p:cNvPr>
          <p:cNvSpPr txBox="1"/>
          <p:nvPr/>
        </p:nvSpPr>
        <p:spPr>
          <a:xfrm>
            <a:off x="9580300" y="5409426"/>
            <a:ext cx="1965850" cy="461665"/>
          </a:xfrm>
          <a:prstGeom prst="rect">
            <a:avLst/>
          </a:prstGeom>
          <a:noFill/>
        </p:spPr>
        <p:txBody>
          <a:bodyPr wrap="square">
            <a:spAutoFit/>
          </a:bodyPr>
          <a:lstStyle/>
          <a:p>
            <a:r>
              <a:rPr lang="en-CA" sz="1200" u="none" strike="noStrike" dirty="0">
                <a:solidFill>
                  <a:schemeClr val="tx1"/>
                </a:solidFill>
                <a:effectLst/>
                <a:latin typeface="Arial" panose="020B0604020202020204" pitchFamily="34" charset="0"/>
                <a:cs typeface="Arial" panose="020B0604020202020204" pitchFamily="34" charset="0"/>
              </a:rPr>
              <a:t>Total effect (9.07)</a:t>
            </a:r>
          </a:p>
          <a:p>
            <a:r>
              <a:rPr lang="en-CA" sz="1200" u="none" strike="noStrike" dirty="0">
                <a:solidFill>
                  <a:schemeClr val="tx1"/>
                </a:solidFill>
                <a:effectLst/>
                <a:latin typeface="Arial" panose="020B0604020202020204" pitchFamily="34" charset="0"/>
                <a:cs typeface="Arial" panose="020B0604020202020204" pitchFamily="34" charset="0"/>
              </a:rPr>
              <a:t>)</a:t>
            </a:r>
            <a:endParaRPr lang="en-CA" sz="1200" dirty="0"/>
          </a:p>
        </p:txBody>
      </p:sp>
      <p:sp>
        <p:nvSpPr>
          <p:cNvPr id="18" name="Rectangle 17">
            <a:extLst>
              <a:ext uri="{FF2B5EF4-FFF2-40B4-BE49-F238E27FC236}">
                <a16:creationId xmlns:a16="http://schemas.microsoft.com/office/drawing/2014/main" id="{D55074E8-2824-B33D-5E67-FE807E8F0116}"/>
              </a:ext>
            </a:extLst>
          </p:cNvPr>
          <p:cNvSpPr/>
          <p:nvPr/>
        </p:nvSpPr>
        <p:spPr>
          <a:xfrm>
            <a:off x="9456475" y="4714807"/>
            <a:ext cx="123825" cy="128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C803139C-F733-20F1-F9C1-93A6611B6E98}"/>
              </a:ext>
            </a:extLst>
          </p:cNvPr>
          <p:cNvSpPr/>
          <p:nvPr/>
        </p:nvSpPr>
        <p:spPr>
          <a:xfrm>
            <a:off x="9456475" y="4979926"/>
            <a:ext cx="123825" cy="128016"/>
          </a:xfrm>
          <a:prstGeom prst="rect">
            <a:avLst/>
          </a:prstGeom>
          <a:solidFill>
            <a:srgbClr val="0F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4B97B33C-0946-0704-2BAD-80DDCD8F1722}"/>
              </a:ext>
            </a:extLst>
          </p:cNvPr>
          <p:cNvSpPr/>
          <p:nvPr/>
        </p:nvSpPr>
        <p:spPr>
          <a:xfrm>
            <a:off x="9456475" y="5245045"/>
            <a:ext cx="123825" cy="12801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50B38DE8-C0D1-5342-4FB7-8634BB9FD4E6}"/>
              </a:ext>
            </a:extLst>
          </p:cNvPr>
          <p:cNvSpPr/>
          <p:nvPr/>
        </p:nvSpPr>
        <p:spPr>
          <a:xfrm>
            <a:off x="9456475" y="5510165"/>
            <a:ext cx="123825" cy="128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2658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03AAB366-AF4D-D40E-40B9-12369314F7DF}"/>
              </a:ext>
            </a:extLst>
          </p:cNvPr>
          <p:cNvSpPr txBox="1">
            <a:spLocks noGrp="1"/>
          </p:cNvSpPr>
          <p:nvPr>
            <p:ph type="title"/>
          </p:nvPr>
        </p:nvSpPr>
        <p:spPr/>
        <p:txBody>
          <a:bodyPr/>
          <a:lstStyle/>
          <a:p>
            <a:r>
              <a:rPr lang="en-CA" dirty="0"/>
              <a:t>Employing value discipline: CCL Industries</a:t>
            </a:r>
          </a:p>
        </p:txBody>
      </p:sp>
      <p:sp>
        <p:nvSpPr>
          <p:cNvPr id="4" name="Text Placeholder 3">
            <a:extLst>
              <a:ext uri="{FF2B5EF4-FFF2-40B4-BE49-F238E27FC236}">
                <a16:creationId xmlns:a16="http://schemas.microsoft.com/office/drawing/2014/main" id="{BD2A129E-B704-9B84-EB0E-9B1C8B33D9D9}"/>
              </a:ext>
            </a:extLst>
          </p:cNvPr>
          <p:cNvSpPr>
            <a:spLocks noGrp="1"/>
          </p:cNvSpPr>
          <p:nvPr>
            <p:ph type="body" sz="quarter" idx="14"/>
          </p:nvPr>
        </p:nvSpPr>
        <p:spPr/>
        <p:txBody>
          <a:bodyPr/>
          <a:lstStyle/>
          <a:p>
            <a:r>
              <a:rPr lang="en-US" dirty="0"/>
              <a:t>Source: Mackenzie Analytics, as of August 31, 2022. </a:t>
            </a:r>
          </a:p>
        </p:txBody>
      </p:sp>
      <p:grpSp>
        <p:nvGrpSpPr>
          <p:cNvPr id="143" name="Group 142">
            <a:extLst>
              <a:ext uri="{FF2B5EF4-FFF2-40B4-BE49-F238E27FC236}">
                <a16:creationId xmlns:a16="http://schemas.microsoft.com/office/drawing/2014/main" id="{072B07E0-5897-53DB-070A-B9D3F6BA1A6C}"/>
              </a:ext>
            </a:extLst>
          </p:cNvPr>
          <p:cNvGrpSpPr/>
          <p:nvPr/>
        </p:nvGrpSpPr>
        <p:grpSpPr>
          <a:xfrm>
            <a:off x="352425" y="1680775"/>
            <a:ext cx="11303000" cy="4383251"/>
            <a:chOff x="352425" y="1680775"/>
            <a:chExt cx="11303000" cy="4383251"/>
          </a:xfrm>
        </p:grpSpPr>
        <p:cxnSp>
          <p:nvCxnSpPr>
            <p:cNvPr id="39" name="Straight Arrow Connector 38">
              <a:extLst>
                <a:ext uri="{FF2B5EF4-FFF2-40B4-BE49-F238E27FC236}">
                  <a16:creationId xmlns:a16="http://schemas.microsoft.com/office/drawing/2014/main" id="{EE180EB7-6C66-49BD-9DE5-291A17EC0696}"/>
                </a:ext>
              </a:extLst>
            </p:cNvPr>
            <p:cNvCxnSpPr>
              <a:cxnSpLocks/>
            </p:cNvCxnSpPr>
            <p:nvPr/>
          </p:nvCxnSpPr>
          <p:spPr>
            <a:xfrm flipV="1">
              <a:off x="5527176" y="3773420"/>
              <a:ext cx="0" cy="601324"/>
            </a:xfrm>
            <a:prstGeom prst="straightConnector1">
              <a:avLst/>
            </a:prstGeom>
            <a:ln w="285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TextBox 10">
              <a:extLst>
                <a:ext uri="{FF2B5EF4-FFF2-40B4-BE49-F238E27FC236}">
                  <a16:creationId xmlns:a16="http://schemas.microsoft.com/office/drawing/2014/main" id="{C2A21066-5ED1-47EF-ABF2-51332395B6C6}"/>
                </a:ext>
              </a:extLst>
            </p:cNvPr>
            <p:cNvSpPr txBox="1"/>
            <p:nvPr/>
          </p:nvSpPr>
          <p:spPr>
            <a:xfrm>
              <a:off x="4576584" y="4442640"/>
              <a:ext cx="188213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189"/>
              <a:r>
                <a:rPr lang="en-CA" sz="1200" b="1" dirty="0">
                  <a:latin typeface="Arial" panose="020B0604020202020204" pitchFamily="34" charset="0"/>
                  <a:cs typeface="Arial" panose="020B0604020202020204" pitchFamily="34" charset="0"/>
                </a:rPr>
                <a:t>Initiated position</a:t>
              </a:r>
              <a:endParaRPr lang="en-US" sz="1200" b="1" dirty="0">
                <a:latin typeface="Arial" panose="020B0604020202020204" pitchFamily="34" charset="0"/>
                <a:cs typeface="Arial" panose="020B0604020202020204" pitchFamily="34" charset="0"/>
              </a:endParaRPr>
            </a:p>
          </p:txBody>
        </p:sp>
        <p:cxnSp>
          <p:nvCxnSpPr>
            <p:cNvPr id="37" name="Straight Arrow Connector 36">
              <a:extLst>
                <a:ext uri="{FF2B5EF4-FFF2-40B4-BE49-F238E27FC236}">
                  <a16:creationId xmlns:a16="http://schemas.microsoft.com/office/drawing/2014/main" id="{5CC939E1-8840-4F8E-B81D-E2C71F9722AE}"/>
                </a:ext>
              </a:extLst>
            </p:cNvPr>
            <p:cNvCxnSpPr>
              <a:cxnSpLocks/>
            </p:cNvCxnSpPr>
            <p:nvPr/>
          </p:nvCxnSpPr>
          <p:spPr>
            <a:xfrm>
              <a:off x="5670051" y="2346686"/>
              <a:ext cx="0" cy="784271"/>
            </a:xfrm>
            <a:prstGeom prst="straightConnector1">
              <a:avLst/>
            </a:prstGeom>
            <a:ln w="285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TextBox 10">
              <a:extLst>
                <a:ext uri="{FF2B5EF4-FFF2-40B4-BE49-F238E27FC236}">
                  <a16:creationId xmlns:a16="http://schemas.microsoft.com/office/drawing/2014/main" id="{30AC20BF-CD16-496B-BCD3-4ED7387FA5EA}"/>
                </a:ext>
              </a:extLst>
            </p:cNvPr>
            <p:cNvSpPr txBox="1"/>
            <p:nvPr/>
          </p:nvSpPr>
          <p:spPr>
            <a:xfrm>
              <a:off x="4915216" y="2051437"/>
              <a:ext cx="15096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latin typeface="Arial" panose="020B0604020202020204" pitchFamily="34" charset="0"/>
                  <a:cs typeface="Arial" panose="020B0604020202020204" pitchFamily="34" charset="0"/>
                </a:rPr>
                <a:t>Added position</a:t>
              </a:r>
              <a:endParaRPr lang="en-US" sz="1200" b="1" dirty="0">
                <a:latin typeface="Arial" panose="020B0604020202020204" pitchFamily="34" charset="0"/>
                <a:cs typeface="Arial" panose="020B0604020202020204" pitchFamily="34" charset="0"/>
              </a:endParaRPr>
            </a:p>
          </p:txBody>
        </p:sp>
        <p:cxnSp>
          <p:nvCxnSpPr>
            <p:cNvPr id="35" name="Straight Arrow Connector 34">
              <a:extLst>
                <a:ext uri="{FF2B5EF4-FFF2-40B4-BE49-F238E27FC236}">
                  <a16:creationId xmlns:a16="http://schemas.microsoft.com/office/drawing/2014/main" id="{965294D1-AB55-4D77-AB8F-127D6635E55B}"/>
                </a:ext>
              </a:extLst>
            </p:cNvPr>
            <p:cNvCxnSpPr>
              <a:cxnSpLocks/>
            </p:cNvCxnSpPr>
            <p:nvPr/>
          </p:nvCxnSpPr>
          <p:spPr>
            <a:xfrm flipV="1">
              <a:off x="8827193" y="2711857"/>
              <a:ext cx="0" cy="717143"/>
            </a:xfrm>
            <a:prstGeom prst="straightConnector1">
              <a:avLst/>
            </a:prstGeom>
            <a:ln w="285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10">
              <a:extLst>
                <a:ext uri="{FF2B5EF4-FFF2-40B4-BE49-F238E27FC236}">
                  <a16:creationId xmlns:a16="http://schemas.microsoft.com/office/drawing/2014/main" id="{8006EDB4-6A50-4F4A-AB18-259A9A840FF2}"/>
                </a:ext>
              </a:extLst>
            </p:cNvPr>
            <p:cNvSpPr txBox="1"/>
            <p:nvPr/>
          </p:nvSpPr>
          <p:spPr>
            <a:xfrm>
              <a:off x="7921702" y="3472263"/>
              <a:ext cx="18345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latin typeface="Arial" panose="020B0604020202020204" pitchFamily="34" charset="0"/>
                  <a:cs typeface="Arial" panose="020B0604020202020204" pitchFamily="34" charset="0"/>
                </a:rPr>
                <a:t>Decreased position</a:t>
              </a:r>
              <a:endParaRPr lang="en-US" sz="1200" b="1"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45A0501-68A9-F175-FA08-4BFE59898E9E}"/>
                </a:ext>
              </a:extLst>
            </p:cNvPr>
            <p:cNvCxnSpPr>
              <a:cxnSpLocks/>
            </p:cNvCxnSpPr>
            <p:nvPr/>
          </p:nvCxnSpPr>
          <p:spPr>
            <a:xfrm>
              <a:off x="1057275" y="1819275"/>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788E757-3DBB-7995-3B82-F4F975AC8B51}"/>
                </a:ext>
              </a:extLst>
            </p:cNvPr>
            <p:cNvSpPr txBox="1"/>
            <p:nvPr/>
          </p:nvSpPr>
          <p:spPr>
            <a:xfrm>
              <a:off x="352425" y="168077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80</a:t>
              </a:r>
              <a:endParaRPr lang="en-CA" sz="12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26069992-AD07-123E-BAC4-0CEB2DD05D36}"/>
                </a:ext>
              </a:extLst>
            </p:cNvPr>
            <p:cNvCxnSpPr>
              <a:cxnSpLocks/>
            </p:cNvCxnSpPr>
            <p:nvPr/>
          </p:nvCxnSpPr>
          <p:spPr>
            <a:xfrm>
              <a:off x="1057275" y="2302669"/>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0C82395-DA67-7B91-68E4-7E3D7542E3E2}"/>
                </a:ext>
              </a:extLst>
            </p:cNvPr>
            <p:cNvSpPr txBox="1"/>
            <p:nvPr/>
          </p:nvSpPr>
          <p:spPr>
            <a:xfrm>
              <a:off x="352425" y="2164169"/>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70</a:t>
              </a:r>
              <a:endParaRPr lang="en-CA" sz="120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5C80DA48-3D98-DC92-5F28-D3DE3756B0EF}"/>
                </a:ext>
              </a:extLst>
            </p:cNvPr>
            <p:cNvCxnSpPr>
              <a:cxnSpLocks/>
            </p:cNvCxnSpPr>
            <p:nvPr/>
          </p:nvCxnSpPr>
          <p:spPr>
            <a:xfrm>
              <a:off x="1057275" y="2786063"/>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145375-EDA3-DF41-FD5C-F57FC19D2D79}"/>
                </a:ext>
              </a:extLst>
            </p:cNvPr>
            <p:cNvSpPr txBox="1"/>
            <p:nvPr/>
          </p:nvSpPr>
          <p:spPr>
            <a:xfrm>
              <a:off x="352425" y="2647563"/>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60</a:t>
              </a:r>
              <a:endParaRPr lang="en-CA" sz="12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517697E-B921-A8A8-99CA-0FEA238B82F2}"/>
                </a:ext>
              </a:extLst>
            </p:cNvPr>
            <p:cNvCxnSpPr>
              <a:cxnSpLocks/>
            </p:cNvCxnSpPr>
            <p:nvPr/>
          </p:nvCxnSpPr>
          <p:spPr>
            <a:xfrm>
              <a:off x="1057275" y="3269457"/>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A2C462D-F6E2-55EA-05E6-6DC59EA258F1}"/>
                </a:ext>
              </a:extLst>
            </p:cNvPr>
            <p:cNvSpPr txBox="1"/>
            <p:nvPr/>
          </p:nvSpPr>
          <p:spPr>
            <a:xfrm>
              <a:off x="352425" y="3130957"/>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50</a:t>
              </a:r>
              <a:endParaRPr lang="en-CA" sz="120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BB30C508-D3FA-CC45-5B5C-7017BCFB8F89}"/>
                </a:ext>
              </a:extLst>
            </p:cNvPr>
            <p:cNvCxnSpPr>
              <a:cxnSpLocks/>
            </p:cNvCxnSpPr>
            <p:nvPr/>
          </p:nvCxnSpPr>
          <p:spPr>
            <a:xfrm>
              <a:off x="1057275" y="3752851"/>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70A8A4-9EA5-292A-10D8-160903478BE1}"/>
                </a:ext>
              </a:extLst>
            </p:cNvPr>
            <p:cNvSpPr txBox="1"/>
            <p:nvPr/>
          </p:nvSpPr>
          <p:spPr>
            <a:xfrm>
              <a:off x="352425" y="3614351"/>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40</a:t>
              </a:r>
              <a:endParaRPr lang="en-CA" sz="1200"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8B1D2290-55F5-1CF0-AD58-AB08D5AC4C3A}"/>
                </a:ext>
              </a:extLst>
            </p:cNvPr>
            <p:cNvCxnSpPr>
              <a:cxnSpLocks/>
            </p:cNvCxnSpPr>
            <p:nvPr/>
          </p:nvCxnSpPr>
          <p:spPr>
            <a:xfrm>
              <a:off x="1057275" y="4236245"/>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39B35F9-F521-8E0B-C0B3-7EB6E0B40E27}"/>
                </a:ext>
              </a:extLst>
            </p:cNvPr>
            <p:cNvSpPr txBox="1"/>
            <p:nvPr/>
          </p:nvSpPr>
          <p:spPr>
            <a:xfrm>
              <a:off x="352425" y="409774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30</a:t>
              </a:r>
              <a:endParaRPr lang="en-CA" sz="1200" dirty="0">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35170E0-8662-FF51-A0D4-674785152E27}"/>
                </a:ext>
              </a:extLst>
            </p:cNvPr>
            <p:cNvCxnSpPr>
              <a:cxnSpLocks/>
            </p:cNvCxnSpPr>
            <p:nvPr/>
          </p:nvCxnSpPr>
          <p:spPr>
            <a:xfrm>
              <a:off x="1057275" y="4719639"/>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1006706-7DF3-B27F-C474-AB225FEB14C2}"/>
                </a:ext>
              </a:extLst>
            </p:cNvPr>
            <p:cNvSpPr txBox="1"/>
            <p:nvPr/>
          </p:nvSpPr>
          <p:spPr>
            <a:xfrm>
              <a:off x="352425" y="4581139"/>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20</a:t>
              </a:r>
              <a:endParaRPr lang="en-CA" sz="1200"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3BCACC4E-8055-3848-E2A9-F6358112A8A0}"/>
                </a:ext>
              </a:extLst>
            </p:cNvPr>
            <p:cNvCxnSpPr>
              <a:cxnSpLocks/>
            </p:cNvCxnSpPr>
            <p:nvPr/>
          </p:nvCxnSpPr>
          <p:spPr>
            <a:xfrm>
              <a:off x="1057275" y="5203033"/>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CD812D0-BDBC-31B7-8AC4-B6FABF4E6387}"/>
                </a:ext>
              </a:extLst>
            </p:cNvPr>
            <p:cNvSpPr txBox="1"/>
            <p:nvPr/>
          </p:nvSpPr>
          <p:spPr>
            <a:xfrm>
              <a:off x="352425" y="5064533"/>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10</a:t>
              </a:r>
              <a:endParaRPr lang="en-CA" sz="1200" dirty="0">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FB498932-23DF-4331-C015-71804489B41B}"/>
                </a:ext>
              </a:extLst>
            </p:cNvPr>
            <p:cNvCxnSpPr>
              <a:cxnSpLocks/>
            </p:cNvCxnSpPr>
            <p:nvPr/>
          </p:nvCxnSpPr>
          <p:spPr>
            <a:xfrm>
              <a:off x="1057275" y="5686425"/>
              <a:ext cx="10598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336654A-36D4-E0D9-9D0B-E045E0145536}"/>
                </a:ext>
              </a:extLst>
            </p:cNvPr>
            <p:cNvSpPr txBox="1"/>
            <p:nvPr/>
          </p:nvSpPr>
          <p:spPr>
            <a:xfrm>
              <a:off x="352425" y="554792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0</a:t>
              </a:r>
              <a:endParaRPr lang="en-CA" sz="1200" dirty="0">
                <a:latin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1F63B284-A9EC-CC69-C773-EADFBB13911A}"/>
                </a:ext>
              </a:extLst>
            </p:cNvPr>
            <p:cNvCxnSpPr>
              <a:cxnSpLocks/>
            </p:cNvCxnSpPr>
            <p:nvPr/>
          </p:nvCxnSpPr>
          <p:spPr>
            <a:xfrm rot="5400000">
              <a:off x="993267"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C7B75D1-80DF-12AE-921A-627D1EB5B2D5}"/>
                </a:ext>
              </a:extLst>
            </p:cNvPr>
            <p:cNvCxnSpPr>
              <a:cxnSpLocks/>
            </p:cNvCxnSpPr>
            <p:nvPr/>
          </p:nvCxnSpPr>
          <p:spPr>
            <a:xfrm rot="5400000">
              <a:off x="2445149"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8EC25ED-B0BD-0C69-5A95-EB9A1BCCB6D5}"/>
                </a:ext>
              </a:extLst>
            </p:cNvPr>
            <p:cNvCxnSpPr>
              <a:cxnSpLocks/>
            </p:cNvCxnSpPr>
            <p:nvPr/>
          </p:nvCxnSpPr>
          <p:spPr>
            <a:xfrm rot="5400000">
              <a:off x="3897031"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87D2B38-F2BA-EBE3-4CFE-9C0617BFAA87}"/>
                </a:ext>
              </a:extLst>
            </p:cNvPr>
            <p:cNvCxnSpPr>
              <a:cxnSpLocks/>
            </p:cNvCxnSpPr>
            <p:nvPr/>
          </p:nvCxnSpPr>
          <p:spPr>
            <a:xfrm rot="5400000">
              <a:off x="5348913"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393C58A-4533-4799-7EA5-C9A37CF59020}"/>
                </a:ext>
              </a:extLst>
            </p:cNvPr>
            <p:cNvCxnSpPr>
              <a:cxnSpLocks/>
            </p:cNvCxnSpPr>
            <p:nvPr/>
          </p:nvCxnSpPr>
          <p:spPr>
            <a:xfrm rot="5400000">
              <a:off x="6800795"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798D785-6918-04A9-5BEF-643F8AE713DC}"/>
                </a:ext>
              </a:extLst>
            </p:cNvPr>
            <p:cNvCxnSpPr>
              <a:cxnSpLocks/>
            </p:cNvCxnSpPr>
            <p:nvPr/>
          </p:nvCxnSpPr>
          <p:spPr>
            <a:xfrm rot="5400000">
              <a:off x="8252677"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D7E422-3F7B-3AD2-9316-2D3DA13392AE}"/>
                </a:ext>
              </a:extLst>
            </p:cNvPr>
            <p:cNvCxnSpPr>
              <a:cxnSpLocks/>
            </p:cNvCxnSpPr>
            <p:nvPr/>
          </p:nvCxnSpPr>
          <p:spPr>
            <a:xfrm rot="5400000">
              <a:off x="9704559"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E0E957-5E40-F7D8-FD3D-93EECB7BA55A}"/>
                </a:ext>
              </a:extLst>
            </p:cNvPr>
            <p:cNvCxnSpPr>
              <a:cxnSpLocks/>
            </p:cNvCxnSpPr>
            <p:nvPr/>
          </p:nvCxnSpPr>
          <p:spPr>
            <a:xfrm rot="5400000">
              <a:off x="11156442"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1AF289E-1E05-4F30-C243-378083A33584}"/>
                </a:ext>
              </a:extLst>
            </p:cNvPr>
            <p:cNvSpPr txBox="1"/>
            <p:nvPr/>
          </p:nvSpPr>
          <p:spPr>
            <a:xfrm>
              <a:off x="722710"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Jan-19</a:t>
              </a:r>
              <a:endParaRPr lang="en-CA" sz="1200"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8DE7623-6513-39EE-ED0F-DC2E2D98E91B}"/>
                </a:ext>
              </a:extLst>
            </p:cNvPr>
            <p:cNvSpPr txBox="1"/>
            <p:nvPr/>
          </p:nvSpPr>
          <p:spPr>
            <a:xfrm>
              <a:off x="1448976"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Apr-19</a:t>
              </a:r>
              <a:endParaRPr lang="en-CA" sz="12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ACC31C1D-2EDF-C365-10CE-FAE99CE471F4}"/>
                </a:ext>
              </a:extLst>
            </p:cNvPr>
            <p:cNvSpPr txBox="1"/>
            <p:nvPr/>
          </p:nvSpPr>
          <p:spPr>
            <a:xfrm>
              <a:off x="2175242"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Jul-19</a:t>
              </a:r>
              <a:endParaRPr lang="en-CA" sz="12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4F5454C2-1B5C-F791-5518-C9BB5DB3E677}"/>
                </a:ext>
              </a:extLst>
            </p:cNvPr>
            <p:cNvSpPr txBox="1"/>
            <p:nvPr/>
          </p:nvSpPr>
          <p:spPr>
            <a:xfrm>
              <a:off x="2901508"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Oct-19</a:t>
              </a:r>
              <a:endParaRPr lang="en-CA" sz="12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A301844B-5556-24AC-1FF7-EBC6C3E2915A}"/>
                </a:ext>
              </a:extLst>
            </p:cNvPr>
            <p:cNvSpPr txBox="1"/>
            <p:nvPr/>
          </p:nvSpPr>
          <p:spPr>
            <a:xfrm rot="16200000">
              <a:off x="116880" y="3622815"/>
              <a:ext cx="83938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Price ($)</a:t>
              </a:r>
              <a:endParaRPr lang="en-CA" sz="1200" dirty="0">
                <a:latin typeface="Arial" panose="020B0604020202020204" pitchFamily="34" charset="0"/>
                <a:cs typeface="Arial" panose="020B0604020202020204" pitchFamily="34" charset="0"/>
              </a:endParaRPr>
            </a:p>
          </p:txBody>
        </p:sp>
        <p:cxnSp>
          <p:nvCxnSpPr>
            <p:cNvPr id="60" name="Straight Connector 59">
              <a:extLst>
                <a:ext uri="{FF2B5EF4-FFF2-40B4-BE49-F238E27FC236}">
                  <a16:creationId xmlns:a16="http://schemas.microsoft.com/office/drawing/2014/main" id="{07A8BE70-F719-AF2E-7F09-F270A4715722}"/>
                </a:ext>
              </a:extLst>
            </p:cNvPr>
            <p:cNvCxnSpPr>
              <a:cxnSpLocks/>
            </p:cNvCxnSpPr>
            <p:nvPr/>
          </p:nvCxnSpPr>
          <p:spPr>
            <a:xfrm rot="5400000">
              <a:off x="1719208"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E05655-63E1-DAFE-88DB-34372A8E1F96}"/>
                </a:ext>
              </a:extLst>
            </p:cNvPr>
            <p:cNvCxnSpPr>
              <a:cxnSpLocks/>
            </p:cNvCxnSpPr>
            <p:nvPr/>
          </p:nvCxnSpPr>
          <p:spPr>
            <a:xfrm rot="5400000">
              <a:off x="3171090"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069130F-BAB6-3513-A562-AC5AAFAF5A23}"/>
                </a:ext>
              </a:extLst>
            </p:cNvPr>
            <p:cNvCxnSpPr>
              <a:cxnSpLocks/>
            </p:cNvCxnSpPr>
            <p:nvPr/>
          </p:nvCxnSpPr>
          <p:spPr>
            <a:xfrm rot="5400000">
              <a:off x="4622972"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BCB08E-EC3C-41C7-B2A5-1287CD344088}"/>
                </a:ext>
              </a:extLst>
            </p:cNvPr>
            <p:cNvCxnSpPr>
              <a:cxnSpLocks/>
            </p:cNvCxnSpPr>
            <p:nvPr/>
          </p:nvCxnSpPr>
          <p:spPr>
            <a:xfrm rot="5400000">
              <a:off x="6074854"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448110F-A45E-248A-B243-32EB1DE1BC00}"/>
                </a:ext>
              </a:extLst>
            </p:cNvPr>
            <p:cNvCxnSpPr>
              <a:cxnSpLocks/>
            </p:cNvCxnSpPr>
            <p:nvPr/>
          </p:nvCxnSpPr>
          <p:spPr>
            <a:xfrm rot="5400000">
              <a:off x="7526736"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133BB39-6D1F-0AA1-8F14-3AD4D5D6391B}"/>
                </a:ext>
              </a:extLst>
            </p:cNvPr>
            <p:cNvCxnSpPr>
              <a:cxnSpLocks/>
            </p:cNvCxnSpPr>
            <p:nvPr/>
          </p:nvCxnSpPr>
          <p:spPr>
            <a:xfrm rot="5400000">
              <a:off x="8978618"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898334-2106-3FBD-FB28-DC8E79644D6E}"/>
                </a:ext>
              </a:extLst>
            </p:cNvPr>
            <p:cNvCxnSpPr>
              <a:cxnSpLocks/>
            </p:cNvCxnSpPr>
            <p:nvPr/>
          </p:nvCxnSpPr>
          <p:spPr>
            <a:xfrm rot="5400000">
              <a:off x="10430500"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1F2AADD8-AF1B-4DA4-C652-1A2697CD180C}"/>
                </a:ext>
              </a:extLst>
            </p:cNvPr>
            <p:cNvSpPr txBox="1"/>
            <p:nvPr/>
          </p:nvSpPr>
          <p:spPr>
            <a:xfrm>
              <a:off x="3627774"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Jan-20</a:t>
              </a:r>
              <a:endParaRPr lang="en-CA" sz="1200"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542026EA-B3B6-5BE5-6E03-96E2A3DB22C9}"/>
                </a:ext>
              </a:extLst>
            </p:cNvPr>
            <p:cNvSpPr txBox="1"/>
            <p:nvPr/>
          </p:nvSpPr>
          <p:spPr>
            <a:xfrm>
              <a:off x="4354040"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Apr-20</a:t>
              </a:r>
              <a:endParaRPr lang="en-CA" sz="1200"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8F2FB28-137C-1AD3-D1A9-0EA356F7966B}"/>
                </a:ext>
              </a:extLst>
            </p:cNvPr>
            <p:cNvSpPr txBox="1"/>
            <p:nvPr/>
          </p:nvSpPr>
          <p:spPr>
            <a:xfrm>
              <a:off x="5080306"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Jul-20</a:t>
              </a:r>
              <a:endParaRPr lang="en-CA" sz="12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E6E3912-D4D0-B162-5142-002AB02D1370}"/>
                </a:ext>
              </a:extLst>
            </p:cNvPr>
            <p:cNvSpPr txBox="1"/>
            <p:nvPr/>
          </p:nvSpPr>
          <p:spPr>
            <a:xfrm>
              <a:off x="5806572"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Oct-20</a:t>
              </a:r>
              <a:endParaRPr lang="en-CA" sz="12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B61A1C48-EECA-5625-FC95-AD0EB3608946}"/>
                </a:ext>
              </a:extLst>
            </p:cNvPr>
            <p:cNvSpPr txBox="1"/>
            <p:nvPr/>
          </p:nvSpPr>
          <p:spPr>
            <a:xfrm>
              <a:off x="6532838"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Jan-21</a:t>
              </a:r>
              <a:endParaRPr lang="en-CA" sz="12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7AB697D0-788E-EF86-269A-D5DF03054D90}"/>
                </a:ext>
              </a:extLst>
            </p:cNvPr>
            <p:cNvSpPr txBox="1"/>
            <p:nvPr/>
          </p:nvSpPr>
          <p:spPr>
            <a:xfrm>
              <a:off x="7259104"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Apr-21</a:t>
              </a:r>
              <a:endParaRPr lang="en-CA" sz="12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6ADE7B20-5000-3578-821E-698D34EC4431}"/>
                </a:ext>
              </a:extLst>
            </p:cNvPr>
            <p:cNvSpPr txBox="1"/>
            <p:nvPr/>
          </p:nvSpPr>
          <p:spPr>
            <a:xfrm>
              <a:off x="7985370"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Jul-21</a:t>
              </a:r>
              <a:endParaRPr lang="en-CA" sz="12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810D1CAB-5ADC-5282-4A82-E0D161BA9955}"/>
                </a:ext>
              </a:extLst>
            </p:cNvPr>
            <p:cNvSpPr txBox="1"/>
            <p:nvPr/>
          </p:nvSpPr>
          <p:spPr>
            <a:xfrm>
              <a:off x="8711636"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Oct-21</a:t>
              </a:r>
              <a:endParaRPr lang="en-CA" sz="12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0A9F746A-BE12-CDDC-E399-37B8767383AF}"/>
                </a:ext>
              </a:extLst>
            </p:cNvPr>
            <p:cNvSpPr txBox="1"/>
            <p:nvPr/>
          </p:nvSpPr>
          <p:spPr>
            <a:xfrm>
              <a:off x="9437902"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Jan-22</a:t>
              </a:r>
              <a:endParaRPr lang="en-CA" sz="12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B16BB82-E30F-8B39-DCF8-F22126111B5D}"/>
                </a:ext>
              </a:extLst>
            </p:cNvPr>
            <p:cNvSpPr txBox="1"/>
            <p:nvPr/>
          </p:nvSpPr>
          <p:spPr>
            <a:xfrm>
              <a:off x="10164168"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Apr-22</a:t>
              </a:r>
              <a:endParaRPr lang="en-CA" sz="12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E10D0C64-0C45-2BF8-B681-D78BB0529314}"/>
                </a:ext>
              </a:extLst>
            </p:cNvPr>
            <p:cNvSpPr txBox="1"/>
            <p:nvPr/>
          </p:nvSpPr>
          <p:spPr>
            <a:xfrm>
              <a:off x="10890434"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Jul-22</a:t>
              </a:r>
              <a:endParaRPr lang="en-CA" sz="1200" dirty="0">
                <a:latin typeface="Arial" panose="020B0604020202020204" pitchFamily="34" charset="0"/>
                <a:cs typeface="Arial" panose="020B0604020202020204" pitchFamily="34" charset="0"/>
              </a:endParaRPr>
            </a:p>
          </p:txBody>
        </p:sp>
        <p:sp>
          <p:nvSpPr>
            <p:cNvPr id="84" name="Freeform 8">
              <a:extLst>
                <a:ext uri="{FF2B5EF4-FFF2-40B4-BE49-F238E27FC236}">
                  <a16:creationId xmlns:a16="http://schemas.microsoft.com/office/drawing/2014/main" id="{47D82CC3-4B77-B305-F7B1-AF8687CC6833}"/>
                </a:ext>
              </a:extLst>
            </p:cNvPr>
            <p:cNvSpPr>
              <a:spLocks/>
            </p:cNvSpPr>
            <p:nvPr/>
          </p:nvSpPr>
          <p:spPr bwMode="auto">
            <a:xfrm>
              <a:off x="1057274" y="2132776"/>
              <a:ext cx="10583862" cy="1820863"/>
            </a:xfrm>
            <a:custGeom>
              <a:avLst/>
              <a:gdLst>
                <a:gd name="T0" fmla="*/ 72 w 6667"/>
                <a:gd name="T1" fmla="*/ 569 h 1147"/>
                <a:gd name="T2" fmla="*/ 174 w 6667"/>
                <a:gd name="T3" fmla="*/ 520 h 1147"/>
                <a:gd name="T4" fmla="*/ 280 w 6667"/>
                <a:gd name="T5" fmla="*/ 589 h 1147"/>
                <a:gd name="T6" fmla="*/ 386 w 6667"/>
                <a:gd name="T7" fmla="*/ 628 h 1147"/>
                <a:gd name="T8" fmla="*/ 492 w 6667"/>
                <a:gd name="T9" fmla="*/ 562 h 1147"/>
                <a:gd name="T10" fmla="*/ 594 w 6667"/>
                <a:gd name="T11" fmla="*/ 484 h 1147"/>
                <a:gd name="T12" fmla="*/ 701 w 6667"/>
                <a:gd name="T13" fmla="*/ 347 h 1147"/>
                <a:gd name="T14" fmla="*/ 807 w 6667"/>
                <a:gd name="T15" fmla="*/ 285 h 1147"/>
                <a:gd name="T16" fmla="*/ 913 w 6667"/>
                <a:gd name="T17" fmla="*/ 249 h 1147"/>
                <a:gd name="T18" fmla="*/ 1019 w 6667"/>
                <a:gd name="T19" fmla="*/ 170 h 1147"/>
                <a:gd name="T20" fmla="*/ 1121 w 6667"/>
                <a:gd name="T21" fmla="*/ 441 h 1147"/>
                <a:gd name="T22" fmla="*/ 1227 w 6667"/>
                <a:gd name="T23" fmla="*/ 513 h 1147"/>
                <a:gd name="T24" fmla="*/ 1333 w 6667"/>
                <a:gd name="T25" fmla="*/ 625 h 1147"/>
                <a:gd name="T26" fmla="*/ 1440 w 6667"/>
                <a:gd name="T27" fmla="*/ 644 h 1147"/>
                <a:gd name="T28" fmla="*/ 1542 w 6667"/>
                <a:gd name="T29" fmla="*/ 500 h 1147"/>
                <a:gd name="T30" fmla="*/ 1648 w 6667"/>
                <a:gd name="T31" fmla="*/ 510 h 1147"/>
                <a:gd name="T32" fmla="*/ 1754 w 6667"/>
                <a:gd name="T33" fmla="*/ 520 h 1147"/>
                <a:gd name="T34" fmla="*/ 1860 w 6667"/>
                <a:gd name="T35" fmla="*/ 517 h 1147"/>
                <a:gd name="T36" fmla="*/ 1962 w 6667"/>
                <a:gd name="T37" fmla="*/ 543 h 1147"/>
                <a:gd name="T38" fmla="*/ 2068 w 6667"/>
                <a:gd name="T39" fmla="*/ 801 h 1147"/>
                <a:gd name="T40" fmla="*/ 2175 w 6667"/>
                <a:gd name="T41" fmla="*/ 919 h 1147"/>
                <a:gd name="T42" fmla="*/ 2281 w 6667"/>
                <a:gd name="T43" fmla="*/ 1017 h 1147"/>
                <a:gd name="T44" fmla="*/ 2387 w 6667"/>
                <a:gd name="T45" fmla="*/ 991 h 1147"/>
                <a:gd name="T46" fmla="*/ 2489 w 6667"/>
                <a:gd name="T47" fmla="*/ 1004 h 1147"/>
                <a:gd name="T48" fmla="*/ 2595 w 6667"/>
                <a:gd name="T49" fmla="*/ 847 h 1147"/>
                <a:gd name="T50" fmla="*/ 2701 w 6667"/>
                <a:gd name="T51" fmla="*/ 958 h 1147"/>
                <a:gd name="T52" fmla="*/ 2807 w 6667"/>
                <a:gd name="T53" fmla="*/ 873 h 1147"/>
                <a:gd name="T54" fmla="*/ 2910 w 6667"/>
                <a:gd name="T55" fmla="*/ 752 h 1147"/>
                <a:gd name="T56" fmla="*/ 3016 w 6667"/>
                <a:gd name="T57" fmla="*/ 742 h 1147"/>
                <a:gd name="T58" fmla="*/ 3122 w 6667"/>
                <a:gd name="T59" fmla="*/ 732 h 1147"/>
                <a:gd name="T60" fmla="*/ 3228 w 6667"/>
                <a:gd name="T61" fmla="*/ 667 h 1147"/>
                <a:gd name="T62" fmla="*/ 3334 w 6667"/>
                <a:gd name="T63" fmla="*/ 693 h 1147"/>
                <a:gd name="T64" fmla="*/ 3436 w 6667"/>
                <a:gd name="T65" fmla="*/ 455 h 1147"/>
                <a:gd name="T66" fmla="*/ 3542 w 6667"/>
                <a:gd name="T67" fmla="*/ 422 h 1147"/>
                <a:gd name="T68" fmla="*/ 3648 w 6667"/>
                <a:gd name="T69" fmla="*/ 481 h 1147"/>
                <a:gd name="T70" fmla="*/ 3755 w 6667"/>
                <a:gd name="T71" fmla="*/ 399 h 1147"/>
                <a:gd name="T72" fmla="*/ 3857 w 6667"/>
                <a:gd name="T73" fmla="*/ 222 h 1147"/>
                <a:gd name="T74" fmla="*/ 3963 w 6667"/>
                <a:gd name="T75" fmla="*/ 137 h 1147"/>
                <a:gd name="T76" fmla="*/ 4069 w 6667"/>
                <a:gd name="T77" fmla="*/ 137 h 1147"/>
                <a:gd name="T78" fmla="*/ 4175 w 6667"/>
                <a:gd name="T79" fmla="*/ 108 h 1147"/>
                <a:gd name="T80" fmla="*/ 4281 w 6667"/>
                <a:gd name="T81" fmla="*/ 65 h 1147"/>
                <a:gd name="T82" fmla="*/ 4383 w 6667"/>
                <a:gd name="T83" fmla="*/ 164 h 1147"/>
                <a:gd name="T84" fmla="*/ 4490 w 6667"/>
                <a:gd name="T85" fmla="*/ 157 h 1147"/>
                <a:gd name="T86" fmla="*/ 4596 w 6667"/>
                <a:gd name="T87" fmla="*/ 150 h 1147"/>
                <a:gd name="T88" fmla="*/ 4702 w 6667"/>
                <a:gd name="T89" fmla="*/ 62 h 1147"/>
                <a:gd name="T90" fmla="*/ 4804 w 6667"/>
                <a:gd name="T91" fmla="*/ 88 h 1147"/>
                <a:gd name="T92" fmla="*/ 4910 w 6667"/>
                <a:gd name="T93" fmla="*/ 23 h 1147"/>
                <a:gd name="T94" fmla="*/ 5016 w 6667"/>
                <a:gd name="T95" fmla="*/ 239 h 1147"/>
                <a:gd name="T96" fmla="*/ 5122 w 6667"/>
                <a:gd name="T97" fmla="*/ 193 h 1147"/>
                <a:gd name="T98" fmla="*/ 5228 w 6667"/>
                <a:gd name="T99" fmla="*/ 154 h 1147"/>
                <a:gd name="T100" fmla="*/ 5331 w 6667"/>
                <a:gd name="T101" fmla="*/ 288 h 1147"/>
                <a:gd name="T102" fmla="*/ 5437 w 6667"/>
                <a:gd name="T103" fmla="*/ 213 h 1147"/>
                <a:gd name="T104" fmla="*/ 5543 w 6667"/>
                <a:gd name="T105" fmla="*/ 200 h 1147"/>
                <a:gd name="T106" fmla="*/ 5649 w 6667"/>
                <a:gd name="T107" fmla="*/ 275 h 1147"/>
                <a:gd name="T108" fmla="*/ 5751 w 6667"/>
                <a:gd name="T109" fmla="*/ 435 h 1147"/>
                <a:gd name="T110" fmla="*/ 5858 w 6667"/>
                <a:gd name="T111" fmla="*/ 448 h 1147"/>
                <a:gd name="T112" fmla="*/ 5964 w 6667"/>
                <a:gd name="T113" fmla="*/ 500 h 1147"/>
                <a:gd name="T114" fmla="*/ 6070 w 6667"/>
                <a:gd name="T115" fmla="*/ 536 h 1147"/>
                <a:gd name="T116" fmla="*/ 6176 w 6667"/>
                <a:gd name="T117" fmla="*/ 389 h 1147"/>
                <a:gd name="T118" fmla="*/ 6278 w 6667"/>
                <a:gd name="T119" fmla="*/ 435 h 1147"/>
                <a:gd name="T120" fmla="*/ 6384 w 6667"/>
                <a:gd name="T121" fmla="*/ 389 h 1147"/>
                <a:gd name="T122" fmla="*/ 6490 w 6667"/>
                <a:gd name="T123" fmla="*/ 298 h 1147"/>
                <a:gd name="T124" fmla="*/ 6596 w 6667"/>
                <a:gd name="T125" fmla="*/ 304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7" h="1147">
                  <a:moveTo>
                    <a:pt x="0" y="732"/>
                  </a:moveTo>
                  <a:lnTo>
                    <a:pt x="36" y="634"/>
                  </a:lnTo>
                  <a:lnTo>
                    <a:pt x="72" y="569"/>
                  </a:lnTo>
                  <a:lnTo>
                    <a:pt x="103" y="572"/>
                  </a:lnTo>
                  <a:lnTo>
                    <a:pt x="139" y="562"/>
                  </a:lnTo>
                  <a:lnTo>
                    <a:pt x="174" y="520"/>
                  </a:lnTo>
                  <a:lnTo>
                    <a:pt x="209" y="432"/>
                  </a:lnTo>
                  <a:lnTo>
                    <a:pt x="245" y="566"/>
                  </a:lnTo>
                  <a:lnTo>
                    <a:pt x="280" y="589"/>
                  </a:lnTo>
                  <a:lnTo>
                    <a:pt x="315" y="598"/>
                  </a:lnTo>
                  <a:lnTo>
                    <a:pt x="351" y="595"/>
                  </a:lnTo>
                  <a:lnTo>
                    <a:pt x="386" y="628"/>
                  </a:lnTo>
                  <a:lnTo>
                    <a:pt x="422" y="592"/>
                  </a:lnTo>
                  <a:lnTo>
                    <a:pt x="457" y="556"/>
                  </a:lnTo>
                  <a:lnTo>
                    <a:pt x="492" y="562"/>
                  </a:lnTo>
                  <a:lnTo>
                    <a:pt x="528" y="533"/>
                  </a:lnTo>
                  <a:lnTo>
                    <a:pt x="559" y="520"/>
                  </a:lnTo>
                  <a:lnTo>
                    <a:pt x="594" y="484"/>
                  </a:lnTo>
                  <a:lnTo>
                    <a:pt x="630" y="536"/>
                  </a:lnTo>
                  <a:lnTo>
                    <a:pt x="665" y="412"/>
                  </a:lnTo>
                  <a:lnTo>
                    <a:pt x="701" y="347"/>
                  </a:lnTo>
                  <a:lnTo>
                    <a:pt x="736" y="366"/>
                  </a:lnTo>
                  <a:lnTo>
                    <a:pt x="771" y="298"/>
                  </a:lnTo>
                  <a:lnTo>
                    <a:pt x="807" y="285"/>
                  </a:lnTo>
                  <a:lnTo>
                    <a:pt x="842" y="298"/>
                  </a:lnTo>
                  <a:lnTo>
                    <a:pt x="877" y="285"/>
                  </a:lnTo>
                  <a:lnTo>
                    <a:pt x="913" y="249"/>
                  </a:lnTo>
                  <a:lnTo>
                    <a:pt x="948" y="229"/>
                  </a:lnTo>
                  <a:lnTo>
                    <a:pt x="984" y="219"/>
                  </a:lnTo>
                  <a:lnTo>
                    <a:pt x="1019" y="170"/>
                  </a:lnTo>
                  <a:lnTo>
                    <a:pt x="1050" y="249"/>
                  </a:lnTo>
                  <a:lnTo>
                    <a:pt x="1086" y="412"/>
                  </a:lnTo>
                  <a:lnTo>
                    <a:pt x="1121" y="441"/>
                  </a:lnTo>
                  <a:lnTo>
                    <a:pt x="1157" y="458"/>
                  </a:lnTo>
                  <a:lnTo>
                    <a:pt x="1192" y="402"/>
                  </a:lnTo>
                  <a:lnTo>
                    <a:pt x="1227" y="513"/>
                  </a:lnTo>
                  <a:lnTo>
                    <a:pt x="1263" y="500"/>
                  </a:lnTo>
                  <a:lnTo>
                    <a:pt x="1298" y="569"/>
                  </a:lnTo>
                  <a:lnTo>
                    <a:pt x="1333" y="625"/>
                  </a:lnTo>
                  <a:lnTo>
                    <a:pt x="1369" y="566"/>
                  </a:lnTo>
                  <a:lnTo>
                    <a:pt x="1404" y="625"/>
                  </a:lnTo>
                  <a:lnTo>
                    <a:pt x="1440" y="644"/>
                  </a:lnTo>
                  <a:lnTo>
                    <a:pt x="1475" y="611"/>
                  </a:lnTo>
                  <a:lnTo>
                    <a:pt x="1506" y="569"/>
                  </a:lnTo>
                  <a:lnTo>
                    <a:pt x="1542" y="500"/>
                  </a:lnTo>
                  <a:lnTo>
                    <a:pt x="1577" y="494"/>
                  </a:lnTo>
                  <a:lnTo>
                    <a:pt x="1612" y="487"/>
                  </a:lnTo>
                  <a:lnTo>
                    <a:pt x="1648" y="510"/>
                  </a:lnTo>
                  <a:lnTo>
                    <a:pt x="1683" y="500"/>
                  </a:lnTo>
                  <a:lnTo>
                    <a:pt x="1719" y="504"/>
                  </a:lnTo>
                  <a:lnTo>
                    <a:pt x="1754" y="520"/>
                  </a:lnTo>
                  <a:lnTo>
                    <a:pt x="1789" y="533"/>
                  </a:lnTo>
                  <a:lnTo>
                    <a:pt x="1825" y="549"/>
                  </a:lnTo>
                  <a:lnTo>
                    <a:pt x="1860" y="517"/>
                  </a:lnTo>
                  <a:lnTo>
                    <a:pt x="1895" y="487"/>
                  </a:lnTo>
                  <a:lnTo>
                    <a:pt x="1931" y="500"/>
                  </a:lnTo>
                  <a:lnTo>
                    <a:pt x="1962" y="543"/>
                  </a:lnTo>
                  <a:lnTo>
                    <a:pt x="1998" y="428"/>
                  </a:lnTo>
                  <a:lnTo>
                    <a:pt x="2033" y="455"/>
                  </a:lnTo>
                  <a:lnTo>
                    <a:pt x="2068" y="801"/>
                  </a:lnTo>
                  <a:lnTo>
                    <a:pt x="2104" y="893"/>
                  </a:lnTo>
                  <a:lnTo>
                    <a:pt x="2139" y="902"/>
                  </a:lnTo>
                  <a:lnTo>
                    <a:pt x="2175" y="919"/>
                  </a:lnTo>
                  <a:lnTo>
                    <a:pt x="2210" y="1147"/>
                  </a:lnTo>
                  <a:lnTo>
                    <a:pt x="2245" y="1066"/>
                  </a:lnTo>
                  <a:lnTo>
                    <a:pt x="2281" y="1017"/>
                  </a:lnTo>
                  <a:lnTo>
                    <a:pt x="2316" y="942"/>
                  </a:lnTo>
                  <a:lnTo>
                    <a:pt x="2351" y="932"/>
                  </a:lnTo>
                  <a:lnTo>
                    <a:pt x="2387" y="991"/>
                  </a:lnTo>
                  <a:lnTo>
                    <a:pt x="2422" y="893"/>
                  </a:lnTo>
                  <a:lnTo>
                    <a:pt x="2454" y="902"/>
                  </a:lnTo>
                  <a:lnTo>
                    <a:pt x="2489" y="1004"/>
                  </a:lnTo>
                  <a:lnTo>
                    <a:pt x="2524" y="902"/>
                  </a:lnTo>
                  <a:lnTo>
                    <a:pt x="2560" y="827"/>
                  </a:lnTo>
                  <a:lnTo>
                    <a:pt x="2595" y="847"/>
                  </a:lnTo>
                  <a:lnTo>
                    <a:pt x="2630" y="870"/>
                  </a:lnTo>
                  <a:lnTo>
                    <a:pt x="2666" y="844"/>
                  </a:lnTo>
                  <a:lnTo>
                    <a:pt x="2701" y="958"/>
                  </a:lnTo>
                  <a:lnTo>
                    <a:pt x="2737" y="929"/>
                  </a:lnTo>
                  <a:lnTo>
                    <a:pt x="2772" y="889"/>
                  </a:lnTo>
                  <a:lnTo>
                    <a:pt x="2807" y="873"/>
                  </a:lnTo>
                  <a:lnTo>
                    <a:pt x="2843" y="893"/>
                  </a:lnTo>
                  <a:lnTo>
                    <a:pt x="2878" y="886"/>
                  </a:lnTo>
                  <a:lnTo>
                    <a:pt x="2910" y="752"/>
                  </a:lnTo>
                  <a:lnTo>
                    <a:pt x="2945" y="713"/>
                  </a:lnTo>
                  <a:lnTo>
                    <a:pt x="2980" y="716"/>
                  </a:lnTo>
                  <a:lnTo>
                    <a:pt x="3016" y="742"/>
                  </a:lnTo>
                  <a:lnTo>
                    <a:pt x="3051" y="798"/>
                  </a:lnTo>
                  <a:lnTo>
                    <a:pt x="3086" y="762"/>
                  </a:lnTo>
                  <a:lnTo>
                    <a:pt x="3122" y="732"/>
                  </a:lnTo>
                  <a:lnTo>
                    <a:pt x="3157" y="726"/>
                  </a:lnTo>
                  <a:lnTo>
                    <a:pt x="3192" y="677"/>
                  </a:lnTo>
                  <a:lnTo>
                    <a:pt x="3228" y="667"/>
                  </a:lnTo>
                  <a:lnTo>
                    <a:pt x="3263" y="657"/>
                  </a:lnTo>
                  <a:lnTo>
                    <a:pt x="3299" y="572"/>
                  </a:lnTo>
                  <a:lnTo>
                    <a:pt x="3334" y="693"/>
                  </a:lnTo>
                  <a:lnTo>
                    <a:pt x="3365" y="615"/>
                  </a:lnTo>
                  <a:lnTo>
                    <a:pt x="3401" y="464"/>
                  </a:lnTo>
                  <a:lnTo>
                    <a:pt x="3436" y="455"/>
                  </a:lnTo>
                  <a:lnTo>
                    <a:pt x="3472" y="412"/>
                  </a:lnTo>
                  <a:lnTo>
                    <a:pt x="3507" y="451"/>
                  </a:lnTo>
                  <a:lnTo>
                    <a:pt x="3542" y="422"/>
                  </a:lnTo>
                  <a:lnTo>
                    <a:pt x="3578" y="409"/>
                  </a:lnTo>
                  <a:lnTo>
                    <a:pt x="3613" y="441"/>
                  </a:lnTo>
                  <a:lnTo>
                    <a:pt x="3648" y="481"/>
                  </a:lnTo>
                  <a:lnTo>
                    <a:pt x="3684" y="383"/>
                  </a:lnTo>
                  <a:lnTo>
                    <a:pt x="3719" y="360"/>
                  </a:lnTo>
                  <a:lnTo>
                    <a:pt x="3755" y="399"/>
                  </a:lnTo>
                  <a:lnTo>
                    <a:pt x="3790" y="455"/>
                  </a:lnTo>
                  <a:lnTo>
                    <a:pt x="3825" y="330"/>
                  </a:lnTo>
                  <a:lnTo>
                    <a:pt x="3857" y="222"/>
                  </a:lnTo>
                  <a:lnTo>
                    <a:pt x="3892" y="255"/>
                  </a:lnTo>
                  <a:lnTo>
                    <a:pt x="3927" y="200"/>
                  </a:lnTo>
                  <a:lnTo>
                    <a:pt x="3963" y="137"/>
                  </a:lnTo>
                  <a:lnTo>
                    <a:pt x="3998" y="105"/>
                  </a:lnTo>
                  <a:lnTo>
                    <a:pt x="4034" y="124"/>
                  </a:lnTo>
                  <a:lnTo>
                    <a:pt x="4069" y="137"/>
                  </a:lnTo>
                  <a:lnTo>
                    <a:pt x="4104" y="95"/>
                  </a:lnTo>
                  <a:lnTo>
                    <a:pt x="4140" y="101"/>
                  </a:lnTo>
                  <a:lnTo>
                    <a:pt x="4175" y="108"/>
                  </a:lnTo>
                  <a:lnTo>
                    <a:pt x="4210" y="56"/>
                  </a:lnTo>
                  <a:lnTo>
                    <a:pt x="4246" y="115"/>
                  </a:lnTo>
                  <a:lnTo>
                    <a:pt x="4281" y="65"/>
                  </a:lnTo>
                  <a:lnTo>
                    <a:pt x="4313" y="150"/>
                  </a:lnTo>
                  <a:lnTo>
                    <a:pt x="4348" y="180"/>
                  </a:lnTo>
                  <a:lnTo>
                    <a:pt x="4383" y="164"/>
                  </a:lnTo>
                  <a:lnTo>
                    <a:pt x="4419" y="131"/>
                  </a:lnTo>
                  <a:lnTo>
                    <a:pt x="4454" y="150"/>
                  </a:lnTo>
                  <a:lnTo>
                    <a:pt x="4490" y="157"/>
                  </a:lnTo>
                  <a:lnTo>
                    <a:pt x="4525" y="118"/>
                  </a:lnTo>
                  <a:lnTo>
                    <a:pt x="4560" y="157"/>
                  </a:lnTo>
                  <a:lnTo>
                    <a:pt x="4596" y="150"/>
                  </a:lnTo>
                  <a:lnTo>
                    <a:pt x="4631" y="186"/>
                  </a:lnTo>
                  <a:lnTo>
                    <a:pt x="4666" y="131"/>
                  </a:lnTo>
                  <a:lnTo>
                    <a:pt x="4702" y="62"/>
                  </a:lnTo>
                  <a:lnTo>
                    <a:pt x="4737" y="0"/>
                  </a:lnTo>
                  <a:lnTo>
                    <a:pt x="4769" y="62"/>
                  </a:lnTo>
                  <a:lnTo>
                    <a:pt x="4804" y="88"/>
                  </a:lnTo>
                  <a:lnTo>
                    <a:pt x="4839" y="36"/>
                  </a:lnTo>
                  <a:lnTo>
                    <a:pt x="4875" y="39"/>
                  </a:lnTo>
                  <a:lnTo>
                    <a:pt x="4910" y="23"/>
                  </a:lnTo>
                  <a:lnTo>
                    <a:pt x="4945" y="105"/>
                  </a:lnTo>
                  <a:lnTo>
                    <a:pt x="4981" y="121"/>
                  </a:lnTo>
                  <a:lnTo>
                    <a:pt x="5016" y="239"/>
                  </a:lnTo>
                  <a:lnTo>
                    <a:pt x="5052" y="242"/>
                  </a:lnTo>
                  <a:lnTo>
                    <a:pt x="5087" y="177"/>
                  </a:lnTo>
                  <a:lnTo>
                    <a:pt x="5122" y="193"/>
                  </a:lnTo>
                  <a:lnTo>
                    <a:pt x="5158" y="180"/>
                  </a:lnTo>
                  <a:lnTo>
                    <a:pt x="5193" y="115"/>
                  </a:lnTo>
                  <a:lnTo>
                    <a:pt x="5228" y="154"/>
                  </a:lnTo>
                  <a:lnTo>
                    <a:pt x="5260" y="229"/>
                  </a:lnTo>
                  <a:lnTo>
                    <a:pt x="5295" y="314"/>
                  </a:lnTo>
                  <a:lnTo>
                    <a:pt x="5331" y="288"/>
                  </a:lnTo>
                  <a:lnTo>
                    <a:pt x="5366" y="291"/>
                  </a:lnTo>
                  <a:lnTo>
                    <a:pt x="5401" y="186"/>
                  </a:lnTo>
                  <a:lnTo>
                    <a:pt x="5437" y="213"/>
                  </a:lnTo>
                  <a:lnTo>
                    <a:pt x="5472" y="173"/>
                  </a:lnTo>
                  <a:lnTo>
                    <a:pt x="5508" y="229"/>
                  </a:lnTo>
                  <a:lnTo>
                    <a:pt x="5543" y="200"/>
                  </a:lnTo>
                  <a:lnTo>
                    <a:pt x="5578" y="271"/>
                  </a:lnTo>
                  <a:lnTo>
                    <a:pt x="5614" y="252"/>
                  </a:lnTo>
                  <a:lnTo>
                    <a:pt x="5649" y="275"/>
                  </a:lnTo>
                  <a:lnTo>
                    <a:pt x="5684" y="291"/>
                  </a:lnTo>
                  <a:lnTo>
                    <a:pt x="5716" y="324"/>
                  </a:lnTo>
                  <a:lnTo>
                    <a:pt x="5751" y="435"/>
                  </a:lnTo>
                  <a:lnTo>
                    <a:pt x="5787" y="497"/>
                  </a:lnTo>
                  <a:lnTo>
                    <a:pt x="5822" y="481"/>
                  </a:lnTo>
                  <a:lnTo>
                    <a:pt x="5858" y="448"/>
                  </a:lnTo>
                  <a:lnTo>
                    <a:pt x="5893" y="533"/>
                  </a:lnTo>
                  <a:lnTo>
                    <a:pt x="5928" y="520"/>
                  </a:lnTo>
                  <a:lnTo>
                    <a:pt x="5964" y="500"/>
                  </a:lnTo>
                  <a:lnTo>
                    <a:pt x="5999" y="520"/>
                  </a:lnTo>
                  <a:lnTo>
                    <a:pt x="6034" y="530"/>
                  </a:lnTo>
                  <a:lnTo>
                    <a:pt x="6070" y="536"/>
                  </a:lnTo>
                  <a:lnTo>
                    <a:pt x="6105" y="559"/>
                  </a:lnTo>
                  <a:lnTo>
                    <a:pt x="6141" y="435"/>
                  </a:lnTo>
                  <a:lnTo>
                    <a:pt x="6176" y="389"/>
                  </a:lnTo>
                  <a:lnTo>
                    <a:pt x="6207" y="399"/>
                  </a:lnTo>
                  <a:lnTo>
                    <a:pt x="6243" y="389"/>
                  </a:lnTo>
                  <a:lnTo>
                    <a:pt x="6278" y="435"/>
                  </a:lnTo>
                  <a:lnTo>
                    <a:pt x="6314" y="451"/>
                  </a:lnTo>
                  <a:lnTo>
                    <a:pt x="6349" y="399"/>
                  </a:lnTo>
                  <a:lnTo>
                    <a:pt x="6384" y="389"/>
                  </a:lnTo>
                  <a:lnTo>
                    <a:pt x="6420" y="317"/>
                  </a:lnTo>
                  <a:lnTo>
                    <a:pt x="6455" y="396"/>
                  </a:lnTo>
                  <a:lnTo>
                    <a:pt x="6490" y="298"/>
                  </a:lnTo>
                  <a:lnTo>
                    <a:pt x="6526" y="281"/>
                  </a:lnTo>
                  <a:lnTo>
                    <a:pt x="6561" y="311"/>
                  </a:lnTo>
                  <a:lnTo>
                    <a:pt x="6596" y="304"/>
                  </a:lnTo>
                  <a:lnTo>
                    <a:pt x="6632" y="258"/>
                  </a:lnTo>
                  <a:lnTo>
                    <a:pt x="6667" y="285"/>
                  </a:lnTo>
                </a:path>
              </a:pathLst>
            </a:cu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cxnSp>
        <p:nvCxnSpPr>
          <p:cNvPr id="145" name="Straight Connector 144">
            <a:extLst>
              <a:ext uri="{FF2B5EF4-FFF2-40B4-BE49-F238E27FC236}">
                <a16:creationId xmlns:a16="http://schemas.microsoft.com/office/drawing/2014/main" id="{36E4D5EE-A412-7186-0CC4-A29220668B59}"/>
              </a:ext>
            </a:extLst>
          </p:cNvPr>
          <p:cNvCxnSpPr/>
          <p:nvPr/>
        </p:nvCxnSpPr>
        <p:spPr>
          <a:xfrm>
            <a:off x="8711636" y="4947385"/>
            <a:ext cx="33099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6" name="TextBox 10">
            <a:extLst>
              <a:ext uri="{FF2B5EF4-FFF2-40B4-BE49-F238E27FC236}">
                <a16:creationId xmlns:a16="http://schemas.microsoft.com/office/drawing/2014/main" id="{D88B849E-C295-3E92-47C9-3741EE6DF054}"/>
              </a:ext>
            </a:extLst>
          </p:cNvPr>
          <p:cNvSpPr txBox="1"/>
          <p:nvPr/>
        </p:nvSpPr>
        <p:spPr>
          <a:xfrm>
            <a:off x="9055836" y="4801975"/>
            <a:ext cx="18345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latin typeface="Arial" panose="020B0604020202020204" pitchFamily="34" charset="0"/>
                <a:cs typeface="Arial" panose="020B0604020202020204" pitchFamily="34" charset="0"/>
              </a:rPr>
              <a:t>CCL Industries (CCL&gt;B)</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3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03AAB366-AF4D-D40E-40B9-12369314F7DF}"/>
              </a:ext>
            </a:extLst>
          </p:cNvPr>
          <p:cNvSpPr txBox="1">
            <a:spLocks noGrp="1"/>
          </p:cNvSpPr>
          <p:nvPr>
            <p:ph type="title"/>
          </p:nvPr>
        </p:nvSpPr>
        <p:spPr/>
        <p:txBody>
          <a:bodyPr/>
          <a:lstStyle/>
          <a:p>
            <a:r>
              <a:rPr lang="en-US" dirty="0"/>
              <a:t>Employing value discipline: Gildan Activewear</a:t>
            </a:r>
            <a:endParaRPr lang="en-CA" dirty="0"/>
          </a:p>
        </p:txBody>
      </p:sp>
      <p:sp>
        <p:nvSpPr>
          <p:cNvPr id="4" name="Text Placeholder 3">
            <a:extLst>
              <a:ext uri="{FF2B5EF4-FFF2-40B4-BE49-F238E27FC236}">
                <a16:creationId xmlns:a16="http://schemas.microsoft.com/office/drawing/2014/main" id="{31202BE1-BDAD-B183-6BE4-E126FA3779DE}"/>
              </a:ext>
            </a:extLst>
          </p:cNvPr>
          <p:cNvSpPr>
            <a:spLocks noGrp="1"/>
          </p:cNvSpPr>
          <p:nvPr>
            <p:ph type="body" sz="quarter" idx="14"/>
          </p:nvPr>
        </p:nvSpPr>
        <p:spPr/>
        <p:txBody>
          <a:bodyPr/>
          <a:lstStyle/>
          <a:p>
            <a:r>
              <a:rPr lang="en-US" dirty="0"/>
              <a:t>Source: Mackenzie Analytics, as of August 31, 2022. </a:t>
            </a:r>
          </a:p>
        </p:txBody>
      </p:sp>
      <p:sp>
        <p:nvSpPr>
          <p:cNvPr id="7" name="TextBox 10">
            <a:extLst>
              <a:ext uri="{FF2B5EF4-FFF2-40B4-BE49-F238E27FC236}">
                <a16:creationId xmlns:a16="http://schemas.microsoft.com/office/drawing/2014/main" id="{E8604975-5602-4A7B-E732-C97A68BA7728}"/>
              </a:ext>
            </a:extLst>
          </p:cNvPr>
          <p:cNvSpPr txBox="1"/>
          <p:nvPr/>
        </p:nvSpPr>
        <p:spPr>
          <a:xfrm>
            <a:off x="4354040" y="3189596"/>
            <a:ext cx="188213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189"/>
            <a:r>
              <a:rPr lang="en-CA" sz="1200" b="1" dirty="0">
                <a:latin typeface="Arial" panose="020B0604020202020204" pitchFamily="34" charset="0"/>
                <a:cs typeface="Arial" panose="020B0604020202020204" pitchFamily="34" charset="0"/>
              </a:rPr>
              <a:t>Initiated position</a:t>
            </a:r>
            <a:endParaRPr lang="en-US" sz="1200" b="1"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E3A6C4E6-83F9-B2B2-3FB5-B1A44618BE52}"/>
              </a:ext>
            </a:extLst>
          </p:cNvPr>
          <p:cNvCxnSpPr>
            <a:cxnSpLocks/>
          </p:cNvCxnSpPr>
          <p:nvPr/>
        </p:nvCxnSpPr>
        <p:spPr>
          <a:xfrm>
            <a:off x="6096000" y="2903301"/>
            <a:ext cx="0" cy="784271"/>
          </a:xfrm>
          <a:prstGeom prst="straightConnector1">
            <a:avLst/>
          </a:prstGeom>
          <a:ln w="285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10">
            <a:extLst>
              <a:ext uri="{FF2B5EF4-FFF2-40B4-BE49-F238E27FC236}">
                <a16:creationId xmlns:a16="http://schemas.microsoft.com/office/drawing/2014/main" id="{F3FEBB4F-3B0D-490A-C84B-07F6D7CBB758}"/>
              </a:ext>
            </a:extLst>
          </p:cNvPr>
          <p:cNvSpPr txBox="1"/>
          <p:nvPr/>
        </p:nvSpPr>
        <p:spPr>
          <a:xfrm>
            <a:off x="5412921" y="2598127"/>
            <a:ext cx="15096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latin typeface="Arial" panose="020B0604020202020204" pitchFamily="34" charset="0"/>
                <a:cs typeface="Arial" panose="020B0604020202020204" pitchFamily="34" charset="0"/>
              </a:rPr>
              <a:t>Added position</a:t>
            </a:r>
            <a:endParaRPr lang="en-US" sz="1200" b="1"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09A87310-A415-96F0-B68F-DE439EF25BEA}"/>
              </a:ext>
            </a:extLst>
          </p:cNvPr>
          <p:cNvCxnSpPr>
            <a:cxnSpLocks/>
          </p:cNvCxnSpPr>
          <p:nvPr/>
        </p:nvCxnSpPr>
        <p:spPr>
          <a:xfrm>
            <a:off x="1057275" y="1819275"/>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8A11B50-9E26-BD57-E9DB-4FB985A96DDF}"/>
              </a:ext>
            </a:extLst>
          </p:cNvPr>
          <p:cNvSpPr txBox="1"/>
          <p:nvPr/>
        </p:nvSpPr>
        <p:spPr>
          <a:xfrm>
            <a:off x="352425" y="168077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60</a:t>
            </a:r>
            <a:endParaRPr lang="en-CA" sz="1200"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2332E0E8-6780-6506-8C0C-FDD0314E1497}"/>
              </a:ext>
            </a:extLst>
          </p:cNvPr>
          <p:cNvCxnSpPr>
            <a:cxnSpLocks/>
          </p:cNvCxnSpPr>
          <p:nvPr/>
        </p:nvCxnSpPr>
        <p:spPr>
          <a:xfrm>
            <a:off x="1057275" y="2463800"/>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0C07F29-C327-2872-E8BC-E71E1E4434FA}"/>
              </a:ext>
            </a:extLst>
          </p:cNvPr>
          <p:cNvSpPr txBox="1"/>
          <p:nvPr/>
        </p:nvSpPr>
        <p:spPr>
          <a:xfrm>
            <a:off x="352425" y="2325300"/>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50</a:t>
            </a:r>
            <a:endParaRPr lang="en-CA" sz="1200" dirty="0">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D712D845-1ADB-B1B8-8C34-F61E53AD81E9}"/>
              </a:ext>
            </a:extLst>
          </p:cNvPr>
          <p:cNvCxnSpPr>
            <a:cxnSpLocks/>
          </p:cNvCxnSpPr>
          <p:nvPr/>
        </p:nvCxnSpPr>
        <p:spPr>
          <a:xfrm>
            <a:off x="1057275" y="3108325"/>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D6628AE-BA94-1C66-AD73-2800F7CA2DC9}"/>
              </a:ext>
            </a:extLst>
          </p:cNvPr>
          <p:cNvSpPr txBox="1"/>
          <p:nvPr/>
        </p:nvSpPr>
        <p:spPr>
          <a:xfrm>
            <a:off x="352425" y="296982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40</a:t>
            </a:r>
            <a:endParaRPr lang="en-CA" sz="1200"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EA6BE982-E25E-1882-A953-F31C68C755A6}"/>
              </a:ext>
            </a:extLst>
          </p:cNvPr>
          <p:cNvCxnSpPr>
            <a:cxnSpLocks/>
          </p:cNvCxnSpPr>
          <p:nvPr/>
        </p:nvCxnSpPr>
        <p:spPr>
          <a:xfrm>
            <a:off x="1057275" y="3752850"/>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B351230-B3BD-E79F-416C-9558DDB99100}"/>
              </a:ext>
            </a:extLst>
          </p:cNvPr>
          <p:cNvSpPr txBox="1"/>
          <p:nvPr/>
        </p:nvSpPr>
        <p:spPr>
          <a:xfrm>
            <a:off x="352425" y="3614350"/>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30</a:t>
            </a:r>
            <a:endParaRPr lang="en-CA" sz="1200" dirty="0">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720ACE9F-3B07-0DEA-C018-45216003E89C}"/>
              </a:ext>
            </a:extLst>
          </p:cNvPr>
          <p:cNvCxnSpPr>
            <a:cxnSpLocks/>
          </p:cNvCxnSpPr>
          <p:nvPr/>
        </p:nvCxnSpPr>
        <p:spPr>
          <a:xfrm>
            <a:off x="1057275" y="4397375"/>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14C028A-9961-88F9-A402-60444EF691D9}"/>
              </a:ext>
            </a:extLst>
          </p:cNvPr>
          <p:cNvSpPr txBox="1"/>
          <p:nvPr/>
        </p:nvSpPr>
        <p:spPr>
          <a:xfrm>
            <a:off x="352425" y="425887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20</a:t>
            </a:r>
            <a:endParaRPr lang="en-CA" sz="1200"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EFEA5A51-A3D8-0B7C-30C0-8D6D78C51EB9}"/>
              </a:ext>
            </a:extLst>
          </p:cNvPr>
          <p:cNvCxnSpPr>
            <a:cxnSpLocks/>
          </p:cNvCxnSpPr>
          <p:nvPr/>
        </p:nvCxnSpPr>
        <p:spPr>
          <a:xfrm>
            <a:off x="1057275" y="5041900"/>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2561C41-46BB-6335-6714-2CA40F37ABF1}"/>
              </a:ext>
            </a:extLst>
          </p:cNvPr>
          <p:cNvSpPr txBox="1"/>
          <p:nvPr/>
        </p:nvSpPr>
        <p:spPr>
          <a:xfrm>
            <a:off x="352425" y="4903400"/>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10</a:t>
            </a:r>
            <a:endParaRPr lang="en-CA" sz="1200"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5C12BE86-EE8E-9CAA-1AFF-3EE2869C1472}"/>
              </a:ext>
            </a:extLst>
          </p:cNvPr>
          <p:cNvCxnSpPr>
            <a:cxnSpLocks/>
          </p:cNvCxnSpPr>
          <p:nvPr/>
        </p:nvCxnSpPr>
        <p:spPr>
          <a:xfrm>
            <a:off x="1057275" y="5686425"/>
            <a:ext cx="10598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88076D1-D5B6-AEFD-2D3B-86E492C90C4A}"/>
              </a:ext>
            </a:extLst>
          </p:cNvPr>
          <p:cNvSpPr txBox="1"/>
          <p:nvPr/>
        </p:nvSpPr>
        <p:spPr>
          <a:xfrm>
            <a:off x="352425" y="554792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0</a:t>
            </a:r>
            <a:endParaRPr lang="en-CA" sz="1200" dirty="0">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DC91E70E-6D42-6F3D-D32E-C029936DC97A}"/>
              </a:ext>
            </a:extLst>
          </p:cNvPr>
          <p:cNvCxnSpPr>
            <a:cxnSpLocks/>
          </p:cNvCxnSpPr>
          <p:nvPr/>
        </p:nvCxnSpPr>
        <p:spPr>
          <a:xfrm rot="5400000">
            <a:off x="993267"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A32D2F-A4DA-98E6-F56F-43C9F1477463}"/>
              </a:ext>
            </a:extLst>
          </p:cNvPr>
          <p:cNvCxnSpPr>
            <a:cxnSpLocks/>
          </p:cNvCxnSpPr>
          <p:nvPr/>
        </p:nvCxnSpPr>
        <p:spPr>
          <a:xfrm rot="5400000">
            <a:off x="2445149"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E431102-E98B-6F33-5638-2A3D8F463384}"/>
              </a:ext>
            </a:extLst>
          </p:cNvPr>
          <p:cNvCxnSpPr>
            <a:cxnSpLocks/>
          </p:cNvCxnSpPr>
          <p:nvPr/>
        </p:nvCxnSpPr>
        <p:spPr>
          <a:xfrm rot="5400000">
            <a:off x="3897031"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619F815-E47C-1ED9-5E18-6180C671C5A4}"/>
              </a:ext>
            </a:extLst>
          </p:cNvPr>
          <p:cNvCxnSpPr>
            <a:cxnSpLocks/>
          </p:cNvCxnSpPr>
          <p:nvPr/>
        </p:nvCxnSpPr>
        <p:spPr>
          <a:xfrm rot="5400000">
            <a:off x="5348913"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EDF818-98B8-AB69-1286-4F1E0967AE41}"/>
              </a:ext>
            </a:extLst>
          </p:cNvPr>
          <p:cNvCxnSpPr>
            <a:cxnSpLocks/>
          </p:cNvCxnSpPr>
          <p:nvPr/>
        </p:nvCxnSpPr>
        <p:spPr>
          <a:xfrm rot="5400000">
            <a:off x="6800795"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BF1EC93-944B-44AB-5D23-44CC3D44FC69}"/>
              </a:ext>
            </a:extLst>
          </p:cNvPr>
          <p:cNvCxnSpPr>
            <a:cxnSpLocks/>
          </p:cNvCxnSpPr>
          <p:nvPr/>
        </p:nvCxnSpPr>
        <p:spPr>
          <a:xfrm rot="5400000">
            <a:off x="8252677"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E6F94F-97B0-DA92-5EEB-D5077A3E6212}"/>
              </a:ext>
            </a:extLst>
          </p:cNvPr>
          <p:cNvCxnSpPr>
            <a:cxnSpLocks/>
          </p:cNvCxnSpPr>
          <p:nvPr/>
        </p:nvCxnSpPr>
        <p:spPr>
          <a:xfrm rot="5400000">
            <a:off x="9704559"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9EC7789-4770-992C-FB12-C3CB0C8BFCAD}"/>
              </a:ext>
            </a:extLst>
          </p:cNvPr>
          <p:cNvCxnSpPr>
            <a:cxnSpLocks/>
          </p:cNvCxnSpPr>
          <p:nvPr/>
        </p:nvCxnSpPr>
        <p:spPr>
          <a:xfrm rot="5400000">
            <a:off x="11156442"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298E96F-FBAB-6A43-04EC-043CA92303A7}"/>
              </a:ext>
            </a:extLst>
          </p:cNvPr>
          <p:cNvSpPr txBox="1"/>
          <p:nvPr/>
        </p:nvSpPr>
        <p:spPr>
          <a:xfrm>
            <a:off x="722710"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Jan-19</a:t>
            </a:r>
            <a:endParaRPr lang="en-CA" sz="1200"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04128D40-B420-BD53-7117-06AE38DC0736}"/>
              </a:ext>
            </a:extLst>
          </p:cNvPr>
          <p:cNvSpPr txBox="1"/>
          <p:nvPr/>
        </p:nvSpPr>
        <p:spPr>
          <a:xfrm>
            <a:off x="1448976"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Apr-19</a:t>
            </a:r>
            <a:endParaRPr lang="en-CA" sz="120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9DD64305-C63F-0914-CF44-0332E249F8B4}"/>
              </a:ext>
            </a:extLst>
          </p:cNvPr>
          <p:cNvSpPr txBox="1"/>
          <p:nvPr/>
        </p:nvSpPr>
        <p:spPr>
          <a:xfrm>
            <a:off x="2175242"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Jul-19</a:t>
            </a:r>
            <a:endParaRPr lang="en-CA" sz="12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31BC6EF-6FFF-EAD2-672B-E1E1F853E5CD}"/>
              </a:ext>
            </a:extLst>
          </p:cNvPr>
          <p:cNvSpPr txBox="1"/>
          <p:nvPr/>
        </p:nvSpPr>
        <p:spPr>
          <a:xfrm>
            <a:off x="2901508"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Oct-19</a:t>
            </a:r>
            <a:endParaRPr lang="en-CA" sz="1200"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01A22AE4-3905-F413-991C-0279114154F7}"/>
              </a:ext>
            </a:extLst>
          </p:cNvPr>
          <p:cNvSpPr txBox="1"/>
          <p:nvPr/>
        </p:nvSpPr>
        <p:spPr>
          <a:xfrm rot="16200000">
            <a:off x="116880" y="3622815"/>
            <a:ext cx="83938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Price ($)</a:t>
            </a:r>
            <a:endParaRPr lang="en-CA" sz="1200" dirty="0">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2CA61E5C-A4D4-D824-0F00-76CBE034CB7C}"/>
              </a:ext>
            </a:extLst>
          </p:cNvPr>
          <p:cNvCxnSpPr>
            <a:cxnSpLocks/>
          </p:cNvCxnSpPr>
          <p:nvPr/>
        </p:nvCxnSpPr>
        <p:spPr>
          <a:xfrm rot="5400000">
            <a:off x="1719208"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5B3C72-AD8B-5C47-44C4-1DB982C8292E}"/>
              </a:ext>
            </a:extLst>
          </p:cNvPr>
          <p:cNvCxnSpPr>
            <a:cxnSpLocks/>
          </p:cNvCxnSpPr>
          <p:nvPr/>
        </p:nvCxnSpPr>
        <p:spPr>
          <a:xfrm rot="5400000">
            <a:off x="3171090"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AEBB386-C762-7E35-5E92-270D5B2179FC}"/>
              </a:ext>
            </a:extLst>
          </p:cNvPr>
          <p:cNvCxnSpPr>
            <a:cxnSpLocks/>
          </p:cNvCxnSpPr>
          <p:nvPr/>
        </p:nvCxnSpPr>
        <p:spPr>
          <a:xfrm rot="5400000">
            <a:off x="4622972"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E3EE728-3DF9-C071-8238-4E79EDCA11B4}"/>
              </a:ext>
            </a:extLst>
          </p:cNvPr>
          <p:cNvCxnSpPr>
            <a:cxnSpLocks/>
          </p:cNvCxnSpPr>
          <p:nvPr/>
        </p:nvCxnSpPr>
        <p:spPr>
          <a:xfrm rot="5400000">
            <a:off x="6074854"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8456FE0-2F3A-8DBC-4AF7-83DB27B646B3}"/>
              </a:ext>
            </a:extLst>
          </p:cNvPr>
          <p:cNvCxnSpPr>
            <a:cxnSpLocks/>
          </p:cNvCxnSpPr>
          <p:nvPr/>
        </p:nvCxnSpPr>
        <p:spPr>
          <a:xfrm rot="5400000">
            <a:off x="7526736"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8B05A14-BFCB-4C65-632A-920B9239DE3C}"/>
              </a:ext>
            </a:extLst>
          </p:cNvPr>
          <p:cNvCxnSpPr>
            <a:cxnSpLocks/>
          </p:cNvCxnSpPr>
          <p:nvPr/>
        </p:nvCxnSpPr>
        <p:spPr>
          <a:xfrm rot="5400000">
            <a:off x="8978618"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3DE498-9B4A-814B-644C-EDE1D805C55E}"/>
              </a:ext>
            </a:extLst>
          </p:cNvPr>
          <p:cNvCxnSpPr>
            <a:cxnSpLocks/>
          </p:cNvCxnSpPr>
          <p:nvPr/>
        </p:nvCxnSpPr>
        <p:spPr>
          <a:xfrm rot="5400000">
            <a:off x="10430500"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FF8E045-5219-ADCA-40BF-F722FADD2D69}"/>
              </a:ext>
            </a:extLst>
          </p:cNvPr>
          <p:cNvSpPr txBox="1"/>
          <p:nvPr/>
        </p:nvSpPr>
        <p:spPr>
          <a:xfrm>
            <a:off x="3627774"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Jan-20</a:t>
            </a:r>
            <a:endParaRPr lang="en-CA" sz="12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093F148-D0B7-AEE9-3C43-E4F7E670386F}"/>
              </a:ext>
            </a:extLst>
          </p:cNvPr>
          <p:cNvSpPr txBox="1"/>
          <p:nvPr/>
        </p:nvSpPr>
        <p:spPr>
          <a:xfrm>
            <a:off x="4354040"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Apr-20</a:t>
            </a:r>
            <a:endParaRPr lang="en-CA" sz="12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58467015-C3BE-F4A0-FAE8-564AF6D7A4A5}"/>
              </a:ext>
            </a:extLst>
          </p:cNvPr>
          <p:cNvSpPr txBox="1"/>
          <p:nvPr/>
        </p:nvSpPr>
        <p:spPr>
          <a:xfrm>
            <a:off x="5080306"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Jul-20</a:t>
            </a:r>
            <a:endParaRPr lang="en-CA" sz="12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66EF41F8-F9F1-1869-F57C-B1B6008AF878}"/>
              </a:ext>
            </a:extLst>
          </p:cNvPr>
          <p:cNvSpPr txBox="1"/>
          <p:nvPr/>
        </p:nvSpPr>
        <p:spPr>
          <a:xfrm>
            <a:off x="5806572"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Oct-20</a:t>
            </a:r>
            <a:endParaRPr lang="en-CA" sz="12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686EF386-F4A2-1E8A-4C53-212FB7BEF6DE}"/>
              </a:ext>
            </a:extLst>
          </p:cNvPr>
          <p:cNvSpPr txBox="1"/>
          <p:nvPr/>
        </p:nvSpPr>
        <p:spPr>
          <a:xfrm>
            <a:off x="6532838"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Jan-21</a:t>
            </a:r>
            <a:endParaRPr lang="en-CA" sz="12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EF64CE62-8848-03CB-1038-27CB53B9895D}"/>
              </a:ext>
            </a:extLst>
          </p:cNvPr>
          <p:cNvSpPr txBox="1"/>
          <p:nvPr/>
        </p:nvSpPr>
        <p:spPr>
          <a:xfrm>
            <a:off x="7259104"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Apr-21</a:t>
            </a:r>
            <a:endParaRPr lang="en-CA" sz="120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8FE1CCD1-D838-5637-5AB4-EA73326F20CA}"/>
              </a:ext>
            </a:extLst>
          </p:cNvPr>
          <p:cNvSpPr txBox="1"/>
          <p:nvPr/>
        </p:nvSpPr>
        <p:spPr>
          <a:xfrm>
            <a:off x="7985370"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Jul-21</a:t>
            </a:r>
            <a:endParaRPr lang="en-CA" sz="1200"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AF784EED-0E20-C411-C607-204BD1B2A5F8}"/>
              </a:ext>
            </a:extLst>
          </p:cNvPr>
          <p:cNvSpPr txBox="1"/>
          <p:nvPr/>
        </p:nvSpPr>
        <p:spPr>
          <a:xfrm>
            <a:off x="8711636"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Oct-21</a:t>
            </a:r>
            <a:endParaRPr lang="en-CA" sz="1200"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C79D22FA-AE6B-3DF8-60E8-07DBBAB2C55C}"/>
              </a:ext>
            </a:extLst>
          </p:cNvPr>
          <p:cNvSpPr txBox="1"/>
          <p:nvPr/>
        </p:nvSpPr>
        <p:spPr>
          <a:xfrm>
            <a:off x="9437902"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Jan-22</a:t>
            </a:r>
            <a:endParaRPr lang="en-CA" sz="1200"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577A347F-CFE7-86B9-053C-5560AE8FAC05}"/>
              </a:ext>
            </a:extLst>
          </p:cNvPr>
          <p:cNvSpPr txBox="1"/>
          <p:nvPr/>
        </p:nvSpPr>
        <p:spPr>
          <a:xfrm>
            <a:off x="10164168"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Apr-22</a:t>
            </a:r>
            <a:endParaRPr lang="en-CA" sz="1200"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7405BD5-464E-E2E0-B830-CF32E3F32FBD}"/>
              </a:ext>
            </a:extLst>
          </p:cNvPr>
          <p:cNvSpPr txBox="1"/>
          <p:nvPr/>
        </p:nvSpPr>
        <p:spPr>
          <a:xfrm>
            <a:off x="10890434"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Jul-22</a:t>
            </a:r>
            <a:endParaRPr lang="en-CA" sz="1200" dirty="0">
              <a:latin typeface="Arial" panose="020B0604020202020204" pitchFamily="34" charset="0"/>
              <a:cs typeface="Arial" panose="020B0604020202020204" pitchFamily="34" charset="0"/>
            </a:endParaRPr>
          </a:p>
        </p:txBody>
      </p:sp>
      <p:sp>
        <p:nvSpPr>
          <p:cNvPr id="77" name="Freeform 8">
            <a:extLst>
              <a:ext uri="{FF2B5EF4-FFF2-40B4-BE49-F238E27FC236}">
                <a16:creationId xmlns:a16="http://schemas.microsoft.com/office/drawing/2014/main" id="{45885EEF-A678-D78F-D555-5BEB8AE8B209}"/>
              </a:ext>
            </a:extLst>
          </p:cNvPr>
          <p:cNvSpPr>
            <a:spLocks/>
          </p:cNvSpPr>
          <p:nvPr/>
        </p:nvSpPr>
        <p:spPr bwMode="auto">
          <a:xfrm>
            <a:off x="1067204" y="2234963"/>
            <a:ext cx="10564813" cy="2511425"/>
          </a:xfrm>
          <a:custGeom>
            <a:avLst/>
            <a:gdLst>
              <a:gd name="T0" fmla="*/ 71 w 6655"/>
              <a:gd name="T1" fmla="*/ 413 h 1582"/>
              <a:gd name="T2" fmla="*/ 177 w 6655"/>
              <a:gd name="T3" fmla="*/ 324 h 1582"/>
              <a:gd name="T4" fmla="*/ 283 w 6655"/>
              <a:gd name="T5" fmla="*/ 239 h 1582"/>
              <a:gd name="T6" fmla="*/ 389 w 6655"/>
              <a:gd name="T7" fmla="*/ 187 h 1582"/>
              <a:gd name="T8" fmla="*/ 490 w 6655"/>
              <a:gd name="T9" fmla="*/ 174 h 1582"/>
              <a:gd name="T10" fmla="*/ 596 w 6655"/>
              <a:gd name="T11" fmla="*/ 128 h 1582"/>
              <a:gd name="T12" fmla="*/ 702 w 6655"/>
              <a:gd name="T13" fmla="*/ 174 h 1582"/>
              <a:gd name="T14" fmla="*/ 808 w 6655"/>
              <a:gd name="T15" fmla="*/ 66 h 1582"/>
              <a:gd name="T16" fmla="*/ 914 w 6655"/>
              <a:gd name="T17" fmla="*/ 111 h 1582"/>
              <a:gd name="T18" fmla="*/ 1016 w 6655"/>
              <a:gd name="T19" fmla="*/ 72 h 1582"/>
              <a:gd name="T20" fmla="*/ 1122 w 6655"/>
              <a:gd name="T21" fmla="*/ 229 h 1582"/>
              <a:gd name="T22" fmla="*/ 1227 w 6655"/>
              <a:gd name="T23" fmla="*/ 187 h 1582"/>
              <a:gd name="T24" fmla="*/ 1333 w 6655"/>
              <a:gd name="T25" fmla="*/ 279 h 1582"/>
              <a:gd name="T26" fmla="*/ 1439 w 6655"/>
              <a:gd name="T27" fmla="*/ 777 h 1582"/>
              <a:gd name="T28" fmla="*/ 1541 w 6655"/>
              <a:gd name="T29" fmla="*/ 718 h 1582"/>
              <a:gd name="T30" fmla="*/ 1647 w 6655"/>
              <a:gd name="T31" fmla="*/ 596 h 1582"/>
              <a:gd name="T32" fmla="*/ 1753 w 6655"/>
              <a:gd name="T33" fmla="*/ 619 h 1582"/>
              <a:gd name="T34" fmla="*/ 1858 w 6655"/>
              <a:gd name="T35" fmla="*/ 678 h 1582"/>
              <a:gd name="T36" fmla="*/ 1964 w 6655"/>
              <a:gd name="T37" fmla="*/ 691 h 1582"/>
              <a:gd name="T38" fmla="*/ 2066 w 6655"/>
              <a:gd name="T39" fmla="*/ 711 h 1582"/>
              <a:gd name="T40" fmla="*/ 2172 w 6655"/>
              <a:gd name="T41" fmla="*/ 1235 h 1582"/>
              <a:gd name="T42" fmla="*/ 2278 w 6655"/>
              <a:gd name="T43" fmla="*/ 1458 h 1582"/>
              <a:gd name="T44" fmla="*/ 2384 w 6655"/>
              <a:gd name="T45" fmla="*/ 1334 h 1582"/>
              <a:gd name="T46" fmla="*/ 2489 w 6655"/>
              <a:gd name="T47" fmla="*/ 1465 h 1582"/>
              <a:gd name="T48" fmla="*/ 2591 w 6655"/>
              <a:gd name="T49" fmla="*/ 1202 h 1582"/>
              <a:gd name="T50" fmla="*/ 2697 w 6655"/>
              <a:gd name="T51" fmla="*/ 1379 h 1582"/>
              <a:gd name="T52" fmla="*/ 2803 w 6655"/>
              <a:gd name="T53" fmla="*/ 1232 h 1582"/>
              <a:gd name="T54" fmla="*/ 2909 w 6655"/>
              <a:gd name="T55" fmla="*/ 1186 h 1582"/>
              <a:gd name="T56" fmla="*/ 3015 w 6655"/>
              <a:gd name="T57" fmla="*/ 1104 h 1582"/>
              <a:gd name="T58" fmla="*/ 3116 w 6655"/>
              <a:gd name="T59" fmla="*/ 1121 h 1582"/>
              <a:gd name="T60" fmla="*/ 3222 w 6655"/>
              <a:gd name="T61" fmla="*/ 973 h 1582"/>
              <a:gd name="T62" fmla="*/ 3328 w 6655"/>
              <a:gd name="T63" fmla="*/ 1058 h 1582"/>
              <a:gd name="T64" fmla="*/ 3434 w 6655"/>
              <a:gd name="T65" fmla="*/ 793 h 1582"/>
              <a:gd name="T66" fmla="*/ 3540 w 6655"/>
              <a:gd name="T67" fmla="*/ 777 h 1582"/>
              <a:gd name="T68" fmla="*/ 3642 w 6655"/>
              <a:gd name="T69" fmla="*/ 734 h 1582"/>
              <a:gd name="T70" fmla="*/ 3748 w 6655"/>
              <a:gd name="T71" fmla="*/ 826 h 1582"/>
              <a:gd name="T72" fmla="*/ 3853 w 6655"/>
              <a:gd name="T73" fmla="*/ 731 h 1582"/>
              <a:gd name="T74" fmla="*/ 3959 w 6655"/>
              <a:gd name="T75" fmla="*/ 665 h 1582"/>
              <a:gd name="T76" fmla="*/ 4065 w 6655"/>
              <a:gd name="T77" fmla="*/ 606 h 1582"/>
              <a:gd name="T78" fmla="*/ 4167 w 6655"/>
              <a:gd name="T79" fmla="*/ 505 h 1582"/>
              <a:gd name="T80" fmla="*/ 4273 w 6655"/>
              <a:gd name="T81" fmla="*/ 374 h 1582"/>
              <a:gd name="T82" fmla="*/ 4379 w 6655"/>
              <a:gd name="T83" fmla="*/ 403 h 1582"/>
              <a:gd name="T84" fmla="*/ 4484 w 6655"/>
              <a:gd name="T85" fmla="*/ 449 h 1582"/>
              <a:gd name="T86" fmla="*/ 4590 w 6655"/>
              <a:gd name="T87" fmla="*/ 387 h 1582"/>
              <a:gd name="T88" fmla="*/ 4696 w 6655"/>
              <a:gd name="T89" fmla="*/ 433 h 1582"/>
              <a:gd name="T90" fmla="*/ 4798 w 6655"/>
              <a:gd name="T91" fmla="*/ 203 h 1582"/>
              <a:gd name="T92" fmla="*/ 4904 w 6655"/>
              <a:gd name="T93" fmla="*/ 213 h 1582"/>
              <a:gd name="T94" fmla="*/ 5010 w 6655"/>
              <a:gd name="T95" fmla="*/ 272 h 1582"/>
              <a:gd name="T96" fmla="*/ 5115 w 6655"/>
              <a:gd name="T97" fmla="*/ 334 h 1582"/>
              <a:gd name="T98" fmla="*/ 5221 w 6655"/>
              <a:gd name="T99" fmla="*/ 20 h 1582"/>
              <a:gd name="T100" fmla="*/ 5323 w 6655"/>
              <a:gd name="T101" fmla="*/ 85 h 1582"/>
              <a:gd name="T102" fmla="*/ 5429 w 6655"/>
              <a:gd name="T103" fmla="*/ 33 h 1582"/>
              <a:gd name="T104" fmla="*/ 5535 w 6655"/>
              <a:gd name="T105" fmla="*/ 102 h 1582"/>
              <a:gd name="T106" fmla="*/ 5641 w 6655"/>
              <a:gd name="T107" fmla="*/ 79 h 1582"/>
              <a:gd name="T108" fmla="*/ 5747 w 6655"/>
              <a:gd name="T109" fmla="*/ 164 h 1582"/>
              <a:gd name="T110" fmla="*/ 5849 w 6655"/>
              <a:gd name="T111" fmla="*/ 200 h 1582"/>
              <a:gd name="T112" fmla="*/ 5954 w 6655"/>
              <a:gd name="T113" fmla="*/ 367 h 1582"/>
              <a:gd name="T114" fmla="*/ 6060 w 6655"/>
              <a:gd name="T115" fmla="*/ 413 h 1582"/>
              <a:gd name="T116" fmla="*/ 6166 w 6655"/>
              <a:gd name="T117" fmla="*/ 583 h 1582"/>
              <a:gd name="T118" fmla="*/ 6272 w 6655"/>
              <a:gd name="T119" fmla="*/ 662 h 1582"/>
              <a:gd name="T120" fmla="*/ 6374 w 6655"/>
              <a:gd name="T121" fmla="*/ 675 h 1582"/>
              <a:gd name="T122" fmla="*/ 6480 w 6655"/>
              <a:gd name="T123" fmla="*/ 672 h 1582"/>
              <a:gd name="T124" fmla="*/ 6585 w 6655"/>
              <a:gd name="T125" fmla="*/ 518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55" h="1582">
                <a:moveTo>
                  <a:pt x="0" y="524"/>
                </a:moveTo>
                <a:lnTo>
                  <a:pt x="36" y="488"/>
                </a:lnTo>
                <a:lnTo>
                  <a:pt x="71" y="413"/>
                </a:lnTo>
                <a:lnTo>
                  <a:pt x="106" y="393"/>
                </a:lnTo>
                <a:lnTo>
                  <a:pt x="142" y="374"/>
                </a:lnTo>
                <a:lnTo>
                  <a:pt x="177" y="324"/>
                </a:lnTo>
                <a:lnTo>
                  <a:pt x="212" y="324"/>
                </a:lnTo>
                <a:lnTo>
                  <a:pt x="247" y="305"/>
                </a:lnTo>
                <a:lnTo>
                  <a:pt x="283" y="239"/>
                </a:lnTo>
                <a:lnTo>
                  <a:pt x="318" y="252"/>
                </a:lnTo>
                <a:lnTo>
                  <a:pt x="353" y="236"/>
                </a:lnTo>
                <a:lnTo>
                  <a:pt x="389" y="187"/>
                </a:lnTo>
                <a:lnTo>
                  <a:pt x="420" y="226"/>
                </a:lnTo>
                <a:lnTo>
                  <a:pt x="455" y="187"/>
                </a:lnTo>
                <a:lnTo>
                  <a:pt x="490" y="174"/>
                </a:lnTo>
                <a:lnTo>
                  <a:pt x="526" y="157"/>
                </a:lnTo>
                <a:lnTo>
                  <a:pt x="561" y="151"/>
                </a:lnTo>
                <a:lnTo>
                  <a:pt x="596" y="128"/>
                </a:lnTo>
                <a:lnTo>
                  <a:pt x="632" y="128"/>
                </a:lnTo>
                <a:lnTo>
                  <a:pt x="667" y="121"/>
                </a:lnTo>
                <a:lnTo>
                  <a:pt x="702" y="174"/>
                </a:lnTo>
                <a:lnTo>
                  <a:pt x="737" y="197"/>
                </a:lnTo>
                <a:lnTo>
                  <a:pt x="773" y="190"/>
                </a:lnTo>
                <a:lnTo>
                  <a:pt x="808" y="66"/>
                </a:lnTo>
                <a:lnTo>
                  <a:pt x="843" y="75"/>
                </a:lnTo>
                <a:lnTo>
                  <a:pt x="878" y="121"/>
                </a:lnTo>
                <a:lnTo>
                  <a:pt x="914" y="111"/>
                </a:lnTo>
                <a:lnTo>
                  <a:pt x="949" y="85"/>
                </a:lnTo>
                <a:lnTo>
                  <a:pt x="980" y="89"/>
                </a:lnTo>
                <a:lnTo>
                  <a:pt x="1016" y="72"/>
                </a:lnTo>
                <a:lnTo>
                  <a:pt x="1051" y="105"/>
                </a:lnTo>
                <a:lnTo>
                  <a:pt x="1086" y="174"/>
                </a:lnTo>
                <a:lnTo>
                  <a:pt x="1122" y="229"/>
                </a:lnTo>
                <a:lnTo>
                  <a:pt x="1157" y="256"/>
                </a:lnTo>
                <a:lnTo>
                  <a:pt x="1192" y="197"/>
                </a:lnTo>
                <a:lnTo>
                  <a:pt x="1227" y="187"/>
                </a:lnTo>
                <a:lnTo>
                  <a:pt x="1263" y="157"/>
                </a:lnTo>
                <a:lnTo>
                  <a:pt x="1298" y="265"/>
                </a:lnTo>
                <a:lnTo>
                  <a:pt x="1333" y="279"/>
                </a:lnTo>
                <a:lnTo>
                  <a:pt x="1368" y="285"/>
                </a:lnTo>
                <a:lnTo>
                  <a:pt x="1404" y="311"/>
                </a:lnTo>
                <a:lnTo>
                  <a:pt x="1439" y="777"/>
                </a:lnTo>
                <a:lnTo>
                  <a:pt x="1474" y="803"/>
                </a:lnTo>
                <a:lnTo>
                  <a:pt x="1506" y="799"/>
                </a:lnTo>
                <a:lnTo>
                  <a:pt x="1541" y="718"/>
                </a:lnTo>
                <a:lnTo>
                  <a:pt x="1576" y="724"/>
                </a:lnTo>
                <a:lnTo>
                  <a:pt x="1611" y="718"/>
                </a:lnTo>
                <a:lnTo>
                  <a:pt x="1647" y="596"/>
                </a:lnTo>
                <a:lnTo>
                  <a:pt x="1682" y="596"/>
                </a:lnTo>
                <a:lnTo>
                  <a:pt x="1717" y="649"/>
                </a:lnTo>
                <a:lnTo>
                  <a:pt x="1753" y="619"/>
                </a:lnTo>
                <a:lnTo>
                  <a:pt x="1788" y="609"/>
                </a:lnTo>
                <a:lnTo>
                  <a:pt x="1823" y="609"/>
                </a:lnTo>
                <a:lnTo>
                  <a:pt x="1858" y="678"/>
                </a:lnTo>
                <a:lnTo>
                  <a:pt x="1894" y="603"/>
                </a:lnTo>
                <a:lnTo>
                  <a:pt x="1929" y="587"/>
                </a:lnTo>
                <a:lnTo>
                  <a:pt x="1964" y="691"/>
                </a:lnTo>
                <a:lnTo>
                  <a:pt x="1999" y="649"/>
                </a:lnTo>
                <a:lnTo>
                  <a:pt x="2031" y="682"/>
                </a:lnTo>
                <a:lnTo>
                  <a:pt x="2066" y="711"/>
                </a:lnTo>
                <a:lnTo>
                  <a:pt x="2101" y="858"/>
                </a:lnTo>
                <a:lnTo>
                  <a:pt x="2137" y="917"/>
                </a:lnTo>
                <a:lnTo>
                  <a:pt x="2172" y="1235"/>
                </a:lnTo>
                <a:lnTo>
                  <a:pt x="2207" y="1582"/>
                </a:lnTo>
                <a:lnTo>
                  <a:pt x="2242" y="1455"/>
                </a:lnTo>
                <a:lnTo>
                  <a:pt x="2278" y="1458"/>
                </a:lnTo>
                <a:lnTo>
                  <a:pt x="2313" y="1255"/>
                </a:lnTo>
                <a:lnTo>
                  <a:pt x="2348" y="1265"/>
                </a:lnTo>
                <a:lnTo>
                  <a:pt x="2384" y="1334"/>
                </a:lnTo>
                <a:lnTo>
                  <a:pt x="2419" y="1409"/>
                </a:lnTo>
                <a:lnTo>
                  <a:pt x="2454" y="1399"/>
                </a:lnTo>
                <a:lnTo>
                  <a:pt x="2489" y="1465"/>
                </a:lnTo>
                <a:lnTo>
                  <a:pt x="2525" y="1429"/>
                </a:lnTo>
                <a:lnTo>
                  <a:pt x="2556" y="1406"/>
                </a:lnTo>
                <a:lnTo>
                  <a:pt x="2591" y="1202"/>
                </a:lnTo>
                <a:lnTo>
                  <a:pt x="2627" y="1294"/>
                </a:lnTo>
                <a:lnTo>
                  <a:pt x="2662" y="1353"/>
                </a:lnTo>
                <a:lnTo>
                  <a:pt x="2697" y="1379"/>
                </a:lnTo>
                <a:lnTo>
                  <a:pt x="2732" y="1327"/>
                </a:lnTo>
                <a:lnTo>
                  <a:pt x="2768" y="1353"/>
                </a:lnTo>
                <a:lnTo>
                  <a:pt x="2803" y="1232"/>
                </a:lnTo>
                <a:lnTo>
                  <a:pt x="2838" y="1271"/>
                </a:lnTo>
                <a:lnTo>
                  <a:pt x="2873" y="1216"/>
                </a:lnTo>
                <a:lnTo>
                  <a:pt x="2909" y="1186"/>
                </a:lnTo>
                <a:lnTo>
                  <a:pt x="2944" y="1124"/>
                </a:lnTo>
                <a:lnTo>
                  <a:pt x="2979" y="1124"/>
                </a:lnTo>
                <a:lnTo>
                  <a:pt x="3015" y="1104"/>
                </a:lnTo>
                <a:lnTo>
                  <a:pt x="3050" y="1104"/>
                </a:lnTo>
                <a:lnTo>
                  <a:pt x="3085" y="1104"/>
                </a:lnTo>
                <a:lnTo>
                  <a:pt x="3116" y="1121"/>
                </a:lnTo>
                <a:lnTo>
                  <a:pt x="3152" y="1088"/>
                </a:lnTo>
                <a:lnTo>
                  <a:pt x="3187" y="1062"/>
                </a:lnTo>
                <a:lnTo>
                  <a:pt x="3222" y="973"/>
                </a:lnTo>
                <a:lnTo>
                  <a:pt x="3258" y="1003"/>
                </a:lnTo>
                <a:lnTo>
                  <a:pt x="3293" y="980"/>
                </a:lnTo>
                <a:lnTo>
                  <a:pt x="3328" y="1058"/>
                </a:lnTo>
                <a:lnTo>
                  <a:pt x="3363" y="1071"/>
                </a:lnTo>
                <a:lnTo>
                  <a:pt x="3399" y="908"/>
                </a:lnTo>
                <a:lnTo>
                  <a:pt x="3434" y="793"/>
                </a:lnTo>
                <a:lnTo>
                  <a:pt x="3469" y="760"/>
                </a:lnTo>
                <a:lnTo>
                  <a:pt x="3505" y="754"/>
                </a:lnTo>
                <a:lnTo>
                  <a:pt x="3540" y="777"/>
                </a:lnTo>
                <a:lnTo>
                  <a:pt x="3575" y="727"/>
                </a:lnTo>
                <a:lnTo>
                  <a:pt x="3610" y="714"/>
                </a:lnTo>
                <a:lnTo>
                  <a:pt x="3642" y="734"/>
                </a:lnTo>
                <a:lnTo>
                  <a:pt x="3677" y="708"/>
                </a:lnTo>
                <a:lnTo>
                  <a:pt x="3712" y="780"/>
                </a:lnTo>
                <a:lnTo>
                  <a:pt x="3748" y="826"/>
                </a:lnTo>
                <a:lnTo>
                  <a:pt x="3783" y="881"/>
                </a:lnTo>
                <a:lnTo>
                  <a:pt x="3818" y="780"/>
                </a:lnTo>
                <a:lnTo>
                  <a:pt x="3853" y="731"/>
                </a:lnTo>
                <a:lnTo>
                  <a:pt x="3889" y="763"/>
                </a:lnTo>
                <a:lnTo>
                  <a:pt x="3924" y="609"/>
                </a:lnTo>
                <a:lnTo>
                  <a:pt x="3959" y="665"/>
                </a:lnTo>
                <a:lnTo>
                  <a:pt x="3994" y="596"/>
                </a:lnTo>
                <a:lnTo>
                  <a:pt x="4030" y="577"/>
                </a:lnTo>
                <a:lnTo>
                  <a:pt x="4065" y="606"/>
                </a:lnTo>
                <a:lnTo>
                  <a:pt x="4100" y="587"/>
                </a:lnTo>
                <a:lnTo>
                  <a:pt x="4136" y="488"/>
                </a:lnTo>
                <a:lnTo>
                  <a:pt x="4167" y="505"/>
                </a:lnTo>
                <a:lnTo>
                  <a:pt x="4202" y="449"/>
                </a:lnTo>
                <a:lnTo>
                  <a:pt x="4237" y="446"/>
                </a:lnTo>
                <a:lnTo>
                  <a:pt x="4273" y="374"/>
                </a:lnTo>
                <a:lnTo>
                  <a:pt x="4308" y="410"/>
                </a:lnTo>
                <a:lnTo>
                  <a:pt x="4343" y="472"/>
                </a:lnTo>
                <a:lnTo>
                  <a:pt x="4379" y="403"/>
                </a:lnTo>
                <a:lnTo>
                  <a:pt x="4414" y="387"/>
                </a:lnTo>
                <a:lnTo>
                  <a:pt x="4449" y="406"/>
                </a:lnTo>
                <a:lnTo>
                  <a:pt x="4484" y="449"/>
                </a:lnTo>
                <a:lnTo>
                  <a:pt x="4520" y="360"/>
                </a:lnTo>
                <a:lnTo>
                  <a:pt x="4555" y="301"/>
                </a:lnTo>
                <a:lnTo>
                  <a:pt x="4590" y="387"/>
                </a:lnTo>
                <a:lnTo>
                  <a:pt x="4625" y="488"/>
                </a:lnTo>
                <a:lnTo>
                  <a:pt x="4661" y="419"/>
                </a:lnTo>
                <a:lnTo>
                  <a:pt x="4696" y="433"/>
                </a:lnTo>
                <a:lnTo>
                  <a:pt x="4727" y="318"/>
                </a:lnTo>
                <a:lnTo>
                  <a:pt x="4763" y="229"/>
                </a:lnTo>
                <a:lnTo>
                  <a:pt x="4798" y="203"/>
                </a:lnTo>
                <a:lnTo>
                  <a:pt x="4833" y="200"/>
                </a:lnTo>
                <a:lnTo>
                  <a:pt x="4868" y="147"/>
                </a:lnTo>
                <a:lnTo>
                  <a:pt x="4904" y="213"/>
                </a:lnTo>
                <a:lnTo>
                  <a:pt x="4939" y="249"/>
                </a:lnTo>
                <a:lnTo>
                  <a:pt x="4974" y="210"/>
                </a:lnTo>
                <a:lnTo>
                  <a:pt x="5010" y="272"/>
                </a:lnTo>
                <a:lnTo>
                  <a:pt x="5045" y="354"/>
                </a:lnTo>
                <a:lnTo>
                  <a:pt x="5080" y="341"/>
                </a:lnTo>
                <a:lnTo>
                  <a:pt x="5115" y="334"/>
                </a:lnTo>
                <a:lnTo>
                  <a:pt x="5151" y="334"/>
                </a:lnTo>
                <a:lnTo>
                  <a:pt x="5186" y="138"/>
                </a:lnTo>
                <a:lnTo>
                  <a:pt x="5221" y="20"/>
                </a:lnTo>
                <a:lnTo>
                  <a:pt x="5253" y="23"/>
                </a:lnTo>
                <a:lnTo>
                  <a:pt x="5288" y="30"/>
                </a:lnTo>
                <a:lnTo>
                  <a:pt x="5323" y="85"/>
                </a:lnTo>
                <a:lnTo>
                  <a:pt x="5358" y="62"/>
                </a:lnTo>
                <a:lnTo>
                  <a:pt x="5394" y="75"/>
                </a:lnTo>
                <a:lnTo>
                  <a:pt x="5429" y="33"/>
                </a:lnTo>
                <a:lnTo>
                  <a:pt x="5464" y="0"/>
                </a:lnTo>
                <a:lnTo>
                  <a:pt x="5500" y="43"/>
                </a:lnTo>
                <a:lnTo>
                  <a:pt x="5535" y="102"/>
                </a:lnTo>
                <a:lnTo>
                  <a:pt x="5570" y="187"/>
                </a:lnTo>
                <a:lnTo>
                  <a:pt x="5605" y="161"/>
                </a:lnTo>
                <a:lnTo>
                  <a:pt x="5641" y="79"/>
                </a:lnTo>
                <a:lnTo>
                  <a:pt x="5676" y="164"/>
                </a:lnTo>
                <a:lnTo>
                  <a:pt x="5711" y="210"/>
                </a:lnTo>
                <a:lnTo>
                  <a:pt x="5747" y="164"/>
                </a:lnTo>
                <a:lnTo>
                  <a:pt x="5778" y="292"/>
                </a:lnTo>
                <a:lnTo>
                  <a:pt x="5813" y="246"/>
                </a:lnTo>
                <a:lnTo>
                  <a:pt x="5849" y="200"/>
                </a:lnTo>
                <a:lnTo>
                  <a:pt x="5884" y="233"/>
                </a:lnTo>
                <a:lnTo>
                  <a:pt x="5919" y="315"/>
                </a:lnTo>
                <a:lnTo>
                  <a:pt x="5954" y="367"/>
                </a:lnTo>
                <a:lnTo>
                  <a:pt x="5990" y="351"/>
                </a:lnTo>
                <a:lnTo>
                  <a:pt x="6025" y="351"/>
                </a:lnTo>
                <a:lnTo>
                  <a:pt x="6060" y="413"/>
                </a:lnTo>
                <a:lnTo>
                  <a:pt x="6096" y="564"/>
                </a:lnTo>
                <a:lnTo>
                  <a:pt x="6131" y="554"/>
                </a:lnTo>
                <a:lnTo>
                  <a:pt x="6166" y="583"/>
                </a:lnTo>
                <a:lnTo>
                  <a:pt x="6201" y="583"/>
                </a:lnTo>
                <a:lnTo>
                  <a:pt x="6237" y="573"/>
                </a:lnTo>
                <a:lnTo>
                  <a:pt x="6272" y="662"/>
                </a:lnTo>
                <a:lnTo>
                  <a:pt x="6307" y="724"/>
                </a:lnTo>
                <a:lnTo>
                  <a:pt x="6339" y="678"/>
                </a:lnTo>
                <a:lnTo>
                  <a:pt x="6374" y="675"/>
                </a:lnTo>
                <a:lnTo>
                  <a:pt x="6409" y="701"/>
                </a:lnTo>
                <a:lnTo>
                  <a:pt x="6444" y="757"/>
                </a:lnTo>
                <a:lnTo>
                  <a:pt x="6480" y="672"/>
                </a:lnTo>
                <a:lnTo>
                  <a:pt x="6515" y="655"/>
                </a:lnTo>
                <a:lnTo>
                  <a:pt x="6550" y="547"/>
                </a:lnTo>
                <a:lnTo>
                  <a:pt x="6585" y="518"/>
                </a:lnTo>
                <a:lnTo>
                  <a:pt x="6621" y="478"/>
                </a:lnTo>
                <a:lnTo>
                  <a:pt x="6655" y="577"/>
                </a:lnTo>
              </a:path>
            </a:pathLst>
          </a:cu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cxnSp>
        <p:nvCxnSpPr>
          <p:cNvPr id="132" name="Straight Arrow Connector 131">
            <a:extLst>
              <a:ext uri="{FF2B5EF4-FFF2-40B4-BE49-F238E27FC236}">
                <a16:creationId xmlns:a16="http://schemas.microsoft.com/office/drawing/2014/main" id="{0D856A37-1C10-1587-598B-F7270C484C0F}"/>
              </a:ext>
            </a:extLst>
          </p:cNvPr>
          <p:cNvCxnSpPr>
            <a:cxnSpLocks/>
          </p:cNvCxnSpPr>
          <p:nvPr/>
        </p:nvCxnSpPr>
        <p:spPr>
          <a:xfrm>
            <a:off x="5412921" y="3505200"/>
            <a:ext cx="0" cy="581471"/>
          </a:xfrm>
          <a:prstGeom prst="straightConnector1">
            <a:avLst/>
          </a:prstGeom>
          <a:ln w="285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8056A95A-768B-460B-64D6-734BD93D5D92}"/>
              </a:ext>
            </a:extLst>
          </p:cNvPr>
          <p:cNvCxnSpPr/>
          <p:nvPr/>
        </p:nvCxnSpPr>
        <p:spPr>
          <a:xfrm>
            <a:off x="8845532" y="4755356"/>
            <a:ext cx="33099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5" name="TextBox 10">
            <a:extLst>
              <a:ext uri="{FF2B5EF4-FFF2-40B4-BE49-F238E27FC236}">
                <a16:creationId xmlns:a16="http://schemas.microsoft.com/office/drawing/2014/main" id="{9144FEC7-DF1F-B5AD-2965-6D3D230DEA3B}"/>
              </a:ext>
            </a:extLst>
          </p:cNvPr>
          <p:cNvSpPr txBox="1"/>
          <p:nvPr/>
        </p:nvSpPr>
        <p:spPr>
          <a:xfrm>
            <a:off x="9189732" y="4609946"/>
            <a:ext cx="214882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latin typeface="Arial" panose="020B0604020202020204" pitchFamily="34" charset="0"/>
                <a:cs typeface="Arial" panose="020B0604020202020204" pitchFamily="34" charset="0"/>
              </a:rPr>
              <a:t>Gildan Activewear (GIL)</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37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03AAB366-AF4D-D40E-40B9-12369314F7DF}"/>
              </a:ext>
            </a:extLst>
          </p:cNvPr>
          <p:cNvSpPr txBox="1">
            <a:spLocks noGrp="1"/>
          </p:cNvSpPr>
          <p:nvPr>
            <p:ph type="title"/>
          </p:nvPr>
        </p:nvSpPr>
        <p:spPr/>
        <p:txBody>
          <a:bodyPr/>
          <a:lstStyle/>
          <a:p>
            <a:r>
              <a:rPr lang="en-US" dirty="0"/>
              <a:t>Employing value discipline: Sleep Country</a:t>
            </a:r>
          </a:p>
        </p:txBody>
      </p:sp>
      <p:sp>
        <p:nvSpPr>
          <p:cNvPr id="4" name="Text Placeholder 3">
            <a:extLst>
              <a:ext uri="{FF2B5EF4-FFF2-40B4-BE49-F238E27FC236}">
                <a16:creationId xmlns:a16="http://schemas.microsoft.com/office/drawing/2014/main" id="{47C62658-A122-72E4-E7DC-C4E7648D98D8}"/>
              </a:ext>
            </a:extLst>
          </p:cNvPr>
          <p:cNvSpPr>
            <a:spLocks noGrp="1"/>
          </p:cNvSpPr>
          <p:nvPr>
            <p:ph type="body" sz="quarter" idx="14"/>
          </p:nvPr>
        </p:nvSpPr>
        <p:spPr/>
        <p:txBody>
          <a:bodyPr/>
          <a:lstStyle/>
          <a:p>
            <a:r>
              <a:rPr lang="en-US" dirty="0"/>
              <a:t>Source: Mackenzie Analytics, as of August 31, 2022. </a:t>
            </a:r>
          </a:p>
        </p:txBody>
      </p:sp>
      <p:sp>
        <p:nvSpPr>
          <p:cNvPr id="7" name="TextBox 10">
            <a:extLst>
              <a:ext uri="{FF2B5EF4-FFF2-40B4-BE49-F238E27FC236}">
                <a16:creationId xmlns:a16="http://schemas.microsoft.com/office/drawing/2014/main" id="{26A8608E-1D45-684F-A0A2-684D01EA32DB}"/>
              </a:ext>
            </a:extLst>
          </p:cNvPr>
          <p:cNvSpPr txBox="1"/>
          <p:nvPr/>
        </p:nvSpPr>
        <p:spPr>
          <a:xfrm>
            <a:off x="2710267" y="2678641"/>
            <a:ext cx="188213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189"/>
            <a:r>
              <a:rPr lang="en-CA" sz="1200" b="1" dirty="0">
                <a:latin typeface="Arial" panose="020B0604020202020204" pitchFamily="34" charset="0"/>
                <a:cs typeface="Arial" panose="020B0604020202020204" pitchFamily="34" charset="0"/>
              </a:rPr>
              <a:t>Initiated position</a:t>
            </a:r>
            <a:endParaRPr lang="en-US" sz="1200" b="1"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A0731AD3-BB56-E0D6-6622-A605FD4BD4F3}"/>
              </a:ext>
            </a:extLst>
          </p:cNvPr>
          <p:cNvCxnSpPr>
            <a:cxnSpLocks/>
          </p:cNvCxnSpPr>
          <p:nvPr/>
        </p:nvCxnSpPr>
        <p:spPr>
          <a:xfrm>
            <a:off x="6424885" y="3437054"/>
            <a:ext cx="0" cy="784271"/>
          </a:xfrm>
          <a:prstGeom prst="straightConnector1">
            <a:avLst/>
          </a:prstGeom>
          <a:ln w="285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10">
            <a:extLst>
              <a:ext uri="{FF2B5EF4-FFF2-40B4-BE49-F238E27FC236}">
                <a16:creationId xmlns:a16="http://schemas.microsoft.com/office/drawing/2014/main" id="{3229D6EA-51D5-3103-339D-D7F3AF6294CF}"/>
              </a:ext>
            </a:extLst>
          </p:cNvPr>
          <p:cNvSpPr txBox="1"/>
          <p:nvPr/>
        </p:nvSpPr>
        <p:spPr>
          <a:xfrm>
            <a:off x="5601515" y="3143599"/>
            <a:ext cx="15096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latin typeface="Arial" panose="020B0604020202020204" pitchFamily="34" charset="0"/>
                <a:cs typeface="Arial" panose="020B0604020202020204" pitchFamily="34" charset="0"/>
              </a:rPr>
              <a:t>Added position</a:t>
            </a:r>
            <a:endParaRPr lang="en-US" sz="1200" b="1" dirty="0">
              <a:latin typeface="Arial" panose="020B0604020202020204" pitchFamily="34" charset="0"/>
              <a:cs typeface="Arial" panose="020B0604020202020204" pitchFamily="34" charset="0"/>
            </a:endParaRPr>
          </a:p>
        </p:txBody>
      </p:sp>
      <p:sp>
        <p:nvSpPr>
          <p:cNvPr id="12" name="TextBox 10">
            <a:extLst>
              <a:ext uri="{FF2B5EF4-FFF2-40B4-BE49-F238E27FC236}">
                <a16:creationId xmlns:a16="http://schemas.microsoft.com/office/drawing/2014/main" id="{688864D8-053D-9E33-BD44-3D83600E7B96}"/>
              </a:ext>
            </a:extLst>
          </p:cNvPr>
          <p:cNvSpPr txBox="1"/>
          <p:nvPr/>
        </p:nvSpPr>
        <p:spPr>
          <a:xfrm>
            <a:off x="7269252" y="1916254"/>
            <a:ext cx="18345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latin typeface="Arial" panose="020B0604020202020204" pitchFamily="34" charset="0"/>
                <a:cs typeface="Arial" panose="020B0604020202020204" pitchFamily="34" charset="0"/>
              </a:rPr>
              <a:t>Decreased position</a:t>
            </a:r>
            <a:endParaRPr lang="en-US" sz="1200" b="1"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99DF1D47-2C8C-E596-2FC6-FBF5441E28DB}"/>
              </a:ext>
            </a:extLst>
          </p:cNvPr>
          <p:cNvCxnSpPr>
            <a:cxnSpLocks/>
          </p:cNvCxnSpPr>
          <p:nvPr/>
        </p:nvCxnSpPr>
        <p:spPr>
          <a:xfrm>
            <a:off x="1057275" y="1819275"/>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A0C4B78-E0F1-DBDC-BFA7-B20BB21EA77F}"/>
              </a:ext>
            </a:extLst>
          </p:cNvPr>
          <p:cNvSpPr txBox="1"/>
          <p:nvPr/>
        </p:nvSpPr>
        <p:spPr>
          <a:xfrm>
            <a:off x="352425" y="168077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45</a:t>
            </a:r>
            <a:endParaRPr lang="en-CA" sz="1200"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F72A6871-62F4-232D-0F6D-2C807BE416B9}"/>
              </a:ext>
            </a:extLst>
          </p:cNvPr>
          <p:cNvCxnSpPr>
            <a:cxnSpLocks/>
          </p:cNvCxnSpPr>
          <p:nvPr/>
        </p:nvCxnSpPr>
        <p:spPr>
          <a:xfrm>
            <a:off x="1057275" y="2248958"/>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B8BD72D-8200-0354-5EF6-1C16486B6F66}"/>
              </a:ext>
            </a:extLst>
          </p:cNvPr>
          <p:cNvSpPr txBox="1"/>
          <p:nvPr/>
        </p:nvSpPr>
        <p:spPr>
          <a:xfrm>
            <a:off x="352425" y="2110458"/>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40</a:t>
            </a:r>
            <a:endParaRPr lang="en-CA" sz="12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A4D52D9D-318B-F93A-F4E9-6D14A7EDF152}"/>
              </a:ext>
            </a:extLst>
          </p:cNvPr>
          <p:cNvCxnSpPr>
            <a:cxnSpLocks/>
          </p:cNvCxnSpPr>
          <p:nvPr/>
        </p:nvCxnSpPr>
        <p:spPr>
          <a:xfrm>
            <a:off x="1057275" y="2678641"/>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EEB877F-67CC-7786-2D11-EFA603B7FCF6}"/>
              </a:ext>
            </a:extLst>
          </p:cNvPr>
          <p:cNvSpPr txBox="1"/>
          <p:nvPr/>
        </p:nvSpPr>
        <p:spPr>
          <a:xfrm>
            <a:off x="352425" y="2540141"/>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35</a:t>
            </a:r>
            <a:endParaRPr lang="en-CA" sz="1200"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86C8B2E9-30EA-6787-9740-B571EC82C8BD}"/>
              </a:ext>
            </a:extLst>
          </p:cNvPr>
          <p:cNvCxnSpPr>
            <a:cxnSpLocks/>
          </p:cNvCxnSpPr>
          <p:nvPr/>
        </p:nvCxnSpPr>
        <p:spPr>
          <a:xfrm>
            <a:off x="1057275" y="3108324"/>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B231385-AEF4-72DD-6D54-70FB8E182551}"/>
              </a:ext>
            </a:extLst>
          </p:cNvPr>
          <p:cNvSpPr txBox="1"/>
          <p:nvPr/>
        </p:nvSpPr>
        <p:spPr>
          <a:xfrm>
            <a:off x="352425" y="2969824"/>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30</a:t>
            </a:r>
            <a:endParaRPr lang="en-CA" sz="1200" dirty="0">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53B1D2D9-4C19-1AC7-2286-93AC8C3D806F}"/>
              </a:ext>
            </a:extLst>
          </p:cNvPr>
          <p:cNvCxnSpPr>
            <a:cxnSpLocks/>
          </p:cNvCxnSpPr>
          <p:nvPr/>
        </p:nvCxnSpPr>
        <p:spPr>
          <a:xfrm>
            <a:off x="1057275" y="3538007"/>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175AEE-88F3-4A49-4187-6541478FEC07}"/>
              </a:ext>
            </a:extLst>
          </p:cNvPr>
          <p:cNvSpPr txBox="1"/>
          <p:nvPr/>
        </p:nvSpPr>
        <p:spPr>
          <a:xfrm>
            <a:off x="352425" y="3399507"/>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25</a:t>
            </a:r>
            <a:endParaRPr lang="en-CA" sz="1200" dirty="0">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53D86D09-3D44-FEF9-C3E7-B05CBB0DA639}"/>
              </a:ext>
            </a:extLst>
          </p:cNvPr>
          <p:cNvCxnSpPr>
            <a:cxnSpLocks/>
          </p:cNvCxnSpPr>
          <p:nvPr/>
        </p:nvCxnSpPr>
        <p:spPr>
          <a:xfrm>
            <a:off x="1057275" y="3967690"/>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80BF433-F0FB-19E5-10E5-AF8C4D299365}"/>
              </a:ext>
            </a:extLst>
          </p:cNvPr>
          <p:cNvSpPr txBox="1"/>
          <p:nvPr/>
        </p:nvSpPr>
        <p:spPr>
          <a:xfrm>
            <a:off x="352425" y="3829190"/>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20</a:t>
            </a:r>
            <a:endParaRPr lang="en-CA" sz="1200" dirty="0">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A4110ED1-4896-308E-912E-3356B86B8F11}"/>
              </a:ext>
            </a:extLst>
          </p:cNvPr>
          <p:cNvCxnSpPr>
            <a:cxnSpLocks/>
          </p:cNvCxnSpPr>
          <p:nvPr/>
        </p:nvCxnSpPr>
        <p:spPr>
          <a:xfrm>
            <a:off x="1057275" y="4397373"/>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22AA67E-BCF3-33DB-F735-7FEEE36596BB}"/>
              </a:ext>
            </a:extLst>
          </p:cNvPr>
          <p:cNvSpPr txBox="1"/>
          <p:nvPr/>
        </p:nvSpPr>
        <p:spPr>
          <a:xfrm>
            <a:off x="352425" y="4258873"/>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15</a:t>
            </a:r>
            <a:endParaRPr lang="en-CA" sz="1200" dirty="0">
              <a:latin typeface="Arial" panose="020B0604020202020204" pitchFamily="34" charset="0"/>
              <a:cs typeface="Arial" panose="020B0604020202020204" pitchFamily="34" charset="0"/>
            </a:endParaRPr>
          </a:p>
        </p:txBody>
      </p:sp>
      <p:cxnSp>
        <p:nvCxnSpPr>
          <p:cNvPr id="38" name="Straight Connector 37">
            <a:extLst>
              <a:ext uri="{FF2B5EF4-FFF2-40B4-BE49-F238E27FC236}">
                <a16:creationId xmlns:a16="http://schemas.microsoft.com/office/drawing/2014/main" id="{53C7FD62-0507-B8E0-E056-C668B577308F}"/>
              </a:ext>
            </a:extLst>
          </p:cNvPr>
          <p:cNvCxnSpPr>
            <a:cxnSpLocks/>
          </p:cNvCxnSpPr>
          <p:nvPr/>
        </p:nvCxnSpPr>
        <p:spPr>
          <a:xfrm>
            <a:off x="1057275" y="4827056"/>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60B8732-87CE-A14A-4609-7592EE13B0F5}"/>
              </a:ext>
            </a:extLst>
          </p:cNvPr>
          <p:cNvSpPr txBox="1"/>
          <p:nvPr/>
        </p:nvSpPr>
        <p:spPr>
          <a:xfrm>
            <a:off x="352425" y="4688556"/>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10</a:t>
            </a:r>
            <a:endParaRPr lang="en-CA" sz="1200" dirty="0">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BAE6382C-3241-798B-AB9B-28BC73394C19}"/>
              </a:ext>
            </a:extLst>
          </p:cNvPr>
          <p:cNvCxnSpPr>
            <a:cxnSpLocks/>
          </p:cNvCxnSpPr>
          <p:nvPr/>
        </p:nvCxnSpPr>
        <p:spPr>
          <a:xfrm>
            <a:off x="1057275" y="5686425"/>
            <a:ext cx="10598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0BFC19F-3C10-67EC-7C19-4CCF922C86BE}"/>
              </a:ext>
            </a:extLst>
          </p:cNvPr>
          <p:cNvSpPr txBox="1"/>
          <p:nvPr/>
        </p:nvSpPr>
        <p:spPr>
          <a:xfrm>
            <a:off x="352425" y="5547925"/>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0</a:t>
            </a:r>
            <a:endParaRPr lang="en-CA" sz="1200" dirty="0">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623BB0CF-6C03-4496-78B8-2B32E1BE098D}"/>
              </a:ext>
            </a:extLst>
          </p:cNvPr>
          <p:cNvCxnSpPr>
            <a:cxnSpLocks/>
          </p:cNvCxnSpPr>
          <p:nvPr/>
        </p:nvCxnSpPr>
        <p:spPr>
          <a:xfrm rot="5400000">
            <a:off x="993267"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C01E44F-DEC9-5281-527A-341E3724A041}"/>
              </a:ext>
            </a:extLst>
          </p:cNvPr>
          <p:cNvCxnSpPr>
            <a:cxnSpLocks/>
          </p:cNvCxnSpPr>
          <p:nvPr/>
        </p:nvCxnSpPr>
        <p:spPr>
          <a:xfrm rot="5400000">
            <a:off x="2122509"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58D6DA0-75B7-F091-F59A-B22720D0EA03}"/>
              </a:ext>
            </a:extLst>
          </p:cNvPr>
          <p:cNvCxnSpPr>
            <a:cxnSpLocks/>
          </p:cNvCxnSpPr>
          <p:nvPr/>
        </p:nvCxnSpPr>
        <p:spPr>
          <a:xfrm rot="5400000">
            <a:off x="4380993"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9AC9EF7-8F7E-D377-B1F0-34A3D8C34905}"/>
              </a:ext>
            </a:extLst>
          </p:cNvPr>
          <p:cNvCxnSpPr>
            <a:cxnSpLocks/>
          </p:cNvCxnSpPr>
          <p:nvPr/>
        </p:nvCxnSpPr>
        <p:spPr>
          <a:xfrm rot="5400000">
            <a:off x="6639477"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8E1FA9-4BF7-5657-FEDF-341ADFECF04E}"/>
              </a:ext>
            </a:extLst>
          </p:cNvPr>
          <p:cNvCxnSpPr>
            <a:cxnSpLocks/>
          </p:cNvCxnSpPr>
          <p:nvPr/>
        </p:nvCxnSpPr>
        <p:spPr>
          <a:xfrm rot="5400000">
            <a:off x="7768719"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BC53D6E-1041-DFA5-5C62-060D50CCD23D}"/>
              </a:ext>
            </a:extLst>
          </p:cNvPr>
          <p:cNvCxnSpPr>
            <a:cxnSpLocks/>
          </p:cNvCxnSpPr>
          <p:nvPr/>
        </p:nvCxnSpPr>
        <p:spPr>
          <a:xfrm rot="5400000">
            <a:off x="8897961"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4D8BA2-1E7B-501A-4017-A5128596A692}"/>
              </a:ext>
            </a:extLst>
          </p:cNvPr>
          <p:cNvCxnSpPr>
            <a:cxnSpLocks/>
          </p:cNvCxnSpPr>
          <p:nvPr/>
        </p:nvCxnSpPr>
        <p:spPr>
          <a:xfrm rot="5400000">
            <a:off x="10027203"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5C85FDC-33C6-BC6B-8C03-755051C3AAEB}"/>
              </a:ext>
            </a:extLst>
          </p:cNvPr>
          <p:cNvCxnSpPr>
            <a:cxnSpLocks/>
          </p:cNvCxnSpPr>
          <p:nvPr/>
        </p:nvCxnSpPr>
        <p:spPr>
          <a:xfrm rot="5400000">
            <a:off x="11156442"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2773B58-61AB-4D1F-4693-9854B31FA710}"/>
              </a:ext>
            </a:extLst>
          </p:cNvPr>
          <p:cNvSpPr txBox="1"/>
          <p:nvPr/>
        </p:nvSpPr>
        <p:spPr>
          <a:xfrm>
            <a:off x="722710"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Jan-18</a:t>
            </a:r>
            <a:endParaRPr lang="en-CA" sz="1200"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0E38E8F-2465-FE1A-162C-F96234A9E5D9}"/>
              </a:ext>
            </a:extLst>
          </p:cNvPr>
          <p:cNvSpPr txBox="1"/>
          <p:nvPr/>
        </p:nvSpPr>
        <p:spPr>
          <a:xfrm>
            <a:off x="1852457"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Jul-18</a:t>
            </a:r>
            <a:endParaRPr lang="en-CA" sz="12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425124E3-40CB-871A-5B6B-846C04562EDE}"/>
              </a:ext>
            </a:extLst>
          </p:cNvPr>
          <p:cNvSpPr txBox="1"/>
          <p:nvPr/>
        </p:nvSpPr>
        <p:spPr>
          <a:xfrm>
            <a:off x="2982204"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Jan-19</a:t>
            </a:r>
            <a:endParaRPr lang="en-CA" sz="12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883A55CD-FF52-79DB-5C0A-87345390525F}"/>
              </a:ext>
            </a:extLst>
          </p:cNvPr>
          <p:cNvSpPr txBox="1"/>
          <p:nvPr/>
        </p:nvSpPr>
        <p:spPr>
          <a:xfrm rot="16200000">
            <a:off x="116880" y="3622815"/>
            <a:ext cx="83938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Price ($)</a:t>
            </a:r>
            <a:endParaRPr lang="en-CA" sz="1200" dirty="0">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CD85614B-98D4-0D58-0256-9BB52E03BAE1}"/>
              </a:ext>
            </a:extLst>
          </p:cNvPr>
          <p:cNvCxnSpPr>
            <a:cxnSpLocks/>
          </p:cNvCxnSpPr>
          <p:nvPr/>
        </p:nvCxnSpPr>
        <p:spPr>
          <a:xfrm rot="5400000">
            <a:off x="3251751"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DAB14F8-7CDD-B3D0-5C99-29D54A741A9F}"/>
              </a:ext>
            </a:extLst>
          </p:cNvPr>
          <p:cNvCxnSpPr>
            <a:cxnSpLocks/>
          </p:cNvCxnSpPr>
          <p:nvPr/>
        </p:nvCxnSpPr>
        <p:spPr>
          <a:xfrm rot="5400000">
            <a:off x="5510235" y="5690108"/>
            <a:ext cx="128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1F139CD-7646-CE72-838A-8B6920DD1675}"/>
              </a:ext>
            </a:extLst>
          </p:cNvPr>
          <p:cNvSpPr txBox="1"/>
          <p:nvPr/>
        </p:nvSpPr>
        <p:spPr>
          <a:xfrm>
            <a:off x="4111951"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Jul-19</a:t>
            </a:r>
            <a:endParaRPr lang="en-CA" sz="12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2232839-65D5-0E1B-5879-BDD5B51351DC}"/>
              </a:ext>
            </a:extLst>
          </p:cNvPr>
          <p:cNvSpPr txBox="1"/>
          <p:nvPr/>
        </p:nvSpPr>
        <p:spPr>
          <a:xfrm>
            <a:off x="5241698"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Jan-20</a:t>
            </a:r>
            <a:endParaRPr lang="en-CA" sz="12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93172711-9663-51C5-1993-23D3EC8BE903}"/>
              </a:ext>
            </a:extLst>
          </p:cNvPr>
          <p:cNvSpPr txBox="1"/>
          <p:nvPr/>
        </p:nvSpPr>
        <p:spPr>
          <a:xfrm>
            <a:off x="6371445"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Jul-20</a:t>
            </a:r>
            <a:endParaRPr lang="en-CA" sz="1200"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4C812CA8-D38F-72ED-A2BB-A67E87C1E6EF}"/>
              </a:ext>
            </a:extLst>
          </p:cNvPr>
          <p:cNvSpPr txBox="1"/>
          <p:nvPr/>
        </p:nvSpPr>
        <p:spPr>
          <a:xfrm>
            <a:off x="7501192"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Jan-21</a:t>
            </a:r>
            <a:endParaRPr lang="en-CA" sz="1200"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01320DEC-64D8-0789-60BA-861040435A9F}"/>
              </a:ext>
            </a:extLst>
          </p:cNvPr>
          <p:cNvSpPr txBox="1"/>
          <p:nvPr/>
        </p:nvSpPr>
        <p:spPr>
          <a:xfrm>
            <a:off x="8630939"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Jul-21</a:t>
            </a:r>
            <a:endParaRPr lang="en-CA" sz="12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BC461EBF-9529-6F8E-0D2A-DF3E56FDE97B}"/>
              </a:ext>
            </a:extLst>
          </p:cNvPr>
          <p:cNvSpPr txBox="1"/>
          <p:nvPr/>
        </p:nvSpPr>
        <p:spPr>
          <a:xfrm>
            <a:off x="9760686"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Jan-22</a:t>
            </a:r>
            <a:endParaRPr lang="en-CA" sz="12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BC1EDCC2-7616-2373-0A65-1081C3F6A20A}"/>
              </a:ext>
            </a:extLst>
          </p:cNvPr>
          <p:cNvSpPr txBox="1"/>
          <p:nvPr/>
        </p:nvSpPr>
        <p:spPr>
          <a:xfrm>
            <a:off x="10890434" y="5787027"/>
            <a:ext cx="66912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Jul-22</a:t>
            </a:r>
            <a:endParaRPr lang="en-CA" sz="1200" dirty="0">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662797FC-C68B-34AA-89A8-5BCC958D1F78}"/>
              </a:ext>
            </a:extLst>
          </p:cNvPr>
          <p:cNvCxnSpPr>
            <a:cxnSpLocks/>
          </p:cNvCxnSpPr>
          <p:nvPr/>
        </p:nvCxnSpPr>
        <p:spPr>
          <a:xfrm>
            <a:off x="1057275" y="5256739"/>
            <a:ext cx="10598150" cy="0"/>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16364D0E-8D6D-3369-0D89-19D59053886E}"/>
              </a:ext>
            </a:extLst>
          </p:cNvPr>
          <p:cNvSpPr txBox="1"/>
          <p:nvPr/>
        </p:nvSpPr>
        <p:spPr>
          <a:xfrm>
            <a:off x="352425" y="5118239"/>
            <a:ext cx="669129"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5</a:t>
            </a:r>
            <a:endParaRPr lang="en-CA" sz="1200" dirty="0">
              <a:latin typeface="Arial" panose="020B0604020202020204" pitchFamily="34" charset="0"/>
              <a:cs typeface="Arial" panose="020B0604020202020204" pitchFamily="34" charset="0"/>
            </a:endParaRPr>
          </a:p>
        </p:txBody>
      </p:sp>
      <p:sp>
        <p:nvSpPr>
          <p:cNvPr id="82" name="Freeform 8">
            <a:extLst>
              <a:ext uri="{FF2B5EF4-FFF2-40B4-BE49-F238E27FC236}">
                <a16:creationId xmlns:a16="http://schemas.microsoft.com/office/drawing/2014/main" id="{F4F1921E-1C6E-9FF3-1E0F-E876A9F18137}"/>
              </a:ext>
            </a:extLst>
          </p:cNvPr>
          <p:cNvSpPr>
            <a:spLocks/>
          </p:cNvSpPr>
          <p:nvPr/>
        </p:nvSpPr>
        <p:spPr bwMode="auto">
          <a:xfrm>
            <a:off x="1071576" y="2173550"/>
            <a:ext cx="10542588" cy="2709863"/>
          </a:xfrm>
          <a:custGeom>
            <a:avLst/>
            <a:gdLst>
              <a:gd name="T0" fmla="*/ 79 w 6641"/>
              <a:gd name="T1" fmla="*/ 400 h 1707"/>
              <a:gd name="T2" fmla="*/ 193 w 6641"/>
              <a:gd name="T3" fmla="*/ 423 h 1707"/>
              <a:gd name="T4" fmla="*/ 302 w 6641"/>
              <a:gd name="T5" fmla="*/ 361 h 1707"/>
              <a:gd name="T6" fmla="*/ 412 w 6641"/>
              <a:gd name="T7" fmla="*/ 380 h 1707"/>
              <a:gd name="T8" fmla="*/ 522 w 6641"/>
              <a:gd name="T9" fmla="*/ 452 h 1707"/>
              <a:gd name="T10" fmla="*/ 631 w 6641"/>
              <a:gd name="T11" fmla="*/ 367 h 1707"/>
              <a:gd name="T12" fmla="*/ 741 w 6641"/>
              <a:gd name="T13" fmla="*/ 508 h 1707"/>
              <a:gd name="T14" fmla="*/ 851 w 6641"/>
              <a:gd name="T15" fmla="*/ 482 h 1707"/>
              <a:gd name="T16" fmla="*/ 960 w 6641"/>
              <a:gd name="T17" fmla="*/ 541 h 1707"/>
              <a:gd name="T18" fmla="*/ 1070 w 6641"/>
              <a:gd name="T19" fmla="*/ 708 h 1707"/>
              <a:gd name="T20" fmla="*/ 1180 w 6641"/>
              <a:gd name="T21" fmla="*/ 921 h 1707"/>
              <a:gd name="T22" fmla="*/ 1289 w 6641"/>
              <a:gd name="T23" fmla="*/ 1016 h 1707"/>
              <a:gd name="T24" fmla="*/ 1399 w 6641"/>
              <a:gd name="T25" fmla="*/ 1137 h 1707"/>
              <a:gd name="T26" fmla="*/ 1508 w 6641"/>
              <a:gd name="T27" fmla="*/ 1114 h 1707"/>
              <a:gd name="T28" fmla="*/ 1618 w 6641"/>
              <a:gd name="T29" fmla="*/ 1010 h 1707"/>
              <a:gd name="T30" fmla="*/ 1728 w 6641"/>
              <a:gd name="T31" fmla="*/ 1134 h 1707"/>
              <a:gd name="T32" fmla="*/ 1837 w 6641"/>
              <a:gd name="T33" fmla="*/ 1167 h 1707"/>
              <a:gd name="T34" fmla="*/ 1947 w 6641"/>
              <a:gd name="T35" fmla="*/ 1147 h 1707"/>
              <a:gd name="T36" fmla="*/ 2057 w 6641"/>
              <a:gd name="T37" fmla="*/ 1164 h 1707"/>
              <a:gd name="T38" fmla="*/ 2166 w 6641"/>
              <a:gd name="T39" fmla="*/ 1193 h 1707"/>
              <a:gd name="T40" fmla="*/ 2276 w 6641"/>
              <a:gd name="T41" fmla="*/ 1131 h 1707"/>
              <a:gd name="T42" fmla="*/ 2386 w 6641"/>
              <a:gd name="T43" fmla="*/ 1085 h 1707"/>
              <a:gd name="T44" fmla="*/ 2495 w 6641"/>
              <a:gd name="T45" fmla="*/ 1118 h 1707"/>
              <a:gd name="T46" fmla="*/ 2605 w 6641"/>
              <a:gd name="T47" fmla="*/ 1180 h 1707"/>
              <a:gd name="T48" fmla="*/ 2718 w 6641"/>
              <a:gd name="T49" fmla="*/ 1141 h 1707"/>
              <a:gd name="T50" fmla="*/ 2828 w 6641"/>
              <a:gd name="T51" fmla="*/ 1144 h 1707"/>
              <a:gd name="T52" fmla="*/ 2938 w 6641"/>
              <a:gd name="T53" fmla="*/ 1078 h 1707"/>
              <a:gd name="T54" fmla="*/ 3047 w 6641"/>
              <a:gd name="T55" fmla="*/ 1134 h 1707"/>
              <a:gd name="T56" fmla="*/ 3157 w 6641"/>
              <a:gd name="T57" fmla="*/ 1694 h 1707"/>
              <a:gd name="T58" fmla="*/ 3267 w 6641"/>
              <a:gd name="T59" fmla="*/ 1596 h 1707"/>
              <a:gd name="T60" fmla="*/ 3376 w 6641"/>
              <a:gd name="T61" fmla="*/ 1481 h 1707"/>
              <a:gd name="T62" fmla="*/ 3486 w 6641"/>
              <a:gd name="T63" fmla="*/ 1367 h 1707"/>
              <a:gd name="T64" fmla="*/ 3595 w 6641"/>
              <a:gd name="T65" fmla="*/ 1347 h 1707"/>
              <a:gd name="T66" fmla="*/ 3705 w 6641"/>
              <a:gd name="T67" fmla="*/ 1124 h 1707"/>
              <a:gd name="T68" fmla="*/ 3815 w 6641"/>
              <a:gd name="T69" fmla="*/ 1134 h 1707"/>
              <a:gd name="T70" fmla="*/ 3924 w 6641"/>
              <a:gd name="T71" fmla="*/ 1128 h 1707"/>
              <a:gd name="T72" fmla="*/ 4034 w 6641"/>
              <a:gd name="T73" fmla="*/ 983 h 1707"/>
              <a:gd name="T74" fmla="*/ 4144 w 6641"/>
              <a:gd name="T75" fmla="*/ 882 h 1707"/>
              <a:gd name="T76" fmla="*/ 4253 w 6641"/>
              <a:gd name="T77" fmla="*/ 787 h 1707"/>
              <a:gd name="T78" fmla="*/ 4363 w 6641"/>
              <a:gd name="T79" fmla="*/ 728 h 1707"/>
              <a:gd name="T80" fmla="*/ 4473 w 6641"/>
              <a:gd name="T81" fmla="*/ 787 h 1707"/>
              <a:gd name="T82" fmla="*/ 4582 w 6641"/>
              <a:gd name="T83" fmla="*/ 492 h 1707"/>
              <a:gd name="T84" fmla="*/ 4692 w 6641"/>
              <a:gd name="T85" fmla="*/ 469 h 1707"/>
              <a:gd name="T86" fmla="*/ 4801 w 6641"/>
              <a:gd name="T87" fmla="*/ 469 h 1707"/>
              <a:gd name="T88" fmla="*/ 4911 w 6641"/>
              <a:gd name="T89" fmla="*/ 642 h 1707"/>
              <a:gd name="T90" fmla="*/ 5021 w 6641"/>
              <a:gd name="T91" fmla="*/ 629 h 1707"/>
              <a:gd name="T92" fmla="*/ 5130 w 6641"/>
              <a:gd name="T93" fmla="*/ 423 h 1707"/>
              <a:gd name="T94" fmla="*/ 5244 w 6641"/>
              <a:gd name="T95" fmla="*/ 315 h 1707"/>
              <a:gd name="T96" fmla="*/ 5354 w 6641"/>
              <a:gd name="T97" fmla="*/ 374 h 1707"/>
              <a:gd name="T98" fmla="*/ 5463 w 6641"/>
              <a:gd name="T99" fmla="*/ 331 h 1707"/>
              <a:gd name="T100" fmla="*/ 5573 w 6641"/>
              <a:gd name="T101" fmla="*/ 197 h 1707"/>
              <a:gd name="T102" fmla="*/ 5683 w 6641"/>
              <a:gd name="T103" fmla="*/ 177 h 1707"/>
              <a:gd name="T104" fmla="*/ 5792 w 6641"/>
              <a:gd name="T105" fmla="*/ 226 h 1707"/>
              <a:gd name="T106" fmla="*/ 5902 w 6641"/>
              <a:gd name="T107" fmla="*/ 485 h 1707"/>
              <a:gd name="T108" fmla="*/ 6012 w 6641"/>
              <a:gd name="T109" fmla="*/ 554 h 1707"/>
              <a:gd name="T110" fmla="*/ 6121 w 6641"/>
              <a:gd name="T111" fmla="*/ 774 h 1707"/>
              <a:gd name="T112" fmla="*/ 6231 w 6641"/>
              <a:gd name="T113" fmla="*/ 711 h 1707"/>
              <a:gd name="T114" fmla="*/ 6340 w 6641"/>
              <a:gd name="T115" fmla="*/ 829 h 1707"/>
              <a:gd name="T116" fmla="*/ 6450 w 6641"/>
              <a:gd name="T117" fmla="*/ 849 h 1707"/>
              <a:gd name="T118" fmla="*/ 6560 w 6641"/>
              <a:gd name="T119" fmla="*/ 652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41" h="1707">
                <a:moveTo>
                  <a:pt x="0" y="374"/>
                </a:moveTo>
                <a:lnTo>
                  <a:pt x="24" y="354"/>
                </a:lnTo>
                <a:lnTo>
                  <a:pt x="52" y="357"/>
                </a:lnTo>
                <a:lnTo>
                  <a:pt x="79" y="400"/>
                </a:lnTo>
                <a:lnTo>
                  <a:pt x="107" y="446"/>
                </a:lnTo>
                <a:lnTo>
                  <a:pt x="134" y="485"/>
                </a:lnTo>
                <a:lnTo>
                  <a:pt x="161" y="384"/>
                </a:lnTo>
                <a:lnTo>
                  <a:pt x="193" y="423"/>
                </a:lnTo>
                <a:lnTo>
                  <a:pt x="220" y="253"/>
                </a:lnTo>
                <a:lnTo>
                  <a:pt x="248" y="223"/>
                </a:lnTo>
                <a:lnTo>
                  <a:pt x="275" y="276"/>
                </a:lnTo>
                <a:lnTo>
                  <a:pt x="302" y="361"/>
                </a:lnTo>
                <a:lnTo>
                  <a:pt x="330" y="364"/>
                </a:lnTo>
                <a:lnTo>
                  <a:pt x="357" y="331"/>
                </a:lnTo>
                <a:lnTo>
                  <a:pt x="385" y="344"/>
                </a:lnTo>
                <a:lnTo>
                  <a:pt x="412" y="380"/>
                </a:lnTo>
                <a:lnTo>
                  <a:pt x="439" y="236"/>
                </a:lnTo>
                <a:lnTo>
                  <a:pt x="467" y="315"/>
                </a:lnTo>
                <a:lnTo>
                  <a:pt x="494" y="449"/>
                </a:lnTo>
                <a:lnTo>
                  <a:pt x="522" y="452"/>
                </a:lnTo>
                <a:lnTo>
                  <a:pt x="549" y="492"/>
                </a:lnTo>
                <a:lnTo>
                  <a:pt x="577" y="472"/>
                </a:lnTo>
                <a:lnTo>
                  <a:pt x="604" y="433"/>
                </a:lnTo>
                <a:lnTo>
                  <a:pt x="631" y="367"/>
                </a:lnTo>
                <a:lnTo>
                  <a:pt x="659" y="364"/>
                </a:lnTo>
                <a:lnTo>
                  <a:pt x="686" y="446"/>
                </a:lnTo>
                <a:lnTo>
                  <a:pt x="714" y="479"/>
                </a:lnTo>
                <a:lnTo>
                  <a:pt x="741" y="508"/>
                </a:lnTo>
                <a:lnTo>
                  <a:pt x="768" y="511"/>
                </a:lnTo>
                <a:lnTo>
                  <a:pt x="796" y="511"/>
                </a:lnTo>
                <a:lnTo>
                  <a:pt x="823" y="521"/>
                </a:lnTo>
                <a:lnTo>
                  <a:pt x="851" y="482"/>
                </a:lnTo>
                <a:lnTo>
                  <a:pt x="878" y="443"/>
                </a:lnTo>
                <a:lnTo>
                  <a:pt x="905" y="498"/>
                </a:lnTo>
                <a:lnTo>
                  <a:pt x="933" y="482"/>
                </a:lnTo>
                <a:lnTo>
                  <a:pt x="960" y="541"/>
                </a:lnTo>
                <a:lnTo>
                  <a:pt x="988" y="541"/>
                </a:lnTo>
                <a:lnTo>
                  <a:pt x="1015" y="587"/>
                </a:lnTo>
                <a:lnTo>
                  <a:pt x="1042" y="649"/>
                </a:lnTo>
                <a:lnTo>
                  <a:pt x="1070" y="708"/>
                </a:lnTo>
                <a:lnTo>
                  <a:pt x="1097" y="724"/>
                </a:lnTo>
                <a:lnTo>
                  <a:pt x="1125" y="747"/>
                </a:lnTo>
                <a:lnTo>
                  <a:pt x="1152" y="774"/>
                </a:lnTo>
                <a:lnTo>
                  <a:pt x="1180" y="921"/>
                </a:lnTo>
                <a:lnTo>
                  <a:pt x="1207" y="1000"/>
                </a:lnTo>
                <a:lnTo>
                  <a:pt x="1234" y="1042"/>
                </a:lnTo>
                <a:lnTo>
                  <a:pt x="1262" y="1049"/>
                </a:lnTo>
                <a:lnTo>
                  <a:pt x="1289" y="1016"/>
                </a:lnTo>
                <a:lnTo>
                  <a:pt x="1317" y="1006"/>
                </a:lnTo>
                <a:lnTo>
                  <a:pt x="1344" y="1075"/>
                </a:lnTo>
                <a:lnTo>
                  <a:pt x="1371" y="1167"/>
                </a:lnTo>
                <a:lnTo>
                  <a:pt x="1399" y="1137"/>
                </a:lnTo>
                <a:lnTo>
                  <a:pt x="1426" y="1154"/>
                </a:lnTo>
                <a:lnTo>
                  <a:pt x="1454" y="1078"/>
                </a:lnTo>
                <a:lnTo>
                  <a:pt x="1481" y="1092"/>
                </a:lnTo>
                <a:lnTo>
                  <a:pt x="1508" y="1114"/>
                </a:lnTo>
                <a:lnTo>
                  <a:pt x="1536" y="1098"/>
                </a:lnTo>
                <a:lnTo>
                  <a:pt x="1563" y="1118"/>
                </a:lnTo>
                <a:lnTo>
                  <a:pt x="1591" y="1092"/>
                </a:lnTo>
                <a:lnTo>
                  <a:pt x="1618" y="1010"/>
                </a:lnTo>
                <a:lnTo>
                  <a:pt x="1645" y="1019"/>
                </a:lnTo>
                <a:lnTo>
                  <a:pt x="1673" y="1118"/>
                </a:lnTo>
                <a:lnTo>
                  <a:pt x="1700" y="1114"/>
                </a:lnTo>
                <a:lnTo>
                  <a:pt x="1728" y="1134"/>
                </a:lnTo>
                <a:lnTo>
                  <a:pt x="1755" y="1187"/>
                </a:lnTo>
                <a:lnTo>
                  <a:pt x="1783" y="1177"/>
                </a:lnTo>
                <a:lnTo>
                  <a:pt x="1810" y="1183"/>
                </a:lnTo>
                <a:lnTo>
                  <a:pt x="1837" y="1167"/>
                </a:lnTo>
                <a:lnTo>
                  <a:pt x="1865" y="1200"/>
                </a:lnTo>
                <a:lnTo>
                  <a:pt x="1892" y="1259"/>
                </a:lnTo>
                <a:lnTo>
                  <a:pt x="1920" y="1167"/>
                </a:lnTo>
                <a:lnTo>
                  <a:pt x="1947" y="1147"/>
                </a:lnTo>
                <a:lnTo>
                  <a:pt x="1974" y="1164"/>
                </a:lnTo>
                <a:lnTo>
                  <a:pt x="2002" y="1232"/>
                </a:lnTo>
                <a:lnTo>
                  <a:pt x="2029" y="1203"/>
                </a:lnTo>
                <a:lnTo>
                  <a:pt x="2057" y="1164"/>
                </a:lnTo>
                <a:lnTo>
                  <a:pt x="2084" y="1187"/>
                </a:lnTo>
                <a:lnTo>
                  <a:pt x="2111" y="1183"/>
                </a:lnTo>
                <a:lnTo>
                  <a:pt x="2139" y="1167"/>
                </a:lnTo>
                <a:lnTo>
                  <a:pt x="2166" y="1193"/>
                </a:lnTo>
                <a:lnTo>
                  <a:pt x="2194" y="1206"/>
                </a:lnTo>
                <a:lnTo>
                  <a:pt x="2221" y="1219"/>
                </a:lnTo>
                <a:lnTo>
                  <a:pt x="2248" y="1223"/>
                </a:lnTo>
                <a:lnTo>
                  <a:pt x="2276" y="1131"/>
                </a:lnTo>
                <a:lnTo>
                  <a:pt x="2303" y="1092"/>
                </a:lnTo>
                <a:lnTo>
                  <a:pt x="2331" y="1085"/>
                </a:lnTo>
                <a:lnTo>
                  <a:pt x="2358" y="1082"/>
                </a:lnTo>
                <a:lnTo>
                  <a:pt x="2386" y="1085"/>
                </a:lnTo>
                <a:lnTo>
                  <a:pt x="2413" y="996"/>
                </a:lnTo>
                <a:lnTo>
                  <a:pt x="2440" y="1026"/>
                </a:lnTo>
                <a:lnTo>
                  <a:pt x="2468" y="1082"/>
                </a:lnTo>
                <a:lnTo>
                  <a:pt x="2495" y="1118"/>
                </a:lnTo>
                <a:lnTo>
                  <a:pt x="2523" y="1088"/>
                </a:lnTo>
                <a:lnTo>
                  <a:pt x="2550" y="1049"/>
                </a:lnTo>
                <a:lnTo>
                  <a:pt x="2577" y="1036"/>
                </a:lnTo>
                <a:lnTo>
                  <a:pt x="2605" y="1180"/>
                </a:lnTo>
                <a:lnTo>
                  <a:pt x="2632" y="1160"/>
                </a:lnTo>
                <a:lnTo>
                  <a:pt x="2660" y="1118"/>
                </a:lnTo>
                <a:lnTo>
                  <a:pt x="2687" y="1160"/>
                </a:lnTo>
                <a:lnTo>
                  <a:pt x="2718" y="1141"/>
                </a:lnTo>
                <a:lnTo>
                  <a:pt x="2746" y="1121"/>
                </a:lnTo>
                <a:lnTo>
                  <a:pt x="2773" y="1147"/>
                </a:lnTo>
                <a:lnTo>
                  <a:pt x="2801" y="1144"/>
                </a:lnTo>
                <a:lnTo>
                  <a:pt x="2828" y="1144"/>
                </a:lnTo>
                <a:lnTo>
                  <a:pt x="2855" y="1111"/>
                </a:lnTo>
                <a:lnTo>
                  <a:pt x="2883" y="1092"/>
                </a:lnTo>
                <a:lnTo>
                  <a:pt x="2910" y="1075"/>
                </a:lnTo>
                <a:lnTo>
                  <a:pt x="2938" y="1078"/>
                </a:lnTo>
                <a:lnTo>
                  <a:pt x="2965" y="1121"/>
                </a:lnTo>
                <a:lnTo>
                  <a:pt x="2992" y="1078"/>
                </a:lnTo>
                <a:lnTo>
                  <a:pt x="3020" y="1085"/>
                </a:lnTo>
                <a:lnTo>
                  <a:pt x="3047" y="1134"/>
                </a:lnTo>
                <a:lnTo>
                  <a:pt x="3075" y="1223"/>
                </a:lnTo>
                <a:lnTo>
                  <a:pt x="3102" y="1187"/>
                </a:lnTo>
                <a:lnTo>
                  <a:pt x="3129" y="1432"/>
                </a:lnTo>
                <a:lnTo>
                  <a:pt x="3157" y="1694"/>
                </a:lnTo>
                <a:lnTo>
                  <a:pt x="3184" y="1707"/>
                </a:lnTo>
                <a:lnTo>
                  <a:pt x="3212" y="1701"/>
                </a:lnTo>
                <a:lnTo>
                  <a:pt x="3239" y="1612"/>
                </a:lnTo>
                <a:lnTo>
                  <a:pt x="3267" y="1596"/>
                </a:lnTo>
                <a:lnTo>
                  <a:pt x="3294" y="1612"/>
                </a:lnTo>
                <a:lnTo>
                  <a:pt x="3321" y="1534"/>
                </a:lnTo>
                <a:lnTo>
                  <a:pt x="3349" y="1475"/>
                </a:lnTo>
                <a:lnTo>
                  <a:pt x="3376" y="1481"/>
                </a:lnTo>
                <a:lnTo>
                  <a:pt x="3404" y="1449"/>
                </a:lnTo>
                <a:lnTo>
                  <a:pt x="3431" y="1357"/>
                </a:lnTo>
                <a:lnTo>
                  <a:pt x="3458" y="1304"/>
                </a:lnTo>
                <a:lnTo>
                  <a:pt x="3486" y="1367"/>
                </a:lnTo>
                <a:lnTo>
                  <a:pt x="3513" y="1334"/>
                </a:lnTo>
                <a:lnTo>
                  <a:pt x="3541" y="1347"/>
                </a:lnTo>
                <a:lnTo>
                  <a:pt x="3568" y="1291"/>
                </a:lnTo>
                <a:lnTo>
                  <a:pt x="3595" y="1347"/>
                </a:lnTo>
                <a:lnTo>
                  <a:pt x="3623" y="1229"/>
                </a:lnTo>
                <a:lnTo>
                  <a:pt x="3650" y="1183"/>
                </a:lnTo>
                <a:lnTo>
                  <a:pt x="3678" y="1173"/>
                </a:lnTo>
                <a:lnTo>
                  <a:pt x="3705" y="1124"/>
                </a:lnTo>
                <a:lnTo>
                  <a:pt x="3732" y="1108"/>
                </a:lnTo>
                <a:lnTo>
                  <a:pt x="3760" y="1108"/>
                </a:lnTo>
                <a:lnTo>
                  <a:pt x="3787" y="1092"/>
                </a:lnTo>
                <a:lnTo>
                  <a:pt x="3815" y="1134"/>
                </a:lnTo>
                <a:lnTo>
                  <a:pt x="3842" y="1134"/>
                </a:lnTo>
                <a:lnTo>
                  <a:pt x="3870" y="1118"/>
                </a:lnTo>
                <a:lnTo>
                  <a:pt x="3897" y="1144"/>
                </a:lnTo>
                <a:lnTo>
                  <a:pt x="3924" y="1128"/>
                </a:lnTo>
                <a:lnTo>
                  <a:pt x="3952" y="1078"/>
                </a:lnTo>
                <a:lnTo>
                  <a:pt x="3979" y="1013"/>
                </a:lnTo>
                <a:lnTo>
                  <a:pt x="4007" y="872"/>
                </a:lnTo>
                <a:lnTo>
                  <a:pt x="4034" y="983"/>
                </a:lnTo>
                <a:lnTo>
                  <a:pt x="4061" y="960"/>
                </a:lnTo>
                <a:lnTo>
                  <a:pt x="4089" y="905"/>
                </a:lnTo>
                <a:lnTo>
                  <a:pt x="4116" y="918"/>
                </a:lnTo>
                <a:lnTo>
                  <a:pt x="4144" y="882"/>
                </a:lnTo>
                <a:lnTo>
                  <a:pt x="4171" y="875"/>
                </a:lnTo>
                <a:lnTo>
                  <a:pt x="4198" y="816"/>
                </a:lnTo>
                <a:lnTo>
                  <a:pt x="4226" y="721"/>
                </a:lnTo>
                <a:lnTo>
                  <a:pt x="4253" y="787"/>
                </a:lnTo>
                <a:lnTo>
                  <a:pt x="4281" y="777"/>
                </a:lnTo>
                <a:lnTo>
                  <a:pt x="4308" y="737"/>
                </a:lnTo>
                <a:lnTo>
                  <a:pt x="4335" y="737"/>
                </a:lnTo>
                <a:lnTo>
                  <a:pt x="4363" y="728"/>
                </a:lnTo>
                <a:lnTo>
                  <a:pt x="4390" y="787"/>
                </a:lnTo>
                <a:lnTo>
                  <a:pt x="4418" y="826"/>
                </a:lnTo>
                <a:lnTo>
                  <a:pt x="4445" y="728"/>
                </a:lnTo>
                <a:lnTo>
                  <a:pt x="4473" y="787"/>
                </a:lnTo>
                <a:lnTo>
                  <a:pt x="4500" y="754"/>
                </a:lnTo>
                <a:lnTo>
                  <a:pt x="4527" y="557"/>
                </a:lnTo>
                <a:lnTo>
                  <a:pt x="4555" y="544"/>
                </a:lnTo>
                <a:lnTo>
                  <a:pt x="4582" y="492"/>
                </a:lnTo>
                <a:lnTo>
                  <a:pt x="4610" y="475"/>
                </a:lnTo>
                <a:lnTo>
                  <a:pt x="4637" y="475"/>
                </a:lnTo>
                <a:lnTo>
                  <a:pt x="4664" y="521"/>
                </a:lnTo>
                <a:lnTo>
                  <a:pt x="4692" y="469"/>
                </a:lnTo>
                <a:lnTo>
                  <a:pt x="4719" y="403"/>
                </a:lnTo>
                <a:lnTo>
                  <a:pt x="4747" y="328"/>
                </a:lnTo>
                <a:lnTo>
                  <a:pt x="4774" y="334"/>
                </a:lnTo>
                <a:lnTo>
                  <a:pt x="4801" y="469"/>
                </a:lnTo>
                <a:lnTo>
                  <a:pt x="4829" y="567"/>
                </a:lnTo>
                <a:lnTo>
                  <a:pt x="4856" y="587"/>
                </a:lnTo>
                <a:lnTo>
                  <a:pt x="4884" y="613"/>
                </a:lnTo>
                <a:lnTo>
                  <a:pt x="4911" y="642"/>
                </a:lnTo>
                <a:lnTo>
                  <a:pt x="4938" y="626"/>
                </a:lnTo>
                <a:lnTo>
                  <a:pt x="4966" y="610"/>
                </a:lnTo>
                <a:lnTo>
                  <a:pt x="4993" y="597"/>
                </a:lnTo>
                <a:lnTo>
                  <a:pt x="5021" y="629"/>
                </a:lnTo>
                <a:lnTo>
                  <a:pt x="5048" y="734"/>
                </a:lnTo>
                <a:lnTo>
                  <a:pt x="5075" y="708"/>
                </a:lnTo>
                <a:lnTo>
                  <a:pt x="5103" y="620"/>
                </a:lnTo>
                <a:lnTo>
                  <a:pt x="5130" y="423"/>
                </a:lnTo>
                <a:lnTo>
                  <a:pt x="5158" y="410"/>
                </a:lnTo>
                <a:lnTo>
                  <a:pt x="5185" y="475"/>
                </a:lnTo>
                <a:lnTo>
                  <a:pt x="5213" y="472"/>
                </a:lnTo>
                <a:lnTo>
                  <a:pt x="5244" y="315"/>
                </a:lnTo>
                <a:lnTo>
                  <a:pt x="5271" y="312"/>
                </a:lnTo>
                <a:lnTo>
                  <a:pt x="5299" y="312"/>
                </a:lnTo>
                <a:lnTo>
                  <a:pt x="5326" y="279"/>
                </a:lnTo>
                <a:lnTo>
                  <a:pt x="5354" y="374"/>
                </a:lnTo>
                <a:lnTo>
                  <a:pt x="5381" y="403"/>
                </a:lnTo>
                <a:lnTo>
                  <a:pt x="5408" y="413"/>
                </a:lnTo>
                <a:lnTo>
                  <a:pt x="5436" y="289"/>
                </a:lnTo>
                <a:lnTo>
                  <a:pt x="5463" y="331"/>
                </a:lnTo>
                <a:lnTo>
                  <a:pt x="5491" y="174"/>
                </a:lnTo>
                <a:lnTo>
                  <a:pt x="5518" y="0"/>
                </a:lnTo>
                <a:lnTo>
                  <a:pt x="5545" y="144"/>
                </a:lnTo>
                <a:lnTo>
                  <a:pt x="5573" y="197"/>
                </a:lnTo>
                <a:lnTo>
                  <a:pt x="5600" y="220"/>
                </a:lnTo>
                <a:lnTo>
                  <a:pt x="5628" y="187"/>
                </a:lnTo>
                <a:lnTo>
                  <a:pt x="5655" y="217"/>
                </a:lnTo>
                <a:lnTo>
                  <a:pt x="5683" y="177"/>
                </a:lnTo>
                <a:lnTo>
                  <a:pt x="5710" y="177"/>
                </a:lnTo>
                <a:lnTo>
                  <a:pt x="5737" y="226"/>
                </a:lnTo>
                <a:lnTo>
                  <a:pt x="5765" y="112"/>
                </a:lnTo>
                <a:lnTo>
                  <a:pt x="5792" y="226"/>
                </a:lnTo>
                <a:lnTo>
                  <a:pt x="5820" y="246"/>
                </a:lnTo>
                <a:lnTo>
                  <a:pt x="5847" y="285"/>
                </a:lnTo>
                <a:lnTo>
                  <a:pt x="5875" y="456"/>
                </a:lnTo>
                <a:lnTo>
                  <a:pt x="5902" y="485"/>
                </a:lnTo>
                <a:lnTo>
                  <a:pt x="5929" y="587"/>
                </a:lnTo>
                <a:lnTo>
                  <a:pt x="5957" y="603"/>
                </a:lnTo>
                <a:lnTo>
                  <a:pt x="5984" y="715"/>
                </a:lnTo>
                <a:lnTo>
                  <a:pt x="6012" y="554"/>
                </a:lnTo>
                <a:lnTo>
                  <a:pt x="6039" y="616"/>
                </a:lnTo>
                <a:lnTo>
                  <a:pt x="6066" y="665"/>
                </a:lnTo>
                <a:lnTo>
                  <a:pt x="6094" y="734"/>
                </a:lnTo>
                <a:lnTo>
                  <a:pt x="6121" y="774"/>
                </a:lnTo>
                <a:lnTo>
                  <a:pt x="6149" y="819"/>
                </a:lnTo>
                <a:lnTo>
                  <a:pt x="6176" y="859"/>
                </a:lnTo>
                <a:lnTo>
                  <a:pt x="6203" y="741"/>
                </a:lnTo>
                <a:lnTo>
                  <a:pt x="6231" y="711"/>
                </a:lnTo>
                <a:lnTo>
                  <a:pt x="6258" y="787"/>
                </a:lnTo>
                <a:lnTo>
                  <a:pt x="6286" y="760"/>
                </a:lnTo>
                <a:lnTo>
                  <a:pt x="6313" y="754"/>
                </a:lnTo>
                <a:lnTo>
                  <a:pt x="6340" y="829"/>
                </a:lnTo>
                <a:lnTo>
                  <a:pt x="6368" y="875"/>
                </a:lnTo>
                <a:lnTo>
                  <a:pt x="6395" y="829"/>
                </a:lnTo>
                <a:lnTo>
                  <a:pt x="6423" y="911"/>
                </a:lnTo>
                <a:lnTo>
                  <a:pt x="6450" y="849"/>
                </a:lnTo>
                <a:lnTo>
                  <a:pt x="6478" y="774"/>
                </a:lnTo>
                <a:lnTo>
                  <a:pt x="6505" y="665"/>
                </a:lnTo>
                <a:lnTo>
                  <a:pt x="6532" y="659"/>
                </a:lnTo>
                <a:lnTo>
                  <a:pt x="6560" y="652"/>
                </a:lnTo>
                <a:lnTo>
                  <a:pt x="6587" y="616"/>
                </a:lnTo>
                <a:lnTo>
                  <a:pt x="6615" y="665"/>
                </a:lnTo>
                <a:lnTo>
                  <a:pt x="6641" y="737"/>
                </a:lnTo>
              </a:path>
            </a:pathLst>
          </a:custGeom>
          <a:noFill/>
          <a:ln w="28575"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cxnSp>
        <p:nvCxnSpPr>
          <p:cNvPr id="124" name="Straight Arrow Connector 123">
            <a:extLst>
              <a:ext uri="{FF2B5EF4-FFF2-40B4-BE49-F238E27FC236}">
                <a16:creationId xmlns:a16="http://schemas.microsoft.com/office/drawing/2014/main" id="{8EB4A55A-7994-9941-95FA-43D7AE10E653}"/>
              </a:ext>
            </a:extLst>
          </p:cNvPr>
          <p:cNvCxnSpPr>
            <a:cxnSpLocks/>
          </p:cNvCxnSpPr>
          <p:nvPr/>
        </p:nvCxnSpPr>
        <p:spPr>
          <a:xfrm>
            <a:off x="3651333" y="2969824"/>
            <a:ext cx="0" cy="669134"/>
          </a:xfrm>
          <a:prstGeom prst="straightConnector1">
            <a:avLst/>
          </a:prstGeom>
          <a:ln w="285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6BD912E8-9C1E-2CAC-60E7-05C9860DF4F3}"/>
              </a:ext>
            </a:extLst>
          </p:cNvPr>
          <p:cNvCxnSpPr>
            <a:cxnSpLocks/>
          </p:cNvCxnSpPr>
          <p:nvPr/>
        </p:nvCxnSpPr>
        <p:spPr>
          <a:xfrm>
            <a:off x="8186551" y="2190203"/>
            <a:ext cx="0" cy="784271"/>
          </a:xfrm>
          <a:prstGeom prst="straightConnector1">
            <a:avLst/>
          </a:prstGeom>
          <a:ln w="285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8E01583E-EDA6-D1CF-D731-119F11BB397F}"/>
              </a:ext>
            </a:extLst>
          </p:cNvPr>
          <p:cNvCxnSpPr/>
          <p:nvPr/>
        </p:nvCxnSpPr>
        <p:spPr>
          <a:xfrm>
            <a:off x="8137719" y="5073068"/>
            <a:ext cx="33099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8" name="TextBox 10">
            <a:extLst>
              <a:ext uri="{FF2B5EF4-FFF2-40B4-BE49-F238E27FC236}">
                <a16:creationId xmlns:a16="http://schemas.microsoft.com/office/drawing/2014/main" id="{DDD792D4-1D12-C548-A5FF-4010B3673434}"/>
              </a:ext>
            </a:extLst>
          </p:cNvPr>
          <p:cNvSpPr txBox="1"/>
          <p:nvPr/>
        </p:nvSpPr>
        <p:spPr>
          <a:xfrm>
            <a:off x="8481918" y="4927658"/>
            <a:ext cx="314432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latin typeface="Arial" panose="020B0604020202020204" pitchFamily="34" charset="0"/>
                <a:cs typeface="Arial" panose="020B0604020202020204" pitchFamily="34" charset="0"/>
              </a:rPr>
              <a:t>Sleep Country Canada Holding Ink (ZZZ)</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6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0E8AA5D-CA0E-D10E-23EC-BF7866C53F2B}"/>
              </a:ext>
            </a:extLst>
          </p:cNvPr>
          <p:cNvSpPr/>
          <p:nvPr/>
        </p:nvSpPr>
        <p:spPr>
          <a:xfrm>
            <a:off x="449899" y="1463514"/>
            <a:ext cx="1463040" cy="1463040"/>
          </a:xfrm>
          <a:prstGeom prst="ellipse">
            <a:avLst/>
          </a:prstGeom>
          <a:blipFill dpi="0" rotWithShape="1">
            <a:blip r:embed="rId2" cstate="print">
              <a:extLst>
                <a:ext uri="{28A0092B-C50C-407E-A947-70E740481C1C}">
                  <a14:useLocalDpi xmlns:a14="http://schemas.microsoft.com/office/drawing/2010/main"/>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a:extLst>
              <a:ext uri="{FF2B5EF4-FFF2-40B4-BE49-F238E27FC236}">
                <a16:creationId xmlns:a16="http://schemas.microsoft.com/office/drawing/2014/main" id="{3B2C773C-2E51-4A1E-B5ED-ACA219402E93}"/>
              </a:ext>
            </a:extLst>
          </p:cNvPr>
          <p:cNvSpPr>
            <a:spLocks noGrp="1"/>
          </p:cNvSpPr>
          <p:nvPr>
            <p:ph type="title"/>
          </p:nvPr>
        </p:nvSpPr>
        <p:spPr/>
        <p:txBody>
          <a:bodyPr/>
          <a:lstStyle/>
          <a:p>
            <a:r>
              <a:rPr lang="en-CA" dirty="0"/>
              <a:t>Bios</a:t>
            </a:r>
            <a:endParaRPr lang="en-US" dirty="0"/>
          </a:p>
        </p:txBody>
      </p:sp>
      <p:graphicFrame>
        <p:nvGraphicFramePr>
          <p:cNvPr id="6" name="Table 5">
            <a:extLst>
              <a:ext uri="{FF2B5EF4-FFF2-40B4-BE49-F238E27FC236}">
                <a16:creationId xmlns:a16="http://schemas.microsoft.com/office/drawing/2014/main" id="{60DF1AB9-9D98-85C8-D5D5-428307E637EB}"/>
              </a:ext>
            </a:extLst>
          </p:cNvPr>
          <p:cNvGraphicFramePr>
            <a:graphicFrameLocks noGrp="1"/>
          </p:cNvGraphicFramePr>
          <p:nvPr>
            <p:extLst>
              <p:ext uri="{D42A27DB-BD31-4B8C-83A1-F6EECF244321}">
                <p14:modId xmlns:p14="http://schemas.microsoft.com/office/powerpoint/2010/main" val="1812712795"/>
              </p:ext>
            </p:extLst>
          </p:nvPr>
        </p:nvGraphicFramePr>
        <p:xfrm>
          <a:off x="2140277" y="1364986"/>
          <a:ext cx="9523901" cy="3296857"/>
        </p:xfrm>
        <a:graphic>
          <a:graphicData uri="http://schemas.openxmlformats.org/drawingml/2006/table">
            <a:tbl>
              <a:tblPr firstRow="1" bandRow="1">
                <a:tableStyleId>{5C22544A-7EE6-4342-B048-85BDC9FD1C3A}</a:tableStyleId>
              </a:tblPr>
              <a:tblGrid>
                <a:gridCol w="9523901">
                  <a:extLst>
                    <a:ext uri="{9D8B030D-6E8A-4147-A177-3AD203B41FA5}">
                      <a16:colId xmlns:a16="http://schemas.microsoft.com/office/drawing/2014/main" val="20000"/>
                    </a:ext>
                  </a:extLst>
                </a:gridCol>
              </a:tblGrid>
              <a:tr h="398008">
                <a:tc>
                  <a:txBody>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24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William Aldridge, </a:t>
                      </a:r>
                      <a:r>
                        <a:rPr kumimoji="0" lang="en-US" sz="18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MBA, CFA</a:t>
                      </a:r>
                      <a:br>
                        <a:rPr kumimoji="0" lang="en-US" sz="18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Senior Vice President, Investment Management</a:t>
                      </a:r>
                      <a:endParaRPr kumimoji="0" lang="en-US" sz="18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William Aldridge, Senior Vice President, is a Portfolio Manager and Team Co-Lead on the Mackenzie North American Equities Team.</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William’s career in the investment industry began in 2002. He joined Howson Tattersall Investment Counsel in 2006, and the company became part of Mackenzie Investments in 2008. Prior to 2006, William was an Equity Analyst at a Canadian independent broker-dealer covering real estate, transportation and special situations.</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William has a BSc from the University of British Columbia, an MBA from the Richard Ivey School of Business and is a CFA </a:t>
                      </a:r>
                      <a:r>
                        <a:rPr kumimoji="0" lang="en-US" sz="1600" b="0" i="0" u="none" strike="noStrike" kern="1200" cap="none" spc="0" normalizeH="0" baseline="0" noProof="0" dirty="0" err="1">
                          <a:ln>
                            <a:noFill/>
                          </a:ln>
                          <a:solidFill>
                            <a:schemeClr val="accent3"/>
                          </a:solidFill>
                          <a:effectLst/>
                          <a:uLnTx/>
                          <a:uFillTx/>
                          <a:latin typeface="Arial" panose="020B0604020202020204" pitchFamily="34" charset="0"/>
                          <a:ea typeface="+mn-ea"/>
                          <a:cs typeface="Arial" panose="020B0604020202020204" pitchFamily="34" charset="0"/>
                        </a:rPr>
                        <a:t>charterholder</a:t>
                      </a: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454545"/>
                        </a:solidFill>
                        <a:effectLst/>
                        <a:uLnTx/>
                        <a:uFillTx/>
                        <a:latin typeface="Arial" panose="020B0604020202020204" pitchFamily="34" charset="0"/>
                        <a:ea typeface="+mn-ea"/>
                        <a:cs typeface="Arial" panose="020B0604020202020204" pitchFamily="34" charset="0"/>
                      </a:endParaRPr>
                    </a:p>
                  </a:txBody>
                  <a:tcPr marL="0" marR="0" marT="182880" marB="0">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9301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2C773C-2E51-4A1E-B5ED-ACA219402E93}"/>
              </a:ext>
            </a:extLst>
          </p:cNvPr>
          <p:cNvSpPr>
            <a:spLocks noGrp="1"/>
          </p:cNvSpPr>
          <p:nvPr>
            <p:ph type="title"/>
          </p:nvPr>
        </p:nvSpPr>
        <p:spPr/>
        <p:txBody>
          <a:bodyPr/>
          <a:lstStyle/>
          <a:p>
            <a:r>
              <a:rPr lang="en-CA" dirty="0"/>
              <a:t>Bios</a:t>
            </a:r>
            <a:endParaRPr lang="en-US" dirty="0"/>
          </a:p>
        </p:txBody>
      </p:sp>
      <p:sp>
        <p:nvSpPr>
          <p:cNvPr id="9" name="Oval 8">
            <a:extLst>
              <a:ext uri="{FF2B5EF4-FFF2-40B4-BE49-F238E27FC236}">
                <a16:creationId xmlns:a16="http://schemas.microsoft.com/office/drawing/2014/main" id="{545C4F7E-9C0D-F35C-428D-7B470278F826}"/>
              </a:ext>
            </a:extLst>
          </p:cNvPr>
          <p:cNvSpPr/>
          <p:nvPr/>
        </p:nvSpPr>
        <p:spPr>
          <a:xfrm>
            <a:off x="449899" y="1463514"/>
            <a:ext cx="1463040" cy="1463040"/>
          </a:xfrm>
          <a:prstGeom prst="ellipse">
            <a:avLst/>
          </a:prstGeom>
          <a:blipFill dpi="0" rotWithShape="1">
            <a:blip r:embed="rId2" cstate="print">
              <a:extLst>
                <a:ext uri="{28A0092B-C50C-407E-A947-70E740481C1C}">
                  <a14:useLocalDpi xmlns:a14="http://schemas.microsoft.com/office/drawing/2010/main"/>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0" name="Table 9">
            <a:extLst>
              <a:ext uri="{FF2B5EF4-FFF2-40B4-BE49-F238E27FC236}">
                <a16:creationId xmlns:a16="http://schemas.microsoft.com/office/drawing/2014/main" id="{0318772D-9ED8-DAD6-AC61-536F61FB7F0E}"/>
              </a:ext>
            </a:extLst>
          </p:cNvPr>
          <p:cNvGraphicFramePr>
            <a:graphicFrameLocks noGrp="1"/>
          </p:cNvGraphicFramePr>
          <p:nvPr>
            <p:extLst>
              <p:ext uri="{D42A27DB-BD31-4B8C-83A1-F6EECF244321}">
                <p14:modId xmlns:p14="http://schemas.microsoft.com/office/powerpoint/2010/main" val="4277501072"/>
              </p:ext>
            </p:extLst>
          </p:nvPr>
        </p:nvGraphicFramePr>
        <p:xfrm>
          <a:off x="2140277" y="1364986"/>
          <a:ext cx="9523901" cy="3053017"/>
        </p:xfrm>
        <a:graphic>
          <a:graphicData uri="http://schemas.openxmlformats.org/drawingml/2006/table">
            <a:tbl>
              <a:tblPr firstRow="1" bandRow="1">
                <a:tableStyleId>{5C22544A-7EE6-4342-B048-85BDC9FD1C3A}</a:tableStyleId>
              </a:tblPr>
              <a:tblGrid>
                <a:gridCol w="9523901">
                  <a:extLst>
                    <a:ext uri="{9D8B030D-6E8A-4147-A177-3AD203B41FA5}">
                      <a16:colId xmlns:a16="http://schemas.microsoft.com/office/drawing/2014/main" val="20000"/>
                    </a:ext>
                  </a:extLst>
                </a:gridCol>
              </a:tblGrid>
              <a:tr h="398008">
                <a:tc>
                  <a:txBody>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24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Anthony Del Vecchio, </a:t>
                      </a:r>
                      <a:r>
                        <a:rPr kumimoji="0" lang="en-US" sz="18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CFA, CIPM</a:t>
                      </a:r>
                      <a:br>
                        <a:rPr kumimoji="0" lang="en-US" sz="18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Director, Investment Research</a:t>
                      </a:r>
                      <a:endParaRPr kumimoji="0" lang="en-US" sz="18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Anthony Del Vecchio is an Investment Analyst for the Mackenzie North American Equities Team.</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Anthony brings nine years of finance and investment management experience to the team. Prior to joining Mackenzie Investments, he worked as an Investment Analyst for a leading Canadian Financial services company, focusing on Canadian small cap equities.</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Anthony received his Bachelor of Commerce (</a:t>
                      </a:r>
                      <a:r>
                        <a:rPr kumimoji="0" lang="en-US" sz="1600" b="0" i="0" u="none" strike="noStrike" kern="1200" cap="none" spc="0" normalizeH="0" baseline="0" noProof="0" dirty="0" err="1">
                          <a:ln>
                            <a:noFill/>
                          </a:ln>
                          <a:solidFill>
                            <a:schemeClr val="accent3"/>
                          </a:solidFill>
                          <a:effectLst/>
                          <a:uLnTx/>
                          <a:uFillTx/>
                          <a:latin typeface="Arial" panose="020B0604020202020204" pitchFamily="34" charset="0"/>
                          <a:ea typeface="+mn-ea"/>
                          <a:cs typeface="Arial" panose="020B0604020202020204" pitchFamily="34" charset="0"/>
                        </a:rPr>
                        <a:t>Honours</a:t>
                      </a: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 degree with majors in Finance and Marketing from the University of Manitoba. He is a CFA </a:t>
                      </a:r>
                      <a:r>
                        <a:rPr kumimoji="0" lang="en-US" sz="1600" b="0" i="0" u="none" strike="noStrike" kern="1200" cap="none" spc="0" normalizeH="0" baseline="0" noProof="0" dirty="0" err="1">
                          <a:ln>
                            <a:noFill/>
                          </a:ln>
                          <a:solidFill>
                            <a:schemeClr val="accent3"/>
                          </a:solidFill>
                          <a:effectLst/>
                          <a:uLnTx/>
                          <a:uFillTx/>
                          <a:latin typeface="Arial" panose="020B0604020202020204" pitchFamily="34" charset="0"/>
                          <a:ea typeface="+mn-ea"/>
                          <a:cs typeface="Arial" panose="020B0604020202020204" pitchFamily="34" charset="0"/>
                        </a:rPr>
                        <a:t>charterholder</a:t>
                      </a: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 and holds the Certificate in Investment Performance Measurement (CIPM) designation.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454545"/>
                        </a:solidFill>
                        <a:effectLst/>
                        <a:uLnTx/>
                        <a:uFillTx/>
                        <a:latin typeface="Arial" panose="020B0604020202020204" pitchFamily="34" charset="0"/>
                        <a:ea typeface="+mn-ea"/>
                        <a:cs typeface="Arial" panose="020B0604020202020204" pitchFamily="34" charset="0"/>
                      </a:endParaRPr>
                    </a:p>
                  </a:txBody>
                  <a:tcPr marL="0" marR="0" marT="182880" marB="0">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024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080EAB-C961-7CAD-9894-EA7374BC2A13}"/>
              </a:ext>
            </a:extLst>
          </p:cNvPr>
          <p:cNvSpPr>
            <a:spLocks noGrp="1"/>
          </p:cNvSpPr>
          <p:nvPr>
            <p:ph type="body" sz="quarter" idx="10"/>
          </p:nvPr>
        </p:nvSpPr>
        <p:spPr/>
        <p:txBody>
          <a:bodyPr/>
          <a:lstStyle/>
          <a:p>
            <a:r>
              <a:rPr lang="en-CA" dirty="0"/>
              <a:t>Mackenzie Canadian Dividend Fund </a:t>
            </a:r>
          </a:p>
        </p:txBody>
      </p:sp>
      <p:sp>
        <p:nvSpPr>
          <p:cNvPr id="6" name="Text Placeholder 5">
            <a:extLst>
              <a:ext uri="{FF2B5EF4-FFF2-40B4-BE49-F238E27FC236}">
                <a16:creationId xmlns:a16="http://schemas.microsoft.com/office/drawing/2014/main" id="{104AC60E-1D34-45B3-CF21-7C360DA04B5B}"/>
              </a:ext>
            </a:extLst>
          </p:cNvPr>
          <p:cNvSpPr>
            <a:spLocks noGrp="1"/>
          </p:cNvSpPr>
          <p:nvPr>
            <p:ph type="body" sz="quarter" idx="12"/>
          </p:nvPr>
        </p:nvSpPr>
        <p:spPr/>
        <p:txBody>
          <a:bodyPr/>
          <a:lstStyle/>
          <a:p>
            <a:r>
              <a:rPr lang="en-CA" dirty="0"/>
              <a:t>Appendix</a:t>
            </a:r>
          </a:p>
        </p:txBody>
      </p:sp>
    </p:spTree>
    <p:extLst>
      <p:ext uri="{BB962C8B-B14F-4D97-AF65-F5344CB8AC3E}">
        <p14:creationId xmlns:p14="http://schemas.microsoft.com/office/powerpoint/2010/main" val="39988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CB2A890-5B78-596F-BA45-C20403B0C0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769" y="3666477"/>
            <a:ext cx="11192256" cy="2710926"/>
          </a:xfrm>
          <a:prstGeom prst="rect">
            <a:avLst/>
          </a:prstGeom>
        </p:spPr>
      </p:pic>
      <p:sp>
        <p:nvSpPr>
          <p:cNvPr id="3" name="Title 2">
            <a:extLst>
              <a:ext uri="{FF2B5EF4-FFF2-40B4-BE49-F238E27FC236}">
                <a16:creationId xmlns:a16="http://schemas.microsoft.com/office/drawing/2014/main" id="{73584A48-2C4B-2D23-693F-D81F3237F134}"/>
              </a:ext>
            </a:extLst>
          </p:cNvPr>
          <p:cNvSpPr>
            <a:spLocks noGrp="1"/>
          </p:cNvSpPr>
          <p:nvPr>
            <p:ph type="title"/>
          </p:nvPr>
        </p:nvSpPr>
        <p:spPr/>
        <p:txBody>
          <a:bodyPr/>
          <a:lstStyle/>
          <a:p>
            <a:pPr lvl="0"/>
            <a:r>
              <a:rPr lang="en-US" noProof="0" dirty="0"/>
              <a:t>Investment style &amp; philosophy</a:t>
            </a:r>
          </a:p>
        </p:txBody>
      </p:sp>
      <p:sp>
        <p:nvSpPr>
          <p:cNvPr id="6" name="Rectangle 5">
            <a:extLst>
              <a:ext uri="{FF2B5EF4-FFF2-40B4-BE49-F238E27FC236}">
                <a16:creationId xmlns:a16="http://schemas.microsoft.com/office/drawing/2014/main" id="{4260D978-8F22-E1CE-2929-CC594A2DBF0F}"/>
              </a:ext>
            </a:extLst>
          </p:cNvPr>
          <p:cNvSpPr/>
          <p:nvPr/>
        </p:nvSpPr>
        <p:spPr>
          <a:xfrm>
            <a:off x="462770" y="2408265"/>
            <a:ext cx="3566160" cy="1207008"/>
          </a:xfrm>
          <a:prstGeom prst="rect">
            <a:avLst/>
          </a:prstGeom>
          <a:ln w="19050">
            <a:noFill/>
          </a:ln>
        </p:spPr>
        <p:txBody>
          <a:bodyPr wrap="square" lIns="91440" tIns="91440" rIns="0" bIns="0" anchor="t" anchorCtr="0">
            <a:noAutofit/>
          </a:bodyPr>
          <a:lstStyle/>
          <a:p>
            <a:pPr marL="171450" lvl="1" indent="-171450">
              <a:spcAft>
                <a:spcPts val="400"/>
              </a:spcAft>
              <a:buClr>
                <a:schemeClr val="accent4"/>
              </a:buClr>
              <a:buFont typeface="Arial" panose="020B0604020202020204" pitchFamily="34" charset="0"/>
              <a:buChar char="•"/>
            </a:pPr>
            <a:r>
              <a:rPr lang="en-US" sz="1200" dirty="0">
                <a:solidFill>
                  <a:schemeClr val="accent3"/>
                </a:solidFill>
                <a:latin typeface="Noto Sans" panose="020B0502040504020204" pitchFamily="34" charset="0"/>
                <a:ea typeface="Noto Sans" panose="020B0502040504020204" pitchFamily="34" charset="0"/>
                <a:cs typeface="Noto Sans" panose="020B0502040504020204" pitchFamily="34" charset="0"/>
              </a:rPr>
              <a:t>Company and stock specific</a:t>
            </a:r>
          </a:p>
          <a:p>
            <a:pPr marL="171450" lvl="1" indent="-171450">
              <a:spcAft>
                <a:spcPts val="400"/>
              </a:spcAft>
              <a:buClr>
                <a:schemeClr val="accent4"/>
              </a:buClr>
              <a:buFont typeface="Arial" panose="020B0604020202020204" pitchFamily="34" charset="0"/>
              <a:buChar char="•"/>
            </a:pPr>
            <a:r>
              <a:rPr lang="en-US" sz="1200" dirty="0">
                <a:solidFill>
                  <a:schemeClr val="accent3"/>
                </a:solidFill>
                <a:latin typeface="Noto Sans" panose="020B0502040504020204" pitchFamily="34" charset="0"/>
                <a:ea typeface="Noto Sans" panose="020B0502040504020204" pitchFamily="34" charset="0"/>
                <a:cs typeface="Noto Sans" panose="020B0502040504020204" pitchFamily="34" charset="0"/>
              </a:rPr>
              <a:t>Macro factors</a:t>
            </a:r>
          </a:p>
          <a:p>
            <a:pPr marL="171450" lvl="1" indent="-171450">
              <a:spcAft>
                <a:spcPts val="400"/>
              </a:spcAft>
              <a:buClr>
                <a:schemeClr val="accent4"/>
              </a:buClr>
              <a:buFont typeface="Arial" panose="020B0604020202020204" pitchFamily="34" charset="0"/>
              <a:buChar char="•"/>
            </a:pPr>
            <a:r>
              <a:rPr lang="en-US" sz="1200" dirty="0">
                <a:solidFill>
                  <a:schemeClr val="accent3"/>
                </a:solidFill>
                <a:latin typeface="Noto Sans" panose="020B0502040504020204" pitchFamily="34" charset="0"/>
                <a:ea typeface="Noto Sans" panose="020B0502040504020204" pitchFamily="34" charset="0"/>
                <a:cs typeface="Noto Sans" panose="020B0502040504020204" pitchFamily="34" charset="0"/>
              </a:rPr>
              <a:t>Secular factors</a:t>
            </a:r>
          </a:p>
        </p:txBody>
      </p:sp>
      <p:sp>
        <p:nvSpPr>
          <p:cNvPr id="7" name="Rectangle 6">
            <a:extLst>
              <a:ext uri="{FF2B5EF4-FFF2-40B4-BE49-F238E27FC236}">
                <a16:creationId xmlns:a16="http://schemas.microsoft.com/office/drawing/2014/main" id="{FA0F5FE1-CA1E-97A5-5CB3-E84BB675A355}"/>
              </a:ext>
            </a:extLst>
          </p:cNvPr>
          <p:cNvSpPr/>
          <p:nvPr/>
        </p:nvSpPr>
        <p:spPr>
          <a:xfrm>
            <a:off x="1129486" y="1835894"/>
            <a:ext cx="2899444" cy="428750"/>
          </a:xfrm>
          <a:prstGeom prst="rect">
            <a:avLst/>
          </a:prstGeom>
          <a:solidFill>
            <a:schemeClr val="accent2"/>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274320" tIns="96000" rIns="240000" bIns="96000" rtlCol="0" anchor="ctr"/>
          <a:lstStyle/>
          <a:p>
            <a:pPr lvl="0">
              <a:buNone/>
            </a:pPr>
            <a:r>
              <a:rPr lang="en-US" sz="1400" b="1" dirty="0">
                <a:latin typeface="Noto Sans" panose="020B0502040504020204" pitchFamily="34" charset="0"/>
                <a:ea typeface="Noto Sans" panose="020B0502040504020204" pitchFamily="34" charset="0"/>
                <a:cs typeface="Noto Sans" panose="020B0502040504020204" pitchFamily="34" charset="0"/>
              </a:rPr>
              <a:t>Bottom-up focus</a:t>
            </a:r>
          </a:p>
        </p:txBody>
      </p:sp>
      <p:sp>
        <p:nvSpPr>
          <p:cNvPr id="15" name="Oval 14">
            <a:extLst>
              <a:ext uri="{FF2B5EF4-FFF2-40B4-BE49-F238E27FC236}">
                <a16:creationId xmlns:a16="http://schemas.microsoft.com/office/drawing/2014/main" id="{ACF2CC4B-0C22-BD71-1775-BCD97A7A791F}"/>
              </a:ext>
            </a:extLst>
          </p:cNvPr>
          <p:cNvSpPr/>
          <p:nvPr/>
        </p:nvSpPr>
        <p:spPr>
          <a:xfrm>
            <a:off x="436604" y="1654949"/>
            <a:ext cx="790640" cy="79064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1</a:t>
            </a:r>
          </a:p>
        </p:txBody>
      </p:sp>
      <p:sp>
        <p:nvSpPr>
          <p:cNvPr id="16" name="Rectangle 15">
            <a:extLst>
              <a:ext uri="{FF2B5EF4-FFF2-40B4-BE49-F238E27FC236}">
                <a16:creationId xmlns:a16="http://schemas.microsoft.com/office/drawing/2014/main" id="{CC6564DB-3162-8C91-2B8B-8B8839CE2468}"/>
              </a:ext>
            </a:extLst>
          </p:cNvPr>
          <p:cNvSpPr/>
          <p:nvPr/>
        </p:nvSpPr>
        <p:spPr>
          <a:xfrm>
            <a:off x="4284606" y="2408265"/>
            <a:ext cx="3566160" cy="1207008"/>
          </a:xfrm>
          <a:prstGeom prst="rect">
            <a:avLst/>
          </a:prstGeom>
          <a:ln w="19050">
            <a:noFill/>
          </a:ln>
        </p:spPr>
        <p:txBody>
          <a:bodyPr wrap="square" lIns="91440" tIns="91440" rIns="0" bIns="0" anchor="t" anchorCtr="0">
            <a:noAutofit/>
          </a:bodyPr>
          <a:lstStyle/>
          <a:p>
            <a:pPr marL="171450" lvl="1" indent="-171450">
              <a:spcAft>
                <a:spcPts val="400"/>
              </a:spcAft>
              <a:buClr>
                <a:schemeClr val="accent4"/>
              </a:buClr>
              <a:buFont typeface="Arial" panose="020B0604020202020204" pitchFamily="34" charset="0"/>
              <a:buChar char="•"/>
            </a:pPr>
            <a:r>
              <a:rPr lang="en-US" sz="1200" dirty="0">
                <a:solidFill>
                  <a:schemeClr val="accent3"/>
                </a:solidFill>
                <a:latin typeface="Noto Sans" panose="020B0502040504020204" pitchFamily="34" charset="0"/>
                <a:ea typeface="Noto Sans" panose="020B0502040504020204" pitchFamily="34" charset="0"/>
                <a:cs typeface="Noto Sans" panose="020B0502040504020204" pitchFamily="34" charset="0"/>
              </a:rPr>
              <a:t>Advantage over increasingly short-term focused market</a:t>
            </a:r>
          </a:p>
          <a:p>
            <a:pPr marL="171450" lvl="1" indent="-171450">
              <a:spcAft>
                <a:spcPts val="400"/>
              </a:spcAft>
              <a:buClr>
                <a:schemeClr val="accent4"/>
              </a:buClr>
              <a:buFont typeface="Arial" panose="020B0604020202020204" pitchFamily="34" charset="0"/>
              <a:buChar char="•"/>
            </a:pPr>
            <a:r>
              <a:rPr lang="en-US" sz="1200" dirty="0">
                <a:solidFill>
                  <a:schemeClr val="accent3"/>
                </a:solidFill>
                <a:latin typeface="Noto Sans" panose="020B0502040504020204" pitchFamily="34" charset="0"/>
                <a:ea typeface="Noto Sans" panose="020B0502040504020204" pitchFamily="34" charset="0"/>
                <a:cs typeface="Noto Sans" panose="020B0502040504020204" pitchFamily="34" charset="0"/>
              </a:rPr>
              <a:t>Length of time horizon measured against margin of safety</a:t>
            </a:r>
          </a:p>
        </p:txBody>
      </p:sp>
      <p:sp>
        <p:nvSpPr>
          <p:cNvPr id="19" name="Rectangle 18">
            <a:extLst>
              <a:ext uri="{FF2B5EF4-FFF2-40B4-BE49-F238E27FC236}">
                <a16:creationId xmlns:a16="http://schemas.microsoft.com/office/drawing/2014/main" id="{4ED1A411-080B-C16E-41E5-A63BED577C9A}"/>
              </a:ext>
            </a:extLst>
          </p:cNvPr>
          <p:cNvSpPr/>
          <p:nvPr/>
        </p:nvSpPr>
        <p:spPr>
          <a:xfrm>
            <a:off x="8087397" y="2408265"/>
            <a:ext cx="3566160" cy="1207008"/>
          </a:xfrm>
          <a:prstGeom prst="rect">
            <a:avLst/>
          </a:prstGeom>
          <a:ln w="19050">
            <a:noFill/>
          </a:ln>
        </p:spPr>
        <p:txBody>
          <a:bodyPr wrap="square" lIns="91440" tIns="91440" rIns="0" bIns="0" anchor="t" anchorCtr="0">
            <a:noAutofit/>
          </a:bodyPr>
          <a:lstStyle/>
          <a:p>
            <a:pPr marL="171450" lvl="1" indent="-171450">
              <a:spcAft>
                <a:spcPts val="400"/>
              </a:spcAft>
              <a:buClr>
                <a:schemeClr val="accent4"/>
              </a:buClr>
              <a:buFont typeface="Arial" panose="020B0604020202020204" pitchFamily="34" charset="0"/>
              <a:buChar char="•"/>
            </a:pPr>
            <a:r>
              <a:rPr lang="en-US" sz="1200" dirty="0">
                <a:solidFill>
                  <a:schemeClr val="accent3"/>
                </a:solidFill>
                <a:latin typeface="Noto Sans" panose="020B0502040504020204" pitchFamily="34" charset="0"/>
                <a:ea typeface="Noto Sans" panose="020B0502040504020204" pitchFamily="34" charset="0"/>
                <a:cs typeface="Noto Sans" panose="020B0502040504020204" pitchFamily="34" charset="0"/>
              </a:rPr>
              <a:t>Portfolio weights adjusted based on return relative to risk</a:t>
            </a:r>
          </a:p>
          <a:p>
            <a:pPr marL="171450" lvl="1" indent="-171450">
              <a:spcAft>
                <a:spcPts val="400"/>
              </a:spcAft>
              <a:buClr>
                <a:schemeClr val="accent4"/>
              </a:buClr>
              <a:buFont typeface="Arial" panose="020B0604020202020204" pitchFamily="34" charset="0"/>
              <a:buChar char="•"/>
            </a:pPr>
            <a:r>
              <a:rPr lang="en-US" sz="1200" dirty="0">
                <a:solidFill>
                  <a:schemeClr val="accent3"/>
                </a:solidFill>
                <a:latin typeface="Noto Sans" panose="020B0502040504020204" pitchFamily="34" charset="0"/>
                <a:ea typeface="Noto Sans" panose="020B0502040504020204" pitchFamily="34" charset="0"/>
                <a:cs typeface="Noto Sans" panose="020B0502040504020204" pitchFamily="34" charset="0"/>
              </a:rPr>
              <a:t>Consideration of ESG Factors</a:t>
            </a:r>
          </a:p>
        </p:txBody>
      </p:sp>
      <p:sp>
        <p:nvSpPr>
          <p:cNvPr id="20" name="Rectangle 19">
            <a:extLst>
              <a:ext uri="{FF2B5EF4-FFF2-40B4-BE49-F238E27FC236}">
                <a16:creationId xmlns:a16="http://schemas.microsoft.com/office/drawing/2014/main" id="{5758CBEC-41AD-B2BC-CE59-CBBDEDE066C7}"/>
              </a:ext>
            </a:extLst>
          </p:cNvPr>
          <p:cNvSpPr/>
          <p:nvPr/>
        </p:nvSpPr>
        <p:spPr>
          <a:xfrm>
            <a:off x="4951322" y="1835894"/>
            <a:ext cx="2899444" cy="428750"/>
          </a:xfrm>
          <a:prstGeom prst="rect">
            <a:avLst/>
          </a:prstGeom>
          <a:solidFill>
            <a:schemeClr val="accent3"/>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274320" tIns="96000" rIns="240000" bIns="96000" rtlCol="0" anchor="ctr"/>
          <a:lstStyle/>
          <a:p>
            <a:pPr lvl="0">
              <a:buNone/>
            </a:pPr>
            <a:r>
              <a:rPr lang="en-US" sz="1400" b="1" dirty="0">
                <a:latin typeface="Noto Sans" panose="020B0502040504020204" pitchFamily="34" charset="0"/>
                <a:ea typeface="Noto Sans" panose="020B0502040504020204" pitchFamily="34" charset="0"/>
                <a:cs typeface="Noto Sans" panose="020B0502040504020204" pitchFamily="34" charset="0"/>
              </a:rPr>
              <a:t>Time horizon 1-3 years</a:t>
            </a:r>
          </a:p>
        </p:txBody>
      </p:sp>
      <p:sp>
        <p:nvSpPr>
          <p:cNvPr id="21" name="Rectangle 20">
            <a:extLst>
              <a:ext uri="{FF2B5EF4-FFF2-40B4-BE49-F238E27FC236}">
                <a16:creationId xmlns:a16="http://schemas.microsoft.com/office/drawing/2014/main" id="{6A455099-D644-13E8-E6DC-F28CFEBB89D1}"/>
              </a:ext>
            </a:extLst>
          </p:cNvPr>
          <p:cNvSpPr/>
          <p:nvPr/>
        </p:nvSpPr>
        <p:spPr>
          <a:xfrm>
            <a:off x="8754113" y="1835894"/>
            <a:ext cx="2899444" cy="428750"/>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274320" tIns="96000" rIns="240000" bIns="96000" rtlCol="0" anchor="ctr"/>
          <a:lstStyle/>
          <a:p>
            <a:pPr lvl="0">
              <a:buNone/>
            </a:pPr>
            <a:r>
              <a:rPr lang="en-US" sz="1400" b="1" dirty="0">
                <a:latin typeface="Noto Sans" panose="020B0502040504020204" pitchFamily="34" charset="0"/>
                <a:ea typeface="Noto Sans" panose="020B0502040504020204" pitchFamily="34" charset="0"/>
                <a:cs typeface="Noto Sans" panose="020B0502040504020204" pitchFamily="34" charset="0"/>
              </a:rPr>
              <a:t>Adjust for Risk</a:t>
            </a:r>
          </a:p>
        </p:txBody>
      </p:sp>
      <p:sp>
        <p:nvSpPr>
          <p:cNvPr id="22" name="Oval 21">
            <a:extLst>
              <a:ext uri="{FF2B5EF4-FFF2-40B4-BE49-F238E27FC236}">
                <a16:creationId xmlns:a16="http://schemas.microsoft.com/office/drawing/2014/main" id="{FF887180-954B-8917-950B-0D885E91B63E}"/>
              </a:ext>
            </a:extLst>
          </p:cNvPr>
          <p:cNvSpPr/>
          <p:nvPr/>
        </p:nvSpPr>
        <p:spPr>
          <a:xfrm>
            <a:off x="4265842" y="1654949"/>
            <a:ext cx="790640" cy="79064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2</a:t>
            </a:r>
          </a:p>
        </p:txBody>
      </p:sp>
      <p:sp>
        <p:nvSpPr>
          <p:cNvPr id="23" name="Oval 22">
            <a:extLst>
              <a:ext uri="{FF2B5EF4-FFF2-40B4-BE49-F238E27FC236}">
                <a16:creationId xmlns:a16="http://schemas.microsoft.com/office/drawing/2014/main" id="{3ED2671E-6716-5881-0C74-6E0252692E20}"/>
              </a:ext>
            </a:extLst>
          </p:cNvPr>
          <p:cNvSpPr/>
          <p:nvPr/>
        </p:nvSpPr>
        <p:spPr>
          <a:xfrm>
            <a:off x="8087397" y="1654949"/>
            <a:ext cx="790640" cy="79064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3</a:t>
            </a:r>
          </a:p>
        </p:txBody>
      </p:sp>
      <p:sp>
        <p:nvSpPr>
          <p:cNvPr id="24" name="Rectangle 23">
            <a:extLst>
              <a:ext uri="{FF2B5EF4-FFF2-40B4-BE49-F238E27FC236}">
                <a16:creationId xmlns:a16="http://schemas.microsoft.com/office/drawing/2014/main" id="{8B7BB52A-D2DF-3F11-713E-D2C282A3976F}"/>
              </a:ext>
            </a:extLst>
          </p:cNvPr>
          <p:cNvSpPr/>
          <p:nvPr/>
        </p:nvSpPr>
        <p:spPr>
          <a:xfrm>
            <a:off x="462770" y="3724019"/>
            <a:ext cx="3566160" cy="69777"/>
          </a:xfrm>
          <a:prstGeom prst="rect">
            <a:avLst/>
          </a:prstGeom>
          <a:solidFill>
            <a:schemeClr val="accent2"/>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274320" tIns="96000" rIns="240000" bIns="96000" rtlCol="0" anchor="ctr"/>
          <a:lstStyle/>
          <a:p>
            <a:pPr lvl="0">
              <a:buNone/>
            </a:pPr>
            <a:endParaRPr lang="en-US" sz="14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25" name="Rectangle 24">
            <a:extLst>
              <a:ext uri="{FF2B5EF4-FFF2-40B4-BE49-F238E27FC236}">
                <a16:creationId xmlns:a16="http://schemas.microsoft.com/office/drawing/2014/main" id="{4054C44F-FDBA-B1C3-411E-D5A74BD8B6B8}"/>
              </a:ext>
            </a:extLst>
          </p:cNvPr>
          <p:cNvSpPr/>
          <p:nvPr/>
        </p:nvSpPr>
        <p:spPr>
          <a:xfrm>
            <a:off x="4284606" y="3724019"/>
            <a:ext cx="3566160" cy="69777"/>
          </a:xfrm>
          <a:prstGeom prst="rect">
            <a:avLst/>
          </a:prstGeom>
          <a:solidFill>
            <a:schemeClr val="accent3"/>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274320" tIns="96000" rIns="240000" bIns="96000" rtlCol="0" anchor="ctr"/>
          <a:lstStyle/>
          <a:p>
            <a:pPr lvl="0">
              <a:buNone/>
            </a:pPr>
            <a:endParaRPr lang="en-US" sz="14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26" name="Rectangle 25">
            <a:extLst>
              <a:ext uri="{FF2B5EF4-FFF2-40B4-BE49-F238E27FC236}">
                <a16:creationId xmlns:a16="http://schemas.microsoft.com/office/drawing/2014/main" id="{9815E920-758B-38CB-9F9D-D2FF61DA5711}"/>
              </a:ext>
            </a:extLst>
          </p:cNvPr>
          <p:cNvSpPr/>
          <p:nvPr/>
        </p:nvSpPr>
        <p:spPr>
          <a:xfrm>
            <a:off x="8087397" y="3724019"/>
            <a:ext cx="3566160" cy="69777"/>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274320" tIns="96000" rIns="240000" bIns="96000" rtlCol="0" anchor="ctr"/>
          <a:lstStyle/>
          <a:p>
            <a:pPr lvl="0">
              <a:buNone/>
            </a:pPr>
            <a:endParaRPr lang="en-US" sz="1400" b="1"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19253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24A635EA-8F58-67BB-17BC-BC66A6D2C178}"/>
              </a:ext>
            </a:extLst>
          </p:cNvPr>
          <p:cNvSpPr>
            <a:spLocks noGrp="1"/>
          </p:cNvSpPr>
          <p:nvPr>
            <p:ph type="body" sz="quarter" idx="14"/>
          </p:nvPr>
        </p:nvSpPr>
        <p:spPr/>
        <p:txBody>
          <a:bodyPr/>
          <a:lstStyle/>
          <a:p>
            <a:endParaRPr lang="en-CA"/>
          </a:p>
        </p:txBody>
      </p:sp>
      <p:pic>
        <p:nvPicPr>
          <p:cNvPr id="4" name="Picture Placeholder 3">
            <a:extLst>
              <a:ext uri="{FF2B5EF4-FFF2-40B4-BE49-F238E27FC236}">
                <a16:creationId xmlns:a16="http://schemas.microsoft.com/office/drawing/2014/main" id="{CCD44548-7910-E058-3E7C-47757B99FF56}"/>
              </a:ext>
            </a:extLst>
          </p:cNvPr>
          <p:cNvPicPr>
            <a:picLocks noGrp="1" noChangeAspect="1"/>
          </p:cNvPicPr>
          <p:nvPr>
            <p:ph type="pic" sz="quarter" idx="15"/>
          </p:nvPr>
        </p:nvPicPr>
        <p:blipFill>
          <a:blip r:embed="rId2"/>
          <a:srcRect l="26" r="26"/>
          <a:stretch>
            <a:fillRect/>
          </a:stretch>
        </p:blipFill>
        <p:spPr>
          <a:ln w="28575">
            <a:solidFill>
              <a:schemeClr val="bg1"/>
            </a:solidFill>
          </a:ln>
        </p:spPr>
      </p:pic>
      <p:sp>
        <p:nvSpPr>
          <p:cNvPr id="5" name="Title 2">
            <a:extLst>
              <a:ext uri="{FF2B5EF4-FFF2-40B4-BE49-F238E27FC236}">
                <a16:creationId xmlns:a16="http://schemas.microsoft.com/office/drawing/2014/main" id="{76583045-29D4-9C1B-0FE2-39BFA3237500}"/>
              </a:ext>
            </a:extLst>
          </p:cNvPr>
          <p:cNvSpPr>
            <a:spLocks noGrp="1"/>
          </p:cNvSpPr>
          <p:nvPr>
            <p:ph type="title"/>
          </p:nvPr>
        </p:nvSpPr>
        <p:spPr/>
        <p:txBody>
          <a:bodyPr/>
          <a:lstStyle/>
          <a:p>
            <a:r>
              <a:rPr lang="en-US" dirty="0"/>
              <a:t>William Aldridge, </a:t>
            </a:r>
            <a:r>
              <a:rPr lang="en-US" sz="2400" b="0" dirty="0"/>
              <a:t>MBA, CFA</a:t>
            </a:r>
            <a:endParaRPr lang="en-US" b="0" dirty="0"/>
          </a:p>
        </p:txBody>
      </p:sp>
      <p:sp>
        <p:nvSpPr>
          <p:cNvPr id="2" name="Subtitle 1">
            <a:extLst>
              <a:ext uri="{FF2B5EF4-FFF2-40B4-BE49-F238E27FC236}">
                <a16:creationId xmlns:a16="http://schemas.microsoft.com/office/drawing/2014/main" id="{FD6F657C-B9F7-7A3D-97A1-DE660B36F19B}"/>
              </a:ext>
            </a:extLst>
          </p:cNvPr>
          <p:cNvSpPr>
            <a:spLocks noGrp="1"/>
          </p:cNvSpPr>
          <p:nvPr>
            <p:ph type="subTitle" idx="10"/>
          </p:nvPr>
        </p:nvSpPr>
        <p:spPr/>
        <p:txBody>
          <a:bodyPr/>
          <a:lstStyle/>
          <a:p>
            <a:r>
              <a:rPr lang="en-CA" dirty="0"/>
              <a:t>Senior VP, Portfolio Manager</a:t>
            </a:r>
          </a:p>
        </p:txBody>
      </p:sp>
      <p:sp>
        <p:nvSpPr>
          <p:cNvPr id="8" name="TextBox 7">
            <a:extLst>
              <a:ext uri="{FF2B5EF4-FFF2-40B4-BE49-F238E27FC236}">
                <a16:creationId xmlns:a16="http://schemas.microsoft.com/office/drawing/2014/main" id="{AF9ABC44-82DB-58E7-F53C-B547A39D95CF}"/>
              </a:ext>
            </a:extLst>
          </p:cNvPr>
          <p:cNvSpPr txBox="1"/>
          <p:nvPr/>
        </p:nvSpPr>
        <p:spPr>
          <a:xfrm>
            <a:off x="325323" y="1022264"/>
            <a:ext cx="10074602"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Mackenzie Canadian Equity Fund</a:t>
            </a:r>
            <a:endParaRPr lang="en-C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85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5FDAAB8-B553-16F1-19A8-66EBDF53E24F}"/>
              </a:ext>
            </a:extLst>
          </p:cNvPr>
          <p:cNvSpPr/>
          <p:nvPr/>
        </p:nvSpPr>
        <p:spPr>
          <a:xfrm>
            <a:off x="458184" y="1831059"/>
            <a:ext cx="11183453" cy="3888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52178E6-A574-19D2-9B9C-4D496A490660}"/>
              </a:ext>
            </a:extLst>
          </p:cNvPr>
          <p:cNvSpPr>
            <a:spLocks noGrp="1"/>
          </p:cNvSpPr>
          <p:nvPr>
            <p:ph type="title"/>
          </p:nvPr>
        </p:nvSpPr>
        <p:spPr/>
        <p:txBody>
          <a:bodyPr/>
          <a:lstStyle/>
          <a:p>
            <a:r>
              <a:rPr lang="en-US" dirty="0"/>
              <a:t>Investment process</a:t>
            </a:r>
          </a:p>
        </p:txBody>
      </p:sp>
      <p:sp>
        <p:nvSpPr>
          <p:cNvPr id="34" name="object 16">
            <a:extLst>
              <a:ext uri="{FF2B5EF4-FFF2-40B4-BE49-F238E27FC236}">
                <a16:creationId xmlns:a16="http://schemas.microsoft.com/office/drawing/2014/main" id="{5D4A08A4-2C9B-8170-D0EA-C881934F499F}"/>
              </a:ext>
            </a:extLst>
          </p:cNvPr>
          <p:cNvSpPr txBox="1"/>
          <p:nvPr/>
        </p:nvSpPr>
        <p:spPr>
          <a:xfrm>
            <a:off x="7123523" y="1991660"/>
            <a:ext cx="4359416" cy="1737360"/>
          </a:xfrm>
          <a:prstGeom prst="rect">
            <a:avLst/>
          </a:prstGeom>
          <a:solidFill>
            <a:schemeClr val="accent1"/>
          </a:solidFill>
        </p:spPr>
        <p:txBody>
          <a:bodyPr vert="horz" wrap="square" lIns="91440" tIns="0" rIns="91440" bIns="0" rtlCol="0" anchor="ctr" anchorCtr="0">
            <a:noAutofit/>
          </a:bodyPr>
          <a:lstStyle/>
          <a:p>
            <a:pPr algn="ctr" defTabSz="914240">
              <a:lnSpc>
                <a:spcPct val="93000"/>
              </a:lnSpc>
              <a:spcAft>
                <a:spcPts val="300"/>
              </a:spcAft>
            </a:pPr>
            <a:r>
              <a:rPr lang="en-IN" sz="1400" b="1" dirty="0">
                <a:solidFill>
                  <a:schemeClr val="bg1"/>
                </a:solidFill>
                <a:latin typeface="Arial" panose="020B0604020202020204" pitchFamily="34" charset="0"/>
                <a:cs typeface="Arial" panose="020B0604020202020204" pitchFamily="34" charset="0"/>
              </a:rPr>
              <a:t>Selection process: 30-50 stocks</a:t>
            </a:r>
          </a:p>
          <a:p>
            <a:pPr algn="ctr" defTabSz="685800">
              <a:lnSpc>
                <a:spcPct val="93000"/>
              </a:lnSpc>
              <a:defRPr/>
            </a:pPr>
            <a:r>
              <a:rPr lang="en-US" sz="1200" kern="0" dirty="0">
                <a:solidFill>
                  <a:schemeClr val="bg1"/>
                </a:solidFill>
                <a:latin typeface="Arial" panose="020B0604020202020204" pitchFamily="34" charset="0"/>
                <a:cs typeface="Arial" panose="020B0604020202020204" pitchFamily="34" charset="0"/>
              </a:rPr>
              <a:t>Absolute and relative valuations</a:t>
            </a:r>
          </a:p>
          <a:p>
            <a:pPr algn="ctr" defTabSz="685800">
              <a:lnSpc>
                <a:spcPct val="93000"/>
              </a:lnSpc>
              <a:defRPr/>
            </a:pPr>
            <a:r>
              <a:rPr lang="en-US" sz="1200" kern="0" dirty="0">
                <a:solidFill>
                  <a:schemeClr val="bg1"/>
                </a:solidFill>
                <a:latin typeface="Arial" panose="020B0604020202020204" pitchFamily="34" charset="0"/>
                <a:cs typeface="Arial" panose="020B0604020202020204" pitchFamily="34" charset="0"/>
              </a:rPr>
              <a:t>Macro &amp; Secular considerations</a:t>
            </a:r>
          </a:p>
          <a:p>
            <a:pPr algn="ctr" defTabSz="685800">
              <a:lnSpc>
                <a:spcPct val="93000"/>
              </a:lnSpc>
              <a:defRPr/>
            </a:pPr>
            <a:r>
              <a:rPr lang="en-US" sz="1200" kern="0" dirty="0">
                <a:solidFill>
                  <a:schemeClr val="bg1"/>
                </a:solidFill>
                <a:latin typeface="Arial" panose="020B0604020202020204" pitchFamily="34" charset="0"/>
                <a:cs typeface="Arial" panose="020B0604020202020204" pitchFamily="34" charset="0"/>
              </a:rPr>
              <a:t>PE, EV/EBITDA, P/FCF, Dividend Yield</a:t>
            </a:r>
          </a:p>
          <a:p>
            <a:pPr algn="ctr" defTabSz="685800">
              <a:lnSpc>
                <a:spcPct val="93000"/>
              </a:lnSpc>
              <a:defRPr/>
            </a:pPr>
            <a:r>
              <a:rPr lang="en-US" sz="1200" kern="0" dirty="0">
                <a:solidFill>
                  <a:schemeClr val="bg1"/>
                </a:solidFill>
                <a:latin typeface="Arial" panose="020B0604020202020204" pitchFamily="34" charset="0"/>
                <a:cs typeface="Arial" panose="020B0604020202020204" pitchFamily="34" charset="0"/>
              </a:rPr>
              <a:t>Discounted Cash Flow and Dividend Discount Modeling</a:t>
            </a:r>
          </a:p>
          <a:p>
            <a:pPr algn="ctr" defTabSz="685800">
              <a:lnSpc>
                <a:spcPct val="93000"/>
              </a:lnSpc>
              <a:defRPr/>
            </a:pPr>
            <a:r>
              <a:rPr lang="en-US" sz="1200" kern="0" dirty="0">
                <a:solidFill>
                  <a:schemeClr val="bg1"/>
                </a:solidFill>
                <a:latin typeface="Arial" panose="020B0604020202020204" pitchFamily="34" charset="0"/>
                <a:cs typeface="Arial" panose="020B0604020202020204" pitchFamily="34" charset="0"/>
              </a:rPr>
              <a:t>Assessment of quality &amp; ESG factors</a:t>
            </a:r>
          </a:p>
          <a:p>
            <a:pPr algn="ctr" defTabSz="685800">
              <a:lnSpc>
                <a:spcPct val="93000"/>
              </a:lnSpc>
              <a:defRPr/>
            </a:pPr>
            <a:r>
              <a:rPr lang="en-US" sz="1200" kern="0" dirty="0">
                <a:solidFill>
                  <a:schemeClr val="bg1"/>
                </a:solidFill>
                <a:latin typeface="Arial" panose="020B0604020202020204" pitchFamily="34" charset="0"/>
                <a:cs typeface="Arial" panose="020B0604020202020204" pitchFamily="34" charset="0"/>
              </a:rPr>
              <a:t>Expected return adjusted for risk</a:t>
            </a:r>
          </a:p>
          <a:p>
            <a:pPr algn="ctr" defTabSz="685800">
              <a:lnSpc>
                <a:spcPct val="93000"/>
              </a:lnSpc>
              <a:defRPr/>
            </a:pPr>
            <a:r>
              <a:rPr lang="en-US" sz="1200" kern="0" dirty="0">
                <a:solidFill>
                  <a:schemeClr val="bg1"/>
                </a:solidFill>
                <a:latin typeface="Arial" panose="020B0604020202020204" pitchFamily="34" charset="0"/>
                <a:cs typeface="Arial" panose="020B0604020202020204" pitchFamily="34" charset="0"/>
              </a:rPr>
              <a:t>Portfolio construction objectives</a:t>
            </a:r>
          </a:p>
        </p:txBody>
      </p:sp>
      <p:sp>
        <p:nvSpPr>
          <p:cNvPr id="38" name="object 16">
            <a:extLst>
              <a:ext uri="{FF2B5EF4-FFF2-40B4-BE49-F238E27FC236}">
                <a16:creationId xmlns:a16="http://schemas.microsoft.com/office/drawing/2014/main" id="{879C9FC8-634B-76F2-31B8-52B9AD47517B}"/>
              </a:ext>
            </a:extLst>
          </p:cNvPr>
          <p:cNvSpPr txBox="1"/>
          <p:nvPr/>
        </p:nvSpPr>
        <p:spPr>
          <a:xfrm>
            <a:off x="7123523" y="3873948"/>
            <a:ext cx="4359416" cy="1737360"/>
          </a:xfrm>
          <a:prstGeom prst="rect">
            <a:avLst/>
          </a:prstGeom>
          <a:solidFill>
            <a:schemeClr val="accent4"/>
          </a:solidFill>
        </p:spPr>
        <p:txBody>
          <a:bodyPr vert="horz" wrap="square" lIns="91440" tIns="0" rIns="91440" bIns="0" rtlCol="0" anchor="ctr" anchorCtr="0">
            <a:noAutofit/>
          </a:bodyPr>
          <a:lstStyle/>
          <a:p>
            <a:pPr algn="ctr" defTabSz="914240">
              <a:lnSpc>
                <a:spcPct val="93000"/>
              </a:lnSpc>
              <a:spcAft>
                <a:spcPts val="300"/>
              </a:spcAft>
            </a:pPr>
            <a:r>
              <a:rPr lang="en-IN" sz="1400" b="1" dirty="0">
                <a:solidFill>
                  <a:schemeClr val="bg1"/>
                </a:solidFill>
                <a:latin typeface="Arial" panose="020B0604020202020204" pitchFamily="34" charset="0"/>
                <a:cs typeface="Arial" panose="020B0604020202020204" pitchFamily="34" charset="0"/>
              </a:rPr>
              <a:t>Monitoring</a:t>
            </a:r>
          </a:p>
          <a:p>
            <a:pPr algn="ctr">
              <a:lnSpc>
                <a:spcPct val="93000"/>
              </a:lnSpc>
            </a:pPr>
            <a: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t>Company management meetings</a:t>
            </a:r>
          </a:p>
          <a:p>
            <a:pPr algn="ctr">
              <a:lnSpc>
                <a:spcPct val="93000"/>
              </a:lnSpc>
            </a:pPr>
            <a: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t>Valuation models updated regularly</a:t>
            </a:r>
          </a:p>
          <a:p>
            <a:pPr algn="ctr">
              <a:lnSpc>
                <a:spcPct val="93000"/>
              </a:lnSpc>
            </a:pPr>
            <a: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t>Daily meetings</a:t>
            </a:r>
          </a:p>
          <a:p>
            <a:pPr algn="ctr">
              <a:lnSpc>
                <a:spcPct val="93000"/>
              </a:lnSpc>
            </a:pPr>
            <a: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t>Sell discipline</a:t>
            </a:r>
          </a:p>
          <a:p>
            <a:pPr algn="ctr">
              <a:lnSpc>
                <a:spcPct val="93000"/>
              </a:lnSpc>
            </a:pPr>
            <a: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t>Quarterly CIO portfolio review:</a:t>
            </a:r>
          </a:p>
          <a:p>
            <a:pPr marL="0" lvl="1" algn="ctr">
              <a:lnSpc>
                <a:spcPct val="93000"/>
              </a:lnSpc>
            </a:pPr>
            <a: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t>Performance, risk, factor analysis</a:t>
            </a:r>
            <a:endParaRPr lang="en-US" sz="1200" dirty="0">
              <a:solidFill>
                <a:schemeClr val="bg1"/>
              </a:solidFill>
              <a:latin typeface="Arial" panose="020B0604020202020204" pitchFamily="34" charset="0"/>
              <a:cs typeface="Arial" panose="020B0604020202020204" pitchFamily="34" charset="0"/>
            </a:endParaRPr>
          </a:p>
        </p:txBody>
      </p:sp>
      <p:sp>
        <p:nvSpPr>
          <p:cNvPr id="18" name="object 16">
            <a:extLst>
              <a:ext uri="{FF2B5EF4-FFF2-40B4-BE49-F238E27FC236}">
                <a16:creationId xmlns:a16="http://schemas.microsoft.com/office/drawing/2014/main" id="{28258752-101E-E7CE-6A30-D204996D5B00}"/>
              </a:ext>
            </a:extLst>
          </p:cNvPr>
          <p:cNvSpPr txBox="1"/>
          <p:nvPr/>
        </p:nvSpPr>
        <p:spPr>
          <a:xfrm>
            <a:off x="644894" y="1991660"/>
            <a:ext cx="3415452" cy="1737360"/>
          </a:xfrm>
          <a:prstGeom prst="rect">
            <a:avLst/>
          </a:prstGeom>
          <a:solidFill>
            <a:schemeClr val="accent2"/>
          </a:solidFill>
        </p:spPr>
        <p:txBody>
          <a:bodyPr vert="horz" wrap="square" lIns="91440" tIns="0" rIns="91440" bIns="0" rtlCol="0" anchor="ctr" anchorCtr="0">
            <a:noAutofit/>
          </a:bodyPr>
          <a:lstStyle/>
          <a:p>
            <a:pPr algn="ctr" defTabSz="914240">
              <a:lnSpc>
                <a:spcPct val="93000"/>
              </a:lnSpc>
              <a:spcAft>
                <a:spcPts val="300"/>
              </a:spcAft>
            </a:pPr>
            <a:r>
              <a:rPr lang="en-IN" sz="1400" b="1" dirty="0">
                <a:solidFill>
                  <a:schemeClr val="bg1"/>
                </a:solidFill>
                <a:latin typeface="Arial" panose="020B0604020202020204" pitchFamily="34" charset="0"/>
                <a:cs typeface="Arial" panose="020B0604020202020204" pitchFamily="34" charset="0"/>
              </a:rPr>
              <a:t>Canadian investment universe</a:t>
            </a:r>
          </a:p>
          <a:p>
            <a:pPr algn="ctr" defTabSz="914240">
              <a:lnSpc>
                <a:spcPct val="93000"/>
              </a:lnSpc>
            </a:pPr>
            <a:r>
              <a:rPr lang="en-IN" sz="1200" dirty="0">
                <a:solidFill>
                  <a:schemeClr val="bg1"/>
                </a:solidFill>
                <a:latin typeface="Arial" panose="020B0604020202020204" pitchFamily="34" charset="0"/>
                <a:cs typeface="Arial" panose="020B0604020202020204" pitchFamily="34" charset="0"/>
              </a:rPr>
              <a:t>Dividend-Paying, &gt;$1B cap</a:t>
            </a:r>
          </a:p>
          <a:p>
            <a:pPr algn="ctr" defTabSz="914240">
              <a:lnSpc>
                <a:spcPct val="93000"/>
              </a:lnSpc>
            </a:pPr>
            <a:r>
              <a:rPr lang="en-IN" sz="1200" dirty="0">
                <a:solidFill>
                  <a:schemeClr val="bg1"/>
                </a:solidFill>
                <a:latin typeface="Arial" panose="020B0604020202020204" pitchFamily="34" charset="0"/>
                <a:cs typeface="Arial" panose="020B0604020202020204" pitchFamily="34" charset="0"/>
              </a:rPr>
              <a:t>Large Caps + Mid Caps</a:t>
            </a:r>
          </a:p>
          <a:p>
            <a:pPr algn="ctr" defTabSz="914240">
              <a:lnSpc>
                <a:spcPct val="93000"/>
              </a:lnSpc>
            </a:pPr>
            <a:r>
              <a:rPr lang="en-IN" sz="1200" dirty="0">
                <a:solidFill>
                  <a:schemeClr val="bg1"/>
                </a:solidFill>
                <a:latin typeface="Arial" panose="020B0604020202020204" pitchFamily="34" charset="0"/>
                <a:cs typeface="Arial" panose="020B0604020202020204" pitchFamily="34" charset="0"/>
              </a:rPr>
              <a:t>200+ Companies</a:t>
            </a:r>
          </a:p>
          <a:p>
            <a:pPr algn="ctr" defTabSz="914240">
              <a:lnSpc>
                <a:spcPct val="93000"/>
              </a:lnSpc>
            </a:pPr>
            <a:endParaRPr lang="en-IN" sz="1200" dirty="0">
              <a:solidFill>
                <a:schemeClr val="bg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6CF3071A-773F-FD3C-B210-0EDB091BB8D6}"/>
              </a:ext>
            </a:extLst>
          </p:cNvPr>
          <p:cNvSpPr>
            <a:spLocks noChangeAspect="1"/>
          </p:cNvSpPr>
          <p:nvPr/>
        </p:nvSpPr>
        <p:spPr>
          <a:xfrm>
            <a:off x="3738584" y="2586020"/>
            <a:ext cx="548640" cy="548640"/>
          </a:xfrm>
          <a:prstGeom prst="ellipse">
            <a:avLst/>
          </a:prstGeom>
          <a:solidFill>
            <a:schemeClr val="accent2"/>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000" b="1" dirty="0">
                <a:solidFill>
                  <a:schemeClr val="bg1"/>
                </a:solidFill>
                <a:latin typeface="Arial" panose="020B0604020202020204" pitchFamily="34" charset="0"/>
                <a:cs typeface="Arial" panose="020B0604020202020204" pitchFamily="34" charset="0"/>
              </a:rPr>
              <a:t>1</a:t>
            </a:r>
          </a:p>
        </p:txBody>
      </p:sp>
      <p:sp>
        <p:nvSpPr>
          <p:cNvPr id="27" name="object 17">
            <a:extLst>
              <a:ext uri="{FF2B5EF4-FFF2-40B4-BE49-F238E27FC236}">
                <a16:creationId xmlns:a16="http://schemas.microsoft.com/office/drawing/2014/main" id="{75F30D0E-C4B1-4375-951D-55FB0AD945BF}"/>
              </a:ext>
            </a:extLst>
          </p:cNvPr>
          <p:cNvSpPr txBox="1"/>
          <p:nvPr/>
        </p:nvSpPr>
        <p:spPr>
          <a:xfrm>
            <a:off x="644894" y="3873948"/>
            <a:ext cx="3415452" cy="1737360"/>
          </a:xfrm>
          <a:prstGeom prst="rect">
            <a:avLst/>
          </a:prstGeom>
          <a:solidFill>
            <a:schemeClr val="accent3"/>
          </a:solidFill>
        </p:spPr>
        <p:txBody>
          <a:bodyPr vert="horz" wrap="square" lIns="91440" tIns="0" rIns="91440" bIns="0" rtlCol="0" anchor="ctr" anchorCtr="0">
            <a:noAutofit/>
          </a:bodyPr>
          <a:lstStyle/>
          <a:p>
            <a:pPr algn="ctr" defTabSz="914240">
              <a:lnSpc>
                <a:spcPct val="93000"/>
              </a:lnSpc>
              <a:spcAft>
                <a:spcPts val="300"/>
              </a:spcAft>
            </a:pPr>
            <a:r>
              <a:rPr lang="en-IN" sz="1400" b="1" dirty="0">
                <a:solidFill>
                  <a:schemeClr val="bg1"/>
                </a:solidFill>
                <a:latin typeface="Arial" panose="020B0604020202020204" pitchFamily="34" charset="0"/>
                <a:cs typeface="Arial" panose="020B0604020202020204" pitchFamily="34" charset="0"/>
              </a:rPr>
              <a:t>Initial screening</a:t>
            </a:r>
          </a:p>
          <a:p>
            <a:pPr algn="ctr" defTabSz="685800">
              <a:lnSpc>
                <a:spcPct val="93000"/>
              </a:lnSpc>
              <a:defRPr/>
            </a:pPr>
            <a:r>
              <a:rPr lang="en-US" sz="1200" kern="0" dirty="0">
                <a:solidFill>
                  <a:schemeClr val="bg1"/>
                </a:solidFill>
                <a:latin typeface="Arial" panose="020B0604020202020204" pitchFamily="34" charset="0"/>
                <a:ea typeface="Noto Sans" panose="020B0502040504020204" pitchFamily="34" charset="0"/>
                <a:cs typeface="Arial" panose="020B0604020202020204" pitchFamily="34" charset="0"/>
              </a:rPr>
              <a:t>Apply valuation metrics</a:t>
            </a:r>
          </a:p>
          <a:p>
            <a:pPr algn="ctr" defTabSz="685800">
              <a:lnSpc>
                <a:spcPct val="93000"/>
              </a:lnSpc>
              <a:defRPr/>
            </a:pPr>
            <a:r>
              <a:rPr lang="en-US" sz="1200" kern="0" dirty="0">
                <a:solidFill>
                  <a:schemeClr val="bg1"/>
                </a:solidFill>
                <a:latin typeface="Arial" panose="020B0604020202020204" pitchFamily="34" charset="0"/>
                <a:ea typeface="Noto Sans" panose="020B0502040504020204" pitchFamily="34" charset="0"/>
                <a:cs typeface="Arial" panose="020B0604020202020204" pitchFamily="34" charset="0"/>
              </a:rPr>
              <a:t>Focus on free cashflow</a:t>
            </a:r>
          </a:p>
          <a:p>
            <a:pPr algn="ctr" defTabSz="685800">
              <a:lnSpc>
                <a:spcPct val="93000"/>
              </a:lnSpc>
              <a:defRPr/>
            </a:pPr>
            <a:r>
              <a:rPr lang="en-US" sz="1200" kern="0" dirty="0">
                <a:solidFill>
                  <a:schemeClr val="bg1"/>
                </a:solidFill>
                <a:latin typeface="Arial" panose="020B0604020202020204" pitchFamily="34" charset="0"/>
                <a:ea typeface="Noto Sans" panose="020B0502040504020204" pitchFamily="34" charset="0"/>
                <a:cs typeface="Arial" panose="020B0604020202020204" pitchFamily="34" charset="0"/>
              </a:rPr>
              <a:t>Screen for quality  </a:t>
            </a:r>
          </a:p>
          <a:p>
            <a:pPr algn="ctr" defTabSz="685800">
              <a:lnSpc>
                <a:spcPct val="93000"/>
              </a:lnSpc>
              <a:defRPr/>
            </a:pPr>
            <a:r>
              <a:rPr lang="en-US" sz="1200" kern="0" dirty="0">
                <a:solidFill>
                  <a:schemeClr val="bg1"/>
                </a:solidFill>
                <a:latin typeface="Arial" panose="020B0604020202020204" pitchFamily="34" charset="0"/>
                <a:ea typeface="Noto Sans" panose="020B0502040504020204" pitchFamily="34" charset="0"/>
                <a:cs typeface="Arial" panose="020B0604020202020204" pitchFamily="34" charset="0"/>
              </a:rPr>
              <a:t>Evaluate margin of safety</a:t>
            </a:r>
          </a:p>
          <a:p>
            <a:pPr algn="ctr" defTabSz="914240">
              <a:lnSpc>
                <a:spcPct val="93000"/>
              </a:lnSpc>
            </a:pPr>
            <a:endParaRPr lang="en-IN" sz="1200" dirty="0">
              <a:solidFill>
                <a:schemeClr val="bg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A7CF2D78-3D7F-6E7F-C5E2-026D4B1D4FFE}"/>
              </a:ext>
            </a:extLst>
          </p:cNvPr>
          <p:cNvSpPr/>
          <p:nvPr/>
        </p:nvSpPr>
        <p:spPr>
          <a:xfrm>
            <a:off x="3670989" y="4468308"/>
            <a:ext cx="548640" cy="54864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Arial" panose="020B0604020202020204" pitchFamily="34" charset="0"/>
                <a:cs typeface="Arial" panose="020B0604020202020204" pitchFamily="34" charset="0"/>
              </a:rPr>
              <a:t>2</a:t>
            </a:r>
          </a:p>
        </p:txBody>
      </p:sp>
      <p:sp>
        <p:nvSpPr>
          <p:cNvPr id="32" name="Oval 31">
            <a:extLst>
              <a:ext uri="{FF2B5EF4-FFF2-40B4-BE49-F238E27FC236}">
                <a16:creationId xmlns:a16="http://schemas.microsoft.com/office/drawing/2014/main" id="{4F38C799-9AEA-BF8C-58B8-43046958A918}"/>
              </a:ext>
            </a:extLst>
          </p:cNvPr>
          <p:cNvSpPr/>
          <p:nvPr/>
        </p:nvSpPr>
        <p:spPr>
          <a:xfrm>
            <a:off x="6791044" y="2586020"/>
            <a:ext cx="548640" cy="548640"/>
          </a:xfrm>
          <a:prstGeom prst="ellipse">
            <a:avLst/>
          </a:prstGeom>
          <a:solidFill>
            <a:schemeClr val="accent1"/>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2000" b="1" dirty="0">
                <a:solidFill>
                  <a:schemeClr val="bg1"/>
                </a:solidFill>
                <a:latin typeface="Arial" panose="020B0604020202020204" pitchFamily="34" charset="0"/>
                <a:cs typeface="Arial" panose="020B0604020202020204" pitchFamily="34" charset="0"/>
              </a:rPr>
              <a:t>3</a:t>
            </a:r>
          </a:p>
        </p:txBody>
      </p:sp>
      <p:sp>
        <p:nvSpPr>
          <p:cNvPr id="36" name="Oval 35">
            <a:extLst>
              <a:ext uri="{FF2B5EF4-FFF2-40B4-BE49-F238E27FC236}">
                <a16:creationId xmlns:a16="http://schemas.microsoft.com/office/drawing/2014/main" id="{FEC0353D-BB8B-03F6-AC14-234B85B8495E}"/>
              </a:ext>
            </a:extLst>
          </p:cNvPr>
          <p:cNvSpPr/>
          <p:nvPr/>
        </p:nvSpPr>
        <p:spPr>
          <a:xfrm>
            <a:off x="6791453" y="4468308"/>
            <a:ext cx="548640" cy="548640"/>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Arial" panose="020B0604020202020204" pitchFamily="34" charset="0"/>
                <a:cs typeface="Arial" panose="020B0604020202020204" pitchFamily="34" charset="0"/>
              </a:rPr>
              <a:t>4</a:t>
            </a:r>
          </a:p>
        </p:txBody>
      </p:sp>
      <p:sp>
        <p:nvSpPr>
          <p:cNvPr id="2" name="Oval 1">
            <a:extLst>
              <a:ext uri="{FF2B5EF4-FFF2-40B4-BE49-F238E27FC236}">
                <a16:creationId xmlns:a16="http://schemas.microsoft.com/office/drawing/2014/main" id="{1BD65BDF-6AA7-A5F8-A0F1-76CC54B3D4FB}"/>
              </a:ext>
            </a:extLst>
          </p:cNvPr>
          <p:cNvSpPr/>
          <p:nvPr/>
        </p:nvSpPr>
        <p:spPr>
          <a:xfrm>
            <a:off x="4369869" y="2675823"/>
            <a:ext cx="2559752" cy="2559752"/>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Icon&#10;&#10;Description automatically generated with medium confidence">
            <a:extLst>
              <a:ext uri="{FF2B5EF4-FFF2-40B4-BE49-F238E27FC236}">
                <a16:creationId xmlns:a16="http://schemas.microsoft.com/office/drawing/2014/main" id="{371E5467-A95E-7080-3B3A-5C2F4E98FAAC}"/>
              </a:ext>
            </a:extLst>
          </p:cNvPr>
          <p:cNvPicPr>
            <a:picLocks noChangeAspect="1"/>
          </p:cNvPicPr>
          <p:nvPr/>
        </p:nvPicPr>
        <p:blipFill>
          <a:blip r:embed="rId2"/>
          <a:stretch>
            <a:fillRect/>
          </a:stretch>
        </p:blipFill>
        <p:spPr>
          <a:xfrm>
            <a:off x="4287224" y="3060903"/>
            <a:ext cx="2559752" cy="1626090"/>
          </a:xfrm>
          <a:prstGeom prst="rect">
            <a:avLst/>
          </a:prstGeom>
        </p:spPr>
      </p:pic>
    </p:spTree>
    <p:extLst>
      <p:ext uri="{BB962C8B-B14F-4D97-AF65-F5344CB8AC3E}">
        <p14:creationId xmlns:p14="http://schemas.microsoft.com/office/powerpoint/2010/main" val="383238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181FE0F-8F0C-B68F-27C7-45200A009BC1}"/>
              </a:ext>
            </a:extLst>
          </p:cNvPr>
          <p:cNvSpPr txBox="1"/>
          <p:nvPr/>
        </p:nvSpPr>
        <p:spPr>
          <a:xfrm>
            <a:off x="3475924" y="1800496"/>
            <a:ext cx="8112125" cy="1234440"/>
          </a:xfrm>
          <a:prstGeom prst="rect">
            <a:avLst/>
          </a:prstGeom>
          <a:noFill/>
        </p:spPr>
        <p:txBody>
          <a:bodyPr wrap="square" lIns="91440" tIns="91440" bIns="91440" anchor="ctr">
            <a:noAutofit/>
          </a:bodyPr>
          <a:lstStyle/>
          <a:p>
            <a:pPr marL="146304" indent="-146304">
              <a:buClr>
                <a:schemeClr val="tx2"/>
              </a:buClr>
              <a:buFont typeface="Arial"/>
              <a:buChar char="•"/>
            </a:pPr>
            <a:r>
              <a:rPr lang="en-CA" sz="1100" dirty="0">
                <a:solidFill>
                  <a:srgbClr val="000000"/>
                </a:solidFill>
                <a:latin typeface="Arial" panose="020B0604020202020204" pitchFamily="34" charset="0"/>
                <a:cs typeface="Arial" panose="020B0604020202020204" pitchFamily="34" charset="0"/>
              </a:rPr>
              <a:t>Position sizing limits allocation to individual holdings: 10% max weight &amp; active risk of 5%</a:t>
            </a:r>
            <a:endParaRPr lang="en-US" sz="1100" b="1" dirty="0">
              <a:solidFill>
                <a:srgbClr val="000000"/>
              </a:solidFill>
              <a:latin typeface="Arial" panose="020B0604020202020204" pitchFamily="34" charset="0"/>
              <a:cs typeface="Arial" panose="020B0604020202020204" pitchFamily="34" charset="0"/>
            </a:endParaRPr>
          </a:p>
          <a:p>
            <a:pPr marL="146304" indent="-146304">
              <a:buClr>
                <a:schemeClr val="tx2"/>
              </a:buClr>
              <a:buFont typeface="Arial"/>
              <a:buChar char="•"/>
            </a:pPr>
            <a:r>
              <a:rPr lang="en-US" sz="1100" dirty="0">
                <a:solidFill>
                  <a:srgbClr val="000000"/>
                </a:solidFill>
                <a:latin typeface="Arial" panose="020B0604020202020204" pitchFamily="34" charset="0"/>
                <a:cs typeface="Arial" panose="020B0604020202020204" pitchFamily="34" charset="0"/>
              </a:rPr>
              <a:t>Position size is relative to quality and risk versus reward assessment</a:t>
            </a:r>
          </a:p>
          <a:p>
            <a:pPr marL="146304" indent="-146304">
              <a:buClr>
                <a:schemeClr val="tx2"/>
              </a:buClr>
              <a:buFont typeface="Arial"/>
              <a:buChar char="•"/>
            </a:pPr>
            <a:r>
              <a:rPr lang="en-US" sz="1100" dirty="0">
                <a:solidFill>
                  <a:srgbClr val="000000"/>
                </a:solidFill>
                <a:latin typeface="Arial" panose="020B0604020202020204" pitchFamily="34" charset="0"/>
                <a:cs typeface="Arial" panose="020B0604020202020204" pitchFamily="34" charset="0"/>
              </a:rPr>
              <a:t>Diversify and monitor sector exposures relative to benchmark and peers</a:t>
            </a:r>
          </a:p>
          <a:p>
            <a:pPr marL="146304" indent="-146304">
              <a:buClr>
                <a:schemeClr val="tx2"/>
              </a:buClr>
              <a:buFont typeface="Arial"/>
              <a:buChar char="•"/>
            </a:pPr>
            <a:r>
              <a:rPr lang="en-CA" sz="1100" dirty="0">
                <a:solidFill>
                  <a:srgbClr val="000000"/>
                </a:solidFill>
                <a:latin typeface="Arial" panose="020B0604020202020204" pitchFamily="34" charset="0"/>
                <a:cs typeface="Arial" panose="020B0604020202020204" pitchFamily="34" charset="0"/>
              </a:rPr>
              <a:t>Review portfolio characteristics such as relative valuation, dividend yield, market capitalization, active risk, factor exposures and largest contributors to risk</a:t>
            </a:r>
          </a:p>
          <a:p>
            <a:pPr marL="146304" indent="-146304">
              <a:buClr>
                <a:schemeClr val="tx2"/>
              </a:buClr>
              <a:buFont typeface="Arial"/>
              <a:buChar char="•"/>
            </a:pPr>
            <a:r>
              <a:rPr lang="en-CA" sz="1100" dirty="0">
                <a:solidFill>
                  <a:srgbClr val="000000"/>
                </a:solidFill>
                <a:latin typeface="Arial" panose="020B0604020202020204" pitchFamily="34" charset="0"/>
                <a:cs typeface="Arial" panose="020B0604020202020204" pitchFamily="34" charset="0"/>
              </a:rPr>
              <a:t>Consider company level risk: balance sheet, FCF, management quality, competitive positioning</a:t>
            </a:r>
          </a:p>
          <a:p>
            <a:pPr marL="146304" indent="-146304">
              <a:buClr>
                <a:schemeClr val="tx2"/>
              </a:buClr>
              <a:buFont typeface="Arial"/>
              <a:buChar char="•"/>
            </a:pPr>
            <a:r>
              <a:rPr lang="en-CA" sz="1100" dirty="0">
                <a:solidFill>
                  <a:srgbClr val="000000"/>
                </a:solidFill>
                <a:latin typeface="Arial" panose="020B0604020202020204" pitchFamily="34" charset="0"/>
                <a:cs typeface="Arial" panose="020B0604020202020204" pitchFamily="34" charset="0"/>
              </a:rPr>
              <a:t>Primarily bottom up but do consider macro and secular risks</a:t>
            </a:r>
            <a:endParaRPr lang="en-US" sz="1100" dirty="0">
              <a:solidFill>
                <a:srgbClr val="0000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53A245D-AA73-0199-EBC8-344DFD103515}"/>
              </a:ext>
            </a:extLst>
          </p:cNvPr>
          <p:cNvSpPr txBox="1"/>
          <p:nvPr/>
        </p:nvSpPr>
        <p:spPr>
          <a:xfrm>
            <a:off x="3475924" y="3157177"/>
            <a:ext cx="8112125" cy="1234440"/>
          </a:xfrm>
          <a:prstGeom prst="rect">
            <a:avLst/>
          </a:prstGeom>
          <a:noFill/>
        </p:spPr>
        <p:txBody>
          <a:bodyPr wrap="square" lIns="91440" tIns="91440" bIns="91440" anchor="ctr">
            <a:noAutofit/>
          </a:bodyPr>
          <a:lstStyle/>
          <a:p>
            <a:pPr marL="146304" indent="-146304">
              <a:spcAft>
                <a:spcPts val="600"/>
              </a:spcAft>
              <a:buClr>
                <a:schemeClr val="tx2"/>
              </a:buClr>
              <a:buFont typeface="Arial"/>
              <a:buChar char="•"/>
            </a:pPr>
            <a:r>
              <a:rPr lang="en-CA" sz="1100" dirty="0">
                <a:solidFill>
                  <a:srgbClr val="000000"/>
                </a:solidFill>
                <a:latin typeface="Arial" panose="020B0604020202020204" pitchFamily="34" charset="0"/>
                <a:cs typeface="Arial" panose="020B0604020202020204" pitchFamily="34" charset="0"/>
              </a:rPr>
              <a:t>Morning meetings – ideas shared and challenged, recent developments</a:t>
            </a:r>
            <a:endParaRPr lang="en-US" sz="1100" dirty="0">
              <a:solidFill>
                <a:srgbClr val="000000"/>
              </a:solidFill>
              <a:latin typeface="Arial" panose="020B0604020202020204" pitchFamily="34" charset="0"/>
              <a:cs typeface="Arial" panose="020B0604020202020204" pitchFamily="34" charset="0"/>
            </a:endParaRPr>
          </a:p>
          <a:p>
            <a:pPr marL="146304" indent="-146304">
              <a:spcAft>
                <a:spcPts val="600"/>
              </a:spcAft>
              <a:buClr>
                <a:schemeClr val="tx2"/>
              </a:buClr>
              <a:buFont typeface="Arial"/>
              <a:buChar char="•"/>
            </a:pPr>
            <a:r>
              <a:rPr lang="en-US" sz="1100" dirty="0">
                <a:solidFill>
                  <a:srgbClr val="000000"/>
                </a:solidFill>
                <a:latin typeface="Arial" panose="020B0604020202020204" pitchFamily="34" charset="0"/>
                <a:cs typeface="Arial" panose="020B0604020202020204" pitchFamily="34" charset="0"/>
              </a:rPr>
              <a:t>Valuation screens run on watch list to determine buy or sell opportunities</a:t>
            </a:r>
          </a:p>
          <a:p>
            <a:pPr marL="146304" indent="-146304">
              <a:spcAft>
                <a:spcPts val="600"/>
              </a:spcAft>
              <a:buClr>
                <a:schemeClr val="tx2"/>
              </a:buClr>
              <a:buFont typeface="Arial"/>
              <a:buChar char="•"/>
            </a:pPr>
            <a:r>
              <a:rPr lang="en-CA" sz="1100" dirty="0">
                <a:solidFill>
                  <a:srgbClr val="000000"/>
                </a:solidFill>
                <a:latin typeface="Arial" panose="020B0604020202020204" pitchFamily="34" charset="0"/>
                <a:cs typeface="Arial" panose="020B0604020202020204" pitchFamily="34" charset="0"/>
              </a:rPr>
              <a:t>C</a:t>
            </a:r>
            <a:r>
              <a:rPr lang="en-US" sz="1100" dirty="0">
                <a:solidFill>
                  <a:srgbClr val="000000"/>
                </a:solidFill>
                <a:latin typeface="Arial" panose="020B0604020202020204" pitchFamily="34" charset="0"/>
                <a:cs typeface="Arial" panose="020B0604020202020204" pitchFamily="34" charset="0"/>
              </a:rPr>
              <a:t>ompliance monitoring of portfolio guidelines &amp; pre-trade clearance for all trades</a:t>
            </a:r>
          </a:p>
          <a:p>
            <a:pPr marL="146304" indent="-146304">
              <a:spcAft>
                <a:spcPts val="600"/>
              </a:spcAft>
              <a:buClr>
                <a:schemeClr val="tx2"/>
              </a:buClr>
              <a:buFont typeface="Arial"/>
              <a:buChar char="•"/>
            </a:pPr>
            <a:r>
              <a:rPr lang="en-CA" sz="1100" dirty="0">
                <a:solidFill>
                  <a:srgbClr val="000000"/>
                </a:solidFill>
                <a:latin typeface="Arial" panose="020B0604020202020204" pitchFamily="34" charset="0"/>
                <a:cs typeface="Arial" panose="020B0604020202020204" pitchFamily="34" charset="0"/>
              </a:rPr>
              <a:t>S</a:t>
            </a:r>
            <a:r>
              <a:rPr lang="en-US" sz="1100" dirty="0">
                <a:solidFill>
                  <a:srgbClr val="000000"/>
                </a:solidFill>
                <a:latin typeface="Arial" panose="020B0604020202020204" pitchFamily="34" charset="0"/>
                <a:cs typeface="Arial" panose="020B0604020202020204" pitchFamily="34" charset="0"/>
              </a:rPr>
              <a:t>ell discipline</a:t>
            </a:r>
          </a:p>
          <a:p>
            <a:pPr marL="146304" indent="-146304">
              <a:spcAft>
                <a:spcPts val="600"/>
              </a:spcAft>
              <a:buClr>
                <a:schemeClr val="tx2"/>
              </a:buClr>
              <a:buFont typeface="Arial"/>
              <a:buChar char="•"/>
            </a:pPr>
            <a:r>
              <a:rPr lang="en-CA" sz="1100" dirty="0">
                <a:solidFill>
                  <a:srgbClr val="000000"/>
                </a:solidFill>
                <a:latin typeface="Arial" panose="020B0604020202020204" pitchFamily="34" charset="0"/>
                <a:cs typeface="Arial" panose="020B0604020202020204" pitchFamily="34" charset="0"/>
              </a:rPr>
              <a:t>Ongoing assessment of ESG factors</a:t>
            </a:r>
            <a:endParaRPr lang="en-US" sz="1100" dirty="0">
              <a:solidFill>
                <a:srgbClr val="00000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25DDBD8-D172-8653-BC23-0134FE98553C}"/>
              </a:ext>
            </a:extLst>
          </p:cNvPr>
          <p:cNvSpPr txBox="1"/>
          <p:nvPr/>
        </p:nvSpPr>
        <p:spPr>
          <a:xfrm>
            <a:off x="3475924" y="4484983"/>
            <a:ext cx="8112125" cy="1234440"/>
          </a:xfrm>
          <a:prstGeom prst="rect">
            <a:avLst/>
          </a:prstGeom>
          <a:noFill/>
        </p:spPr>
        <p:txBody>
          <a:bodyPr wrap="square" lIns="91440" tIns="91440" bIns="91440" anchor="ctr">
            <a:noAutofit/>
          </a:bodyPr>
          <a:lstStyle/>
          <a:p>
            <a:pPr marL="146304" indent="-146304">
              <a:spcAft>
                <a:spcPts val="600"/>
              </a:spcAft>
              <a:buClr>
                <a:schemeClr val="tx2"/>
              </a:buClr>
              <a:buFont typeface="Arial"/>
              <a:buChar char="•"/>
            </a:pPr>
            <a:r>
              <a:rPr lang="en-US" sz="1100" dirty="0">
                <a:solidFill>
                  <a:srgbClr val="000000"/>
                </a:solidFill>
                <a:latin typeface="Arial" panose="020B0604020202020204" pitchFamily="34" charset="0"/>
                <a:cs typeface="Arial" panose="020B0604020202020204" pitchFamily="34" charset="0"/>
              </a:rPr>
              <a:t>CIO review of risk report from the Risk Management &amp; Quantitative Analysis team </a:t>
            </a:r>
          </a:p>
          <a:p>
            <a:pPr marL="146304" indent="-146304">
              <a:spcAft>
                <a:spcPts val="600"/>
              </a:spcAft>
              <a:buClr>
                <a:schemeClr val="tx2"/>
              </a:buClr>
              <a:buFont typeface="Arial"/>
              <a:buChar char="•"/>
            </a:pPr>
            <a:r>
              <a:rPr lang="en-US" sz="1100" dirty="0">
                <a:solidFill>
                  <a:srgbClr val="000000"/>
                </a:solidFill>
                <a:latin typeface="Arial" panose="020B0604020202020204" pitchFamily="34" charset="0"/>
                <a:cs typeface="Arial" panose="020B0604020202020204" pitchFamily="34" charset="0"/>
              </a:rPr>
              <a:t>Review includes holdings-based factor exposures, style bias, sector/country/factor attribution</a:t>
            </a:r>
          </a:p>
        </p:txBody>
      </p:sp>
      <p:sp>
        <p:nvSpPr>
          <p:cNvPr id="3" name="Title 2">
            <a:extLst>
              <a:ext uri="{FF2B5EF4-FFF2-40B4-BE49-F238E27FC236}">
                <a16:creationId xmlns:a16="http://schemas.microsoft.com/office/drawing/2014/main" id="{1F582968-7A25-517D-91EA-0C5A9730A297}"/>
              </a:ext>
            </a:extLst>
          </p:cNvPr>
          <p:cNvSpPr>
            <a:spLocks noGrp="1"/>
          </p:cNvSpPr>
          <p:nvPr>
            <p:ph type="title"/>
          </p:nvPr>
        </p:nvSpPr>
        <p:spPr/>
        <p:txBody>
          <a:bodyPr/>
          <a:lstStyle/>
          <a:p>
            <a:r>
              <a:rPr lang="en-CA" dirty="0"/>
              <a:t>Risk management</a:t>
            </a:r>
            <a:endParaRPr lang="en-US" dirty="0"/>
          </a:p>
        </p:txBody>
      </p:sp>
      <p:sp>
        <p:nvSpPr>
          <p:cNvPr id="4" name="Text Placeholder 3">
            <a:extLst>
              <a:ext uri="{FF2B5EF4-FFF2-40B4-BE49-F238E27FC236}">
                <a16:creationId xmlns:a16="http://schemas.microsoft.com/office/drawing/2014/main" id="{ADB9FFAE-CE5C-12EA-E754-4B7FB6A0A090}"/>
              </a:ext>
            </a:extLst>
          </p:cNvPr>
          <p:cNvSpPr>
            <a:spLocks noGrp="1"/>
          </p:cNvSpPr>
          <p:nvPr>
            <p:ph type="body" sz="quarter" idx="14"/>
          </p:nvPr>
        </p:nvSpPr>
        <p:spPr/>
        <p:txBody>
          <a:bodyPr/>
          <a:lstStyle/>
          <a:p>
            <a:endParaRPr lang="en-CA"/>
          </a:p>
        </p:txBody>
      </p:sp>
      <p:sp>
        <p:nvSpPr>
          <p:cNvPr id="14" name="TextBox 13">
            <a:extLst>
              <a:ext uri="{FF2B5EF4-FFF2-40B4-BE49-F238E27FC236}">
                <a16:creationId xmlns:a16="http://schemas.microsoft.com/office/drawing/2014/main" id="{3D140150-613E-9E7D-BDAA-DDDB54F4D742}"/>
              </a:ext>
            </a:extLst>
          </p:cNvPr>
          <p:cNvSpPr txBox="1"/>
          <p:nvPr/>
        </p:nvSpPr>
        <p:spPr>
          <a:xfrm>
            <a:off x="447773" y="1829371"/>
            <a:ext cx="2286000" cy="1234440"/>
          </a:xfrm>
          <a:prstGeom prst="rect">
            <a:avLst/>
          </a:prstGeom>
          <a:noFill/>
        </p:spPr>
        <p:txBody>
          <a:bodyPr wrap="square" tIns="91440" rIns="182880" bIns="91440" anchor="ctr">
            <a:noAutofit/>
          </a:bodyPr>
          <a:lstStyle/>
          <a:p>
            <a:r>
              <a:rPr lang="en-US" sz="1600" b="1" kern="0" dirty="0">
                <a:solidFill>
                  <a:schemeClr val="bg1"/>
                </a:solidFill>
                <a:latin typeface="Arial" panose="020B0604020202020204" pitchFamily="34" charset="0"/>
                <a:cs typeface="Arial" panose="020B0604020202020204" pitchFamily="34" charset="0"/>
              </a:rPr>
              <a:t>PORTFOLIO CONSTRUCTION</a:t>
            </a:r>
          </a:p>
        </p:txBody>
      </p:sp>
      <p:sp>
        <p:nvSpPr>
          <p:cNvPr id="16" name="TextBox 15">
            <a:extLst>
              <a:ext uri="{FF2B5EF4-FFF2-40B4-BE49-F238E27FC236}">
                <a16:creationId xmlns:a16="http://schemas.microsoft.com/office/drawing/2014/main" id="{DD55A249-564F-6D29-DBF9-288A0B91E2FF}"/>
              </a:ext>
            </a:extLst>
          </p:cNvPr>
          <p:cNvSpPr txBox="1"/>
          <p:nvPr/>
        </p:nvSpPr>
        <p:spPr>
          <a:xfrm>
            <a:off x="447773" y="3157177"/>
            <a:ext cx="2286000" cy="1234440"/>
          </a:xfrm>
          <a:prstGeom prst="rect">
            <a:avLst/>
          </a:prstGeom>
          <a:noFill/>
        </p:spPr>
        <p:txBody>
          <a:bodyPr wrap="square" tIns="91440" rIns="182880" bIns="91440" anchor="ctr">
            <a:noAutofit/>
          </a:bodyPr>
          <a:lstStyle/>
          <a:p>
            <a:r>
              <a:rPr lang="en-US" sz="1600" b="1" kern="0" dirty="0">
                <a:solidFill>
                  <a:schemeClr val="bg1"/>
                </a:solidFill>
                <a:latin typeface="Arial" panose="020B0604020202020204" pitchFamily="34" charset="0"/>
                <a:cs typeface="Arial" panose="020B0604020202020204" pitchFamily="34" charset="0"/>
              </a:rPr>
              <a:t>DAILY / WEEKLY</a:t>
            </a:r>
            <a:br>
              <a:rPr lang="en-US" sz="1600" b="1" kern="0" dirty="0">
                <a:solidFill>
                  <a:schemeClr val="bg1"/>
                </a:solidFill>
                <a:latin typeface="Arial" panose="020B0604020202020204" pitchFamily="34" charset="0"/>
                <a:cs typeface="Arial" panose="020B0604020202020204" pitchFamily="34" charset="0"/>
              </a:rPr>
            </a:br>
            <a:r>
              <a:rPr lang="en-US" sz="1600" b="1" kern="0" dirty="0">
                <a:solidFill>
                  <a:schemeClr val="bg1"/>
                </a:solidFill>
                <a:latin typeface="Arial" panose="020B0604020202020204" pitchFamily="34" charset="0"/>
                <a:cs typeface="Arial" panose="020B0604020202020204" pitchFamily="34" charset="0"/>
              </a:rPr>
              <a:t>MONITORING</a:t>
            </a:r>
          </a:p>
        </p:txBody>
      </p:sp>
      <p:sp>
        <p:nvSpPr>
          <p:cNvPr id="18" name="TextBox 17">
            <a:extLst>
              <a:ext uri="{FF2B5EF4-FFF2-40B4-BE49-F238E27FC236}">
                <a16:creationId xmlns:a16="http://schemas.microsoft.com/office/drawing/2014/main" id="{1B2356CC-9B26-D1FA-E4A3-9E14AD79FBD2}"/>
              </a:ext>
            </a:extLst>
          </p:cNvPr>
          <p:cNvSpPr txBox="1"/>
          <p:nvPr/>
        </p:nvSpPr>
        <p:spPr>
          <a:xfrm>
            <a:off x="447773" y="4484983"/>
            <a:ext cx="2286000" cy="1234440"/>
          </a:xfrm>
          <a:prstGeom prst="rect">
            <a:avLst/>
          </a:prstGeom>
          <a:noFill/>
        </p:spPr>
        <p:txBody>
          <a:bodyPr wrap="square" tIns="91440" rIns="182880" bIns="91440" anchor="ctr">
            <a:noAutofit/>
          </a:bodyPr>
          <a:lstStyle/>
          <a:p>
            <a:r>
              <a:rPr lang="en-US" sz="1600" b="1" kern="0" dirty="0">
                <a:solidFill>
                  <a:schemeClr val="bg1"/>
                </a:solidFill>
                <a:latin typeface="Arial" panose="020B0604020202020204" pitchFamily="34" charset="0"/>
                <a:cs typeface="Arial" panose="020B0604020202020204" pitchFamily="34" charset="0"/>
              </a:rPr>
              <a:t>QUARTERLY MONITORING</a:t>
            </a:r>
          </a:p>
        </p:txBody>
      </p:sp>
      <p:cxnSp>
        <p:nvCxnSpPr>
          <p:cNvPr id="38" name="Straight Connector 37">
            <a:extLst>
              <a:ext uri="{FF2B5EF4-FFF2-40B4-BE49-F238E27FC236}">
                <a16:creationId xmlns:a16="http://schemas.microsoft.com/office/drawing/2014/main" id="{7C2B9EF3-C5B9-3A1F-7403-C869D1EA00B8}"/>
              </a:ext>
            </a:extLst>
          </p:cNvPr>
          <p:cNvCxnSpPr>
            <a:cxnSpLocks/>
          </p:cNvCxnSpPr>
          <p:nvPr/>
        </p:nvCxnSpPr>
        <p:spPr>
          <a:xfrm>
            <a:off x="3560763" y="3063811"/>
            <a:ext cx="8138160"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1D2959-F489-4529-1DCA-7636DE9F676A}"/>
              </a:ext>
            </a:extLst>
          </p:cNvPr>
          <p:cNvCxnSpPr>
            <a:cxnSpLocks/>
          </p:cNvCxnSpPr>
          <p:nvPr/>
        </p:nvCxnSpPr>
        <p:spPr>
          <a:xfrm>
            <a:off x="3560763" y="4391617"/>
            <a:ext cx="8138160"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79F0466-49D7-4463-424D-5ACA0DC19FE2}"/>
              </a:ext>
            </a:extLst>
          </p:cNvPr>
          <p:cNvCxnSpPr>
            <a:cxnSpLocks/>
          </p:cNvCxnSpPr>
          <p:nvPr/>
        </p:nvCxnSpPr>
        <p:spPr>
          <a:xfrm>
            <a:off x="381000" y="3063811"/>
            <a:ext cx="21945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C8537A0-F702-E0B2-DC6D-4138336B3ECE}"/>
              </a:ext>
            </a:extLst>
          </p:cNvPr>
          <p:cNvCxnSpPr>
            <a:cxnSpLocks/>
          </p:cNvCxnSpPr>
          <p:nvPr/>
        </p:nvCxnSpPr>
        <p:spPr>
          <a:xfrm>
            <a:off x="381000" y="4391617"/>
            <a:ext cx="21945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81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977A90-FF68-E2EB-397C-995CC1A11325}"/>
              </a:ext>
            </a:extLst>
          </p:cNvPr>
          <p:cNvSpPr>
            <a:spLocks noGrp="1"/>
          </p:cNvSpPr>
          <p:nvPr>
            <p:ph type="title"/>
          </p:nvPr>
        </p:nvSpPr>
        <p:spPr/>
        <p:txBody>
          <a:bodyPr/>
          <a:lstStyle/>
          <a:p>
            <a:r>
              <a:rPr lang="en-CA" dirty="0"/>
              <a:t>ESG integration</a:t>
            </a:r>
          </a:p>
        </p:txBody>
      </p:sp>
      <p:sp>
        <p:nvSpPr>
          <p:cNvPr id="5" name="TextBox 4">
            <a:extLst>
              <a:ext uri="{FF2B5EF4-FFF2-40B4-BE49-F238E27FC236}">
                <a16:creationId xmlns:a16="http://schemas.microsoft.com/office/drawing/2014/main" id="{72D0D3F5-72C1-ACA7-E7BC-1E92DFE8AA68}"/>
              </a:ext>
            </a:extLst>
          </p:cNvPr>
          <p:cNvSpPr txBox="1"/>
          <p:nvPr/>
        </p:nvSpPr>
        <p:spPr>
          <a:xfrm>
            <a:off x="457802" y="1826349"/>
            <a:ext cx="3650439" cy="457200"/>
          </a:xfrm>
          <a:prstGeom prst="rect">
            <a:avLst/>
          </a:prstGeom>
          <a:solidFill>
            <a:schemeClr val="tx2"/>
          </a:solidFill>
        </p:spPr>
        <p:txBody>
          <a:bodyPr wrap="square" tIns="91440" bIns="91440" anchor="ctr">
            <a:noAutofit/>
          </a:bodyPr>
          <a:lstStyle/>
          <a:p>
            <a:pPr marL="91440" algn="ctr"/>
            <a:r>
              <a:rPr lang="en-CA" sz="1600" b="1" dirty="0">
                <a:solidFill>
                  <a:schemeClr val="bg1"/>
                </a:solidFill>
                <a:latin typeface="Arial" panose="020B0604020202020204" pitchFamily="34" charset="0"/>
                <a:cs typeface="Arial" panose="020B0604020202020204" pitchFamily="34" charset="0"/>
              </a:rPr>
              <a:t>Integration</a:t>
            </a:r>
          </a:p>
        </p:txBody>
      </p:sp>
      <p:sp>
        <p:nvSpPr>
          <p:cNvPr id="6" name="TextBox 5">
            <a:extLst>
              <a:ext uri="{FF2B5EF4-FFF2-40B4-BE49-F238E27FC236}">
                <a16:creationId xmlns:a16="http://schemas.microsoft.com/office/drawing/2014/main" id="{62FDFF81-86EB-2110-CC44-0C759409BE4D}"/>
              </a:ext>
            </a:extLst>
          </p:cNvPr>
          <p:cNvSpPr txBox="1"/>
          <p:nvPr/>
        </p:nvSpPr>
        <p:spPr>
          <a:xfrm>
            <a:off x="4235009" y="1826349"/>
            <a:ext cx="3650439" cy="457200"/>
          </a:xfrm>
          <a:prstGeom prst="rect">
            <a:avLst/>
          </a:prstGeom>
          <a:solidFill>
            <a:schemeClr val="accent1"/>
          </a:solidFill>
        </p:spPr>
        <p:txBody>
          <a:bodyPr wrap="square" tIns="91440" bIns="91440" anchor="ctr">
            <a:noAutofit/>
          </a:bodyPr>
          <a:lstStyle/>
          <a:p>
            <a:pPr marL="91440" algn="ctr"/>
            <a:r>
              <a:rPr lang="en-CA" sz="1600" b="1" dirty="0">
                <a:solidFill>
                  <a:schemeClr val="bg1"/>
                </a:solidFill>
                <a:latin typeface="Arial" panose="020B0604020202020204" pitchFamily="34" charset="0"/>
                <a:cs typeface="Arial" panose="020B0604020202020204" pitchFamily="34" charset="0"/>
              </a:rPr>
              <a:t>Engagement</a:t>
            </a:r>
          </a:p>
        </p:txBody>
      </p:sp>
      <p:sp>
        <p:nvSpPr>
          <p:cNvPr id="7" name="TextBox 6">
            <a:extLst>
              <a:ext uri="{FF2B5EF4-FFF2-40B4-BE49-F238E27FC236}">
                <a16:creationId xmlns:a16="http://schemas.microsoft.com/office/drawing/2014/main" id="{D5E5E3A8-BCF3-8E60-14CD-0EC125A020F6}"/>
              </a:ext>
            </a:extLst>
          </p:cNvPr>
          <p:cNvSpPr txBox="1"/>
          <p:nvPr/>
        </p:nvSpPr>
        <p:spPr>
          <a:xfrm>
            <a:off x="8012215" y="1826349"/>
            <a:ext cx="3650439" cy="457200"/>
          </a:xfrm>
          <a:prstGeom prst="rect">
            <a:avLst/>
          </a:prstGeom>
          <a:solidFill>
            <a:schemeClr val="accent2"/>
          </a:solidFill>
        </p:spPr>
        <p:txBody>
          <a:bodyPr wrap="square" tIns="91440" bIns="91440" anchor="ctr">
            <a:noAutofit/>
          </a:bodyPr>
          <a:lstStyle/>
          <a:p>
            <a:pPr marL="91440" algn="ctr"/>
            <a:r>
              <a:rPr lang="en-CA" sz="1600" b="1" dirty="0">
                <a:solidFill>
                  <a:schemeClr val="bg1"/>
                </a:solidFill>
                <a:latin typeface="Arial" panose="020B0604020202020204" pitchFamily="34" charset="0"/>
                <a:cs typeface="Arial" panose="020B0604020202020204" pitchFamily="34" charset="0"/>
              </a:rPr>
              <a:t>Inputs</a:t>
            </a:r>
          </a:p>
        </p:txBody>
      </p:sp>
      <p:sp>
        <p:nvSpPr>
          <p:cNvPr id="8" name="object 10">
            <a:extLst>
              <a:ext uri="{FF2B5EF4-FFF2-40B4-BE49-F238E27FC236}">
                <a16:creationId xmlns:a16="http://schemas.microsoft.com/office/drawing/2014/main" id="{2292F172-BC41-556B-A8A5-1C23BA0CF6FF}"/>
              </a:ext>
            </a:extLst>
          </p:cNvPr>
          <p:cNvSpPr txBox="1"/>
          <p:nvPr/>
        </p:nvSpPr>
        <p:spPr>
          <a:xfrm>
            <a:off x="457802" y="2392482"/>
            <a:ext cx="3650439" cy="3293943"/>
          </a:xfrm>
          <a:prstGeom prst="rect">
            <a:avLst/>
          </a:prstGeom>
          <a:noFill/>
          <a:ln w="12700">
            <a:noFill/>
          </a:ln>
        </p:spPr>
        <p:txBody>
          <a:bodyPr vert="horz" wrap="square" lIns="0" tIns="0" rIns="91440" bIns="91440" rtlCol="0">
            <a:noAutofit/>
          </a:bodyPr>
          <a:lstStyle/>
          <a:p>
            <a:pPr marL="146304" indent="-146304">
              <a:spcAft>
                <a:spcPts val="600"/>
              </a:spcAft>
              <a:buClr>
                <a:schemeClr val="tx2"/>
              </a:buClr>
              <a:buFont typeface="Arial" panose="020B0604020202020204" pitchFamily="34" charset="0"/>
              <a:buChar char="•"/>
              <a:tabLst>
                <a:tab pos="264795" algn="l"/>
              </a:tabLst>
            </a:pPr>
            <a:r>
              <a:rPr lang="en-US" sz="1200" spc="-5" dirty="0">
                <a:solidFill>
                  <a:srgbClr val="000000"/>
                </a:solidFill>
                <a:latin typeface="Arial" panose="020B0604020202020204" pitchFamily="34" charset="0"/>
                <a:cs typeface="Arial" panose="020B0604020202020204" pitchFamily="34" charset="0"/>
              </a:rPr>
              <a:t>We believe that integration of ESG factors into the investment process plays a role in portfolio risk-reduction. ESG factors are considered in valuation and analysis.</a:t>
            </a:r>
          </a:p>
          <a:p>
            <a:pPr marL="146304" indent="-146304">
              <a:spcAft>
                <a:spcPts val="600"/>
              </a:spcAft>
              <a:buClr>
                <a:schemeClr val="tx2"/>
              </a:buClr>
              <a:buFont typeface="Arial" panose="020B0604020202020204" pitchFamily="34" charset="0"/>
              <a:buChar char="•"/>
              <a:tabLst>
                <a:tab pos="264795" algn="l"/>
              </a:tabLst>
            </a:pPr>
            <a:r>
              <a:rPr lang="en-US" sz="1200" spc="-5" dirty="0">
                <a:solidFill>
                  <a:srgbClr val="000000"/>
                </a:solidFill>
                <a:latin typeface="Arial" panose="020B0604020202020204" pitchFamily="34" charset="0"/>
                <a:cs typeface="Arial" panose="020B0604020202020204" pitchFamily="34" charset="0"/>
              </a:rPr>
              <a:t>Assessment of total portfolio ESG and GHG emissions characteristics and risks.</a:t>
            </a:r>
            <a:endParaRPr lang="en-US" sz="1200" dirty="0">
              <a:solidFill>
                <a:srgbClr val="000000"/>
              </a:solidFill>
              <a:latin typeface="Arial" panose="020B0604020202020204" pitchFamily="34" charset="0"/>
              <a:cs typeface="Arial" panose="020B0604020202020204" pitchFamily="34" charset="0"/>
            </a:endParaRPr>
          </a:p>
          <a:p>
            <a:pPr marL="146304" marR="278130" indent="-146304">
              <a:spcAft>
                <a:spcPts val="600"/>
              </a:spcAft>
              <a:buClr>
                <a:schemeClr val="tx2"/>
              </a:buClr>
              <a:buFont typeface="Arial" panose="020B0604020202020204" pitchFamily="34" charset="0"/>
              <a:buChar char="•"/>
              <a:tabLst>
                <a:tab pos="264795" algn="l"/>
              </a:tabLst>
            </a:pPr>
            <a:r>
              <a:rPr lang="en-US" sz="1200" spc="-5" dirty="0">
                <a:solidFill>
                  <a:srgbClr val="000000"/>
                </a:solidFill>
                <a:latin typeface="Arial" panose="020B0604020202020204" pitchFamily="34" charset="0"/>
                <a:cs typeface="Arial" panose="020B0604020202020204" pitchFamily="34" charset="0"/>
              </a:rPr>
              <a:t>Broader market adoption of ESG factors increasingly leading to alpha opportunities</a:t>
            </a:r>
          </a:p>
          <a:p>
            <a:pPr marL="146304" marR="278130" indent="-146304">
              <a:spcAft>
                <a:spcPts val="600"/>
              </a:spcAft>
              <a:buClr>
                <a:schemeClr val="tx2"/>
              </a:buClr>
              <a:buFont typeface="Arial" panose="020B0604020202020204" pitchFamily="34" charset="0"/>
              <a:buChar char="•"/>
              <a:tabLst>
                <a:tab pos="264795" algn="l"/>
              </a:tabLst>
            </a:pPr>
            <a:r>
              <a:rPr lang="en-US" sz="1200" spc="-5" dirty="0">
                <a:solidFill>
                  <a:srgbClr val="000000"/>
                </a:solidFill>
                <a:latin typeface="Arial" panose="020B0604020202020204" pitchFamily="34" charset="0"/>
                <a:cs typeface="Arial" panose="020B0604020202020204" pitchFamily="34" charset="0"/>
              </a:rPr>
              <a:t>May invest in companies that do not have attractive ESG ratings due to timelines and quality of the ratings.</a:t>
            </a:r>
          </a:p>
          <a:p>
            <a:pPr marL="146304" marR="278130" indent="-146304">
              <a:spcAft>
                <a:spcPts val="600"/>
              </a:spcAft>
              <a:buClr>
                <a:schemeClr val="tx2"/>
              </a:buClr>
              <a:buFont typeface="Arial" panose="020B0604020202020204" pitchFamily="34" charset="0"/>
              <a:buChar char="•"/>
              <a:tabLst>
                <a:tab pos="264795" algn="l"/>
              </a:tabLst>
            </a:pPr>
            <a:r>
              <a:rPr lang="en-US" sz="1200" spc="-5" dirty="0">
                <a:solidFill>
                  <a:srgbClr val="000000"/>
                </a:solidFill>
                <a:latin typeface="Arial" panose="020B0604020202020204" pitchFamily="34" charset="0"/>
                <a:cs typeface="Arial" panose="020B0604020202020204" pitchFamily="34" charset="0"/>
              </a:rPr>
              <a:t>May invest in companies with lower ratings that are on material path to improvement.</a:t>
            </a:r>
          </a:p>
        </p:txBody>
      </p:sp>
      <p:sp>
        <p:nvSpPr>
          <p:cNvPr id="9" name="object 12">
            <a:extLst>
              <a:ext uri="{FF2B5EF4-FFF2-40B4-BE49-F238E27FC236}">
                <a16:creationId xmlns:a16="http://schemas.microsoft.com/office/drawing/2014/main" id="{2F37DB19-1E2D-9716-8931-23C8F053F72A}"/>
              </a:ext>
            </a:extLst>
          </p:cNvPr>
          <p:cNvSpPr txBox="1"/>
          <p:nvPr/>
        </p:nvSpPr>
        <p:spPr>
          <a:xfrm>
            <a:off x="4235009" y="2392482"/>
            <a:ext cx="3650439" cy="3293943"/>
          </a:xfrm>
          <a:prstGeom prst="rect">
            <a:avLst/>
          </a:prstGeom>
          <a:noFill/>
          <a:ln w="12700">
            <a:noFill/>
          </a:ln>
        </p:spPr>
        <p:txBody>
          <a:bodyPr vert="horz" wrap="square" lIns="0" tIns="0" rIns="91440" bIns="91440" rtlCol="0">
            <a:noAutofit/>
          </a:bodyPr>
          <a:lstStyle/>
          <a:p>
            <a:pPr marL="146304" marR="219710" indent="-146304">
              <a:spcAft>
                <a:spcPts val="600"/>
              </a:spcAft>
              <a:buClr>
                <a:schemeClr val="tx2"/>
              </a:buClr>
              <a:buFont typeface="Arial" panose="020B0604020202020204" pitchFamily="34" charset="0"/>
              <a:buChar char="•"/>
              <a:tabLst>
                <a:tab pos="265430" algn="l"/>
              </a:tabLst>
            </a:pPr>
            <a:r>
              <a:rPr lang="en-US" sz="1200" spc="-5" dirty="0">
                <a:solidFill>
                  <a:srgbClr val="000000"/>
                </a:solidFill>
                <a:latin typeface="Arial" panose="020B0604020202020204" pitchFamily="34" charset="0"/>
                <a:cs typeface="Arial" panose="020B0604020202020204" pitchFamily="34" charset="0"/>
              </a:rPr>
              <a:t>Active engagement with Company boards and management teams encouraging appropriate disclosure and consideration of ESG issues into the governance, strategy and management of the Company.</a:t>
            </a:r>
          </a:p>
          <a:p>
            <a:pPr marL="146304" marR="219710" indent="-146304">
              <a:spcAft>
                <a:spcPts val="600"/>
              </a:spcAft>
              <a:buClr>
                <a:schemeClr val="tx2"/>
              </a:buClr>
              <a:buFont typeface="Arial" panose="020B0604020202020204" pitchFamily="34" charset="0"/>
              <a:buChar char="•"/>
              <a:tabLst>
                <a:tab pos="265430" algn="l"/>
              </a:tabLst>
            </a:pPr>
            <a:r>
              <a:rPr lang="en-US" sz="1200" spc="-5" dirty="0">
                <a:solidFill>
                  <a:srgbClr val="000000"/>
                </a:solidFill>
                <a:latin typeface="Arial" panose="020B0604020202020204" pitchFamily="34" charset="0"/>
                <a:cs typeface="Arial" panose="020B0604020202020204" pitchFamily="34" charset="0"/>
              </a:rPr>
              <a:t>Focus on climate risks, diversity goals and governance.</a:t>
            </a:r>
          </a:p>
          <a:p>
            <a:pPr marL="146304" marR="219710" indent="-146304">
              <a:spcAft>
                <a:spcPts val="600"/>
              </a:spcAft>
              <a:buClr>
                <a:schemeClr val="tx2"/>
              </a:buClr>
              <a:buFont typeface="Arial" panose="020B0604020202020204" pitchFamily="34" charset="0"/>
              <a:buChar char="•"/>
              <a:tabLst>
                <a:tab pos="265430" algn="l"/>
              </a:tabLst>
            </a:pPr>
            <a:r>
              <a:rPr lang="en-US" sz="1200" spc="-5" dirty="0">
                <a:solidFill>
                  <a:srgbClr val="000000"/>
                </a:solidFill>
                <a:latin typeface="Arial" panose="020B0604020202020204" pitchFamily="34" charset="0"/>
                <a:cs typeface="Arial" panose="020B0604020202020204" pitchFamily="34" charset="0"/>
              </a:rPr>
              <a:t>Team logs all ESG engagements, discussions and developments</a:t>
            </a:r>
          </a:p>
          <a:p>
            <a:pPr marL="146304" marR="219710" indent="-146304">
              <a:spcAft>
                <a:spcPts val="600"/>
              </a:spcAft>
              <a:buClr>
                <a:schemeClr val="tx2"/>
              </a:buClr>
              <a:buFont typeface="Arial" panose="020B0604020202020204" pitchFamily="34" charset="0"/>
              <a:buChar char="•"/>
              <a:tabLst>
                <a:tab pos="265430" algn="l"/>
              </a:tabLst>
            </a:pPr>
            <a:r>
              <a:rPr lang="en-US" sz="1200" spc="-5" dirty="0">
                <a:solidFill>
                  <a:srgbClr val="000000"/>
                </a:solidFill>
                <a:latin typeface="Arial" panose="020B0604020202020204" pitchFamily="34" charset="0"/>
                <a:cs typeface="Arial" panose="020B0604020202020204" pitchFamily="34" charset="0"/>
              </a:rPr>
              <a:t>Two team members sit on Climate Champions committee</a:t>
            </a:r>
          </a:p>
        </p:txBody>
      </p:sp>
      <p:sp>
        <p:nvSpPr>
          <p:cNvPr id="10" name="object 15">
            <a:extLst>
              <a:ext uri="{FF2B5EF4-FFF2-40B4-BE49-F238E27FC236}">
                <a16:creationId xmlns:a16="http://schemas.microsoft.com/office/drawing/2014/main" id="{E6730E01-8AC7-07B0-0C99-BFA647CD8F36}"/>
              </a:ext>
            </a:extLst>
          </p:cNvPr>
          <p:cNvSpPr txBox="1"/>
          <p:nvPr/>
        </p:nvSpPr>
        <p:spPr>
          <a:xfrm>
            <a:off x="8012215" y="2392482"/>
            <a:ext cx="3650439" cy="3293943"/>
          </a:xfrm>
          <a:prstGeom prst="rect">
            <a:avLst/>
          </a:prstGeom>
          <a:noFill/>
          <a:ln w="12700">
            <a:noFill/>
          </a:ln>
        </p:spPr>
        <p:txBody>
          <a:bodyPr vert="horz" wrap="square" lIns="0" tIns="0" rIns="91440" bIns="91440" rtlCol="0">
            <a:noAutofit/>
          </a:bodyPr>
          <a:lstStyle/>
          <a:p>
            <a:pPr marL="146304" marR="163195" indent="-146304">
              <a:spcAft>
                <a:spcPts val="600"/>
              </a:spcAft>
              <a:buClr>
                <a:schemeClr val="tx2"/>
              </a:buClr>
              <a:buFont typeface="Arial" panose="020B0604020202020204" pitchFamily="34" charset="0"/>
              <a:buChar char="•"/>
              <a:tabLst>
                <a:tab pos="265430" algn="l"/>
              </a:tabLst>
            </a:pPr>
            <a:r>
              <a:rPr lang="en-CA" sz="1200" spc="-5" dirty="0">
                <a:solidFill>
                  <a:srgbClr val="000000"/>
                </a:solidFill>
                <a:latin typeface="Arial" panose="020B0604020202020204" pitchFamily="34" charset="0"/>
                <a:cs typeface="Arial" panose="020B0604020202020204" pitchFamily="34" charset="0"/>
              </a:rPr>
              <a:t>Team research including financial modelling , determination of intrinsic value, modelling of future regulations, review of company disclosure and meetings with company management</a:t>
            </a:r>
          </a:p>
          <a:p>
            <a:pPr marL="146304" marR="163195" indent="-146304">
              <a:spcAft>
                <a:spcPts val="600"/>
              </a:spcAft>
              <a:buClr>
                <a:schemeClr val="tx2"/>
              </a:buClr>
              <a:buFont typeface="Arial" panose="020B0604020202020204" pitchFamily="34" charset="0"/>
              <a:buChar char="•"/>
              <a:tabLst>
                <a:tab pos="265430" algn="l"/>
              </a:tabLst>
            </a:pPr>
            <a:r>
              <a:rPr lang="en-CA" sz="1200" spc="-5" dirty="0" err="1">
                <a:solidFill>
                  <a:srgbClr val="000000"/>
                </a:solidFill>
                <a:latin typeface="Arial" panose="020B0604020202020204" pitchFamily="34" charset="0"/>
                <a:cs typeface="Arial" panose="020B0604020202020204" pitchFamily="34" charset="0"/>
              </a:rPr>
              <a:t>Sustainalytics</a:t>
            </a:r>
            <a:r>
              <a:rPr lang="en-CA" sz="1200" spc="-5" dirty="0">
                <a:solidFill>
                  <a:srgbClr val="000000"/>
                </a:solidFill>
                <a:latin typeface="Arial" panose="020B0604020202020204" pitchFamily="34" charset="0"/>
                <a:cs typeface="Arial" panose="020B0604020202020204" pitchFamily="34" charset="0"/>
              </a:rPr>
              <a:t> ESG ratings and controversy scores/reports are reviewed for prospective investments and to assess portfolio ESG characteristics</a:t>
            </a:r>
          </a:p>
          <a:p>
            <a:pPr marL="146304" marR="163195" indent="-146304">
              <a:spcAft>
                <a:spcPts val="600"/>
              </a:spcAft>
              <a:buClr>
                <a:schemeClr val="tx2"/>
              </a:buClr>
              <a:buFont typeface="Arial" panose="020B0604020202020204" pitchFamily="34" charset="0"/>
              <a:buChar char="•"/>
              <a:tabLst>
                <a:tab pos="265430" algn="l"/>
              </a:tabLst>
            </a:pPr>
            <a:r>
              <a:rPr lang="en-CA" sz="1200" spc="-5" dirty="0">
                <a:solidFill>
                  <a:srgbClr val="000000"/>
                </a:solidFill>
                <a:latin typeface="Arial" panose="020B0604020202020204" pitchFamily="34" charset="0"/>
                <a:cs typeface="Arial" panose="020B0604020202020204" pitchFamily="34" charset="0"/>
              </a:rPr>
              <a:t>SASB Materiality Map – identify key risks</a:t>
            </a:r>
          </a:p>
          <a:p>
            <a:pPr marL="146304" marR="163195" indent="-146304">
              <a:spcAft>
                <a:spcPts val="600"/>
              </a:spcAft>
              <a:buClr>
                <a:schemeClr val="tx2"/>
              </a:buClr>
              <a:buFont typeface="Arial" panose="020B0604020202020204" pitchFamily="34" charset="0"/>
              <a:buChar char="•"/>
              <a:tabLst>
                <a:tab pos="265430" algn="l"/>
              </a:tabLst>
            </a:pPr>
            <a:r>
              <a:rPr lang="en-CA" sz="1200" spc="-5" dirty="0">
                <a:solidFill>
                  <a:srgbClr val="000000"/>
                </a:solidFill>
                <a:latin typeface="Arial" panose="020B0604020202020204" pitchFamily="34" charset="0"/>
                <a:cs typeface="Arial" panose="020B0604020202020204" pitchFamily="34" charset="0"/>
              </a:rPr>
              <a:t>GHG emission data from Bloomberg and company disclosures</a:t>
            </a:r>
          </a:p>
          <a:p>
            <a:pPr marL="146304" marR="163195" indent="-146304">
              <a:spcAft>
                <a:spcPts val="600"/>
              </a:spcAft>
              <a:buClr>
                <a:schemeClr val="tx2"/>
              </a:buClr>
              <a:buFont typeface="Arial" panose="020B0604020202020204" pitchFamily="34" charset="0"/>
              <a:buChar char="•"/>
              <a:tabLst>
                <a:tab pos="265430" algn="l"/>
              </a:tabLst>
            </a:pPr>
            <a:r>
              <a:rPr lang="en-CA" sz="1200" spc="-5" dirty="0">
                <a:solidFill>
                  <a:srgbClr val="000000"/>
                </a:solidFill>
                <a:latin typeface="Arial" panose="020B0604020202020204" pitchFamily="34" charset="0"/>
                <a:cs typeface="Arial" panose="020B0604020202020204" pitchFamily="34" charset="0"/>
              </a:rPr>
              <a:t>Proxy voting based on team’s research and Glass Lewis’ sustainable voting framework</a:t>
            </a:r>
          </a:p>
          <a:p>
            <a:pPr marL="146304" marR="163195" indent="-146304">
              <a:spcAft>
                <a:spcPts val="600"/>
              </a:spcAft>
              <a:buClr>
                <a:schemeClr val="tx2"/>
              </a:buClr>
              <a:buFont typeface="Arial" panose="020B0604020202020204" pitchFamily="34" charset="0"/>
              <a:buChar char="•"/>
              <a:tabLst>
                <a:tab pos="265430" algn="l"/>
              </a:tabLst>
            </a:pPr>
            <a:r>
              <a:rPr lang="en-CA" sz="1200" spc="-5" dirty="0">
                <a:solidFill>
                  <a:srgbClr val="000000"/>
                </a:solidFill>
                <a:latin typeface="Arial" panose="020B0604020202020204" pitchFamily="34" charset="0"/>
                <a:cs typeface="Arial" panose="020B0604020202020204" pitchFamily="34" charset="0"/>
              </a:rPr>
              <a:t>UN Principles for Responsible Investment</a:t>
            </a:r>
            <a:endParaRPr sz="1200" dirty="0">
              <a:solidFill>
                <a:srgbClr val="000000"/>
              </a:solidFill>
              <a:latin typeface="Arial" panose="020B0604020202020204" pitchFamily="34" charset="0"/>
              <a:cs typeface="Arial" panose="020B0604020202020204" pitchFamily="34" charset="0"/>
            </a:endParaRPr>
          </a:p>
        </p:txBody>
      </p:sp>
      <p:pic>
        <p:nvPicPr>
          <p:cNvPr id="17" name="Picture 4" descr="Peloton and Stephen Smith acquire Glass Lewis from Ontario Teachers' and  AIMCo | Private Capital Journal">
            <a:extLst>
              <a:ext uri="{FF2B5EF4-FFF2-40B4-BE49-F238E27FC236}">
                <a16:creationId xmlns:a16="http://schemas.microsoft.com/office/drawing/2014/main" id="{0531DA27-FE1E-2168-F7B0-D80E9410AC8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60497" y="1079729"/>
            <a:ext cx="1284719" cy="642361"/>
          </a:xfrm>
          <a:prstGeom prst="rect">
            <a:avLst/>
          </a:prstGeom>
          <a:noFill/>
          <a:ln w="9525" cap="rnd">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8" name="Picture 6" descr="Sustainalytics">
            <a:extLst>
              <a:ext uri="{FF2B5EF4-FFF2-40B4-BE49-F238E27FC236}">
                <a16:creationId xmlns:a16="http://schemas.microsoft.com/office/drawing/2014/main" id="{585166C1-ACB5-AC01-326E-1568760CBCC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367523" y="1082660"/>
            <a:ext cx="1284721" cy="642361"/>
          </a:xfrm>
          <a:prstGeom prst="rect">
            <a:avLst/>
          </a:prstGeom>
          <a:noFill/>
          <a:ln w="9525" cap="rnd">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9" name="Picture 8" descr="Actis awarded highest grade in UN Principles for Responsible Investment  assessment | Actis">
            <a:extLst>
              <a:ext uri="{FF2B5EF4-FFF2-40B4-BE49-F238E27FC236}">
                <a16:creationId xmlns:a16="http://schemas.microsoft.com/office/drawing/2014/main" id="{43C677BE-12CF-6FE2-4807-806A495A4B2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53469" y="1079728"/>
            <a:ext cx="1284721" cy="642361"/>
          </a:xfrm>
          <a:prstGeom prst="rect">
            <a:avLst/>
          </a:prstGeom>
          <a:noFill/>
          <a:ln w="9525" cap="rnd">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472487-EC99-43CD-C3B2-4E6AE8DFD9CC}"/>
              </a:ext>
            </a:extLst>
          </p:cNvPr>
          <p:cNvSpPr txBox="1"/>
          <p:nvPr/>
        </p:nvSpPr>
        <p:spPr>
          <a:xfrm>
            <a:off x="457802" y="5525703"/>
            <a:ext cx="3650439" cy="189297"/>
          </a:xfrm>
          <a:prstGeom prst="rect">
            <a:avLst/>
          </a:prstGeom>
          <a:solidFill>
            <a:schemeClr val="tx2"/>
          </a:solidFill>
        </p:spPr>
        <p:txBody>
          <a:bodyPr wrap="square" tIns="91440" bIns="91440" anchor="ctr">
            <a:noAutofit/>
          </a:bodyPr>
          <a:lstStyle/>
          <a:p>
            <a:pPr marL="91440" algn="ctr"/>
            <a:endParaRPr lang="en-CA" sz="16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B6CE044-83A6-AE4E-D3AD-4C864F1EAF2F}"/>
              </a:ext>
            </a:extLst>
          </p:cNvPr>
          <p:cNvSpPr txBox="1"/>
          <p:nvPr/>
        </p:nvSpPr>
        <p:spPr>
          <a:xfrm>
            <a:off x="4235009" y="5525703"/>
            <a:ext cx="3650439" cy="189297"/>
          </a:xfrm>
          <a:prstGeom prst="rect">
            <a:avLst/>
          </a:prstGeom>
          <a:solidFill>
            <a:schemeClr val="accent1"/>
          </a:solidFill>
        </p:spPr>
        <p:txBody>
          <a:bodyPr wrap="square" tIns="91440" bIns="91440" anchor="ctr">
            <a:noAutofit/>
          </a:bodyPr>
          <a:lstStyle/>
          <a:p>
            <a:pPr marL="91440" algn="ctr"/>
            <a:endParaRPr lang="en-CA" sz="16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AD9F1F6-FDFB-461E-30CF-28F1DBF661E2}"/>
              </a:ext>
            </a:extLst>
          </p:cNvPr>
          <p:cNvSpPr txBox="1"/>
          <p:nvPr/>
        </p:nvSpPr>
        <p:spPr>
          <a:xfrm>
            <a:off x="8012215" y="5525703"/>
            <a:ext cx="3650439" cy="189297"/>
          </a:xfrm>
          <a:prstGeom prst="rect">
            <a:avLst/>
          </a:prstGeom>
          <a:solidFill>
            <a:schemeClr val="accent2"/>
          </a:solidFill>
        </p:spPr>
        <p:txBody>
          <a:bodyPr wrap="square" tIns="91440" bIns="91440" anchor="ctr">
            <a:noAutofit/>
          </a:bodyPr>
          <a:lstStyle/>
          <a:p>
            <a:pPr marL="91440" algn="ctr"/>
            <a:endParaRPr lang="en-CA"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98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F96CE9-1C74-4F05-A4C3-635ECEE4D8A8}"/>
              </a:ext>
            </a:extLst>
          </p:cNvPr>
          <p:cNvSpPr>
            <a:spLocks noGrp="1"/>
          </p:cNvSpPr>
          <p:nvPr>
            <p:ph type="title"/>
          </p:nvPr>
        </p:nvSpPr>
        <p:spPr/>
        <p:txBody>
          <a:bodyPr/>
          <a:lstStyle/>
          <a:p>
            <a:r>
              <a:rPr lang="en-CA" dirty="0"/>
              <a:t>Sector weights</a:t>
            </a:r>
            <a:endParaRPr lang="en-US" dirty="0"/>
          </a:p>
        </p:txBody>
      </p:sp>
      <p:sp>
        <p:nvSpPr>
          <p:cNvPr id="2" name="Text Placeholder 1">
            <a:extLst>
              <a:ext uri="{FF2B5EF4-FFF2-40B4-BE49-F238E27FC236}">
                <a16:creationId xmlns:a16="http://schemas.microsoft.com/office/drawing/2014/main" id="{E8E3C528-C4EA-4957-BBF8-5DD73E33EBE5}"/>
              </a:ext>
            </a:extLst>
          </p:cNvPr>
          <p:cNvSpPr>
            <a:spLocks noGrp="1"/>
          </p:cNvSpPr>
          <p:nvPr>
            <p:ph type="body" sz="quarter" idx="14"/>
          </p:nvPr>
        </p:nvSpPr>
        <p:spPr/>
        <p:txBody>
          <a:bodyPr/>
          <a:lstStyle/>
          <a:p>
            <a:r>
              <a:rPr lang="en-CA" dirty="0"/>
              <a:t>Source: Mackenzie Portfolio Analytics, August 31, 2022</a:t>
            </a:r>
          </a:p>
          <a:p>
            <a:endParaRPr lang="en-US" dirty="0"/>
          </a:p>
        </p:txBody>
      </p:sp>
      <p:graphicFrame>
        <p:nvGraphicFramePr>
          <p:cNvPr id="6" name="Table 5">
            <a:extLst>
              <a:ext uri="{FF2B5EF4-FFF2-40B4-BE49-F238E27FC236}">
                <a16:creationId xmlns:a16="http://schemas.microsoft.com/office/drawing/2014/main" id="{B70B7E05-C90E-1B70-F0F2-C582D6E2F592}"/>
              </a:ext>
            </a:extLst>
          </p:cNvPr>
          <p:cNvGraphicFramePr>
            <a:graphicFrameLocks noGrp="1"/>
          </p:cNvGraphicFramePr>
          <p:nvPr>
            <p:extLst>
              <p:ext uri="{D42A27DB-BD31-4B8C-83A1-F6EECF244321}">
                <p14:modId xmlns:p14="http://schemas.microsoft.com/office/powerpoint/2010/main" val="2329084094"/>
              </p:ext>
            </p:extLst>
          </p:nvPr>
        </p:nvGraphicFramePr>
        <p:xfrm>
          <a:off x="457200" y="1819275"/>
          <a:ext cx="11198227" cy="3878876"/>
        </p:xfrm>
        <a:graphic>
          <a:graphicData uri="http://schemas.openxmlformats.org/drawingml/2006/table">
            <a:tbl>
              <a:tblPr>
                <a:tableStyleId>{5C22544A-7EE6-4342-B048-85BDC9FD1C3A}</a:tableStyleId>
              </a:tblPr>
              <a:tblGrid>
                <a:gridCol w="2276375">
                  <a:extLst>
                    <a:ext uri="{9D8B030D-6E8A-4147-A177-3AD203B41FA5}">
                      <a16:colId xmlns:a16="http://schemas.microsoft.com/office/drawing/2014/main" val="2268748826"/>
                    </a:ext>
                  </a:extLst>
                </a:gridCol>
                <a:gridCol w="2531444">
                  <a:extLst>
                    <a:ext uri="{9D8B030D-6E8A-4147-A177-3AD203B41FA5}">
                      <a16:colId xmlns:a16="http://schemas.microsoft.com/office/drawing/2014/main" val="3175449540"/>
                    </a:ext>
                  </a:extLst>
                </a:gridCol>
                <a:gridCol w="2521819">
                  <a:extLst>
                    <a:ext uri="{9D8B030D-6E8A-4147-A177-3AD203B41FA5}">
                      <a16:colId xmlns:a16="http://schemas.microsoft.com/office/drawing/2014/main" val="1750265049"/>
                    </a:ext>
                  </a:extLst>
                </a:gridCol>
                <a:gridCol w="3868589">
                  <a:extLst>
                    <a:ext uri="{9D8B030D-6E8A-4147-A177-3AD203B41FA5}">
                      <a16:colId xmlns:a16="http://schemas.microsoft.com/office/drawing/2014/main" val="1299594560"/>
                    </a:ext>
                  </a:extLst>
                </a:gridCol>
              </a:tblGrid>
              <a:tr h="471368">
                <a:tc>
                  <a:txBody>
                    <a:bodyPr/>
                    <a:lstStyle/>
                    <a:p>
                      <a:pPr algn="l" rtl="0" fontAlgn="ctr"/>
                      <a:r>
                        <a:rPr lang="en-CA" sz="1300" b="1" u="none" strike="noStrike" dirty="0">
                          <a:solidFill>
                            <a:schemeClr val="bg1"/>
                          </a:solidFill>
                          <a:effectLst/>
                          <a:latin typeface="Arial" panose="020B0604020202020204" pitchFamily="34" charset="0"/>
                          <a:cs typeface="Arial" panose="020B0604020202020204" pitchFamily="34" charset="0"/>
                        </a:rPr>
                        <a:t>Sector </a:t>
                      </a:r>
                      <a:endParaRPr lang="en-CA" sz="1300" b="1" i="0" u="none" strike="noStrike" dirty="0">
                        <a:solidFill>
                          <a:schemeClr val="bg1"/>
                        </a:solidFill>
                        <a:effectLst/>
                        <a:latin typeface="Arial" panose="020B0604020202020204" pitchFamily="34" charset="0"/>
                        <a:cs typeface="Arial" panose="020B0604020202020204" pitchFamily="34" charset="0"/>
                      </a:endParaRPr>
                    </a:p>
                  </a:txBody>
                  <a:tcPr marL="85725" marR="0" marT="36576" marB="36576" anchor="ctr">
                    <a:lnL w="12700" cmpd="sng">
                      <a:noFill/>
                    </a:lnL>
                    <a:lnR w="12700" cmpd="sng">
                      <a:noFill/>
                    </a:lnR>
                    <a:lnT w="127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0" fontAlgn="ctr"/>
                      <a:r>
                        <a:rPr lang="en-CA" sz="1300" b="1" u="none" strike="noStrike" dirty="0">
                          <a:solidFill>
                            <a:schemeClr val="bg1"/>
                          </a:solidFill>
                          <a:effectLst/>
                          <a:latin typeface="Arial" panose="020B0604020202020204" pitchFamily="34" charset="0"/>
                          <a:cs typeface="Arial" panose="020B0604020202020204" pitchFamily="34" charset="0"/>
                        </a:rPr>
                        <a:t>Mackenzie Canadian </a:t>
                      </a:r>
                      <a:br>
                        <a:rPr lang="en-CA" sz="1300" b="1" u="none" strike="noStrike" dirty="0">
                          <a:solidFill>
                            <a:schemeClr val="bg1"/>
                          </a:solidFill>
                          <a:effectLst/>
                          <a:latin typeface="Arial" panose="020B0604020202020204" pitchFamily="34" charset="0"/>
                          <a:cs typeface="Arial" panose="020B0604020202020204" pitchFamily="34" charset="0"/>
                        </a:rPr>
                      </a:br>
                      <a:r>
                        <a:rPr lang="en-CA" sz="1300" b="1" u="none" strike="noStrike" dirty="0">
                          <a:solidFill>
                            <a:schemeClr val="bg1"/>
                          </a:solidFill>
                          <a:effectLst/>
                          <a:latin typeface="Arial" panose="020B0604020202020204" pitchFamily="34" charset="0"/>
                          <a:cs typeface="Arial" panose="020B0604020202020204" pitchFamily="34" charset="0"/>
                        </a:rPr>
                        <a:t>Dividend Fund (%)</a:t>
                      </a:r>
                    </a:p>
                  </a:txBody>
                  <a:tcPr marL="0" marR="0" marT="36576" marB="36576" anchor="ctr">
                    <a:lnL w="12700" cmpd="sng">
                      <a:noFill/>
                    </a:lnL>
                    <a:lnR w="12700" cmpd="sng">
                      <a:noFill/>
                    </a:lnR>
                    <a:lnT w="127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0" fontAlgn="ctr"/>
                      <a:r>
                        <a:rPr lang="en-US" sz="1300" b="1" u="none" strike="noStrike" dirty="0">
                          <a:solidFill>
                            <a:schemeClr val="bg1"/>
                          </a:solidFill>
                          <a:effectLst/>
                          <a:latin typeface="Arial" panose="020B0604020202020204" pitchFamily="34" charset="0"/>
                          <a:cs typeface="Arial" panose="020B0604020202020204" pitchFamily="34" charset="0"/>
                        </a:rPr>
                        <a:t>80% TSX </a:t>
                      </a:r>
                      <a:r>
                        <a:rPr lang="en-US" sz="1300" b="1" u="none" strike="noStrike" dirty="0" err="1">
                          <a:solidFill>
                            <a:schemeClr val="bg1"/>
                          </a:solidFill>
                          <a:effectLst/>
                          <a:latin typeface="Arial" panose="020B0604020202020204" pitchFamily="34" charset="0"/>
                          <a:cs typeface="Arial" panose="020B0604020202020204" pitchFamily="34" charset="0"/>
                        </a:rPr>
                        <a:t>Div</a:t>
                      </a:r>
                      <a:r>
                        <a:rPr lang="en-US" sz="1300" b="1" u="none" strike="noStrike" dirty="0">
                          <a:solidFill>
                            <a:schemeClr val="bg1"/>
                          </a:solidFill>
                          <a:effectLst/>
                          <a:latin typeface="Arial" panose="020B0604020202020204" pitchFamily="34" charset="0"/>
                          <a:cs typeface="Arial" panose="020B0604020202020204" pitchFamily="34" charset="0"/>
                        </a:rPr>
                        <a:t> + </a:t>
                      </a:r>
                      <a:br>
                        <a:rPr lang="en-US" sz="1300" b="1" u="none" strike="noStrike" dirty="0">
                          <a:solidFill>
                            <a:schemeClr val="bg1"/>
                          </a:solidFill>
                          <a:effectLst/>
                          <a:latin typeface="Arial" panose="020B0604020202020204" pitchFamily="34" charset="0"/>
                          <a:cs typeface="Arial" panose="020B0604020202020204" pitchFamily="34" charset="0"/>
                        </a:rPr>
                      </a:br>
                      <a:r>
                        <a:rPr lang="en-US" sz="1300" b="1" u="none" strike="noStrike" dirty="0">
                          <a:solidFill>
                            <a:schemeClr val="bg1"/>
                          </a:solidFill>
                          <a:effectLst/>
                          <a:latin typeface="Arial" panose="020B0604020202020204" pitchFamily="34" charset="0"/>
                          <a:cs typeface="Arial" panose="020B0604020202020204" pitchFamily="34" charset="0"/>
                        </a:rPr>
                        <a:t>20% MSCI World (%)</a:t>
                      </a:r>
                    </a:p>
                  </a:txBody>
                  <a:tcPr marL="0" marR="0" marT="36576" marB="36576" anchor="ctr">
                    <a:lnL w="12700" cmpd="sng">
                      <a:noFill/>
                    </a:lnL>
                    <a:lnR w="12700" cmpd="sng">
                      <a:noFill/>
                    </a:lnR>
                    <a:lnT w="127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0" fontAlgn="ctr"/>
                      <a:r>
                        <a:rPr lang="en-CA" sz="1300" b="1" i="0" u="none" strike="noStrike" dirty="0">
                          <a:solidFill>
                            <a:schemeClr val="bg1"/>
                          </a:solidFill>
                          <a:effectLst/>
                          <a:latin typeface="Arial" panose="020B0604020202020204" pitchFamily="34" charset="0"/>
                          <a:cs typeface="Arial" panose="020B0604020202020204" pitchFamily="34" charset="0"/>
                        </a:rPr>
                        <a:t>Relative weight (%)</a:t>
                      </a:r>
                    </a:p>
                  </a:txBody>
                  <a:tcPr marL="0" marR="0" marT="36576" marB="36576" anchor="ctr">
                    <a:lnL w="12700" cmpd="sng">
                      <a:noFill/>
                    </a:lnL>
                    <a:lnR w="12700" cmpd="sng">
                      <a:noFill/>
                    </a:lnR>
                    <a:lnT w="127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951872274"/>
                  </a:ext>
                </a:extLst>
              </a:tr>
              <a:tr h="283959">
                <a:tc>
                  <a:txBody>
                    <a:bodyPr/>
                    <a:lstStyle/>
                    <a:p>
                      <a:pPr algn="l"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Basic Materials</a:t>
                      </a:r>
                    </a:p>
                  </a:txBody>
                  <a:tcPr marL="97971"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6.5</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11.1</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642103"/>
                  </a:ext>
                </a:extLst>
              </a:tr>
              <a:tr h="283959">
                <a:tc>
                  <a:txBody>
                    <a:bodyPr/>
                    <a:lstStyle/>
                    <a:p>
                      <a:pPr algn="l"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Energy</a:t>
                      </a:r>
                    </a:p>
                  </a:txBody>
                  <a:tcPr marL="97971"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15.3</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18.9</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583763"/>
                  </a:ext>
                </a:extLst>
              </a:tr>
              <a:tr h="283959">
                <a:tc>
                  <a:txBody>
                    <a:bodyPr/>
                    <a:lstStyle/>
                    <a:p>
                      <a:pPr algn="l"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Industrials</a:t>
                      </a:r>
                    </a:p>
                  </a:txBody>
                  <a:tcPr marL="97971"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9.1</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a:solidFill>
                            <a:schemeClr val="tx1"/>
                          </a:solidFill>
                          <a:effectLst/>
                          <a:latin typeface="Arial" panose="020B0604020202020204" pitchFamily="34" charset="0"/>
                          <a:ea typeface="Noto Sans" panose="020B0502040504020204" pitchFamily="34" charset="0"/>
                          <a:cs typeface="Arial" panose="020B0604020202020204" pitchFamily="34" charset="0"/>
                        </a:rPr>
                        <a:t>12.1</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234929"/>
                  </a:ext>
                </a:extLst>
              </a:tr>
              <a:tr h="283959">
                <a:tc>
                  <a:txBody>
                    <a:bodyPr/>
                    <a:lstStyle/>
                    <a:p>
                      <a:pPr algn="l"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Consumer Defensive</a:t>
                      </a:r>
                    </a:p>
                  </a:txBody>
                  <a:tcPr marL="97971"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4.4</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a:solidFill>
                            <a:schemeClr val="tx1"/>
                          </a:solidFill>
                          <a:effectLst/>
                          <a:latin typeface="Arial" panose="020B0604020202020204" pitchFamily="34" charset="0"/>
                          <a:ea typeface="Noto Sans" panose="020B0502040504020204" pitchFamily="34" charset="0"/>
                          <a:cs typeface="Arial" panose="020B0604020202020204" pitchFamily="34" charset="0"/>
                        </a:rPr>
                        <a:t>4.4</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296823"/>
                  </a:ext>
                </a:extLst>
              </a:tr>
              <a:tr h="283959">
                <a:tc>
                  <a:txBody>
                    <a:bodyPr/>
                    <a:lstStyle/>
                    <a:p>
                      <a:pPr algn="l"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Financial Services</a:t>
                      </a:r>
                    </a:p>
                  </a:txBody>
                  <a:tcPr marL="97971"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34.1</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a:solidFill>
                            <a:schemeClr val="tx1"/>
                          </a:solidFill>
                          <a:effectLst/>
                          <a:latin typeface="Arial" panose="020B0604020202020204" pitchFamily="34" charset="0"/>
                          <a:ea typeface="Noto Sans" panose="020B0502040504020204" pitchFamily="34" charset="0"/>
                          <a:cs typeface="Arial" panose="020B0604020202020204" pitchFamily="34" charset="0"/>
                        </a:rPr>
                        <a:t>34.0</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528269"/>
                  </a:ext>
                </a:extLst>
              </a:tr>
              <a:tr h="283959">
                <a:tc>
                  <a:txBody>
                    <a:bodyPr/>
                    <a:lstStyle/>
                    <a:p>
                      <a:pPr algn="l"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Other</a:t>
                      </a:r>
                    </a:p>
                  </a:txBody>
                  <a:tcPr marL="97971"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3.3</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a:solidFill>
                            <a:schemeClr val="tx1"/>
                          </a:solidFill>
                          <a:effectLst/>
                          <a:latin typeface="Arial" panose="020B0604020202020204" pitchFamily="34" charset="0"/>
                          <a:ea typeface="Noto Sans" panose="020B0502040504020204" pitchFamily="34" charset="0"/>
                          <a:cs typeface="Arial" panose="020B0604020202020204" pitchFamily="34" charset="0"/>
                        </a:rPr>
                        <a:t>2.9</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2369576"/>
                  </a:ext>
                </a:extLst>
              </a:tr>
              <a:tr h="283959">
                <a:tc>
                  <a:txBody>
                    <a:bodyPr/>
                    <a:lstStyle/>
                    <a:p>
                      <a:pPr algn="l"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Other</a:t>
                      </a:r>
                    </a:p>
                  </a:txBody>
                  <a:tcPr marL="97971"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a:solidFill>
                            <a:schemeClr val="tx1"/>
                          </a:solidFill>
                          <a:effectLst/>
                          <a:latin typeface="Arial" panose="020B0604020202020204" pitchFamily="34" charset="0"/>
                          <a:ea typeface="Noto Sans" panose="020B0502040504020204" pitchFamily="34" charset="0"/>
                          <a:cs typeface="Arial" panose="020B0604020202020204" pitchFamily="34" charset="0"/>
                        </a:rPr>
                        <a:t>3.3</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a:solidFill>
                            <a:schemeClr val="tx1"/>
                          </a:solidFill>
                          <a:effectLst/>
                          <a:latin typeface="Arial" panose="020B0604020202020204" pitchFamily="34" charset="0"/>
                          <a:ea typeface="Noto Sans" panose="020B0502040504020204" pitchFamily="34" charset="0"/>
                          <a:cs typeface="Arial" panose="020B0604020202020204" pitchFamily="34" charset="0"/>
                        </a:rPr>
                        <a:t>2.9</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362678"/>
                  </a:ext>
                </a:extLst>
              </a:tr>
              <a:tr h="283959">
                <a:tc>
                  <a:txBody>
                    <a:bodyPr/>
                    <a:lstStyle/>
                    <a:p>
                      <a:pPr algn="l"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Communication Services</a:t>
                      </a:r>
                    </a:p>
                  </a:txBody>
                  <a:tcPr marL="97971"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6.1</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5.6</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6763196"/>
                  </a:ext>
                </a:extLst>
              </a:tr>
              <a:tr h="283959">
                <a:tc>
                  <a:txBody>
                    <a:bodyPr/>
                    <a:lstStyle/>
                    <a:p>
                      <a:pPr algn="l"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Utilities</a:t>
                      </a:r>
                    </a:p>
                  </a:txBody>
                  <a:tcPr marL="97971"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6.3</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5.6</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3811386"/>
                  </a:ext>
                </a:extLst>
              </a:tr>
              <a:tr h="283959">
                <a:tc>
                  <a:txBody>
                    <a:bodyPr/>
                    <a:lstStyle/>
                    <a:p>
                      <a:pPr algn="l"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Technology</a:t>
                      </a:r>
                    </a:p>
                  </a:txBody>
                  <a:tcPr marL="97971"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5.5</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2.1</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55118"/>
                  </a:ext>
                </a:extLst>
              </a:tr>
              <a:tr h="283959">
                <a:tc>
                  <a:txBody>
                    <a:bodyPr/>
                    <a:lstStyle/>
                    <a:p>
                      <a:pPr algn="l"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Healthcare</a:t>
                      </a:r>
                    </a:p>
                  </a:txBody>
                  <a:tcPr marL="97971"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3.6</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0.1</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963735"/>
                  </a:ext>
                </a:extLst>
              </a:tr>
              <a:tr h="283959">
                <a:tc>
                  <a:txBody>
                    <a:bodyPr/>
                    <a:lstStyle/>
                    <a:p>
                      <a:pPr algn="l" rtl="0" fontAlgn="b"/>
                      <a:r>
                        <a:rPr lang="en-CA" sz="1300" u="none" strike="noStrike" dirty="0">
                          <a:effectLst/>
                          <a:latin typeface="Arial" panose="020B0604020202020204" pitchFamily="34" charset="0"/>
                          <a:cs typeface="Arial" panose="020B0604020202020204" pitchFamily="34" charset="0"/>
                        </a:rPr>
                        <a:t>Cash</a:t>
                      </a:r>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mpd="sng">
                      <a:noFill/>
                    </a:lnL>
                    <a:lnR w="12700" cmpd="sng">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CA" sz="1300" b="0" i="0" u="none" strike="noStrike">
                          <a:solidFill>
                            <a:schemeClr val="tx1"/>
                          </a:solidFill>
                          <a:effectLst/>
                          <a:latin typeface="Arial" panose="020B0604020202020204" pitchFamily="34" charset="0"/>
                          <a:ea typeface="Noto Sans" panose="020B0502040504020204" pitchFamily="34" charset="0"/>
                          <a:cs typeface="Arial" panose="020B0604020202020204" pitchFamily="34" charset="0"/>
                        </a:rPr>
                        <a:t>2.1</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CA" sz="1300" b="0" i="0" u="none" strike="noStrike" dirty="0">
                          <a:solidFill>
                            <a:schemeClr val="tx1"/>
                          </a:solidFill>
                          <a:effectLst/>
                          <a:latin typeface="Arial" panose="020B0604020202020204" pitchFamily="34" charset="0"/>
                          <a:ea typeface="Noto Sans" panose="020B0502040504020204" pitchFamily="34" charset="0"/>
                          <a:cs typeface="Arial" panose="020B0604020202020204" pitchFamily="34" charset="0"/>
                        </a:rPr>
                        <a:t>--</a:t>
                      </a: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endParaRPr lang="en-C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54512554"/>
                  </a:ext>
                </a:extLst>
              </a:tr>
            </a:tbl>
          </a:graphicData>
        </a:graphic>
      </p:graphicFrame>
      <p:graphicFrame>
        <p:nvGraphicFramePr>
          <p:cNvPr id="9" name="Chart 8">
            <a:extLst>
              <a:ext uri="{FF2B5EF4-FFF2-40B4-BE49-F238E27FC236}">
                <a16:creationId xmlns:a16="http://schemas.microsoft.com/office/drawing/2014/main" id="{92A75BA7-D483-4203-8494-DF96BDF4242B}"/>
              </a:ext>
            </a:extLst>
          </p:cNvPr>
          <p:cNvGraphicFramePr>
            <a:graphicFrameLocks/>
          </p:cNvGraphicFramePr>
          <p:nvPr>
            <p:extLst>
              <p:ext uri="{D42A27DB-BD31-4B8C-83A1-F6EECF244321}">
                <p14:modId xmlns:p14="http://schemas.microsoft.com/office/powerpoint/2010/main" val="3418114903"/>
              </p:ext>
            </p:extLst>
          </p:nvPr>
        </p:nvGraphicFramePr>
        <p:xfrm>
          <a:off x="7305574" y="2247535"/>
          <a:ext cx="4417997" cy="3246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032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8DD6C0-0940-49E0-9E12-8AC6B36F7AB6}"/>
              </a:ext>
            </a:extLst>
          </p:cNvPr>
          <p:cNvSpPr>
            <a:spLocks noGrp="1"/>
          </p:cNvSpPr>
          <p:nvPr>
            <p:ph type="title"/>
          </p:nvPr>
        </p:nvSpPr>
        <p:spPr>
          <a:xfrm>
            <a:off x="3546093" y="777240"/>
            <a:ext cx="8177617" cy="822960"/>
          </a:xfrm>
        </p:spPr>
        <p:txBody>
          <a:bodyPr/>
          <a:lstStyle/>
          <a:p>
            <a:r>
              <a:rPr lang="en-CA" dirty="0"/>
              <a:t>Portfolio positioning</a:t>
            </a:r>
            <a:endParaRPr lang="en-US" dirty="0"/>
          </a:p>
        </p:txBody>
      </p:sp>
      <p:sp>
        <p:nvSpPr>
          <p:cNvPr id="8" name="Text Placeholder 1">
            <a:extLst>
              <a:ext uri="{FF2B5EF4-FFF2-40B4-BE49-F238E27FC236}">
                <a16:creationId xmlns:a16="http://schemas.microsoft.com/office/drawing/2014/main" id="{D592A705-393D-45F3-9637-C886E2A39FAA}"/>
              </a:ext>
            </a:extLst>
          </p:cNvPr>
          <p:cNvSpPr>
            <a:spLocks noGrp="1"/>
          </p:cNvSpPr>
          <p:nvPr>
            <p:ph type="body" sz="quarter" idx="14"/>
          </p:nvPr>
        </p:nvSpPr>
        <p:spPr/>
        <p:txBody>
          <a:bodyPr/>
          <a:lstStyle/>
          <a:p>
            <a:r>
              <a:rPr lang="en-CA" dirty="0"/>
              <a:t>Source: Mackenzie Portfolio Analytics, July 31, 2022. Geographic exposures excluding cash and cash equivalents.</a:t>
            </a:r>
          </a:p>
          <a:p>
            <a:endParaRPr lang="en-US" dirty="0"/>
          </a:p>
        </p:txBody>
      </p:sp>
      <p:graphicFrame>
        <p:nvGraphicFramePr>
          <p:cNvPr id="5" name="Content Placeholder 4">
            <a:extLst>
              <a:ext uri="{FF2B5EF4-FFF2-40B4-BE49-F238E27FC236}">
                <a16:creationId xmlns:a16="http://schemas.microsoft.com/office/drawing/2014/main" id="{55363F38-AD5D-4531-8A7B-69257FB2AC56}"/>
              </a:ext>
            </a:extLst>
          </p:cNvPr>
          <p:cNvGraphicFramePr>
            <a:graphicFrameLocks/>
          </p:cNvGraphicFramePr>
          <p:nvPr>
            <p:extLst>
              <p:ext uri="{D42A27DB-BD31-4B8C-83A1-F6EECF244321}">
                <p14:modId xmlns:p14="http://schemas.microsoft.com/office/powerpoint/2010/main" val="4090626476"/>
              </p:ext>
            </p:extLst>
          </p:nvPr>
        </p:nvGraphicFramePr>
        <p:xfrm>
          <a:off x="3546093" y="4820750"/>
          <a:ext cx="8109332" cy="911266"/>
        </p:xfrm>
        <a:graphic>
          <a:graphicData uri="http://schemas.openxmlformats.org/drawingml/2006/table">
            <a:tbl>
              <a:tblPr firstRow="1" bandRow="1"/>
              <a:tblGrid>
                <a:gridCol w="2212220">
                  <a:extLst>
                    <a:ext uri="{9D8B030D-6E8A-4147-A177-3AD203B41FA5}">
                      <a16:colId xmlns:a16="http://schemas.microsoft.com/office/drawing/2014/main" val="20000"/>
                    </a:ext>
                  </a:extLst>
                </a:gridCol>
                <a:gridCol w="2948556">
                  <a:extLst>
                    <a:ext uri="{9D8B030D-6E8A-4147-A177-3AD203B41FA5}">
                      <a16:colId xmlns:a16="http://schemas.microsoft.com/office/drawing/2014/main" val="1662047600"/>
                    </a:ext>
                  </a:extLst>
                </a:gridCol>
                <a:gridCol w="2948556">
                  <a:extLst>
                    <a:ext uri="{9D8B030D-6E8A-4147-A177-3AD203B41FA5}">
                      <a16:colId xmlns:a16="http://schemas.microsoft.com/office/drawing/2014/main" val="20002"/>
                    </a:ext>
                  </a:extLst>
                </a:gridCol>
              </a:tblGrid>
              <a:tr h="368722">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b="0" dirty="0">
                        <a:solidFill>
                          <a:schemeClr val="bg1"/>
                        </a:solidFill>
                        <a:latin typeface="Arial" panose="020B0604020202020204" pitchFamily="34" charset="0"/>
                        <a:ea typeface="Noto Sans" panose="020B0502040504020204" pitchFamily="34" charset="0"/>
                        <a:cs typeface="Arial" panose="020B0604020202020204"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300" b="0" dirty="0">
                          <a:solidFill>
                            <a:schemeClr val="bg1"/>
                          </a:solidFill>
                          <a:latin typeface="Arial" panose="020B0604020202020204" pitchFamily="34" charset="0"/>
                          <a:ea typeface="Noto Sans" panose="020B0502040504020204" pitchFamily="34" charset="0"/>
                          <a:cs typeface="Arial" panose="020B0604020202020204" pitchFamily="34" charset="0"/>
                        </a:rPr>
                        <a:t>Mackenzie Canadian Dividend Fund</a:t>
                      </a: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300" b="0" dirty="0">
                          <a:solidFill>
                            <a:schemeClr val="bg1"/>
                          </a:solidFill>
                          <a:latin typeface="Arial" panose="020B0604020202020204" pitchFamily="34" charset="0"/>
                          <a:ea typeface="Noto Sans" panose="020B0502040504020204" pitchFamily="34" charset="0"/>
                          <a:cs typeface="Arial" panose="020B0604020202020204" pitchFamily="34" charset="0"/>
                        </a:rPr>
                        <a:t>S&amp;P / TSX Composite Dividend Index</a:t>
                      </a: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247344">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300" b="0" dirty="0">
                          <a:solidFill>
                            <a:schemeClr val="tx1"/>
                          </a:solidFill>
                          <a:latin typeface="Arial" panose="020B0604020202020204" pitchFamily="34" charset="0"/>
                          <a:ea typeface="Noto Sans" panose="020B0502040504020204" pitchFamily="34" charset="0"/>
                          <a:cs typeface="Arial" panose="020B0604020202020204" pitchFamily="34" charset="0"/>
                        </a:rPr>
                        <a:t>Portfolio Indicated Yield</a:t>
                      </a: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chemeClr val="tx1"/>
                          </a:solidFill>
                          <a:latin typeface="Arial" panose="020B0604020202020204" pitchFamily="34" charset="0"/>
                          <a:ea typeface="Noto Sans" panose="020B0502040504020204" pitchFamily="34" charset="0"/>
                          <a:cs typeface="Arial" panose="020B0604020202020204" pitchFamily="34" charset="0"/>
                        </a:rPr>
                        <a:t>3.24%</a:t>
                      </a: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300" kern="1200" dirty="0">
                          <a:solidFill>
                            <a:schemeClr val="tx1"/>
                          </a:solidFill>
                          <a:effectLst/>
                          <a:latin typeface="Arial" panose="020B0604020202020204" pitchFamily="34" charset="0"/>
                          <a:ea typeface="+mn-ea"/>
                          <a:cs typeface="Arial" panose="020B0604020202020204" pitchFamily="34" charset="0"/>
                        </a:rPr>
                        <a:t>2.96</a:t>
                      </a:r>
                      <a:r>
                        <a:rPr lang="en-US" sz="1300" dirty="0">
                          <a:solidFill>
                            <a:schemeClr val="tx1"/>
                          </a:solidFill>
                          <a:latin typeface="Arial" panose="020B0604020202020204" pitchFamily="34" charset="0"/>
                          <a:ea typeface="Noto Sans" panose="020B0502040504020204" pitchFamily="34" charset="0"/>
                          <a:cs typeface="Arial" panose="020B0604020202020204" pitchFamily="34" charset="0"/>
                        </a:rPr>
                        <a:t>%</a:t>
                      </a: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344">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300" b="0" dirty="0">
                          <a:solidFill>
                            <a:schemeClr val="tx1"/>
                          </a:solidFill>
                          <a:latin typeface="Arial" panose="020B0604020202020204" pitchFamily="34" charset="0"/>
                          <a:ea typeface="Noto Sans" panose="020B0502040504020204" pitchFamily="34" charset="0"/>
                          <a:cs typeface="Arial" panose="020B0604020202020204" pitchFamily="34" charset="0"/>
                        </a:rPr>
                        <a:t>Canada Indicated Yield</a:t>
                      </a: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chemeClr val="tx1"/>
                          </a:solidFill>
                          <a:latin typeface="Arial" panose="020B0604020202020204" pitchFamily="34" charset="0"/>
                          <a:ea typeface="Noto Sans" panose="020B0502040504020204" pitchFamily="34" charset="0"/>
                          <a:cs typeface="Arial" panose="020B0604020202020204" pitchFamily="34" charset="0"/>
                        </a:rPr>
                        <a:t>3.53%</a:t>
                      </a: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chemeClr val="tx1"/>
                          </a:solidFill>
                          <a:latin typeface="Arial" panose="020B0604020202020204" pitchFamily="34" charset="0"/>
                          <a:ea typeface="Noto Sans" panose="020B0502040504020204" pitchFamily="34" charset="0"/>
                          <a:cs typeface="Arial" panose="020B0604020202020204" pitchFamily="34" charset="0"/>
                        </a:rPr>
                        <a:t>2.96%</a:t>
                      </a: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897767"/>
                  </a:ext>
                </a:extLst>
              </a:tr>
            </a:tbl>
          </a:graphicData>
        </a:graphic>
      </p:graphicFrame>
      <p:graphicFrame>
        <p:nvGraphicFramePr>
          <p:cNvPr id="6" name="Chart 5">
            <a:extLst>
              <a:ext uri="{FF2B5EF4-FFF2-40B4-BE49-F238E27FC236}">
                <a16:creationId xmlns:a16="http://schemas.microsoft.com/office/drawing/2014/main" id="{B4DB955E-955B-E458-A1A2-0FC23F0A0B33}"/>
              </a:ext>
            </a:extLst>
          </p:cNvPr>
          <p:cNvGraphicFramePr/>
          <p:nvPr>
            <p:extLst>
              <p:ext uri="{D42A27DB-BD31-4B8C-83A1-F6EECF244321}">
                <p14:modId xmlns:p14="http://schemas.microsoft.com/office/powerpoint/2010/main" val="1137946489"/>
              </p:ext>
            </p:extLst>
          </p:nvPr>
        </p:nvGraphicFramePr>
        <p:xfrm>
          <a:off x="4581657" y="1458401"/>
          <a:ext cx="6657843" cy="3292707"/>
        </p:xfrm>
        <a:graphic>
          <a:graphicData uri="http://schemas.openxmlformats.org/drawingml/2006/chart">
            <c:chart xmlns:c="http://schemas.openxmlformats.org/drawingml/2006/chart" xmlns:r="http://schemas.openxmlformats.org/officeDocument/2006/relationships" r:id="rId2"/>
          </a:graphicData>
        </a:graphic>
      </p:graphicFrame>
      <p:sp>
        <p:nvSpPr>
          <p:cNvPr id="10" name="Subtitle 6">
            <a:extLst>
              <a:ext uri="{FF2B5EF4-FFF2-40B4-BE49-F238E27FC236}">
                <a16:creationId xmlns:a16="http://schemas.microsoft.com/office/drawing/2014/main" id="{61EB563C-CA30-AA9B-7F8B-5A94661BA29F}"/>
              </a:ext>
            </a:extLst>
          </p:cNvPr>
          <p:cNvSpPr txBox="1">
            <a:spLocks/>
          </p:cNvSpPr>
          <p:nvPr/>
        </p:nvSpPr>
        <p:spPr>
          <a:xfrm>
            <a:off x="3546093" y="1311853"/>
            <a:ext cx="3398461" cy="437934"/>
          </a:xfrm>
          <a:prstGeom prst="rect">
            <a:avLst/>
          </a:prstGeom>
        </p:spPr>
        <p:txBody>
          <a:bodyPr vert="horz" lIns="0" tIns="0" rIns="0" bIns="0" rtlCol="0">
            <a:noAutofit/>
          </a:bodyPr>
          <a:lstStyle>
            <a:lvl1pPr marL="0" indent="0" algn="l" defTabSz="676821" rtl="0" eaLnBrk="1" latinLnBrk="0" hangingPunct="1">
              <a:lnSpc>
                <a:spcPct val="95000"/>
              </a:lnSpc>
              <a:spcBef>
                <a:spcPts val="300"/>
              </a:spcBef>
              <a:spcAft>
                <a:spcPts val="600"/>
              </a:spcAft>
              <a:buClr>
                <a:schemeClr val="accent3"/>
              </a:buClr>
              <a:buFontTx/>
              <a:buNone/>
              <a:defRPr sz="1900" b="1" kern="1200">
                <a:solidFill>
                  <a:schemeClr val="accent3"/>
                </a:solidFill>
                <a:latin typeface="+mj-lt"/>
                <a:ea typeface="Century Gothic" charset="0"/>
                <a:cs typeface="Century Gothic" charset="0"/>
              </a:defRPr>
            </a:lvl1pPr>
            <a:lvl2pPr marL="624161" indent="-285750" algn="l" defTabSz="676821" rtl="0" eaLnBrk="1" latinLnBrk="0" hangingPunct="1">
              <a:lnSpc>
                <a:spcPct val="95000"/>
              </a:lnSpc>
              <a:spcBef>
                <a:spcPts val="300"/>
              </a:spcBef>
              <a:spcAft>
                <a:spcPts val="600"/>
              </a:spcAft>
              <a:buClr>
                <a:schemeClr val="tx1"/>
              </a:buClr>
              <a:buFont typeface="Arial" panose="020B0604020202020204" pitchFamily="34" charset="0"/>
              <a:buChar char="•"/>
              <a:defRPr sz="1800" kern="1200">
                <a:solidFill>
                  <a:schemeClr val="tx1"/>
                </a:solidFill>
                <a:latin typeface="+mn-lt"/>
                <a:ea typeface="Noto Sans" panose="020B0502040504020204" pitchFamily="34" charset="0"/>
                <a:cs typeface="Noto Sans" panose="020B0502040504020204" pitchFamily="34" charset="0"/>
              </a:defRPr>
            </a:lvl2pPr>
            <a:lvl3pPr marL="962571" indent="-285750" algn="l" defTabSz="676821"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Noto Sans" panose="020B0502040504020204" pitchFamily="34" charset="0"/>
                <a:cs typeface="Noto Sans" panose="020B0502040504020204" pitchFamily="34" charset="0"/>
              </a:defRPr>
            </a:lvl3pPr>
            <a:lvl4pPr marL="1184437" indent="-169206" algn="l" defTabSz="676821"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Noto Sans" panose="020B0502040504020204" pitchFamily="34" charset="0"/>
                <a:cs typeface="Noto Sans" panose="020B0502040504020204" pitchFamily="34" charset="0"/>
              </a:defRPr>
            </a:lvl4pPr>
            <a:lvl5pPr marL="1522847" indent="-169206" algn="l" defTabSz="676821" rtl="0" eaLnBrk="1" latinLnBrk="0" hangingPunct="1">
              <a:lnSpc>
                <a:spcPct val="95000"/>
              </a:lnSpc>
              <a:spcBef>
                <a:spcPts val="0"/>
              </a:spcBef>
              <a:spcAft>
                <a:spcPts val="600"/>
              </a:spcAft>
              <a:buFont typeface="Arial" panose="020B0604020202020204" pitchFamily="34" charset="0"/>
              <a:buChar char="•"/>
              <a:defRPr sz="1300" kern="1200">
                <a:solidFill>
                  <a:schemeClr val="tx1"/>
                </a:solidFill>
                <a:latin typeface="+mn-lt"/>
                <a:ea typeface="Noto Sans" panose="020B0502040504020204" pitchFamily="34" charset="0"/>
                <a:cs typeface="Noto Sans" panose="020B0502040504020204" pitchFamily="34" charset="0"/>
              </a:defRPr>
            </a:lvl5pPr>
            <a:lvl6pPr marL="1861258"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66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807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48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r>
              <a:rPr lang="en-CA" dirty="0"/>
              <a:t>Fund geographic exposure</a:t>
            </a:r>
          </a:p>
        </p:txBody>
      </p:sp>
    </p:spTree>
    <p:extLst>
      <p:ext uri="{BB962C8B-B14F-4D97-AF65-F5344CB8AC3E}">
        <p14:creationId xmlns:p14="http://schemas.microsoft.com/office/powerpoint/2010/main" val="99757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CE082383-F79A-4A5D-BC08-E6904438116F}"/>
              </a:ext>
            </a:extLst>
          </p:cNvPr>
          <p:cNvSpPr>
            <a:spLocks noGrp="1"/>
          </p:cNvSpPr>
          <p:nvPr>
            <p:ph type="title"/>
          </p:nvPr>
        </p:nvSpPr>
        <p:spPr/>
        <p:txBody>
          <a:bodyPr/>
          <a:lstStyle/>
          <a:p>
            <a:r>
              <a:rPr lang="en-US" dirty="0"/>
              <a:t>3 months – Sector attribution</a:t>
            </a:r>
          </a:p>
        </p:txBody>
      </p:sp>
      <p:sp>
        <p:nvSpPr>
          <p:cNvPr id="7" name="Text Placeholder 6">
            <a:extLst>
              <a:ext uri="{FF2B5EF4-FFF2-40B4-BE49-F238E27FC236}">
                <a16:creationId xmlns:a16="http://schemas.microsoft.com/office/drawing/2014/main" id="{9BDAB66D-7FB3-60FE-3749-915D1B114E26}"/>
              </a:ext>
            </a:extLst>
          </p:cNvPr>
          <p:cNvSpPr>
            <a:spLocks noGrp="1"/>
          </p:cNvSpPr>
          <p:nvPr>
            <p:ph type="body" sz="quarter" idx="14"/>
          </p:nvPr>
        </p:nvSpPr>
        <p:spPr/>
        <p:txBody>
          <a:bodyPr/>
          <a:lstStyle/>
          <a:p>
            <a:r>
              <a:rPr lang="en-US" dirty="0"/>
              <a:t>Source: Mackenzie Portfolio Analytics. As of August 31, 2022. In CAD, Gross of Fees. Benchmark: 80% S&amp;P/TSX Dividend+20% MSCI World</a:t>
            </a:r>
          </a:p>
        </p:txBody>
      </p:sp>
      <p:sp>
        <p:nvSpPr>
          <p:cNvPr id="6" name="Subtitle 5">
            <a:extLst>
              <a:ext uri="{FF2B5EF4-FFF2-40B4-BE49-F238E27FC236}">
                <a16:creationId xmlns:a16="http://schemas.microsoft.com/office/drawing/2014/main" id="{FBB0F496-3CA8-E881-336F-276B008A0418}"/>
              </a:ext>
            </a:extLst>
          </p:cNvPr>
          <p:cNvSpPr>
            <a:spLocks noGrp="1"/>
          </p:cNvSpPr>
          <p:nvPr>
            <p:ph type="subTitle" idx="10"/>
          </p:nvPr>
        </p:nvSpPr>
        <p:spPr>
          <a:xfrm>
            <a:off x="447675" y="1311853"/>
            <a:ext cx="5349875" cy="437934"/>
          </a:xfrm>
        </p:spPr>
        <p:txBody>
          <a:bodyPr/>
          <a:lstStyle/>
          <a:p>
            <a:r>
              <a:rPr lang="en-CA" dirty="0"/>
              <a:t>Average relative weight</a:t>
            </a:r>
          </a:p>
        </p:txBody>
      </p:sp>
      <p:graphicFrame>
        <p:nvGraphicFramePr>
          <p:cNvPr id="13" name="Chart 12">
            <a:extLst>
              <a:ext uri="{FF2B5EF4-FFF2-40B4-BE49-F238E27FC236}">
                <a16:creationId xmlns:a16="http://schemas.microsoft.com/office/drawing/2014/main" id="{386B5424-1C38-42A8-A1C1-3CD807D4EE77}"/>
              </a:ext>
            </a:extLst>
          </p:cNvPr>
          <p:cNvGraphicFramePr>
            <a:graphicFrameLocks noChangeAspect="1"/>
          </p:cNvGraphicFramePr>
          <p:nvPr>
            <p:extLst>
              <p:ext uri="{D42A27DB-BD31-4B8C-83A1-F6EECF244321}">
                <p14:modId xmlns:p14="http://schemas.microsoft.com/office/powerpoint/2010/main" val="1931506501"/>
              </p:ext>
            </p:extLst>
          </p:nvPr>
        </p:nvGraphicFramePr>
        <p:xfrm>
          <a:off x="5872899" y="1606680"/>
          <a:ext cx="6136849" cy="4476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42EB4EFC-6B8F-43FC-8419-D91D570DCEEA}"/>
              </a:ext>
            </a:extLst>
          </p:cNvPr>
          <p:cNvGraphicFramePr>
            <a:graphicFrameLocks noChangeAspect="1"/>
          </p:cNvGraphicFramePr>
          <p:nvPr>
            <p:extLst>
              <p:ext uri="{D42A27DB-BD31-4B8C-83A1-F6EECF244321}">
                <p14:modId xmlns:p14="http://schemas.microsoft.com/office/powerpoint/2010/main" val="2583835354"/>
              </p:ext>
            </p:extLst>
          </p:nvPr>
        </p:nvGraphicFramePr>
        <p:xfrm>
          <a:off x="381000" y="1598375"/>
          <a:ext cx="5670550" cy="4612725"/>
        </p:xfrm>
        <a:graphic>
          <a:graphicData uri="http://schemas.openxmlformats.org/drawingml/2006/chart">
            <c:chart xmlns:c="http://schemas.openxmlformats.org/drawingml/2006/chart" xmlns:r="http://schemas.openxmlformats.org/officeDocument/2006/relationships" r:id="rId3"/>
          </a:graphicData>
        </a:graphic>
      </p:graphicFrame>
      <p:sp>
        <p:nvSpPr>
          <p:cNvPr id="9" name="Subtitle 6">
            <a:extLst>
              <a:ext uri="{FF2B5EF4-FFF2-40B4-BE49-F238E27FC236}">
                <a16:creationId xmlns:a16="http://schemas.microsoft.com/office/drawing/2014/main" id="{1F5DB102-5F04-F2D8-FFE9-A5BB02CC862D}"/>
              </a:ext>
            </a:extLst>
          </p:cNvPr>
          <p:cNvSpPr txBox="1">
            <a:spLocks/>
          </p:cNvSpPr>
          <p:nvPr/>
        </p:nvSpPr>
        <p:spPr>
          <a:xfrm>
            <a:off x="6051550" y="1311853"/>
            <a:ext cx="3398461" cy="437934"/>
          </a:xfrm>
          <a:prstGeom prst="rect">
            <a:avLst/>
          </a:prstGeom>
        </p:spPr>
        <p:txBody>
          <a:bodyPr vert="horz" lIns="0" tIns="0" rIns="0" bIns="0" rtlCol="0">
            <a:noAutofit/>
          </a:bodyPr>
          <a:lstStyle>
            <a:lvl1pPr marL="0" indent="0" algn="l" defTabSz="676821" rtl="0" eaLnBrk="1" latinLnBrk="0" hangingPunct="1">
              <a:lnSpc>
                <a:spcPct val="95000"/>
              </a:lnSpc>
              <a:spcBef>
                <a:spcPts val="300"/>
              </a:spcBef>
              <a:spcAft>
                <a:spcPts val="600"/>
              </a:spcAft>
              <a:buClr>
                <a:schemeClr val="accent3"/>
              </a:buClr>
              <a:buFontTx/>
              <a:buNone/>
              <a:defRPr sz="1900" b="1" kern="1200">
                <a:solidFill>
                  <a:schemeClr val="accent3"/>
                </a:solidFill>
                <a:latin typeface="+mj-lt"/>
                <a:ea typeface="Century Gothic" charset="0"/>
                <a:cs typeface="Century Gothic" charset="0"/>
              </a:defRPr>
            </a:lvl1pPr>
            <a:lvl2pPr marL="624161" indent="-285750" algn="l" defTabSz="676821" rtl="0" eaLnBrk="1" latinLnBrk="0" hangingPunct="1">
              <a:lnSpc>
                <a:spcPct val="95000"/>
              </a:lnSpc>
              <a:spcBef>
                <a:spcPts val="300"/>
              </a:spcBef>
              <a:spcAft>
                <a:spcPts val="600"/>
              </a:spcAft>
              <a:buClr>
                <a:schemeClr val="tx1"/>
              </a:buClr>
              <a:buFont typeface="Arial" panose="020B0604020202020204" pitchFamily="34" charset="0"/>
              <a:buChar char="•"/>
              <a:defRPr sz="1800" kern="1200">
                <a:solidFill>
                  <a:schemeClr val="tx1"/>
                </a:solidFill>
                <a:latin typeface="+mn-lt"/>
                <a:ea typeface="Noto Sans" panose="020B0502040504020204" pitchFamily="34" charset="0"/>
                <a:cs typeface="Noto Sans" panose="020B0502040504020204" pitchFamily="34" charset="0"/>
              </a:defRPr>
            </a:lvl2pPr>
            <a:lvl3pPr marL="962571" indent="-285750" algn="l" defTabSz="676821"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Noto Sans" panose="020B0502040504020204" pitchFamily="34" charset="0"/>
                <a:cs typeface="Noto Sans" panose="020B0502040504020204" pitchFamily="34" charset="0"/>
              </a:defRPr>
            </a:lvl3pPr>
            <a:lvl4pPr marL="1184437" indent="-169206" algn="l" defTabSz="676821"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Noto Sans" panose="020B0502040504020204" pitchFamily="34" charset="0"/>
                <a:cs typeface="Noto Sans" panose="020B0502040504020204" pitchFamily="34" charset="0"/>
              </a:defRPr>
            </a:lvl4pPr>
            <a:lvl5pPr marL="1522847" indent="-169206" algn="l" defTabSz="676821" rtl="0" eaLnBrk="1" latinLnBrk="0" hangingPunct="1">
              <a:lnSpc>
                <a:spcPct val="95000"/>
              </a:lnSpc>
              <a:spcBef>
                <a:spcPts val="0"/>
              </a:spcBef>
              <a:spcAft>
                <a:spcPts val="600"/>
              </a:spcAft>
              <a:buFont typeface="Arial" panose="020B0604020202020204" pitchFamily="34" charset="0"/>
              <a:buChar char="•"/>
              <a:defRPr sz="1300" kern="1200">
                <a:solidFill>
                  <a:schemeClr val="tx1"/>
                </a:solidFill>
                <a:latin typeface="+mn-lt"/>
                <a:ea typeface="Noto Sans" panose="020B0502040504020204" pitchFamily="34" charset="0"/>
                <a:cs typeface="Noto Sans" panose="020B0502040504020204" pitchFamily="34" charset="0"/>
              </a:defRPr>
            </a:lvl5pPr>
            <a:lvl6pPr marL="1861258"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66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807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48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r>
              <a:rPr lang="en-CA" dirty="0"/>
              <a:t>Portfolio attribution</a:t>
            </a:r>
          </a:p>
        </p:txBody>
      </p:sp>
      <p:sp>
        <p:nvSpPr>
          <p:cNvPr id="10" name="Rectangle 9">
            <a:extLst>
              <a:ext uri="{FF2B5EF4-FFF2-40B4-BE49-F238E27FC236}">
                <a16:creationId xmlns:a16="http://schemas.microsoft.com/office/drawing/2014/main" id="{42F4B49E-9E7A-F375-B349-ADD018E7AAF3}"/>
              </a:ext>
            </a:extLst>
          </p:cNvPr>
          <p:cNvSpPr/>
          <p:nvPr/>
        </p:nvSpPr>
        <p:spPr>
          <a:xfrm>
            <a:off x="9324166" y="5524496"/>
            <a:ext cx="71294" cy="73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647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0BB1E52-24EC-9658-6259-C9288656C621}"/>
              </a:ext>
            </a:extLst>
          </p:cNvPr>
          <p:cNvSpPr>
            <a:spLocks noGrp="1"/>
          </p:cNvSpPr>
          <p:nvPr>
            <p:ph type="title"/>
          </p:nvPr>
        </p:nvSpPr>
        <p:spPr/>
        <p:txBody>
          <a:bodyPr/>
          <a:lstStyle/>
          <a:p>
            <a:r>
              <a:rPr lang="en-CA" dirty="0"/>
              <a:t>3 months – Country attribution</a:t>
            </a:r>
            <a:br>
              <a:rPr lang="en-CA" dirty="0"/>
            </a:br>
            <a:endParaRPr lang="en-CA" dirty="0"/>
          </a:p>
        </p:txBody>
      </p:sp>
      <p:sp>
        <p:nvSpPr>
          <p:cNvPr id="13" name="Text Placeholder 12">
            <a:extLst>
              <a:ext uri="{FF2B5EF4-FFF2-40B4-BE49-F238E27FC236}">
                <a16:creationId xmlns:a16="http://schemas.microsoft.com/office/drawing/2014/main" id="{5FE06C1C-2DC3-7606-8574-C3A8FC6848EC}"/>
              </a:ext>
            </a:extLst>
          </p:cNvPr>
          <p:cNvSpPr>
            <a:spLocks noGrp="1"/>
          </p:cNvSpPr>
          <p:nvPr>
            <p:ph type="body" sz="quarter" idx="14"/>
          </p:nvPr>
        </p:nvSpPr>
        <p:spPr/>
        <p:txBody>
          <a:bodyPr/>
          <a:lstStyle/>
          <a:p>
            <a:r>
              <a:rPr lang="en-US" dirty="0"/>
              <a:t>Source: Mackenzie Portfolio Analytics. As of August 31, 2022. In CAD, Gross of Fees. Benchmark: 80% S&amp;P/TSX Dividend+20% MSCI World</a:t>
            </a:r>
          </a:p>
        </p:txBody>
      </p:sp>
      <p:sp>
        <p:nvSpPr>
          <p:cNvPr id="12" name="Subtitle 11">
            <a:extLst>
              <a:ext uri="{FF2B5EF4-FFF2-40B4-BE49-F238E27FC236}">
                <a16:creationId xmlns:a16="http://schemas.microsoft.com/office/drawing/2014/main" id="{197A3CD3-6343-07B9-F551-DA9E3679F4F9}"/>
              </a:ext>
            </a:extLst>
          </p:cNvPr>
          <p:cNvSpPr>
            <a:spLocks noGrp="1"/>
          </p:cNvSpPr>
          <p:nvPr>
            <p:ph type="subTitle" idx="10"/>
          </p:nvPr>
        </p:nvSpPr>
        <p:spPr>
          <a:xfrm>
            <a:off x="447675" y="1311853"/>
            <a:ext cx="5349875" cy="437934"/>
          </a:xfrm>
        </p:spPr>
        <p:txBody>
          <a:bodyPr/>
          <a:lstStyle/>
          <a:p>
            <a:r>
              <a:rPr lang="en-CA" dirty="0"/>
              <a:t>Average relative weight</a:t>
            </a:r>
          </a:p>
        </p:txBody>
      </p:sp>
      <p:sp>
        <p:nvSpPr>
          <p:cNvPr id="14" name="Subtitle 6">
            <a:extLst>
              <a:ext uri="{FF2B5EF4-FFF2-40B4-BE49-F238E27FC236}">
                <a16:creationId xmlns:a16="http://schemas.microsoft.com/office/drawing/2014/main" id="{8022799D-F4D3-398F-317E-70F0617C21A1}"/>
              </a:ext>
            </a:extLst>
          </p:cNvPr>
          <p:cNvSpPr txBox="1">
            <a:spLocks/>
          </p:cNvSpPr>
          <p:nvPr/>
        </p:nvSpPr>
        <p:spPr>
          <a:xfrm>
            <a:off x="6051550" y="1311853"/>
            <a:ext cx="3398461" cy="437934"/>
          </a:xfrm>
          <a:prstGeom prst="rect">
            <a:avLst/>
          </a:prstGeom>
        </p:spPr>
        <p:txBody>
          <a:bodyPr vert="horz" lIns="0" tIns="0" rIns="0" bIns="0" rtlCol="0">
            <a:noAutofit/>
          </a:bodyPr>
          <a:lstStyle>
            <a:lvl1pPr marL="0" indent="0" algn="l" defTabSz="676821" rtl="0" eaLnBrk="1" latinLnBrk="0" hangingPunct="1">
              <a:lnSpc>
                <a:spcPct val="95000"/>
              </a:lnSpc>
              <a:spcBef>
                <a:spcPts val="300"/>
              </a:spcBef>
              <a:spcAft>
                <a:spcPts val="600"/>
              </a:spcAft>
              <a:buClr>
                <a:schemeClr val="accent3"/>
              </a:buClr>
              <a:buFontTx/>
              <a:buNone/>
              <a:defRPr sz="1900" b="1" kern="1200">
                <a:solidFill>
                  <a:schemeClr val="accent3"/>
                </a:solidFill>
                <a:latin typeface="+mj-lt"/>
                <a:ea typeface="Century Gothic" charset="0"/>
                <a:cs typeface="Century Gothic" charset="0"/>
              </a:defRPr>
            </a:lvl1pPr>
            <a:lvl2pPr marL="624161" indent="-285750" algn="l" defTabSz="676821" rtl="0" eaLnBrk="1" latinLnBrk="0" hangingPunct="1">
              <a:lnSpc>
                <a:spcPct val="95000"/>
              </a:lnSpc>
              <a:spcBef>
                <a:spcPts val="300"/>
              </a:spcBef>
              <a:spcAft>
                <a:spcPts val="600"/>
              </a:spcAft>
              <a:buClr>
                <a:schemeClr val="tx1"/>
              </a:buClr>
              <a:buFont typeface="Arial" panose="020B0604020202020204" pitchFamily="34" charset="0"/>
              <a:buChar char="•"/>
              <a:defRPr sz="1800" kern="1200">
                <a:solidFill>
                  <a:schemeClr val="tx1"/>
                </a:solidFill>
                <a:latin typeface="+mn-lt"/>
                <a:ea typeface="Noto Sans" panose="020B0502040504020204" pitchFamily="34" charset="0"/>
                <a:cs typeface="Noto Sans" panose="020B0502040504020204" pitchFamily="34" charset="0"/>
              </a:defRPr>
            </a:lvl2pPr>
            <a:lvl3pPr marL="962571" indent="-285750" algn="l" defTabSz="676821"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Noto Sans" panose="020B0502040504020204" pitchFamily="34" charset="0"/>
                <a:cs typeface="Noto Sans" panose="020B0502040504020204" pitchFamily="34" charset="0"/>
              </a:defRPr>
            </a:lvl3pPr>
            <a:lvl4pPr marL="1184437" indent="-169206" algn="l" defTabSz="676821"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Noto Sans" panose="020B0502040504020204" pitchFamily="34" charset="0"/>
                <a:cs typeface="Noto Sans" panose="020B0502040504020204" pitchFamily="34" charset="0"/>
              </a:defRPr>
            </a:lvl4pPr>
            <a:lvl5pPr marL="1522847" indent="-169206" algn="l" defTabSz="676821" rtl="0" eaLnBrk="1" latinLnBrk="0" hangingPunct="1">
              <a:lnSpc>
                <a:spcPct val="95000"/>
              </a:lnSpc>
              <a:spcBef>
                <a:spcPts val="0"/>
              </a:spcBef>
              <a:spcAft>
                <a:spcPts val="600"/>
              </a:spcAft>
              <a:buFont typeface="Arial" panose="020B0604020202020204" pitchFamily="34" charset="0"/>
              <a:buChar char="•"/>
              <a:defRPr sz="1300" kern="1200">
                <a:solidFill>
                  <a:schemeClr val="tx1"/>
                </a:solidFill>
                <a:latin typeface="+mn-lt"/>
                <a:ea typeface="Noto Sans" panose="020B0502040504020204" pitchFamily="34" charset="0"/>
                <a:cs typeface="Noto Sans" panose="020B0502040504020204" pitchFamily="34" charset="0"/>
              </a:defRPr>
            </a:lvl5pPr>
            <a:lvl6pPr marL="1861258"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66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807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48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r>
              <a:rPr lang="en-CA" dirty="0"/>
              <a:t>Portfolio attribution</a:t>
            </a:r>
          </a:p>
        </p:txBody>
      </p:sp>
      <p:graphicFrame>
        <p:nvGraphicFramePr>
          <p:cNvPr id="17" name="Chart 16">
            <a:extLst>
              <a:ext uri="{FF2B5EF4-FFF2-40B4-BE49-F238E27FC236}">
                <a16:creationId xmlns:a16="http://schemas.microsoft.com/office/drawing/2014/main" id="{F981BD8B-7CB1-F30B-0ADA-90E93DF75EDD}"/>
              </a:ext>
            </a:extLst>
          </p:cNvPr>
          <p:cNvGraphicFramePr/>
          <p:nvPr>
            <p:extLst>
              <p:ext uri="{D42A27DB-BD31-4B8C-83A1-F6EECF244321}">
                <p14:modId xmlns:p14="http://schemas.microsoft.com/office/powerpoint/2010/main" val="362810859"/>
              </p:ext>
            </p:extLst>
          </p:nvPr>
        </p:nvGraphicFramePr>
        <p:xfrm>
          <a:off x="238126" y="1433615"/>
          <a:ext cx="6257924" cy="47047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4DB69FAF-312D-455A-AA5D-ED8FE8B3655A}"/>
              </a:ext>
            </a:extLst>
          </p:cNvPr>
          <p:cNvGraphicFramePr>
            <a:graphicFrameLocks noGrp="1"/>
          </p:cNvGraphicFramePr>
          <p:nvPr>
            <p:extLst>
              <p:ext uri="{D42A27DB-BD31-4B8C-83A1-F6EECF244321}">
                <p14:modId xmlns:p14="http://schemas.microsoft.com/office/powerpoint/2010/main" val="415153009"/>
              </p:ext>
            </p:extLst>
          </p:nvPr>
        </p:nvGraphicFramePr>
        <p:xfrm>
          <a:off x="5905500" y="1598375"/>
          <a:ext cx="6048374" cy="4539958"/>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2701DCD6-94D9-EC0F-7625-09AEEE94F17A}"/>
              </a:ext>
            </a:extLst>
          </p:cNvPr>
          <p:cNvSpPr/>
          <p:nvPr/>
        </p:nvSpPr>
        <p:spPr>
          <a:xfrm>
            <a:off x="9507047" y="4719440"/>
            <a:ext cx="71294" cy="73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2530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861FCD-D711-DA8E-E143-B1C66E0FB0BE}"/>
              </a:ext>
            </a:extLst>
          </p:cNvPr>
          <p:cNvSpPr>
            <a:spLocks noGrp="1"/>
          </p:cNvSpPr>
          <p:nvPr>
            <p:ph type="title"/>
          </p:nvPr>
        </p:nvSpPr>
        <p:spPr/>
        <p:txBody>
          <a:bodyPr/>
          <a:lstStyle/>
          <a:p>
            <a:r>
              <a:rPr lang="en-CA" dirty="0"/>
              <a:t>1 year – Sector attribution</a:t>
            </a:r>
            <a:br>
              <a:rPr lang="en-CA" dirty="0"/>
            </a:br>
            <a:endParaRPr lang="en-CA" dirty="0"/>
          </a:p>
        </p:txBody>
      </p:sp>
      <p:sp>
        <p:nvSpPr>
          <p:cNvPr id="11" name="Text Placeholder 10">
            <a:extLst>
              <a:ext uri="{FF2B5EF4-FFF2-40B4-BE49-F238E27FC236}">
                <a16:creationId xmlns:a16="http://schemas.microsoft.com/office/drawing/2014/main" id="{B6DDF7F1-32A8-E340-96BA-174522921167}"/>
              </a:ext>
            </a:extLst>
          </p:cNvPr>
          <p:cNvSpPr>
            <a:spLocks noGrp="1"/>
          </p:cNvSpPr>
          <p:nvPr>
            <p:ph type="body" sz="quarter" idx="14"/>
          </p:nvPr>
        </p:nvSpPr>
        <p:spPr/>
        <p:txBody>
          <a:bodyPr/>
          <a:lstStyle/>
          <a:p>
            <a:r>
              <a:rPr lang="en-US" dirty="0"/>
              <a:t>Source: Mackenzie Portfolio Analytics. As of August 31, 2022. In CAD, Gross of Fees. Benchmark: 80% S&amp;P/TSX Dividend+20% MSCI World</a:t>
            </a:r>
          </a:p>
          <a:p>
            <a:endParaRPr lang="en-CA" dirty="0"/>
          </a:p>
        </p:txBody>
      </p:sp>
      <p:sp>
        <p:nvSpPr>
          <p:cNvPr id="10" name="Subtitle 9">
            <a:extLst>
              <a:ext uri="{FF2B5EF4-FFF2-40B4-BE49-F238E27FC236}">
                <a16:creationId xmlns:a16="http://schemas.microsoft.com/office/drawing/2014/main" id="{0C2FD8A4-A6A9-0E83-979A-AF1850D228F0}"/>
              </a:ext>
            </a:extLst>
          </p:cNvPr>
          <p:cNvSpPr>
            <a:spLocks noGrp="1"/>
          </p:cNvSpPr>
          <p:nvPr>
            <p:ph type="subTitle" idx="10"/>
          </p:nvPr>
        </p:nvSpPr>
        <p:spPr>
          <a:xfrm>
            <a:off x="447675" y="1311853"/>
            <a:ext cx="5240856" cy="437934"/>
          </a:xfrm>
        </p:spPr>
        <p:txBody>
          <a:bodyPr/>
          <a:lstStyle/>
          <a:p>
            <a:r>
              <a:rPr lang="en-CA" dirty="0"/>
              <a:t>Average relative weight</a:t>
            </a:r>
          </a:p>
        </p:txBody>
      </p:sp>
      <p:sp>
        <p:nvSpPr>
          <p:cNvPr id="12" name="Subtitle 6">
            <a:extLst>
              <a:ext uri="{FF2B5EF4-FFF2-40B4-BE49-F238E27FC236}">
                <a16:creationId xmlns:a16="http://schemas.microsoft.com/office/drawing/2014/main" id="{B917E749-9720-9A17-A573-327615D58792}"/>
              </a:ext>
            </a:extLst>
          </p:cNvPr>
          <p:cNvSpPr txBox="1">
            <a:spLocks/>
          </p:cNvSpPr>
          <p:nvPr/>
        </p:nvSpPr>
        <p:spPr>
          <a:xfrm>
            <a:off x="6051550" y="1311853"/>
            <a:ext cx="3398461" cy="437934"/>
          </a:xfrm>
          <a:prstGeom prst="rect">
            <a:avLst/>
          </a:prstGeom>
        </p:spPr>
        <p:txBody>
          <a:bodyPr vert="horz" lIns="0" tIns="0" rIns="0" bIns="0" rtlCol="0">
            <a:noAutofit/>
          </a:bodyPr>
          <a:lstStyle>
            <a:lvl1pPr marL="0" indent="0" algn="l" defTabSz="676821" rtl="0" eaLnBrk="1" latinLnBrk="0" hangingPunct="1">
              <a:lnSpc>
                <a:spcPct val="95000"/>
              </a:lnSpc>
              <a:spcBef>
                <a:spcPts val="300"/>
              </a:spcBef>
              <a:spcAft>
                <a:spcPts val="600"/>
              </a:spcAft>
              <a:buClr>
                <a:schemeClr val="accent3"/>
              </a:buClr>
              <a:buFontTx/>
              <a:buNone/>
              <a:defRPr sz="1900" b="1" kern="1200">
                <a:solidFill>
                  <a:schemeClr val="accent3"/>
                </a:solidFill>
                <a:latin typeface="+mj-lt"/>
                <a:ea typeface="Century Gothic" charset="0"/>
                <a:cs typeface="Century Gothic" charset="0"/>
              </a:defRPr>
            </a:lvl1pPr>
            <a:lvl2pPr marL="624161" indent="-285750" algn="l" defTabSz="676821" rtl="0" eaLnBrk="1" latinLnBrk="0" hangingPunct="1">
              <a:lnSpc>
                <a:spcPct val="95000"/>
              </a:lnSpc>
              <a:spcBef>
                <a:spcPts val="300"/>
              </a:spcBef>
              <a:spcAft>
                <a:spcPts val="600"/>
              </a:spcAft>
              <a:buClr>
                <a:schemeClr val="tx1"/>
              </a:buClr>
              <a:buFont typeface="Arial" panose="020B0604020202020204" pitchFamily="34" charset="0"/>
              <a:buChar char="•"/>
              <a:defRPr sz="1800" kern="1200">
                <a:solidFill>
                  <a:schemeClr val="tx1"/>
                </a:solidFill>
                <a:latin typeface="+mn-lt"/>
                <a:ea typeface="Noto Sans" panose="020B0502040504020204" pitchFamily="34" charset="0"/>
                <a:cs typeface="Noto Sans" panose="020B0502040504020204" pitchFamily="34" charset="0"/>
              </a:defRPr>
            </a:lvl2pPr>
            <a:lvl3pPr marL="962571" indent="-285750" algn="l" defTabSz="676821"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Noto Sans" panose="020B0502040504020204" pitchFamily="34" charset="0"/>
                <a:cs typeface="Noto Sans" panose="020B0502040504020204" pitchFamily="34" charset="0"/>
              </a:defRPr>
            </a:lvl3pPr>
            <a:lvl4pPr marL="1184437" indent="-169206" algn="l" defTabSz="676821"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Noto Sans" panose="020B0502040504020204" pitchFamily="34" charset="0"/>
                <a:cs typeface="Noto Sans" panose="020B0502040504020204" pitchFamily="34" charset="0"/>
              </a:defRPr>
            </a:lvl4pPr>
            <a:lvl5pPr marL="1522847" indent="-169206" algn="l" defTabSz="676821" rtl="0" eaLnBrk="1" latinLnBrk="0" hangingPunct="1">
              <a:lnSpc>
                <a:spcPct val="95000"/>
              </a:lnSpc>
              <a:spcBef>
                <a:spcPts val="0"/>
              </a:spcBef>
              <a:spcAft>
                <a:spcPts val="600"/>
              </a:spcAft>
              <a:buFont typeface="Arial" panose="020B0604020202020204" pitchFamily="34" charset="0"/>
              <a:buChar char="•"/>
              <a:defRPr sz="1300" kern="1200">
                <a:solidFill>
                  <a:schemeClr val="tx1"/>
                </a:solidFill>
                <a:latin typeface="+mn-lt"/>
                <a:ea typeface="Noto Sans" panose="020B0502040504020204" pitchFamily="34" charset="0"/>
                <a:cs typeface="Noto Sans" panose="020B0502040504020204" pitchFamily="34" charset="0"/>
              </a:defRPr>
            </a:lvl5pPr>
            <a:lvl6pPr marL="1861258"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66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807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48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r>
              <a:rPr lang="en-CA" dirty="0"/>
              <a:t>Portfolio attribution</a:t>
            </a:r>
          </a:p>
        </p:txBody>
      </p:sp>
      <p:graphicFrame>
        <p:nvGraphicFramePr>
          <p:cNvPr id="14" name="Chart 13">
            <a:extLst>
              <a:ext uri="{FF2B5EF4-FFF2-40B4-BE49-F238E27FC236}">
                <a16:creationId xmlns:a16="http://schemas.microsoft.com/office/drawing/2014/main" id="{0BD3AE1D-D786-4F5D-B485-B5995AD7F117}"/>
              </a:ext>
            </a:extLst>
          </p:cNvPr>
          <p:cNvGraphicFramePr>
            <a:graphicFrameLocks noGrp="1"/>
          </p:cNvGraphicFramePr>
          <p:nvPr>
            <p:extLst>
              <p:ext uri="{D42A27DB-BD31-4B8C-83A1-F6EECF244321}">
                <p14:modId xmlns:p14="http://schemas.microsoft.com/office/powerpoint/2010/main" val="135725037"/>
              </p:ext>
            </p:extLst>
          </p:nvPr>
        </p:nvGraphicFramePr>
        <p:xfrm>
          <a:off x="-229294" y="1692036"/>
          <a:ext cx="6290469" cy="43558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AADBCFFB-2BF0-44B6-BCE7-D9EFD934EB74}"/>
              </a:ext>
            </a:extLst>
          </p:cNvPr>
          <p:cNvGraphicFramePr>
            <a:graphicFrameLocks noGrp="1"/>
          </p:cNvGraphicFramePr>
          <p:nvPr>
            <p:extLst>
              <p:ext uri="{D42A27DB-BD31-4B8C-83A1-F6EECF244321}">
                <p14:modId xmlns:p14="http://schemas.microsoft.com/office/powerpoint/2010/main" val="186922827"/>
              </p:ext>
            </p:extLst>
          </p:nvPr>
        </p:nvGraphicFramePr>
        <p:xfrm>
          <a:off x="5972175" y="1560928"/>
          <a:ext cx="5962650" cy="4524375"/>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7CE2E413-D973-BCF9-49BC-6EB3ED2CA4CC}"/>
              </a:ext>
            </a:extLst>
          </p:cNvPr>
          <p:cNvSpPr/>
          <p:nvPr/>
        </p:nvSpPr>
        <p:spPr>
          <a:xfrm>
            <a:off x="9227916" y="5524496"/>
            <a:ext cx="71294" cy="73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8188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2C30ACC-8EC4-286C-2139-A690CC26B98D}"/>
              </a:ext>
            </a:extLst>
          </p:cNvPr>
          <p:cNvSpPr>
            <a:spLocks noGrp="1"/>
          </p:cNvSpPr>
          <p:nvPr>
            <p:ph type="title"/>
          </p:nvPr>
        </p:nvSpPr>
        <p:spPr/>
        <p:txBody>
          <a:bodyPr/>
          <a:lstStyle/>
          <a:p>
            <a:r>
              <a:rPr lang="en-CA" dirty="0"/>
              <a:t>1 year – Country attribution</a:t>
            </a:r>
            <a:br>
              <a:rPr lang="en-CA" dirty="0"/>
            </a:br>
            <a:endParaRPr lang="en-CA" dirty="0"/>
          </a:p>
        </p:txBody>
      </p:sp>
      <p:sp>
        <p:nvSpPr>
          <p:cNvPr id="13" name="Text Placeholder 12">
            <a:extLst>
              <a:ext uri="{FF2B5EF4-FFF2-40B4-BE49-F238E27FC236}">
                <a16:creationId xmlns:a16="http://schemas.microsoft.com/office/drawing/2014/main" id="{4455BEEF-F962-0291-C9F3-EF5272A69B90}"/>
              </a:ext>
            </a:extLst>
          </p:cNvPr>
          <p:cNvSpPr>
            <a:spLocks noGrp="1"/>
          </p:cNvSpPr>
          <p:nvPr>
            <p:ph type="body" sz="quarter" idx="14"/>
          </p:nvPr>
        </p:nvSpPr>
        <p:spPr/>
        <p:txBody>
          <a:bodyPr/>
          <a:lstStyle/>
          <a:p>
            <a:r>
              <a:rPr lang="en-US" dirty="0"/>
              <a:t>Source: Mackenzie Portfolio Analytics. As of August 31, 2022. In CAD, Gross of Fees. Benchmark: 80% S&amp;P/TSX Dividend+20% MSCI World</a:t>
            </a:r>
          </a:p>
        </p:txBody>
      </p:sp>
      <p:sp>
        <p:nvSpPr>
          <p:cNvPr id="12" name="Subtitle 11">
            <a:extLst>
              <a:ext uri="{FF2B5EF4-FFF2-40B4-BE49-F238E27FC236}">
                <a16:creationId xmlns:a16="http://schemas.microsoft.com/office/drawing/2014/main" id="{67E0ADE8-6323-FC94-B9FB-0AD2FDCD25FD}"/>
              </a:ext>
            </a:extLst>
          </p:cNvPr>
          <p:cNvSpPr>
            <a:spLocks noGrp="1"/>
          </p:cNvSpPr>
          <p:nvPr>
            <p:ph type="subTitle" idx="10"/>
          </p:nvPr>
        </p:nvSpPr>
        <p:spPr>
          <a:xfrm>
            <a:off x="447675" y="1311853"/>
            <a:ext cx="5349875" cy="437934"/>
          </a:xfrm>
        </p:spPr>
        <p:txBody>
          <a:bodyPr/>
          <a:lstStyle/>
          <a:p>
            <a:r>
              <a:rPr lang="en-CA" dirty="0"/>
              <a:t>Average relative weight</a:t>
            </a:r>
          </a:p>
        </p:txBody>
      </p:sp>
      <p:graphicFrame>
        <p:nvGraphicFramePr>
          <p:cNvPr id="19" name="Chart 18">
            <a:extLst>
              <a:ext uri="{FF2B5EF4-FFF2-40B4-BE49-F238E27FC236}">
                <a16:creationId xmlns:a16="http://schemas.microsoft.com/office/drawing/2014/main" id="{A5707A91-7E26-09C3-565D-8D0EF8228759}"/>
              </a:ext>
            </a:extLst>
          </p:cNvPr>
          <p:cNvGraphicFramePr/>
          <p:nvPr>
            <p:extLst>
              <p:ext uri="{D42A27DB-BD31-4B8C-83A1-F6EECF244321}">
                <p14:modId xmlns:p14="http://schemas.microsoft.com/office/powerpoint/2010/main" val="3189811809"/>
              </p:ext>
            </p:extLst>
          </p:nvPr>
        </p:nvGraphicFramePr>
        <p:xfrm>
          <a:off x="238126" y="1433615"/>
          <a:ext cx="6257924" cy="47047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59D571EE-0A31-420B-ACBD-586A59689728}"/>
              </a:ext>
            </a:extLst>
          </p:cNvPr>
          <p:cNvGraphicFramePr>
            <a:graphicFrameLocks noGrp="1"/>
          </p:cNvGraphicFramePr>
          <p:nvPr>
            <p:extLst>
              <p:ext uri="{D42A27DB-BD31-4B8C-83A1-F6EECF244321}">
                <p14:modId xmlns:p14="http://schemas.microsoft.com/office/powerpoint/2010/main" val="3097680349"/>
              </p:ext>
            </p:extLst>
          </p:nvPr>
        </p:nvGraphicFramePr>
        <p:xfrm>
          <a:off x="5717708" y="1576858"/>
          <a:ext cx="6410325" cy="4561475"/>
        </p:xfrm>
        <a:graphic>
          <a:graphicData uri="http://schemas.openxmlformats.org/drawingml/2006/chart">
            <c:chart xmlns:c="http://schemas.openxmlformats.org/drawingml/2006/chart" xmlns:r="http://schemas.openxmlformats.org/officeDocument/2006/relationships" r:id="rId3"/>
          </a:graphicData>
        </a:graphic>
      </p:graphicFrame>
      <p:sp>
        <p:nvSpPr>
          <p:cNvPr id="22" name="Subtitle 6">
            <a:extLst>
              <a:ext uri="{FF2B5EF4-FFF2-40B4-BE49-F238E27FC236}">
                <a16:creationId xmlns:a16="http://schemas.microsoft.com/office/drawing/2014/main" id="{7D2B6AAA-2279-25F1-1391-A6461355CB82}"/>
              </a:ext>
            </a:extLst>
          </p:cNvPr>
          <p:cNvSpPr txBox="1">
            <a:spLocks/>
          </p:cNvSpPr>
          <p:nvPr/>
        </p:nvSpPr>
        <p:spPr>
          <a:xfrm>
            <a:off x="6051550" y="1311853"/>
            <a:ext cx="3398461" cy="437934"/>
          </a:xfrm>
          <a:prstGeom prst="rect">
            <a:avLst/>
          </a:prstGeom>
        </p:spPr>
        <p:txBody>
          <a:bodyPr vert="horz" lIns="0" tIns="0" rIns="0" bIns="0" rtlCol="0">
            <a:noAutofit/>
          </a:bodyPr>
          <a:lstStyle>
            <a:lvl1pPr marL="0" indent="0" algn="l" defTabSz="676821" rtl="0" eaLnBrk="1" latinLnBrk="0" hangingPunct="1">
              <a:lnSpc>
                <a:spcPct val="95000"/>
              </a:lnSpc>
              <a:spcBef>
                <a:spcPts val="300"/>
              </a:spcBef>
              <a:spcAft>
                <a:spcPts val="600"/>
              </a:spcAft>
              <a:buClr>
                <a:schemeClr val="accent3"/>
              </a:buClr>
              <a:buFontTx/>
              <a:buNone/>
              <a:defRPr sz="1900" b="1" kern="1200">
                <a:solidFill>
                  <a:schemeClr val="accent3"/>
                </a:solidFill>
                <a:latin typeface="+mj-lt"/>
                <a:ea typeface="Century Gothic" charset="0"/>
                <a:cs typeface="Century Gothic" charset="0"/>
              </a:defRPr>
            </a:lvl1pPr>
            <a:lvl2pPr marL="624161" indent="-285750" algn="l" defTabSz="676821" rtl="0" eaLnBrk="1" latinLnBrk="0" hangingPunct="1">
              <a:lnSpc>
                <a:spcPct val="95000"/>
              </a:lnSpc>
              <a:spcBef>
                <a:spcPts val="300"/>
              </a:spcBef>
              <a:spcAft>
                <a:spcPts val="600"/>
              </a:spcAft>
              <a:buClr>
                <a:schemeClr val="tx1"/>
              </a:buClr>
              <a:buFont typeface="Arial" panose="020B0604020202020204" pitchFamily="34" charset="0"/>
              <a:buChar char="•"/>
              <a:defRPr sz="1800" kern="1200">
                <a:solidFill>
                  <a:schemeClr val="tx1"/>
                </a:solidFill>
                <a:latin typeface="+mn-lt"/>
                <a:ea typeface="Noto Sans" panose="020B0502040504020204" pitchFamily="34" charset="0"/>
                <a:cs typeface="Noto Sans" panose="020B0502040504020204" pitchFamily="34" charset="0"/>
              </a:defRPr>
            </a:lvl2pPr>
            <a:lvl3pPr marL="962571" indent="-285750" algn="l" defTabSz="676821"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Noto Sans" panose="020B0502040504020204" pitchFamily="34" charset="0"/>
                <a:cs typeface="Noto Sans" panose="020B0502040504020204" pitchFamily="34" charset="0"/>
              </a:defRPr>
            </a:lvl3pPr>
            <a:lvl4pPr marL="1184437" indent="-169206" algn="l" defTabSz="676821"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Noto Sans" panose="020B0502040504020204" pitchFamily="34" charset="0"/>
                <a:cs typeface="Noto Sans" panose="020B0502040504020204" pitchFamily="34" charset="0"/>
              </a:defRPr>
            </a:lvl4pPr>
            <a:lvl5pPr marL="1522847" indent="-169206" algn="l" defTabSz="676821" rtl="0" eaLnBrk="1" latinLnBrk="0" hangingPunct="1">
              <a:lnSpc>
                <a:spcPct val="95000"/>
              </a:lnSpc>
              <a:spcBef>
                <a:spcPts val="0"/>
              </a:spcBef>
              <a:spcAft>
                <a:spcPts val="600"/>
              </a:spcAft>
              <a:buFont typeface="Arial" panose="020B0604020202020204" pitchFamily="34" charset="0"/>
              <a:buChar char="•"/>
              <a:defRPr sz="1300" kern="1200">
                <a:solidFill>
                  <a:schemeClr val="tx1"/>
                </a:solidFill>
                <a:latin typeface="+mn-lt"/>
                <a:ea typeface="Noto Sans" panose="020B0502040504020204" pitchFamily="34" charset="0"/>
                <a:cs typeface="Noto Sans" panose="020B0502040504020204" pitchFamily="34" charset="0"/>
              </a:defRPr>
            </a:lvl5pPr>
            <a:lvl6pPr marL="1861258"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66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807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48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r>
              <a:rPr lang="en-CA" dirty="0"/>
              <a:t>Portfolio attribution</a:t>
            </a:r>
          </a:p>
        </p:txBody>
      </p:sp>
      <p:sp>
        <p:nvSpPr>
          <p:cNvPr id="24" name="Rectangle 23">
            <a:extLst>
              <a:ext uri="{FF2B5EF4-FFF2-40B4-BE49-F238E27FC236}">
                <a16:creationId xmlns:a16="http://schemas.microsoft.com/office/drawing/2014/main" id="{4B6A99B3-1FD5-6C80-3591-5F8E3CEC7191}"/>
              </a:ext>
            </a:extLst>
          </p:cNvPr>
          <p:cNvSpPr/>
          <p:nvPr/>
        </p:nvSpPr>
        <p:spPr>
          <a:xfrm>
            <a:off x="9309022" y="5422041"/>
            <a:ext cx="71294" cy="73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6853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CF0E36-0A71-334D-9403-E80AC191374C}"/>
              </a:ext>
            </a:extLst>
          </p:cNvPr>
          <p:cNvSpPr>
            <a:spLocks noGrp="1"/>
          </p:cNvSpPr>
          <p:nvPr>
            <p:ph type="title"/>
          </p:nvPr>
        </p:nvSpPr>
        <p:spPr/>
        <p:txBody>
          <a:bodyPr/>
          <a:lstStyle/>
          <a:p>
            <a:r>
              <a:rPr lang="en-CA" dirty="0"/>
              <a:t>Top 10 positions</a:t>
            </a:r>
          </a:p>
        </p:txBody>
      </p:sp>
      <p:sp>
        <p:nvSpPr>
          <p:cNvPr id="8" name="Text Placeholder 7">
            <a:extLst>
              <a:ext uri="{FF2B5EF4-FFF2-40B4-BE49-F238E27FC236}">
                <a16:creationId xmlns:a16="http://schemas.microsoft.com/office/drawing/2014/main" id="{A9689DE9-4C42-7296-E7AE-DD9EECA975AE}"/>
              </a:ext>
            </a:extLst>
          </p:cNvPr>
          <p:cNvSpPr>
            <a:spLocks noGrp="1"/>
          </p:cNvSpPr>
          <p:nvPr>
            <p:ph type="body" sz="quarter" idx="14"/>
          </p:nvPr>
        </p:nvSpPr>
        <p:spPr/>
        <p:txBody>
          <a:bodyPr/>
          <a:lstStyle/>
          <a:p>
            <a:r>
              <a:rPr lang="en-US" dirty="0"/>
              <a:t>Source: Mackenzie Portfolio Analytics. As of August 31, 2022.</a:t>
            </a:r>
          </a:p>
        </p:txBody>
      </p:sp>
      <p:graphicFrame>
        <p:nvGraphicFramePr>
          <p:cNvPr id="9" name="Table 8">
            <a:extLst>
              <a:ext uri="{FF2B5EF4-FFF2-40B4-BE49-F238E27FC236}">
                <a16:creationId xmlns:a16="http://schemas.microsoft.com/office/drawing/2014/main" id="{4F489FC2-C6B2-7B1F-226F-31FACE4FA274}"/>
              </a:ext>
            </a:extLst>
          </p:cNvPr>
          <p:cNvGraphicFramePr>
            <a:graphicFrameLocks noGrp="1"/>
          </p:cNvGraphicFramePr>
          <p:nvPr>
            <p:custDataLst>
              <p:tags r:id="rId1"/>
            </p:custDataLst>
            <p:extLst>
              <p:ext uri="{D42A27DB-BD31-4B8C-83A1-F6EECF244321}">
                <p14:modId xmlns:p14="http://schemas.microsoft.com/office/powerpoint/2010/main" val="206753039"/>
              </p:ext>
            </p:extLst>
          </p:nvPr>
        </p:nvGraphicFramePr>
        <p:xfrm>
          <a:off x="447675" y="1817688"/>
          <a:ext cx="11207752" cy="3868728"/>
        </p:xfrm>
        <a:graphic>
          <a:graphicData uri="http://schemas.openxmlformats.org/drawingml/2006/table">
            <a:tbl>
              <a:tblPr/>
              <a:tblGrid>
                <a:gridCol w="3191071">
                  <a:extLst>
                    <a:ext uri="{9D8B030D-6E8A-4147-A177-3AD203B41FA5}">
                      <a16:colId xmlns:a16="http://schemas.microsoft.com/office/drawing/2014/main" val="1309708444"/>
                    </a:ext>
                  </a:extLst>
                </a:gridCol>
                <a:gridCol w="3320319">
                  <a:extLst>
                    <a:ext uri="{9D8B030D-6E8A-4147-A177-3AD203B41FA5}">
                      <a16:colId xmlns:a16="http://schemas.microsoft.com/office/drawing/2014/main" val="2110662381"/>
                    </a:ext>
                  </a:extLst>
                </a:gridCol>
                <a:gridCol w="2156059">
                  <a:extLst>
                    <a:ext uri="{9D8B030D-6E8A-4147-A177-3AD203B41FA5}">
                      <a16:colId xmlns:a16="http://schemas.microsoft.com/office/drawing/2014/main" val="272989296"/>
                    </a:ext>
                  </a:extLst>
                </a:gridCol>
                <a:gridCol w="2540303">
                  <a:extLst>
                    <a:ext uri="{9D8B030D-6E8A-4147-A177-3AD203B41FA5}">
                      <a16:colId xmlns:a16="http://schemas.microsoft.com/office/drawing/2014/main" val="3316702771"/>
                    </a:ext>
                  </a:extLst>
                </a:gridCol>
              </a:tblGrid>
              <a:tr h="322394">
                <a:tc>
                  <a:txBody>
                    <a:bodyPr/>
                    <a:lstStyle/>
                    <a:p>
                      <a:pPr algn="l" rtl="0" fontAlgn="ctr"/>
                      <a:r>
                        <a:rPr lang="en-CA" sz="1300" b="1" i="0" u="none" strike="noStrike" dirty="0">
                          <a:solidFill>
                            <a:srgbClr val="FFFFFF"/>
                          </a:solidFill>
                          <a:effectLst/>
                          <a:latin typeface="Arial" panose="020B0604020202020204" pitchFamily="34" charset="0"/>
                          <a:cs typeface="Arial" panose="020B0604020202020204" pitchFamily="34" charset="0"/>
                        </a:rPr>
                        <a:t>Security</a:t>
                      </a:r>
                    </a:p>
                  </a:txBody>
                  <a:tcPr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algn="l" rtl="0" fontAlgn="ctr"/>
                      <a:r>
                        <a:rPr lang="en-CA" sz="1300" b="1" i="0" u="none" strike="noStrike" dirty="0">
                          <a:solidFill>
                            <a:srgbClr val="FFFFFF"/>
                          </a:solidFill>
                          <a:effectLst/>
                          <a:latin typeface="Arial" panose="020B0604020202020204" pitchFamily="34" charset="0"/>
                          <a:cs typeface="Arial" panose="020B0604020202020204" pitchFamily="34" charset="0"/>
                        </a:rPr>
                        <a:t>Sector</a:t>
                      </a:r>
                    </a:p>
                  </a:txBody>
                  <a:tcPr marL="4024"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algn="l" rtl="0" fontAlgn="ctr"/>
                      <a:r>
                        <a:rPr lang="en-CA" sz="1300" b="1" i="0" u="none" strike="noStrike" dirty="0">
                          <a:solidFill>
                            <a:srgbClr val="FFFFFF"/>
                          </a:solidFill>
                          <a:effectLst/>
                          <a:latin typeface="Arial" panose="020B0604020202020204" pitchFamily="34" charset="0"/>
                          <a:cs typeface="Arial" panose="020B0604020202020204" pitchFamily="34" charset="0"/>
                        </a:rPr>
                        <a:t>Country</a:t>
                      </a:r>
                    </a:p>
                  </a:txBody>
                  <a:tcPr marL="4024"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algn="ctr" rtl="0" fontAlgn="ctr"/>
                      <a:r>
                        <a:rPr lang="en-CA" sz="1300" b="1" i="0" u="none" strike="noStrike" dirty="0">
                          <a:solidFill>
                            <a:srgbClr val="FFFFFF"/>
                          </a:solidFill>
                          <a:effectLst/>
                          <a:latin typeface="Arial" panose="020B0604020202020204" pitchFamily="34" charset="0"/>
                          <a:cs typeface="Arial" panose="020B0604020202020204" pitchFamily="34" charset="0"/>
                        </a:rPr>
                        <a:t>Portfolio ending weight</a:t>
                      </a:r>
                    </a:p>
                  </a:txBody>
                  <a:tcPr marL="4024"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817030675"/>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Royal Bank of Canada</a:t>
                      </a:r>
                    </a:p>
                  </a:txBody>
                  <a:tcPr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6.64</a:t>
                      </a:r>
                    </a:p>
                  </a:txBody>
                  <a:tcPr marL="4024"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1944570"/>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Toronto-Dominion Bank</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5.07</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766252"/>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Sun Life Financial Inc.</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3.60</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315251"/>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Bank of Montreal</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3.49</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635504"/>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TC Energy Corporation</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Energy</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3.43</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28462"/>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Bank of Nova Scotia</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3.24</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5832183"/>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Intact Financial Corporation</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3.16</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9286415"/>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Enbridge Inc.</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Energy</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2.97</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6920036"/>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Canadian National Railway Company</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Industrials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2.74</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680161"/>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Manulife Financial Corporation</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2.68</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639911"/>
                  </a:ext>
                </a:extLst>
              </a:tr>
              <a:tr h="322394">
                <a:tc>
                  <a:txBody>
                    <a:bodyPr/>
                    <a:lstStyle/>
                    <a:p>
                      <a:pPr algn="l" fontAlgn="ctr"/>
                      <a:r>
                        <a:rPr lang="en-CA" sz="1300" b="1" i="0" u="none" strike="noStrike" dirty="0">
                          <a:solidFill>
                            <a:schemeClr val="tx1"/>
                          </a:solidFill>
                          <a:effectLst/>
                          <a:latin typeface="Arial" panose="020B0604020202020204" pitchFamily="34" charset="0"/>
                          <a:cs typeface="Arial" panose="020B0604020202020204" pitchFamily="34" charset="0"/>
                        </a:rPr>
                        <a:t>Total</a:t>
                      </a:r>
                    </a:p>
                  </a:txBody>
                  <a:tcPr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endParaRPr lang="en-CA" sz="1300" b="1" i="0" u="none" strike="noStrike" dirty="0">
                        <a:solidFill>
                          <a:schemeClr val="tx1"/>
                        </a:solidFill>
                        <a:effectLst/>
                        <a:latin typeface="Arial" panose="020B0604020202020204" pitchFamily="34" charset="0"/>
                        <a:cs typeface="Arial" panose="020B0604020202020204" pitchFamily="34" charset="0"/>
                      </a:endParaRPr>
                    </a:p>
                  </a:txBody>
                  <a:tcPr marL="4024"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endParaRPr lang="en-CA" sz="1300" b="1" i="0" u="none" strike="noStrike" dirty="0">
                        <a:solidFill>
                          <a:schemeClr val="tx1"/>
                        </a:solidFill>
                        <a:effectLst/>
                        <a:latin typeface="Arial" panose="020B0604020202020204" pitchFamily="34" charset="0"/>
                        <a:cs typeface="Arial" panose="020B0604020202020204" pitchFamily="34" charset="0"/>
                      </a:endParaRPr>
                    </a:p>
                  </a:txBody>
                  <a:tcPr marL="4024"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CA" sz="1300" b="1" i="0" u="none" strike="noStrike" dirty="0">
                          <a:solidFill>
                            <a:schemeClr val="tx1"/>
                          </a:solidFill>
                          <a:effectLst/>
                          <a:latin typeface="Arial" panose="020B0604020202020204" pitchFamily="34" charset="0"/>
                          <a:cs typeface="Arial" panose="020B0604020202020204" pitchFamily="34" charset="0"/>
                        </a:rPr>
                        <a:t>37.02</a:t>
                      </a:r>
                    </a:p>
                  </a:txBody>
                  <a:tcPr marL="4024"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50007378"/>
                  </a:ext>
                </a:extLst>
              </a:tr>
            </a:tbl>
          </a:graphicData>
        </a:graphic>
      </p:graphicFrame>
    </p:spTree>
    <p:extLst>
      <p:ext uri="{BB962C8B-B14F-4D97-AF65-F5344CB8AC3E}">
        <p14:creationId xmlns:p14="http://schemas.microsoft.com/office/powerpoint/2010/main" val="21723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3CFFD-79DB-3343-A9B6-50C69A33366E}"/>
              </a:ext>
            </a:extLst>
          </p:cNvPr>
          <p:cNvSpPr>
            <a:spLocks noGrp="1"/>
          </p:cNvSpPr>
          <p:nvPr>
            <p:ph type="title"/>
          </p:nvPr>
        </p:nvSpPr>
        <p:spPr/>
        <p:txBody>
          <a:bodyPr/>
          <a:lstStyle/>
          <a:p>
            <a:r>
              <a:rPr lang="en-US" dirty="0"/>
              <a:t>Time to reconsider Canada</a:t>
            </a:r>
          </a:p>
        </p:txBody>
      </p:sp>
      <p:graphicFrame>
        <p:nvGraphicFramePr>
          <p:cNvPr id="7" name="Content Placeholder 6">
            <a:extLst>
              <a:ext uri="{FF2B5EF4-FFF2-40B4-BE49-F238E27FC236}">
                <a16:creationId xmlns:a16="http://schemas.microsoft.com/office/drawing/2014/main" id="{B6BE6FB6-852E-1AED-2D8E-96E97EA9D863}"/>
              </a:ext>
            </a:extLst>
          </p:cNvPr>
          <p:cNvGraphicFramePr>
            <a:graphicFrameLocks noGrp="1"/>
          </p:cNvGraphicFramePr>
          <p:nvPr>
            <p:ph idx="1"/>
            <p:extLst>
              <p:ext uri="{D42A27DB-BD31-4B8C-83A1-F6EECF244321}">
                <p14:modId xmlns:p14="http://schemas.microsoft.com/office/powerpoint/2010/main" val="3136319539"/>
              </p:ext>
            </p:extLst>
          </p:nvPr>
        </p:nvGraphicFramePr>
        <p:xfrm>
          <a:off x="3343275" y="1674051"/>
          <a:ext cx="8591549" cy="440289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F4392861-6CC0-2E42-956A-78AA516DF700}"/>
              </a:ext>
            </a:extLst>
          </p:cNvPr>
          <p:cNvSpPr>
            <a:spLocks noGrp="1"/>
          </p:cNvSpPr>
          <p:nvPr>
            <p:ph type="body" sz="quarter" idx="14"/>
          </p:nvPr>
        </p:nvSpPr>
        <p:spPr/>
        <p:txBody>
          <a:bodyPr/>
          <a:lstStyle/>
          <a:p>
            <a:r>
              <a:rPr lang="en-US" dirty="0"/>
              <a:t>Source: Bloomberg, June 30, 1990 to June 30, 2022</a:t>
            </a:r>
          </a:p>
        </p:txBody>
      </p:sp>
      <p:sp>
        <p:nvSpPr>
          <p:cNvPr id="4" name="TextBox 3">
            <a:extLst>
              <a:ext uri="{FF2B5EF4-FFF2-40B4-BE49-F238E27FC236}">
                <a16:creationId xmlns:a16="http://schemas.microsoft.com/office/drawing/2014/main" id="{F0CA7479-16BC-DA5E-6FB0-14B329090D0D}"/>
              </a:ext>
            </a:extLst>
          </p:cNvPr>
          <p:cNvSpPr txBox="1"/>
          <p:nvPr/>
        </p:nvSpPr>
        <p:spPr>
          <a:xfrm>
            <a:off x="4094570" y="1900887"/>
            <a:ext cx="2694648" cy="307777"/>
          </a:xfrm>
          <a:prstGeom prst="rect">
            <a:avLst/>
          </a:prstGeom>
          <a:noFill/>
        </p:spPr>
        <p:txBody>
          <a:bodyPr wrap="square" rtlCol="0">
            <a:spAutoFit/>
          </a:bodyPr>
          <a:lstStyle/>
          <a:p>
            <a:r>
              <a:rPr lang="en-US" sz="1400" b="1" dirty="0">
                <a:solidFill>
                  <a:schemeClr val="accent6"/>
                </a:solidFill>
                <a:latin typeface="Arial" panose="020B0604020202020204" pitchFamily="34" charset="0"/>
                <a:cs typeface="Arial" panose="020B0604020202020204" pitchFamily="34" charset="0"/>
              </a:rPr>
              <a:t>Canada outperforming</a:t>
            </a:r>
            <a:endParaRPr lang="en-CA" sz="1400" b="1" dirty="0">
              <a:solidFill>
                <a:schemeClr val="accent6"/>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2D4D945-48A6-53F8-830A-1F28C26DCA30}"/>
              </a:ext>
            </a:extLst>
          </p:cNvPr>
          <p:cNvSpPr txBox="1"/>
          <p:nvPr/>
        </p:nvSpPr>
        <p:spPr>
          <a:xfrm>
            <a:off x="5722551" y="4750214"/>
            <a:ext cx="3727226" cy="307777"/>
          </a:xfrm>
          <a:prstGeom prst="rect">
            <a:avLst/>
          </a:prstGeom>
          <a:noFill/>
        </p:spPr>
        <p:txBody>
          <a:bodyPr wrap="square" rtlCol="0">
            <a:spAutoFit/>
          </a:bodyPr>
          <a:lstStyle/>
          <a:p>
            <a:pPr algn="ctr"/>
            <a:r>
              <a:rPr lang="en-US" sz="1400" b="1" dirty="0">
                <a:solidFill>
                  <a:schemeClr val="accent3"/>
                </a:solidFill>
                <a:latin typeface="Arial" panose="020B0604020202020204" pitchFamily="34" charset="0"/>
                <a:cs typeface="Arial" panose="020B0604020202020204" pitchFamily="34" charset="0"/>
              </a:rPr>
              <a:t>Canada underperforming</a:t>
            </a:r>
            <a:endParaRPr lang="en-CA" sz="1400" b="1" dirty="0">
              <a:solidFill>
                <a:schemeClr val="accent3"/>
              </a:solidFill>
              <a:latin typeface="Arial" panose="020B0604020202020204" pitchFamily="34" charset="0"/>
              <a:cs typeface="Arial" panose="020B0604020202020204" pitchFamily="34" charset="0"/>
            </a:endParaRPr>
          </a:p>
        </p:txBody>
      </p:sp>
      <p:sp>
        <p:nvSpPr>
          <p:cNvPr id="13" name="Subtitle 5">
            <a:extLst>
              <a:ext uri="{FF2B5EF4-FFF2-40B4-BE49-F238E27FC236}">
                <a16:creationId xmlns:a16="http://schemas.microsoft.com/office/drawing/2014/main" id="{7154D12A-3040-814B-D008-35D7D4AC4EF7}"/>
              </a:ext>
            </a:extLst>
          </p:cNvPr>
          <p:cNvSpPr txBox="1">
            <a:spLocks/>
          </p:cNvSpPr>
          <p:nvPr/>
        </p:nvSpPr>
        <p:spPr>
          <a:xfrm>
            <a:off x="3563329" y="1311853"/>
            <a:ext cx="8016679" cy="437934"/>
          </a:xfrm>
          <a:prstGeom prst="rect">
            <a:avLst/>
          </a:prstGeom>
        </p:spPr>
        <p:txBody>
          <a:bodyPr lIns="0"/>
          <a:lstStyle>
            <a:lvl1pPr marL="285750" indent="-285750" algn="l" defTabSz="676821" rtl="0" eaLnBrk="1" latinLnBrk="0" hangingPunct="1">
              <a:lnSpc>
                <a:spcPct val="95000"/>
              </a:lnSpc>
              <a:spcBef>
                <a:spcPts val="300"/>
              </a:spcBef>
              <a:spcAft>
                <a:spcPts val="600"/>
              </a:spcAft>
              <a:buClr>
                <a:schemeClr val="accent3"/>
              </a:buClr>
              <a:buFont typeface="Arial" panose="020B0604020202020204" pitchFamily="34" charset="0"/>
              <a:buChar char="•"/>
              <a:defRPr sz="2000" kern="1200">
                <a:solidFill>
                  <a:schemeClr val="tx1"/>
                </a:solidFill>
                <a:latin typeface="+mn-lt"/>
                <a:ea typeface="Noto Sans" panose="020B0502040504020204" pitchFamily="34" charset="0"/>
                <a:cs typeface="Arial" panose="020B0604020202020204" pitchFamily="34" charset="0"/>
              </a:defRPr>
            </a:lvl1pPr>
            <a:lvl2pPr marL="624161" indent="-285750" algn="l" defTabSz="676821" rtl="0" eaLnBrk="1" latinLnBrk="0" hangingPunct="1">
              <a:lnSpc>
                <a:spcPct val="95000"/>
              </a:lnSpc>
              <a:spcBef>
                <a:spcPts val="300"/>
              </a:spcBef>
              <a:spcAft>
                <a:spcPts val="600"/>
              </a:spcAft>
              <a:buClr>
                <a:schemeClr val="tx1"/>
              </a:buClr>
              <a:buFont typeface="Arial" panose="020B0604020202020204" pitchFamily="34" charset="0"/>
              <a:buChar char="•"/>
              <a:defRPr sz="1800" kern="1200">
                <a:solidFill>
                  <a:schemeClr val="tx1"/>
                </a:solidFill>
                <a:latin typeface="+mn-lt"/>
                <a:ea typeface="Noto Sans" panose="020B0502040504020204" pitchFamily="34" charset="0"/>
                <a:cs typeface="Noto Sans" panose="020B0502040504020204" pitchFamily="34" charset="0"/>
              </a:defRPr>
            </a:lvl2pPr>
            <a:lvl3pPr marL="962571" indent="-285750" algn="l" defTabSz="676821"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Noto Sans" panose="020B0502040504020204" pitchFamily="34" charset="0"/>
                <a:cs typeface="Noto Sans" panose="020B0502040504020204" pitchFamily="34" charset="0"/>
              </a:defRPr>
            </a:lvl3pPr>
            <a:lvl4pPr marL="1184437" indent="-169206" algn="l" defTabSz="676821"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Noto Sans" panose="020B0502040504020204" pitchFamily="34" charset="0"/>
                <a:cs typeface="Noto Sans" panose="020B0502040504020204" pitchFamily="34" charset="0"/>
              </a:defRPr>
            </a:lvl4pPr>
            <a:lvl5pPr marL="1522847" indent="-169206" algn="l" defTabSz="676821" rtl="0" eaLnBrk="1" latinLnBrk="0" hangingPunct="1">
              <a:lnSpc>
                <a:spcPct val="95000"/>
              </a:lnSpc>
              <a:spcBef>
                <a:spcPts val="0"/>
              </a:spcBef>
              <a:spcAft>
                <a:spcPts val="600"/>
              </a:spcAft>
              <a:buFont typeface="Arial" panose="020B0604020202020204" pitchFamily="34" charset="0"/>
              <a:buChar char="•"/>
              <a:defRPr sz="1300" kern="1200">
                <a:solidFill>
                  <a:schemeClr val="tx1"/>
                </a:solidFill>
                <a:latin typeface="+mn-lt"/>
                <a:ea typeface="Noto Sans" panose="020B0502040504020204" pitchFamily="34" charset="0"/>
                <a:cs typeface="Noto Sans" panose="020B0502040504020204" pitchFamily="34" charset="0"/>
              </a:defRPr>
            </a:lvl5pPr>
            <a:lvl6pPr marL="1861258"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66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807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48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pPr marL="0" indent="0">
              <a:buNone/>
            </a:pPr>
            <a:r>
              <a:rPr lang="en-CA" b="1" dirty="0">
                <a:solidFill>
                  <a:schemeClr val="accent3"/>
                </a:solidFill>
              </a:rPr>
              <a:t>S&amp;P TSX vs S&amp;P 500</a:t>
            </a:r>
          </a:p>
        </p:txBody>
      </p:sp>
    </p:spTree>
    <p:extLst>
      <p:ext uri="{BB962C8B-B14F-4D97-AF65-F5344CB8AC3E}">
        <p14:creationId xmlns:p14="http://schemas.microsoft.com/office/powerpoint/2010/main" val="22461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6EDCA19-EECE-4039-A89A-64FF2DBF3FBA}"/>
              </a:ext>
            </a:extLst>
          </p:cNvPr>
          <p:cNvGraphicFramePr>
            <a:graphicFrameLocks noGrp="1"/>
          </p:cNvGraphicFramePr>
          <p:nvPr>
            <p:custDataLst>
              <p:tags r:id="rId1"/>
            </p:custDataLst>
            <p:extLst>
              <p:ext uri="{D42A27DB-BD31-4B8C-83A1-F6EECF244321}">
                <p14:modId xmlns:p14="http://schemas.microsoft.com/office/powerpoint/2010/main" val="4208051858"/>
              </p:ext>
            </p:extLst>
          </p:nvPr>
        </p:nvGraphicFramePr>
        <p:xfrm>
          <a:off x="447675" y="1817688"/>
          <a:ext cx="11207752" cy="3868728"/>
        </p:xfrm>
        <a:graphic>
          <a:graphicData uri="http://schemas.openxmlformats.org/drawingml/2006/table">
            <a:tbl>
              <a:tblPr/>
              <a:tblGrid>
                <a:gridCol w="3315803">
                  <a:extLst>
                    <a:ext uri="{9D8B030D-6E8A-4147-A177-3AD203B41FA5}">
                      <a16:colId xmlns:a16="http://schemas.microsoft.com/office/drawing/2014/main" val="1309708444"/>
                    </a:ext>
                  </a:extLst>
                </a:gridCol>
                <a:gridCol w="3195587">
                  <a:extLst>
                    <a:ext uri="{9D8B030D-6E8A-4147-A177-3AD203B41FA5}">
                      <a16:colId xmlns:a16="http://schemas.microsoft.com/office/drawing/2014/main" val="2110662381"/>
                    </a:ext>
                  </a:extLst>
                </a:gridCol>
                <a:gridCol w="2156059">
                  <a:extLst>
                    <a:ext uri="{9D8B030D-6E8A-4147-A177-3AD203B41FA5}">
                      <a16:colId xmlns:a16="http://schemas.microsoft.com/office/drawing/2014/main" val="272989296"/>
                    </a:ext>
                  </a:extLst>
                </a:gridCol>
                <a:gridCol w="2540303">
                  <a:extLst>
                    <a:ext uri="{9D8B030D-6E8A-4147-A177-3AD203B41FA5}">
                      <a16:colId xmlns:a16="http://schemas.microsoft.com/office/drawing/2014/main" val="3316702771"/>
                    </a:ext>
                  </a:extLst>
                </a:gridCol>
              </a:tblGrid>
              <a:tr h="322394">
                <a:tc>
                  <a:txBody>
                    <a:bodyPr/>
                    <a:lstStyle/>
                    <a:p>
                      <a:pPr algn="l" rtl="0" fontAlgn="ctr"/>
                      <a:r>
                        <a:rPr lang="en-CA" sz="1300" b="1" i="0" u="none" strike="noStrike" dirty="0">
                          <a:solidFill>
                            <a:srgbClr val="FFFFFF"/>
                          </a:solidFill>
                          <a:effectLst/>
                          <a:latin typeface="Arial" panose="020B0604020202020204" pitchFamily="34" charset="0"/>
                          <a:cs typeface="Arial" panose="020B0604020202020204" pitchFamily="34" charset="0"/>
                        </a:rPr>
                        <a:t>Security</a:t>
                      </a:r>
                    </a:p>
                  </a:txBody>
                  <a:tcPr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algn="l" rtl="0" fontAlgn="ctr"/>
                      <a:r>
                        <a:rPr lang="en-CA" sz="1300" b="1" i="0" u="none" strike="noStrike" dirty="0">
                          <a:solidFill>
                            <a:srgbClr val="FFFFFF"/>
                          </a:solidFill>
                          <a:effectLst/>
                          <a:latin typeface="Arial" panose="020B0604020202020204" pitchFamily="34" charset="0"/>
                          <a:cs typeface="Arial" panose="020B0604020202020204" pitchFamily="34" charset="0"/>
                        </a:rPr>
                        <a:t>Sector</a:t>
                      </a:r>
                    </a:p>
                  </a:txBody>
                  <a:tcPr marL="4024"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algn="l" rtl="0" fontAlgn="ctr"/>
                      <a:r>
                        <a:rPr lang="en-CA" sz="1300" b="1" i="0" u="none" strike="noStrike" dirty="0">
                          <a:solidFill>
                            <a:srgbClr val="FFFFFF"/>
                          </a:solidFill>
                          <a:effectLst/>
                          <a:latin typeface="Arial" panose="020B0604020202020204" pitchFamily="34" charset="0"/>
                          <a:cs typeface="Arial" panose="020B0604020202020204" pitchFamily="34" charset="0"/>
                        </a:rPr>
                        <a:t>Country</a:t>
                      </a:r>
                    </a:p>
                  </a:txBody>
                  <a:tcPr marL="4024"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algn="ctr" rtl="0" fontAlgn="ctr"/>
                      <a:r>
                        <a:rPr lang="en-CA" sz="1300" b="1" i="0" u="none" strike="noStrike" dirty="0">
                          <a:solidFill>
                            <a:srgbClr val="FFFFFF"/>
                          </a:solidFill>
                          <a:effectLst/>
                          <a:latin typeface="Arial" panose="020B0604020202020204" pitchFamily="34" charset="0"/>
                          <a:cs typeface="Arial" panose="020B0604020202020204" pitchFamily="34" charset="0"/>
                        </a:rPr>
                        <a:t>Portfolio ending weight</a:t>
                      </a:r>
                    </a:p>
                  </a:txBody>
                  <a:tcPr marL="4024"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817030675"/>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Sun Life Financial Inc.</a:t>
                      </a:r>
                    </a:p>
                  </a:txBody>
                  <a:tcPr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3.60</a:t>
                      </a:r>
                    </a:p>
                  </a:txBody>
                  <a:tcPr marL="4024"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1944570"/>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Intact Financial Corporation</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3.16</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766252"/>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CCL Industries Inc. Class B</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Materials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1.88</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315251"/>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TC Energy Corporation</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a:solidFill>
                            <a:schemeClr val="tx1"/>
                          </a:solidFill>
                          <a:effectLst/>
                          <a:latin typeface="Arial" panose="020B0604020202020204" pitchFamily="34" charset="0"/>
                          <a:cs typeface="Arial" panose="020B0604020202020204" pitchFamily="34" charset="0"/>
                        </a:rPr>
                        <a:t>Energy</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3.43</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635504"/>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TELUS Corporation</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Communication Services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2.68</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28462"/>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Manulife Financial Corporation</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2.68</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5832183"/>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Royal Bank of Canada</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6.64</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9286415"/>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Open Text Corporation</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Information Technology</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1.40</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6920036"/>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CAE Inc.</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Industrials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1.03</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680161"/>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ARC Resources Ltd.</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Energy</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1.36</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639911"/>
                  </a:ext>
                </a:extLst>
              </a:tr>
              <a:tr h="322394">
                <a:tc>
                  <a:txBody>
                    <a:bodyPr/>
                    <a:lstStyle/>
                    <a:p>
                      <a:pPr algn="l" fontAlgn="ctr"/>
                      <a:r>
                        <a:rPr lang="en-CA" sz="1300" b="1" i="0" u="none" strike="noStrike" dirty="0">
                          <a:solidFill>
                            <a:schemeClr val="tx1"/>
                          </a:solidFill>
                          <a:effectLst/>
                          <a:latin typeface="Arial" panose="020B0604020202020204" pitchFamily="34" charset="0"/>
                          <a:cs typeface="Arial" panose="020B0604020202020204" pitchFamily="34" charset="0"/>
                        </a:rPr>
                        <a:t>Total</a:t>
                      </a:r>
                    </a:p>
                  </a:txBody>
                  <a:tcPr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endParaRPr lang="en-CA" sz="1300" b="1" i="0" u="none" strike="noStrike" dirty="0">
                        <a:solidFill>
                          <a:schemeClr val="tx1"/>
                        </a:solidFill>
                        <a:effectLst/>
                        <a:latin typeface="Arial" panose="020B0604020202020204" pitchFamily="34" charset="0"/>
                        <a:cs typeface="Arial" panose="020B0604020202020204" pitchFamily="34" charset="0"/>
                      </a:endParaRPr>
                    </a:p>
                  </a:txBody>
                  <a:tcPr marL="4024"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endParaRPr lang="en-CA" sz="1300" b="1" i="0" u="none" strike="noStrike" dirty="0">
                        <a:solidFill>
                          <a:schemeClr val="tx1"/>
                        </a:solidFill>
                        <a:effectLst/>
                        <a:latin typeface="Arial" panose="020B0604020202020204" pitchFamily="34" charset="0"/>
                        <a:cs typeface="Arial" panose="020B0604020202020204" pitchFamily="34" charset="0"/>
                      </a:endParaRPr>
                    </a:p>
                  </a:txBody>
                  <a:tcPr marL="4024"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CA" sz="1300" b="1" i="0" u="none" strike="noStrike" dirty="0">
                          <a:solidFill>
                            <a:schemeClr val="tx1"/>
                          </a:solidFill>
                          <a:effectLst/>
                          <a:latin typeface="Arial" panose="020B0604020202020204" pitchFamily="34" charset="0"/>
                          <a:cs typeface="Arial" panose="020B0604020202020204" pitchFamily="34" charset="0"/>
                        </a:rPr>
                        <a:t>27.87</a:t>
                      </a:r>
                    </a:p>
                  </a:txBody>
                  <a:tcPr marL="4024"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50007378"/>
                  </a:ext>
                </a:extLst>
              </a:tr>
            </a:tbl>
          </a:graphicData>
        </a:graphic>
      </p:graphicFrame>
      <p:sp>
        <p:nvSpPr>
          <p:cNvPr id="6" name="Title 5">
            <a:extLst>
              <a:ext uri="{FF2B5EF4-FFF2-40B4-BE49-F238E27FC236}">
                <a16:creationId xmlns:a16="http://schemas.microsoft.com/office/drawing/2014/main" id="{EF0BE311-826D-98A3-F633-EBE95DB9523E}"/>
              </a:ext>
            </a:extLst>
          </p:cNvPr>
          <p:cNvSpPr>
            <a:spLocks noGrp="1"/>
          </p:cNvSpPr>
          <p:nvPr>
            <p:ph type="title"/>
          </p:nvPr>
        </p:nvSpPr>
        <p:spPr/>
        <p:txBody>
          <a:bodyPr/>
          <a:lstStyle/>
          <a:p>
            <a:r>
              <a:rPr lang="en-CA" dirty="0"/>
              <a:t>Top 10 overweight positions</a:t>
            </a:r>
            <a:br>
              <a:rPr lang="en-CA" dirty="0"/>
            </a:br>
            <a:endParaRPr lang="en-CA" dirty="0"/>
          </a:p>
        </p:txBody>
      </p:sp>
      <p:sp>
        <p:nvSpPr>
          <p:cNvPr id="8" name="Text Placeholder 7">
            <a:extLst>
              <a:ext uri="{FF2B5EF4-FFF2-40B4-BE49-F238E27FC236}">
                <a16:creationId xmlns:a16="http://schemas.microsoft.com/office/drawing/2014/main" id="{D3A69378-3E89-DB83-268D-FF7E69226862}"/>
              </a:ext>
            </a:extLst>
          </p:cNvPr>
          <p:cNvSpPr>
            <a:spLocks noGrp="1"/>
          </p:cNvSpPr>
          <p:nvPr>
            <p:ph type="body" sz="quarter" idx="14"/>
          </p:nvPr>
        </p:nvSpPr>
        <p:spPr/>
        <p:txBody>
          <a:bodyPr/>
          <a:lstStyle/>
          <a:p>
            <a:r>
              <a:rPr lang="en-US" dirty="0"/>
              <a:t>Source: Mackenzie Portfolio Analytics. As of August 31, 2022.</a:t>
            </a:r>
          </a:p>
        </p:txBody>
      </p:sp>
    </p:spTree>
    <p:extLst>
      <p:ext uri="{BB962C8B-B14F-4D97-AF65-F5344CB8AC3E}">
        <p14:creationId xmlns:p14="http://schemas.microsoft.com/office/powerpoint/2010/main" val="31676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5C91BC-73DC-6039-1148-63DCE3EDD69A}"/>
              </a:ext>
            </a:extLst>
          </p:cNvPr>
          <p:cNvSpPr>
            <a:spLocks noGrp="1"/>
          </p:cNvSpPr>
          <p:nvPr>
            <p:ph type="title"/>
          </p:nvPr>
        </p:nvSpPr>
        <p:spPr/>
        <p:txBody>
          <a:bodyPr/>
          <a:lstStyle/>
          <a:p>
            <a:r>
              <a:rPr lang="en-CA" dirty="0"/>
              <a:t>Top 10 underweight positions</a:t>
            </a:r>
          </a:p>
        </p:txBody>
      </p:sp>
      <p:sp>
        <p:nvSpPr>
          <p:cNvPr id="8" name="Text Placeholder 7">
            <a:extLst>
              <a:ext uri="{FF2B5EF4-FFF2-40B4-BE49-F238E27FC236}">
                <a16:creationId xmlns:a16="http://schemas.microsoft.com/office/drawing/2014/main" id="{0FE57A07-C850-AE41-DA81-C84256C7E5E7}"/>
              </a:ext>
            </a:extLst>
          </p:cNvPr>
          <p:cNvSpPr>
            <a:spLocks noGrp="1"/>
          </p:cNvSpPr>
          <p:nvPr>
            <p:ph type="body" sz="quarter" idx="14"/>
          </p:nvPr>
        </p:nvSpPr>
        <p:spPr/>
        <p:txBody>
          <a:bodyPr/>
          <a:lstStyle/>
          <a:p>
            <a:r>
              <a:rPr lang="en-US" dirty="0"/>
              <a:t>Source: Mackenzie Portfolio Analytics. As of August 31, 2022.</a:t>
            </a:r>
          </a:p>
        </p:txBody>
      </p:sp>
      <p:graphicFrame>
        <p:nvGraphicFramePr>
          <p:cNvPr id="9" name="Table 8">
            <a:extLst>
              <a:ext uri="{FF2B5EF4-FFF2-40B4-BE49-F238E27FC236}">
                <a16:creationId xmlns:a16="http://schemas.microsoft.com/office/drawing/2014/main" id="{F0B7D83A-23A0-32DA-AA41-FE4A395359A2}"/>
              </a:ext>
            </a:extLst>
          </p:cNvPr>
          <p:cNvGraphicFramePr>
            <a:graphicFrameLocks noGrp="1"/>
          </p:cNvGraphicFramePr>
          <p:nvPr>
            <p:custDataLst>
              <p:tags r:id="rId1"/>
            </p:custDataLst>
            <p:extLst>
              <p:ext uri="{D42A27DB-BD31-4B8C-83A1-F6EECF244321}">
                <p14:modId xmlns:p14="http://schemas.microsoft.com/office/powerpoint/2010/main" val="3424750117"/>
              </p:ext>
            </p:extLst>
          </p:nvPr>
        </p:nvGraphicFramePr>
        <p:xfrm>
          <a:off x="447675" y="1817688"/>
          <a:ext cx="11207752" cy="3868728"/>
        </p:xfrm>
        <a:graphic>
          <a:graphicData uri="http://schemas.openxmlformats.org/drawingml/2006/table">
            <a:tbl>
              <a:tblPr/>
              <a:tblGrid>
                <a:gridCol w="3363929">
                  <a:extLst>
                    <a:ext uri="{9D8B030D-6E8A-4147-A177-3AD203B41FA5}">
                      <a16:colId xmlns:a16="http://schemas.microsoft.com/office/drawing/2014/main" val="1309708444"/>
                    </a:ext>
                  </a:extLst>
                </a:gridCol>
                <a:gridCol w="3147461">
                  <a:extLst>
                    <a:ext uri="{9D8B030D-6E8A-4147-A177-3AD203B41FA5}">
                      <a16:colId xmlns:a16="http://schemas.microsoft.com/office/drawing/2014/main" val="2110662381"/>
                    </a:ext>
                  </a:extLst>
                </a:gridCol>
                <a:gridCol w="2156059">
                  <a:extLst>
                    <a:ext uri="{9D8B030D-6E8A-4147-A177-3AD203B41FA5}">
                      <a16:colId xmlns:a16="http://schemas.microsoft.com/office/drawing/2014/main" val="272989296"/>
                    </a:ext>
                  </a:extLst>
                </a:gridCol>
                <a:gridCol w="2540303">
                  <a:extLst>
                    <a:ext uri="{9D8B030D-6E8A-4147-A177-3AD203B41FA5}">
                      <a16:colId xmlns:a16="http://schemas.microsoft.com/office/drawing/2014/main" val="3316702771"/>
                    </a:ext>
                  </a:extLst>
                </a:gridCol>
              </a:tblGrid>
              <a:tr h="322394">
                <a:tc>
                  <a:txBody>
                    <a:bodyPr/>
                    <a:lstStyle/>
                    <a:p>
                      <a:pPr algn="l" rtl="0" fontAlgn="ctr"/>
                      <a:r>
                        <a:rPr lang="en-CA" sz="1300" b="1" i="0" u="none" strike="noStrike" dirty="0">
                          <a:solidFill>
                            <a:srgbClr val="FFFFFF"/>
                          </a:solidFill>
                          <a:effectLst/>
                          <a:latin typeface="Arial" panose="020B0604020202020204" pitchFamily="34" charset="0"/>
                          <a:cs typeface="Arial" panose="020B0604020202020204" pitchFamily="34" charset="0"/>
                        </a:rPr>
                        <a:t>Security</a:t>
                      </a:r>
                    </a:p>
                  </a:txBody>
                  <a:tcPr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algn="l" rtl="0" fontAlgn="ctr"/>
                      <a:r>
                        <a:rPr lang="en-CA" sz="1300" b="1" i="0" u="none" strike="noStrike" dirty="0">
                          <a:solidFill>
                            <a:srgbClr val="FFFFFF"/>
                          </a:solidFill>
                          <a:effectLst/>
                          <a:latin typeface="Arial" panose="020B0604020202020204" pitchFamily="34" charset="0"/>
                          <a:cs typeface="Arial" panose="020B0604020202020204" pitchFamily="34" charset="0"/>
                        </a:rPr>
                        <a:t>Sector</a:t>
                      </a:r>
                    </a:p>
                  </a:txBody>
                  <a:tcPr marL="4024"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algn="l" rtl="0" fontAlgn="ctr"/>
                      <a:r>
                        <a:rPr lang="en-CA" sz="1300" b="1" i="0" u="none" strike="noStrike" dirty="0">
                          <a:solidFill>
                            <a:srgbClr val="FFFFFF"/>
                          </a:solidFill>
                          <a:effectLst/>
                          <a:latin typeface="Arial" panose="020B0604020202020204" pitchFamily="34" charset="0"/>
                          <a:cs typeface="Arial" panose="020B0604020202020204" pitchFamily="34" charset="0"/>
                        </a:rPr>
                        <a:t>Country</a:t>
                      </a:r>
                    </a:p>
                  </a:txBody>
                  <a:tcPr marL="4024"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algn="ctr" rtl="0" fontAlgn="ctr"/>
                      <a:r>
                        <a:rPr lang="en-CA" sz="1300" b="1" i="0" u="none" strike="noStrike" dirty="0">
                          <a:solidFill>
                            <a:srgbClr val="FFFFFF"/>
                          </a:solidFill>
                          <a:effectLst/>
                          <a:latin typeface="Arial" panose="020B0604020202020204" pitchFamily="34" charset="0"/>
                          <a:cs typeface="Arial" panose="020B0604020202020204" pitchFamily="34" charset="0"/>
                        </a:rPr>
                        <a:t>Portfolio ending weight</a:t>
                      </a:r>
                    </a:p>
                  </a:txBody>
                  <a:tcPr marL="4024" marR="4024" marT="4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817030675"/>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Canadian Imperial Bank of Commerce</a:t>
                      </a:r>
                    </a:p>
                  </a:txBody>
                  <a:tcPr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a:t>
                      </a:r>
                    </a:p>
                  </a:txBody>
                  <a:tcPr marL="4024" marR="4024" marT="4024" marB="0" anchor="ctr">
                    <a:lnL>
                      <a:noFill/>
                    </a:lnL>
                    <a:lnR>
                      <a:noFill/>
                    </a:lnR>
                    <a:lnT>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1944570"/>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Waste Connections, Inc.</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Industrials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766252"/>
                  </a:ext>
                </a:extLst>
              </a:tr>
              <a:tr h="322394">
                <a:tc>
                  <a:txBody>
                    <a:bodyPr/>
                    <a:lstStyle/>
                    <a:p>
                      <a:pPr algn="l" rtl="0" fontAlgn="ctr"/>
                      <a:r>
                        <a:rPr lang="en-CA" sz="1300" b="0" i="0" u="none" strike="noStrike">
                          <a:solidFill>
                            <a:schemeClr val="tx1"/>
                          </a:solidFill>
                          <a:effectLst/>
                          <a:latin typeface="Arial" panose="020B0604020202020204" pitchFamily="34" charset="0"/>
                          <a:cs typeface="Arial" panose="020B0604020202020204" pitchFamily="34" charset="0"/>
                        </a:rPr>
                        <a:t>BCE Inc.</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Communication Services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a:solidFill>
                            <a:schemeClr val="tx1"/>
                          </a:solidFill>
                          <a:effectLst/>
                          <a:latin typeface="Arial" panose="020B0604020202020204" pitchFamily="34" charset="0"/>
                          <a:cs typeface="Arial" panose="020B0604020202020204" pitchFamily="34" charset="0"/>
                        </a:rPr>
                        <a:t>0.39</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315251"/>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Constellation Software Inc.</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Information Technology</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76821" rtl="0" eaLnBrk="1" fontAlgn="ctr"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CA"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635504"/>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Cenovus Energy Inc.</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Energy</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76821" rtl="0" eaLnBrk="1" fontAlgn="ctr"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CA"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28462"/>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Franco-Nevada Corporation</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Materials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76821" rtl="0" eaLnBrk="1" fontAlgn="ctr"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CA"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5832183"/>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National Bank of Canada</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76821" rtl="0" eaLnBrk="1" fontAlgn="ctr"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9286415"/>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Brookfield Asset Management Inc. Class A</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Financials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2.03</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6920036"/>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Tourmaline Oil Corp.</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Energy</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Canada</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680161"/>
                  </a:ext>
                </a:extLst>
              </a:tr>
              <a:tr h="322394">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Apple Inc.</a:t>
                      </a:r>
                    </a:p>
                  </a:txBody>
                  <a:tcPr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Information Technology</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CA" sz="1300" b="0" i="0" u="none" strike="noStrike" dirty="0">
                          <a:solidFill>
                            <a:schemeClr val="tx1"/>
                          </a:solidFill>
                          <a:effectLst/>
                          <a:latin typeface="Arial" panose="020B0604020202020204" pitchFamily="34" charset="0"/>
                          <a:cs typeface="Arial" panose="020B0604020202020204" pitchFamily="34" charset="0"/>
                        </a:rPr>
                        <a:t>United States</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1300" b="0" i="0" u="none" strike="noStrike" dirty="0">
                          <a:solidFill>
                            <a:schemeClr val="tx1"/>
                          </a:solidFill>
                          <a:effectLst/>
                          <a:latin typeface="Arial" panose="020B0604020202020204" pitchFamily="34" charset="0"/>
                          <a:cs typeface="Arial" panose="020B0604020202020204" pitchFamily="34" charset="0"/>
                        </a:rPr>
                        <a:t>0.28</a:t>
                      </a:r>
                    </a:p>
                  </a:txBody>
                  <a:tcPr marL="4024" marR="4024" marT="4024"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639911"/>
                  </a:ext>
                </a:extLst>
              </a:tr>
              <a:tr h="322394">
                <a:tc>
                  <a:txBody>
                    <a:bodyPr/>
                    <a:lstStyle/>
                    <a:p>
                      <a:pPr algn="l" fontAlgn="ctr"/>
                      <a:r>
                        <a:rPr lang="en-CA" sz="1300" b="1" i="0" u="none" strike="noStrike" dirty="0">
                          <a:solidFill>
                            <a:schemeClr val="tx1"/>
                          </a:solidFill>
                          <a:effectLst/>
                          <a:latin typeface="Arial" panose="020B0604020202020204" pitchFamily="34" charset="0"/>
                          <a:cs typeface="Arial" panose="020B0604020202020204" pitchFamily="34" charset="0"/>
                        </a:rPr>
                        <a:t>Total</a:t>
                      </a:r>
                    </a:p>
                  </a:txBody>
                  <a:tcPr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endParaRPr lang="en-CA" sz="1300" b="1" i="0" u="none" strike="noStrike" dirty="0">
                        <a:solidFill>
                          <a:schemeClr val="tx1"/>
                        </a:solidFill>
                        <a:effectLst/>
                        <a:latin typeface="Arial" panose="020B0604020202020204" pitchFamily="34" charset="0"/>
                        <a:cs typeface="Arial" panose="020B0604020202020204" pitchFamily="34" charset="0"/>
                      </a:endParaRPr>
                    </a:p>
                  </a:txBody>
                  <a:tcPr marL="4024"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endParaRPr lang="en-CA" sz="1300" b="1" i="0" u="none" strike="noStrike" dirty="0">
                        <a:solidFill>
                          <a:schemeClr val="tx1"/>
                        </a:solidFill>
                        <a:effectLst/>
                        <a:latin typeface="Arial" panose="020B0604020202020204" pitchFamily="34" charset="0"/>
                        <a:cs typeface="Arial" panose="020B0604020202020204" pitchFamily="34" charset="0"/>
                      </a:endParaRPr>
                    </a:p>
                  </a:txBody>
                  <a:tcPr marL="4024"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CA" sz="1300" b="1" i="0" u="none" strike="noStrike" dirty="0">
                          <a:solidFill>
                            <a:schemeClr val="tx1"/>
                          </a:solidFill>
                          <a:effectLst/>
                          <a:latin typeface="Arial" panose="020B0604020202020204" pitchFamily="34" charset="0"/>
                          <a:cs typeface="Arial" panose="020B0604020202020204" pitchFamily="34" charset="0"/>
                        </a:rPr>
                        <a:t>2.71</a:t>
                      </a:r>
                    </a:p>
                  </a:txBody>
                  <a:tcPr marL="4024" marR="4024" marT="4024"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50007378"/>
                  </a:ext>
                </a:extLst>
              </a:tr>
            </a:tbl>
          </a:graphicData>
        </a:graphic>
      </p:graphicFrame>
    </p:spTree>
    <p:extLst>
      <p:ext uri="{BB962C8B-B14F-4D97-AF65-F5344CB8AC3E}">
        <p14:creationId xmlns:p14="http://schemas.microsoft.com/office/powerpoint/2010/main" val="106925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22431-25B1-3898-C439-E7BB43354C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3304" t="2259" r="11704" b="44161"/>
          <a:stretch/>
        </p:blipFill>
        <p:spPr>
          <a:xfrm>
            <a:off x="449899" y="1463514"/>
            <a:ext cx="1462755" cy="1463040"/>
          </a:xfrm>
          <a:prstGeom prst="ellipse">
            <a:avLst/>
          </a:prstGeom>
          <a:blipFill dpi="0" rotWithShape="1">
            <a:blip r:embed="rId3" cstate="print">
              <a:extLst>
                <a:ext uri="{28A0092B-C50C-407E-A947-70E740481C1C}">
                  <a14:useLocalDpi xmlns:a14="http://schemas.microsoft.com/office/drawing/2010/main"/>
                </a:ext>
              </a:extLst>
            </a:blip>
            <a:srcRect/>
            <a:stretch>
              <a:fillRect l="5102" r="-5102"/>
            </a:stretch>
          </a:blipFill>
          <a:ln>
            <a:solidFill>
              <a:schemeClr val="accent1"/>
            </a:solidFill>
          </a:ln>
        </p:spPr>
      </p:pic>
      <p:sp>
        <p:nvSpPr>
          <p:cNvPr id="3" name="Title 2">
            <a:extLst>
              <a:ext uri="{FF2B5EF4-FFF2-40B4-BE49-F238E27FC236}">
                <a16:creationId xmlns:a16="http://schemas.microsoft.com/office/drawing/2014/main" id="{3B2C773C-2E51-4A1E-B5ED-ACA219402E93}"/>
              </a:ext>
            </a:extLst>
          </p:cNvPr>
          <p:cNvSpPr>
            <a:spLocks noGrp="1"/>
          </p:cNvSpPr>
          <p:nvPr>
            <p:ph type="title"/>
          </p:nvPr>
        </p:nvSpPr>
        <p:spPr/>
        <p:txBody>
          <a:bodyPr/>
          <a:lstStyle/>
          <a:p>
            <a:r>
              <a:rPr lang="en-CA" dirty="0"/>
              <a:t>Bios</a:t>
            </a:r>
            <a:endParaRPr lang="en-US" dirty="0"/>
          </a:p>
        </p:txBody>
      </p:sp>
      <p:graphicFrame>
        <p:nvGraphicFramePr>
          <p:cNvPr id="7" name="Table 6">
            <a:extLst>
              <a:ext uri="{FF2B5EF4-FFF2-40B4-BE49-F238E27FC236}">
                <a16:creationId xmlns:a16="http://schemas.microsoft.com/office/drawing/2014/main" id="{17FB5B85-EF00-FECD-66C1-730E51C488BB}"/>
              </a:ext>
            </a:extLst>
          </p:cNvPr>
          <p:cNvGraphicFramePr>
            <a:graphicFrameLocks noGrp="1"/>
          </p:cNvGraphicFramePr>
          <p:nvPr>
            <p:extLst>
              <p:ext uri="{D42A27DB-BD31-4B8C-83A1-F6EECF244321}">
                <p14:modId xmlns:p14="http://schemas.microsoft.com/office/powerpoint/2010/main" val="584534545"/>
              </p:ext>
            </p:extLst>
          </p:nvPr>
        </p:nvGraphicFramePr>
        <p:xfrm>
          <a:off x="2140277" y="1364986"/>
          <a:ext cx="9515148" cy="2331720"/>
        </p:xfrm>
        <a:graphic>
          <a:graphicData uri="http://schemas.openxmlformats.org/drawingml/2006/table">
            <a:tbl>
              <a:tblPr firstRow="1" bandRow="1">
                <a:tableStyleId>{5C22544A-7EE6-4342-B048-85BDC9FD1C3A}</a:tableStyleId>
              </a:tblPr>
              <a:tblGrid>
                <a:gridCol w="9515148">
                  <a:extLst>
                    <a:ext uri="{9D8B030D-6E8A-4147-A177-3AD203B41FA5}">
                      <a16:colId xmlns:a16="http://schemas.microsoft.com/office/drawing/2014/main" val="20000"/>
                    </a:ext>
                  </a:extLst>
                </a:gridCol>
              </a:tblGrid>
              <a:tr h="398008">
                <a:tc>
                  <a:txBody>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Tim Johal, </a:t>
                      </a:r>
                      <a:r>
                        <a:rPr kumimoji="0" lang="en-US" sz="14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CFA</a:t>
                      </a:r>
                      <a:br>
                        <a:rPr kumimoji="0" lang="en-US" sz="14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Vice President, Portfolio Manager</a:t>
                      </a:r>
                      <a:endParaRPr kumimoji="0" lang="en-US" sz="14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0" marR="0" marT="0" marB="91440"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Tim Johal, Vice President, Investment Management is a Portfolio Manager on the Mackenzie North American Equities Team.</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Tim’s career in the investment management industry began in 2000. Prior to joining Mackenzie Investments, Tim held a Portfolio Manager role at a leading Canadian Financial services company with a focus on North American equity investing. Over his 21 years of experience in the industry, Tim has developed deep understanding of the Canadian equity market, particularly within the financial services sector.  </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Tim has a Bachelor of Commerce (Honors) degree, with a major in Finance, from the University of Manitoba. He is also a </a:t>
                      </a:r>
                      <a:b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b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CFA </a:t>
                      </a:r>
                      <a:r>
                        <a:rPr kumimoji="0" lang="en-US" sz="1300" b="0" i="0" u="none" strike="noStrike" kern="1200" cap="none" spc="0" normalizeH="0" baseline="0" noProof="0" dirty="0" err="1">
                          <a:ln>
                            <a:noFill/>
                          </a:ln>
                          <a:solidFill>
                            <a:schemeClr val="accent3"/>
                          </a:solidFill>
                          <a:effectLst/>
                          <a:uLnTx/>
                          <a:uFillTx/>
                          <a:latin typeface="Arial" panose="020B0604020202020204" pitchFamily="34" charset="0"/>
                          <a:ea typeface="+mn-ea"/>
                          <a:cs typeface="Arial" panose="020B0604020202020204" pitchFamily="34" charset="0"/>
                        </a:rPr>
                        <a:t>charterholder</a:t>
                      </a: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a:t>
                      </a:r>
                    </a:p>
                  </a:txBody>
                  <a:tcPr marL="0" marR="0" marT="182880" marB="0">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2" name="Oval 11">
            <a:extLst>
              <a:ext uri="{FF2B5EF4-FFF2-40B4-BE49-F238E27FC236}">
                <a16:creationId xmlns:a16="http://schemas.microsoft.com/office/drawing/2014/main" id="{54FF12DD-3DC3-52AF-81D5-B3043D8F3DF8}"/>
              </a:ext>
            </a:extLst>
          </p:cNvPr>
          <p:cNvSpPr/>
          <p:nvPr/>
        </p:nvSpPr>
        <p:spPr>
          <a:xfrm>
            <a:off x="450573" y="4132419"/>
            <a:ext cx="1463040" cy="1463040"/>
          </a:xfrm>
          <a:prstGeom prst="ellipse">
            <a:avLst/>
          </a:prstGeom>
          <a:blipFill dpi="0" rotWithShape="1">
            <a:blip r:embed="rId4" cstate="print">
              <a:extLst>
                <a:ext uri="{28A0092B-C50C-407E-A947-70E740481C1C}">
                  <a14:useLocalDpi xmlns:a14="http://schemas.microsoft.com/office/drawing/2010/main"/>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5" name="Table 14">
            <a:extLst>
              <a:ext uri="{FF2B5EF4-FFF2-40B4-BE49-F238E27FC236}">
                <a16:creationId xmlns:a16="http://schemas.microsoft.com/office/drawing/2014/main" id="{C666ADC0-224A-DF71-7949-275EC2168DCD}"/>
              </a:ext>
            </a:extLst>
          </p:cNvPr>
          <p:cNvGraphicFramePr>
            <a:graphicFrameLocks noGrp="1"/>
          </p:cNvGraphicFramePr>
          <p:nvPr>
            <p:extLst>
              <p:ext uri="{D42A27DB-BD31-4B8C-83A1-F6EECF244321}">
                <p14:modId xmlns:p14="http://schemas.microsoft.com/office/powerpoint/2010/main" val="1288709917"/>
              </p:ext>
            </p:extLst>
          </p:nvPr>
        </p:nvGraphicFramePr>
        <p:xfrm>
          <a:off x="2140951" y="4033891"/>
          <a:ext cx="9515148" cy="2133600"/>
        </p:xfrm>
        <a:graphic>
          <a:graphicData uri="http://schemas.openxmlformats.org/drawingml/2006/table">
            <a:tbl>
              <a:tblPr firstRow="1" bandRow="1">
                <a:tableStyleId>{5C22544A-7EE6-4342-B048-85BDC9FD1C3A}</a:tableStyleId>
              </a:tblPr>
              <a:tblGrid>
                <a:gridCol w="9515148">
                  <a:extLst>
                    <a:ext uri="{9D8B030D-6E8A-4147-A177-3AD203B41FA5}">
                      <a16:colId xmlns:a16="http://schemas.microsoft.com/office/drawing/2014/main" val="20000"/>
                    </a:ext>
                  </a:extLst>
                </a:gridCol>
              </a:tblGrid>
              <a:tr h="398008">
                <a:tc>
                  <a:txBody>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Dean Highmoor, </a:t>
                      </a:r>
                      <a:r>
                        <a:rPr kumimoji="0" lang="en-US" sz="14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CFA, CMT</a:t>
                      </a:r>
                      <a:br>
                        <a:rPr kumimoji="0" lang="en-US" sz="14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AVP, Investment Research</a:t>
                      </a:r>
                      <a:endParaRPr kumimoji="0" lang="en-US" sz="14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0" marR="0" marT="0" marB="91440"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Dean Highmoor brings 18 years of finance and investment management experience to our North American Equity Team.</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Dean currently provides analyst coverage for the Material, Canadian Financial Services, Energy, Pipelines and Utilities sectors.  Prior to joining Investors Group, Dean was a mid-cap analyst at Great-West Life Investment Management for 3 years and a Commercial Banker with TD for 4 years in credit and relationship management roles.  </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Dean grew up on a family farm in rural Manitoba and is a graduate of the University of Saskatchewan with a Bachelor of Commerce degree.  He also holds the Chartered Financial Analyst and Chartered Market Technician designations.</a:t>
                      </a:r>
                    </a:p>
                  </a:txBody>
                  <a:tcPr marL="0" marR="0" marT="182880" marB="0">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325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2C773C-2E51-4A1E-B5ED-ACA219402E93}"/>
              </a:ext>
            </a:extLst>
          </p:cNvPr>
          <p:cNvSpPr>
            <a:spLocks noGrp="1"/>
          </p:cNvSpPr>
          <p:nvPr>
            <p:ph type="title"/>
          </p:nvPr>
        </p:nvSpPr>
        <p:spPr/>
        <p:txBody>
          <a:bodyPr/>
          <a:lstStyle/>
          <a:p>
            <a:r>
              <a:rPr lang="en-CA" dirty="0"/>
              <a:t>Bios</a:t>
            </a:r>
            <a:endParaRPr lang="en-US" dirty="0"/>
          </a:p>
        </p:txBody>
      </p:sp>
      <p:sp>
        <p:nvSpPr>
          <p:cNvPr id="6" name="Oval 5">
            <a:extLst>
              <a:ext uri="{FF2B5EF4-FFF2-40B4-BE49-F238E27FC236}">
                <a16:creationId xmlns:a16="http://schemas.microsoft.com/office/drawing/2014/main" id="{89B2BA86-2B34-C38A-34B9-E1830BBED38F}"/>
              </a:ext>
            </a:extLst>
          </p:cNvPr>
          <p:cNvSpPr/>
          <p:nvPr/>
        </p:nvSpPr>
        <p:spPr>
          <a:xfrm>
            <a:off x="449899" y="1463514"/>
            <a:ext cx="1463040" cy="1463040"/>
          </a:xfrm>
          <a:prstGeom prst="ellipse">
            <a:avLst/>
          </a:prstGeom>
          <a:blipFill dpi="0" rotWithShape="1">
            <a:blip r:embed="rId2" cstate="print">
              <a:extLst>
                <a:ext uri="{28A0092B-C50C-407E-A947-70E740481C1C}">
                  <a14:useLocalDpi xmlns:a14="http://schemas.microsoft.com/office/drawing/2010/main"/>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7" name="Table 6">
            <a:extLst>
              <a:ext uri="{FF2B5EF4-FFF2-40B4-BE49-F238E27FC236}">
                <a16:creationId xmlns:a16="http://schemas.microsoft.com/office/drawing/2014/main" id="{14864829-7556-2656-59E2-3541E5BA0972}"/>
              </a:ext>
            </a:extLst>
          </p:cNvPr>
          <p:cNvGraphicFramePr>
            <a:graphicFrameLocks noGrp="1"/>
          </p:cNvGraphicFramePr>
          <p:nvPr>
            <p:extLst>
              <p:ext uri="{D42A27DB-BD31-4B8C-83A1-F6EECF244321}">
                <p14:modId xmlns:p14="http://schemas.microsoft.com/office/powerpoint/2010/main" val="618687436"/>
              </p:ext>
            </p:extLst>
          </p:nvPr>
        </p:nvGraphicFramePr>
        <p:xfrm>
          <a:off x="2140277" y="1364986"/>
          <a:ext cx="9515148" cy="2331720"/>
        </p:xfrm>
        <a:graphic>
          <a:graphicData uri="http://schemas.openxmlformats.org/drawingml/2006/table">
            <a:tbl>
              <a:tblPr firstRow="1" bandRow="1">
                <a:tableStyleId>{5C22544A-7EE6-4342-B048-85BDC9FD1C3A}</a:tableStyleId>
              </a:tblPr>
              <a:tblGrid>
                <a:gridCol w="9515148">
                  <a:extLst>
                    <a:ext uri="{9D8B030D-6E8A-4147-A177-3AD203B41FA5}">
                      <a16:colId xmlns:a16="http://schemas.microsoft.com/office/drawing/2014/main" val="20000"/>
                    </a:ext>
                  </a:extLst>
                </a:gridCol>
              </a:tblGrid>
              <a:tr h="398008">
                <a:tc>
                  <a:txBody>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Scott Fletcher, </a:t>
                      </a:r>
                      <a:r>
                        <a:rPr kumimoji="0" lang="en-US" sz="14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CFA, MBA</a:t>
                      </a:r>
                      <a:br>
                        <a:rPr kumimoji="0" lang="en-US" sz="14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Director, Investment Research</a:t>
                      </a:r>
                      <a:endParaRPr kumimoji="0" lang="en-US" sz="14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0" marR="0" marT="0" marB="91440"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Scott Fletcher brings 9 years of investment industry experience and 5 years of investment management experience to the North American Equities Team. </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Scott is currently a provides analyst coverage for the Communication Services, Consumer Discretionary, Consumer Staples, Industrials, Technology and Real Estate sectors.  Prior to joining Investors group in 2016, Scott’s previous industry experience includes working for a mutual fund dealer, holding roles in compliance, product development, and investment advice.  </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Scott has earned a Masters of Business Administration (MBA) from the </a:t>
                      </a:r>
                      <a:r>
                        <a:rPr kumimoji="0" lang="en-US" sz="1300" b="0" i="0" u="none" strike="noStrike" kern="1200" cap="none" spc="0" normalizeH="0" baseline="0" noProof="0" dirty="0" err="1">
                          <a:ln>
                            <a:noFill/>
                          </a:ln>
                          <a:solidFill>
                            <a:schemeClr val="accent3"/>
                          </a:solidFill>
                          <a:effectLst/>
                          <a:uLnTx/>
                          <a:uFillTx/>
                          <a:latin typeface="Arial" panose="020B0604020202020204" pitchFamily="34" charset="0"/>
                          <a:ea typeface="+mn-ea"/>
                          <a:cs typeface="Arial" panose="020B0604020202020204" pitchFamily="34" charset="0"/>
                        </a:rPr>
                        <a:t>Rotman</a:t>
                      </a: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 School of Management at the University of Toronto and has a Bachelor of Commerce (</a:t>
                      </a:r>
                      <a:r>
                        <a:rPr kumimoji="0" lang="en-US" sz="1300" b="0" i="0" u="none" strike="noStrike" kern="1200" cap="none" spc="0" normalizeH="0" baseline="0" noProof="0" dirty="0" err="1">
                          <a:ln>
                            <a:noFill/>
                          </a:ln>
                          <a:solidFill>
                            <a:schemeClr val="accent3"/>
                          </a:solidFill>
                          <a:effectLst/>
                          <a:uLnTx/>
                          <a:uFillTx/>
                          <a:latin typeface="Arial" panose="020B0604020202020204" pitchFamily="34" charset="0"/>
                          <a:ea typeface="+mn-ea"/>
                          <a:cs typeface="Arial" panose="020B0604020202020204" pitchFamily="34" charset="0"/>
                        </a:rPr>
                        <a:t>Honours</a:t>
                      </a: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 from McMaster University. Scott is also a CFA </a:t>
                      </a:r>
                      <a:r>
                        <a:rPr kumimoji="0" lang="en-US" sz="1300" b="0" i="0" u="none" strike="noStrike" kern="1200" cap="none" spc="0" normalizeH="0" baseline="0" noProof="0" dirty="0" err="1">
                          <a:ln>
                            <a:noFill/>
                          </a:ln>
                          <a:solidFill>
                            <a:schemeClr val="accent3"/>
                          </a:solidFill>
                          <a:effectLst/>
                          <a:uLnTx/>
                          <a:uFillTx/>
                          <a:latin typeface="Arial" panose="020B0604020202020204" pitchFamily="34" charset="0"/>
                          <a:ea typeface="+mn-ea"/>
                          <a:cs typeface="Arial" panose="020B0604020202020204" pitchFamily="34" charset="0"/>
                        </a:rPr>
                        <a:t>charterholder</a:t>
                      </a:r>
                      <a:r>
                        <a:rPr kumimoji="0" lang="en-US" sz="13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a:t>
                      </a:r>
                    </a:p>
                  </a:txBody>
                  <a:tcPr marL="0" marR="0" marT="182880" marB="0">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139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B6408-50D7-0D44-A03F-2C958C32A185}"/>
              </a:ext>
            </a:extLst>
          </p:cNvPr>
          <p:cNvSpPr>
            <a:spLocks noGrp="1"/>
          </p:cNvSpPr>
          <p:nvPr>
            <p:ph type="title"/>
          </p:nvPr>
        </p:nvSpPr>
        <p:spPr/>
        <p:txBody>
          <a:bodyPr/>
          <a:lstStyle/>
          <a:p>
            <a:r>
              <a:rPr lang="en-US" dirty="0"/>
              <a:t>Disclaimer</a:t>
            </a:r>
          </a:p>
        </p:txBody>
      </p:sp>
      <p:sp>
        <p:nvSpPr>
          <p:cNvPr id="12" name="Content Placeholder 3">
            <a:extLst>
              <a:ext uri="{FF2B5EF4-FFF2-40B4-BE49-F238E27FC236}">
                <a16:creationId xmlns:a16="http://schemas.microsoft.com/office/drawing/2014/main" id="{417E53FF-1965-50BB-3EA3-7571E94E6B2A}"/>
              </a:ext>
            </a:extLst>
          </p:cNvPr>
          <p:cNvSpPr txBox="1">
            <a:spLocks/>
          </p:cNvSpPr>
          <p:nvPr/>
        </p:nvSpPr>
        <p:spPr>
          <a:xfrm>
            <a:off x="469805" y="1796716"/>
            <a:ext cx="11169039" cy="4464384"/>
          </a:xfrm>
          <a:prstGeom prst="rect">
            <a:avLst/>
          </a:prstGeom>
        </p:spPr>
        <p:txBody>
          <a:bodyPr lIns="0" tIns="0" rIns="0" bIns="0">
            <a:noAutofit/>
          </a:bodyPr>
          <a:lstStyle>
            <a:lvl1pPr marL="285750" indent="-285750" algn="l" defTabSz="676821" rtl="0" eaLnBrk="1" latinLnBrk="0" hangingPunct="1">
              <a:lnSpc>
                <a:spcPct val="95000"/>
              </a:lnSpc>
              <a:spcBef>
                <a:spcPts val="300"/>
              </a:spcBef>
              <a:spcAft>
                <a:spcPts val="600"/>
              </a:spcAft>
              <a:buClr>
                <a:schemeClr val="accent3"/>
              </a:buClr>
              <a:buFont typeface="Arial" panose="020B0604020202020204" pitchFamily="34" charset="0"/>
              <a:buChar char="•"/>
              <a:defRPr sz="2000" kern="1200">
                <a:solidFill>
                  <a:schemeClr val="tx1"/>
                </a:solidFill>
                <a:latin typeface="+mn-lt"/>
                <a:ea typeface="Noto Sans" panose="020B0502040504020204" pitchFamily="34" charset="0"/>
                <a:cs typeface="Arial" panose="020B0604020202020204" pitchFamily="34" charset="0"/>
              </a:defRPr>
            </a:lvl1pPr>
            <a:lvl2pPr marL="624161" indent="-285750" algn="l" defTabSz="676821" rtl="0" eaLnBrk="1" latinLnBrk="0" hangingPunct="1">
              <a:lnSpc>
                <a:spcPct val="95000"/>
              </a:lnSpc>
              <a:spcBef>
                <a:spcPts val="300"/>
              </a:spcBef>
              <a:spcAft>
                <a:spcPts val="600"/>
              </a:spcAft>
              <a:buClr>
                <a:schemeClr val="tx1"/>
              </a:buClr>
              <a:buFont typeface="Arial" panose="020B0604020202020204" pitchFamily="34" charset="0"/>
              <a:buChar char="•"/>
              <a:defRPr sz="1800" kern="1200">
                <a:solidFill>
                  <a:schemeClr val="tx1"/>
                </a:solidFill>
                <a:latin typeface="+mn-lt"/>
                <a:ea typeface="Noto Sans" panose="020B0502040504020204" pitchFamily="34" charset="0"/>
                <a:cs typeface="Noto Sans" panose="020B0502040504020204" pitchFamily="34" charset="0"/>
              </a:defRPr>
            </a:lvl2pPr>
            <a:lvl3pPr marL="962571" indent="-285750" algn="l" defTabSz="676821"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Noto Sans" panose="020B0502040504020204" pitchFamily="34" charset="0"/>
                <a:cs typeface="Noto Sans" panose="020B0502040504020204" pitchFamily="34" charset="0"/>
              </a:defRPr>
            </a:lvl3pPr>
            <a:lvl4pPr marL="1184437" indent="-169206" algn="l" defTabSz="676821"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Noto Sans" panose="020B0502040504020204" pitchFamily="34" charset="0"/>
                <a:cs typeface="Noto Sans" panose="020B0502040504020204" pitchFamily="34" charset="0"/>
              </a:defRPr>
            </a:lvl4pPr>
            <a:lvl5pPr marL="1522847" indent="-169206" algn="l" defTabSz="676821" rtl="0" eaLnBrk="1" latinLnBrk="0" hangingPunct="1">
              <a:lnSpc>
                <a:spcPct val="95000"/>
              </a:lnSpc>
              <a:spcBef>
                <a:spcPts val="0"/>
              </a:spcBef>
              <a:spcAft>
                <a:spcPts val="600"/>
              </a:spcAft>
              <a:buFont typeface="Arial" panose="020B0604020202020204" pitchFamily="34" charset="0"/>
              <a:buChar char="•"/>
              <a:defRPr sz="1300" kern="1200">
                <a:solidFill>
                  <a:schemeClr val="tx1"/>
                </a:solidFill>
                <a:latin typeface="+mn-lt"/>
                <a:ea typeface="Noto Sans" panose="020B0502040504020204" pitchFamily="34" charset="0"/>
                <a:cs typeface="Noto Sans" panose="020B0502040504020204" pitchFamily="34" charset="0"/>
              </a:defRPr>
            </a:lvl5pPr>
            <a:lvl6pPr marL="1861258"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66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807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489" indent="-169206" algn="l" defTabSz="676821"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pPr marL="0" marR="5080" indent="0">
              <a:lnSpc>
                <a:spcPct val="100000"/>
              </a:lnSpc>
              <a:spcBef>
                <a:spcPts val="0"/>
              </a:spcBef>
              <a:buNone/>
            </a:pPr>
            <a:r>
              <a:rPr lang="en-CA" sz="1200" b="1" spc="-5" dirty="0">
                <a:solidFill>
                  <a:schemeClr val="bg1"/>
                </a:solidFill>
                <a:latin typeface="Arial" panose="020B0604020202020204" pitchFamily="34" charset="0"/>
              </a:rPr>
              <a:t>FOR ADVISOR USE ONLY. </a:t>
            </a:r>
            <a:r>
              <a:rPr lang="en-CA" sz="1200" spc="-5" dirty="0">
                <a:solidFill>
                  <a:schemeClr val="bg1"/>
                </a:solidFill>
                <a:latin typeface="Arial" panose="020B0604020202020204" pitchFamily="34" charset="0"/>
              </a:rPr>
              <a:t>No </a:t>
            </a:r>
            <a:r>
              <a:rPr lang="en-CA" sz="1200" dirty="0">
                <a:solidFill>
                  <a:schemeClr val="bg1"/>
                </a:solidFill>
                <a:latin typeface="Arial" panose="020B0604020202020204" pitchFamily="34" charset="0"/>
              </a:rPr>
              <a:t>portion of this </a:t>
            </a:r>
            <a:r>
              <a:rPr lang="en-CA" sz="1200" spc="-5" dirty="0">
                <a:solidFill>
                  <a:schemeClr val="bg1"/>
                </a:solidFill>
                <a:latin typeface="Arial" panose="020B0604020202020204" pitchFamily="34" charset="0"/>
              </a:rPr>
              <a:t>communication </a:t>
            </a:r>
            <a:r>
              <a:rPr lang="en-CA" sz="1200" dirty="0">
                <a:solidFill>
                  <a:schemeClr val="bg1"/>
                </a:solidFill>
                <a:latin typeface="Arial" panose="020B0604020202020204" pitchFamily="34" charset="0"/>
              </a:rPr>
              <a:t>may </a:t>
            </a:r>
            <a:r>
              <a:rPr lang="en-CA" sz="1200" spc="-5" dirty="0">
                <a:solidFill>
                  <a:schemeClr val="bg1"/>
                </a:solidFill>
                <a:latin typeface="Arial" panose="020B0604020202020204" pitchFamily="34" charset="0"/>
              </a:rPr>
              <a:t>be </a:t>
            </a:r>
            <a:r>
              <a:rPr lang="en-CA" sz="1200" dirty="0">
                <a:solidFill>
                  <a:schemeClr val="bg1"/>
                </a:solidFill>
                <a:latin typeface="Arial" panose="020B0604020202020204" pitchFamily="34" charset="0"/>
              </a:rPr>
              <a:t>reproduced or </a:t>
            </a:r>
            <a:r>
              <a:rPr lang="en-CA" sz="1200" spc="-5" dirty="0">
                <a:solidFill>
                  <a:schemeClr val="bg1"/>
                </a:solidFill>
                <a:latin typeface="Arial" panose="020B0604020202020204" pitchFamily="34" charset="0"/>
              </a:rPr>
              <a:t>distributed </a:t>
            </a:r>
            <a:r>
              <a:rPr lang="en-CA" sz="1200" dirty="0">
                <a:solidFill>
                  <a:schemeClr val="bg1"/>
                </a:solidFill>
                <a:latin typeface="Arial" panose="020B0604020202020204" pitchFamily="34" charset="0"/>
              </a:rPr>
              <a:t>to the </a:t>
            </a:r>
            <a:r>
              <a:rPr lang="en-CA" sz="1200" spc="-5" dirty="0">
                <a:solidFill>
                  <a:schemeClr val="bg1"/>
                </a:solidFill>
                <a:latin typeface="Arial" panose="020B0604020202020204" pitchFamily="34" charset="0"/>
              </a:rPr>
              <a:t>public </a:t>
            </a:r>
            <a:r>
              <a:rPr lang="en-CA" sz="1200" dirty="0">
                <a:solidFill>
                  <a:schemeClr val="bg1"/>
                </a:solidFill>
                <a:latin typeface="Arial" panose="020B0604020202020204" pitchFamily="34" charset="0"/>
              </a:rPr>
              <a:t>as it does not comply with investor </a:t>
            </a:r>
            <a:r>
              <a:rPr lang="en-CA" sz="1200" spc="-5" dirty="0">
                <a:solidFill>
                  <a:schemeClr val="bg1"/>
                </a:solidFill>
                <a:latin typeface="Arial" panose="020B0604020202020204" pitchFamily="34" charset="0"/>
              </a:rPr>
              <a:t>sales communication </a:t>
            </a:r>
            <a:r>
              <a:rPr lang="en-CA" sz="1200" dirty="0">
                <a:solidFill>
                  <a:schemeClr val="bg1"/>
                </a:solidFill>
                <a:latin typeface="Arial" panose="020B0604020202020204" pitchFamily="34" charset="0"/>
              </a:rPr>
              <a:t>rules. </a:t>
            </a:r>
            <a:r>
              <a:rPr lang="en-CA" sz="1200" spc="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Mackenzie disclaims any </a:t>
            </a:r>
            <a:r>
              <a:rPr lang="en-CA" sz="1200" spc="-5" dirty="0">
                <a:solidFill>
                  <a:schemeClr val="bg1"/>
                </a:solidFill>
                <a:latin typeface="Arial" panose="020B0604020202020204" pitchFamily="34" charset="0"/>
              </a:rPr>
              <a:t>responsibility for </a:t>
            </a:r>
            <a:r>
              <a:rPr lang="en-CA" sz="1200" dirty="0">
                <a:solidFill>
                  <a:schemeClr val="bg1"/>
                </a:solidFill>
                <a:latin typeface="Arial" panose="020B0604020202020204" pitchFamily="34" charset="0"/>
              </a:rPr>
              <a:t>any advisor </a:t>
            </a:r>
            <a:r>
              <a:rPr lang="en-CA" sz="1200" spc="-5" dirty="0">
                <a:solidFill>
                  <a:schemeClr val="bg1"/>
                </a:solidFill>
                <a:latin typeface="Arial" panose="020B0604020202020204" pitchFamily="34" charset="0"/>
              </a:rPr>
              <a:t>sharing </a:t>
            </a:r>
            <a:r>
              <a:rPr lang="en-CA" sz="1200" dirty="0">
                <a:solidFill>
                  <a:schemeClr val="bg1"/>
                </a:solidFill>
                <a:latin typeface="Arial" panose="020B0604020202020204" pitchFamily="34" charset="0"/>
              </a:rPr>
              <a:t>this with investor. </a:t>
            </a:r>
            <a:r>
              <a:rPr lang="en-CA" sz="1200" spc="-5" dirty="0">
                <a:solidFill>
                  <a:schemeClr val="bg1"/>
                </a:solidFill>
                <a:latin typeface="Arial" panose="020B0604020202020204" pitchFamily="34" charset="0"/>
              </a:rPr>
              <a:t>Commissions, </a:t>
            </a:r>
            <a:r>
              <a:rPr lang="en-CA" sz="1200" dirty="0">
                <a:solidFill>
                  <a:schemeClr val="bg1"/>
                </a:solidFill>
                <a:latin typeface="Arial" panose="020B0604020202020204" pitchFamily="34" charset="0"/>
              </a:rPr>
              <a:t>trailing </a:t>
            </a:r>
            <a:r>
              <a:rPr lang="en-CA" sz="1200" spc="-5" dirty="0">
                <a:solidFill>
                  <a:schemeClr val="bg1"/>
                </a:solidFill>
                <a:latin typeface="Arial" panose="020B0604020202020204" pitchFamily="34" charset="0"/>
              </a:rPr>
              <a:t>commissions, </a:t>
            </a:r>
            <a:r>
              <a:rPr lang="en-CA" sz="1200" dirty="0">
                <a:solidFill>
                  <a:schemeClr val="bg1"/>
                </a:solidFill>
                <a:latin typeface="Arial" panose="020B0604020202020204" pitchFamily="34" charset="0"/>
              </a:rPr>
              <a:t>management </a:t>
            </a:r>
            <a:r>
              <a:rPr lang="en-CA" sz="1200" spc="-5" dirty="0">
                <a:solidFill>
                  <a:schemeClr val="bg1"/>
                </a:solidFill>
                <a:latin typeface="Arial" panose="020B0604020202020204" pitchFamily="34" charset="0"/>
              </a:rPr>
              <a:t>fees, </a:t>
            </a:r>
            <a:r>
              <a:rPr lang="en-CA" sz="1200" dirty="0">
                <a:solidFill>
                  <a:schemeClr val="bg1"/>
                </a:solidFill>
                <a:latin typeface="Arial" panose="020B0604020202020204" pitchFamily="34" charset="0"/>
              </a:rPr>
              <a:t>and expenses all may </a:t>
            </a:r>
            <a:r>
              <a:rPr lang="en-CA" sz="1200" spc="-5" dirty="0">
                <a:solidFill>
                  <a:schemeClr val="bg1"/>
                </a:solidFill>
                <a:latin typeface="Arial" panose="020B0604020202020204" pitchFamily="34" charset="0"/>
              </a:rPr>
              <a:t>be associated </a:t>
            </a:r>
            <a:r>
              <a:rPr lang="en-CA" sz="1200" dirty="0">
                <a:solidFill>
                  <a:schemeClr val="bg1"/>
                </a:solidFill>
                <a:latin typeface="Arial" panose="020B0604020202020204" pitchFamily="34" charset="0"/>
              </a:rPr>
              <a:t>with </a:t>
            </a:r>
            <a:r>
              <a:rPr lang="en-CA" sz="1200" spc="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mutual </a:t>
            </a:r>
            <a:r>
              <a:rPr lang="en-CA" sz="1200" spc="-5" dirty="0">
                <a:solidFill>
                  <a:schemeClr val="bg1"/>
                </a:solidFill>
                <a:latin typeface="Arial" panose="020B0604020202020204" pitchFamily="34" charset="0"/>
              </a:rPr>
              <a:t>fund investments. </a:t>
            </a:r>
            <a:r>
              <a:rPr lang="en-CA" sz="1200" dirty="0">
                <a:solidFill>
                  <a:schemeClr val="bg1"/>
                </a:solidFill>
                <a:latin typeface="Arial" panose="020B0604020202020204" pitchFamily="34" charset="0"/>
              </a:rPr>
              <a:t>Please read the </a:t>
            </a:r>
            <a:r>
              <a:rPr lang="en-CA" sz="1200" spc="-5" dirty="0">
                <a:solidFill>
                  <a:schemeClr val="bg1"/>
                </a:solidFill>
                <a:latin typeface="Arial" panose="020B0604020202020204" pitchFamily="34" charset="0"/>
              </a:rPr>
              <a:t>prospectus </a:t>
            </a:r>
            <a:r>
              <a:rPr lang="en-CA" sz="1200" dirty="0">
                <a:solidFill>
                  <a:schemeClr val="bg1"/>
                </a:solidFill>
                <a:latin typeface="Arial" panose="020B0604020202020204" pitchFamily="34" charset="0"/>
              </a:rPr>
              <a:t>before investing. </a:t>
            </a:r>
            <a:r>
              <a:rPr lang="en-CA" sz="1200" spc="-5" dirty="0">
                <a:solidFill>
                  <a:schemeClr val="bg1"/>
                </a:solidFill>
                <a:latin typeface="Arial" panose="020B0604020202020204" pitchFamily="34" charset="0"/>
              </a:rPr>
              <a:t>The </a:t>
            </a:r>
            <a:r>
              <a:rPr lang="en-CA" sz="1200" dirty="0">
                <a:solidFill>
                  <a:schemeClr val="bg1"/>
                </a:solidFill>
                <a:latin typeface="Arial" panose="020B0604020202020204" pitchFamily="34" charset="0"/>
              </a:rPr>
              <a:t>indicated rates of return are the historical </a:t>
            </a:r>
            <a:r>
              <a:rPr lang="en-CA" sz="1200" spc="-5" dirty="0">
                <a:solidFill>
                  <a:schemeClr val="bg1"/>
                </a:solidFill>
                <a:latin typeface="Arial" panose="020B0604020202020204" pitchFamily="34" charset="0"/>
              </a:rPr>
              <a:t>annual compounded </a:t>
            </a:r>
            <a:r>
              <a:rPr lang="en-CA" sz="1200" dirty="0">
                <a:solidFill>
                  <a:schemeClr val="bg1"/>
                </a:solidFill>
                <a:latin typeface="Arial" panose="020B0604020202020204" pitchFamily="34" charset="0"/>
              </a:rPr>
              <a:t>total returns as of August 31, 2022 </a:t>
            </a:r>
            <a:r>
              <a:rPr lang="en-CA" sz="1200" spc="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including</a:t>
            </a:r>
            <a:r>
              <a:rPr lang="en-CA" sz="1200" spc="-2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changes</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in </a:t>
            </a:r>
            <a:r>
              <a:rPr lang="en-CA" sz="1200" spc="5" dirty="0">
                <a:solidFill>
                  <a:schemeClr val="bg1"/>
                </a:solidFill>
                <a:latin typeface="Arial" panose="020B0604020202020204" pitchFamily="34" charset="0"/>
              </a:rPr>
              <a:t>or</a:t>
            </a:r>
            <a:r>
              <a:rPr lang="en-CA" sz="1200" dirty="0">
                <a:solidFill>
                  <a:schemeClr val="bg1"/>
                </a:solidFill>
                <a:latin typeface="Arial" panose="020B0604020202020204" pitchFamily="34" charset="0"/>
              </a:rPr>
              <a:t> value </a:t>
            </a:r>
            <a:r>
              <a:rPr lang="en-CA" sz="1200" spc="-5" dirty="0">
                <a:solidFill>
                  <a:schemeClr val="bg1"/>
                </a:solidFill>
                <a:latin typeface="Arial" panose="020B0604020202020204" pitchFamily="34" charset="0"/>
              </a:rPr>
              <a:t>and </a:t>
            </a:r>
            <a:r>
              <a:rPr lang="en-CA" sz="1200" dirty="0">
                <a:solidFill>
                  <a:schemeClr val="bg1"/>
                </a:solidFill>
                <a:latin typeface="Arial" panose="020B0604020202020204" pitchFamily="34" charset="0"/>
              </a:rPr>
              <a:t>reinvestment</a:t>
            </a:r>
            <a:r>
              <a:rPr lang="en-CA" sz="1200" spc="-3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of</a:t>
            </a:r>
            <a:r>
              <a:rPr lang="en-CA" sz="1200" spc="-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all </a:t>
            </a:r>
            <a:r>
              <a:rPr lang="en-CA" sz="1200" spc="-5" dirty="0">
                <a:solidFill>
                  <a:schemeClr val="bg1"/>
                </a:solidFill>
                <a:latin typeface="Arial" panose="020B0604020202020204" pitchFamily="34" charset="0"/>
              </a:rPr>
              <a:t>distributions</a:t>
            </a:r>
            <a:r>
              <a:rPr lang="en-CA" sz="1200" spc="-4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and</a:t>
            </a:r>
            <a:r>
              <a:rPr lang="en-CA" sz="1200" spc="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do</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not</a:t>
            </a:r>
            <a:r>
              <a:rPr lang="en-CA" sz="1200" spc="-1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take into</a:t>
            </a:r>
            <a:r>
              <a:rPr lang="en-CA" sz="1200" spc="-2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account</a:t>
            </a:r>
            <a:r>
              <a:rPr lang="en-CA" sz="1200" spc="-2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sales,</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redemption,</a:t>
            </a:r>
            <a:r>
              <a:rPr lang="en-CA" sz="1200" spc="-3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distribution,</a:t>
            </a:r>
            <a:r>
              <a:rPr lang="en-CA" sz="1200" spc="-2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or optional</a:t>
            </a:r>
            <a:r>
              <a:rPr lang="en-CA" sz="1200" spc="-4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charges or income</a:t>
            </a:r>
            <a:r>
              <a:rPr lang="en-CA" sz="1200" spc="-2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taxes</a:t>
            </a:r>
            <a:r>
              <a:rPr lang="en-CA" sz="1200" spc="-2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payable by </a:t>
            </a:r>
            <a:r>
              <a:rPr lang="en-CA" sz="1200" spc="-5" dirty="0">
                <a:solidFill>
                  <a:schemeClr val="bg1"/>
                </a:solidFill>
                <a:latin typeface="Arial" panose="020B0604020202020204" pitchFamily="34" charset="0"/>
              </a:rPr>
              <a:t>any </a:t>
            </a:r>
            <a:r>
              <a:rPr lang="en-CA" sz="1200" spc="-23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security</a:t>
            </a:r>
            <a:r>
              <a:rPr lang="en-CA" sz="1200" spc="-2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holder</a:t>
            </a:r>
            <a:r>
              <a:rPr lang="en-CA" sz="1200" spc="-2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that</a:t>
            </a:r>
            <a:r>
              <a:rPr lang="en-CA" sz="1200" spc="-2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would</a:t>
            </a:r>
            <a:r>
              <a:rPr lang="en-CA" sz="1200" spc="-3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have</a:t>
            </a:r>
            <a:r>
              <a:rPr lang="en-CA" sz="1200" spc="-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reduced</a:t>
            </a:r>
            <a:r>
              <a:rPr lang="en-CA" sz="1200" spc="-1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returns.</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Mutual</a:t>
            </a:r>
            <a:r>
              <a:rPr lang="en-CA" sz="1200" spc="-4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funds </a:t>
            </a:r>
            <a:r>
              <a:rPr lang="en-CA" sz="1200" dirty="0">
                <a:solidFill>
                  <a:schemeClr val="bg1"/>
                </a:solidFill>
                <a:latin typeface="Arial" panose="020B0604020202020204" pitchFamily="34" charset="0"/>
              </a:rPr>
              <a:t>are not</a:t>
            </a:r>
            <a:r>
              <a:rPr lang="en-CA" sz="1200" spc="-1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guaranteed,</a:t>
            </a:r>
            <a:r>
              <a:rPr lang="en-CA" sz="1200" spc="-2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their</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values</a:t>
            </a:r>
            <a:r>
              <a:rPr lang="en-CA" sz="1200" spc="-2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change frequently</a:t>
            </a:r>
            <a:r>
              <a:rPr lang="en-CA" sz="1200" spc="-2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and</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past</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performance</a:t>
            </a:r>
            <a:r>
              <a:rPr lang="en-CA" sz="1200" spc="-2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may</a:t>
            </a:r>
            <a:r>
              <a:rPr lang="en-CA" sz="1200" spc="-2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not</a:t>
            </a:r>
            <a:r>
              <a:rPr lang="en-CA" sz="1200" spc="-1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be</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repeated.</a:t>
            </a:r>
          </a:p>
          <a:p>
            <a:pPr marL="0" indent="0">
              <a:lnSpc>
                <a:spcPct val="100000"/>
              </a:lnSpc>
              <a:spcBef>
                <a:spcPts val="0"/>
              </a:spcBef>
              <a:buNone/>
            </a:pPr>
            <a:r>
              <a:rPr lang="en-CA" sz="1200" spc="-5" dirty="0">
                <a:solidFill>
                  <a:schemeClr val="bg1"/>
                </a:solidFill>
                <a:latin typeface="Arial" panose="020B0604020202020204" pitchFamily="34" charset="0"/>
              </a:rPr>
              <a:t>Index </a:t>
            </a:r>
            <a:r>
              <a:rPr lang="en-CA" sz="1200" dirty="0">
                <a:solidFill>
                  <a:schemeClr val="bg1"/>
                </a:solidFill>
                <a:latin typeface="Arial" panose="020B0604020202020204" pitchFamily="34" charset="0"/>
              </a:rPr>
              <a:t>performance</a:t>
            </a:r>
            <a:r>
              <a:rPr lang="en-CA" sz="1200" spc="-2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does</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not</a:t>
            </a:r>
            <a:r>
              <a:rPr lang="en-CA" sz="1200" spc="-1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include </a:t>
            </a:r>
            <a:r>
              <a:rPr lang="en-CA" sz="1200" dirty="0">
                <a:solidFill>
                  <a:schemeClr val="bg1"/>
                </a:solidFill>
                <a:latin typeface="Arial" panose="020B0604020202020204" pitchFamily="34" charset="0"/>
              </a:rPr>
              <a:t>the</a:t>
            </a:r>
            <a:r>
              <a:rPr lang="en-CA" sz="1200" spc="-1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impact</a:t>
            </a:r>
            <a:r>
              <a:rPr lang="en-CA" sz="1200" spc="-3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of</a:t>
            </a:r>
            <a:r>
              <a:rPr lang="en-CA" sz="1200" spc="-5" dirty="0">
                <a:solidFill>
                  <a:schemeClr val="bg1"/>
                </a:solidFill>
                <a:latin typeface="Arial" panose="020B0604020202020204" pitchFamily="34" charset="0"/>
              </a:rPr>
              <a:t> fees,</a:t>
            </a:r>
            <a:r>
              <a:rPr lang="en-CA" sz="120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commissions,</a:t>
            </a:r>
            <a:r>
              <a:rPr lang="en-CA" sz="1200" spc="-3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and</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expenses</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that</a:t>
            </a:r>
            <a:r>
              <a:rPr lang="en-CA" sz="1200" spc="-2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would</a:t>
            </a:r>
            <a:r>
              <a:rPr lang="en-CA" sz="1200" spc="-2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be</a:t>
            </a:r>
            <a:r>
              <a:rPr lang="en-CA" sz="1200" spc="1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payable</a:t>
            </a:r>
            <a:r>
              <a:rPr lang="en-CA" sz="1200" spc="-2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by</a:t>
            </a:r>
            <a:r>
              <a:rPr lang="en-CA" sz="1200" dirty="0">
                <a:solidFill>
                  <a:schemeClr val="bg1"/>
                </a:solidFill>
                <a:latin typeface="Arial" panose="020B0604020202020204" pitchFamily="34" charset="0"/>
              </a:rPr>
              <a:t> investors</a:t>
            </a:r>
            <a:r>
              <a:rPr lang="en-CA" sz="1200" spc="-3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in</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the investment</a:t>
            </a:r>
            <a:r>
              <a:rPr lang="en-CA" sz="1200" spc="-4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products</a:t>
            </a:r>
            <a:r>
              <a:rPr lang="en-CA" sz="1200" spc="-2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that</a:t>
            </a:r>
            <a:r>
              <a:rPr lang="en-CA" sz="1200" spc="-2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seek</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to</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track</a:t>
            </a:r>
            <a:r>
              <a:rPr lang="en-CA" sz="1200" spc="-1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an</a:t>
            </a:r>
            <a:r>
              <a:rPr lang="en-CA" sz="1200" spc="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index.</a:t>
            </a:r>
          </a:p>
          <a:p>
            <a:pPr marL="0" marR="61594" indent="0">
              <a:lnSpc>
                <a:spcPct val="100000"/>
              </a:lnSpc>
              <a:spcBef>
                <a:spcPts val="0"/>
              </a:spcBef>
              <a:buNone/>
            </a:pPr>
            <a:r>
              <a:rPr lang="en-CA" sz="1200" spc="-5" dirty="0">
                <a:solidFill>
                  <a:schemeClr val="bg1"/>
                </a:solidFill>
                <a:latin typeface="Arial" panose="020B0604020202020204" pitchFamily="34" charset="0"/>
              </a:rPr>
              <a:t>The </a:t>
            </a:r>
            <a:r>
              <a:rPr lang="en-CA" sz="1200" dirty="0">
                <a:solidFill>
                  <a:schemeClr val="bg1"/>
                </a:solidFill>
                <a:latin typeface="Arial" panose="020B0604020202020204" pitchFamily="34" charset="0"/>
              </a:rPr>
              <a:t>contents of this document are </a:t>
            </a:r>
            <a:r>
              <a:rPr lang="en-CA" sz="1200" spc="-5" dirty="0">
                <a:solidFill>
                  <a:schemeClr val="bg1"/>
                </a:solidFill>
                <a:latin typeface="Arial" panose="020B0604020202020204" pitchFamily="34" charset="0"/>
              </a:rPr>
              <a:t>provided for illustrative </a:t>
            </a:r>
            <a:r>
              <a:rPr lang="en-CA" sz="1200" dirty="0">
                <a:solidFill>
                  <a:schemeClr val="bg1"/>
                </a:solidFill>
                <a:latin typeface="Arial" panose="020B0604020202020204" pitchFamily="34" charset="0"/>
              </a:rPr>
              <a:t>and marketing </a:t>
            </a:r>
            <a:r>
              <a:rPr lang="en-CA" sz="1200" spc="-5" dirty="0">
                <a:solidFill>
                  <a:schemeClr val="bg1"/>
                </a:solidFill>
                <a:latin typeface="Arial" panose="020B0604020202020204" pitchFamily="34" charset="0"/>
              </a:rPr>
              <a:t>purposes </a:t>
            </a:r>
            <a:r>
              <a:rPr lang="en-CA" sz="1200" dirty="0">
                <a:solidFill>
                  <a:schemeClr val="bg1"/>
                </a:solidFill>
                <a:latin typeface="Arial" panose="020B0604020202020204" pitchFamily="34" charset="0"/>
              </a:rPr>
              <a:t>and </a:t>
            </a:r>
            <a:r>
              <a:rPr lang="en-CA" sz="1200" spc="-5" dirty="0">
                <a:solidFill>
                  <a:schemeClr val="bg1"/>
                </a:solidFill>
                <a:latin typeface="Arial" panose="020B0604020202020204" pitchFamily="34" charset="0"/>
              </a:rPr>
              <a:t>do </a:t>
            </a:r>
            <a:r>
              <a:rPr lang="en-CA" sz="1200" dirty="0">
                <a:solidFill>
                  <a:schemeClr val="bg1"/>
                </a:solidFill>
                <a:latin typeface="Arial" panose="020B0604020202020204" pitchFamily="34" charset="0"/>
              </a:rPr>
              <a:t>not </a:t>
            </a:r>
            <a:r>
              <a:rPr lang="en-CA" sz="1200" spc="-5" dirty="0">
                <a:solidFill>
                  <a:schemeClr val="bg1"/>
                </a:solidFill>
                <a:latin typeface="Arial" panose="020B0604020202020204" pitchFamily="34" charset="0"/>
              </a:rPr>
              <a:t>constitute specific </a:t>
            </a:r>
            <a:r>
              <a:rPr lang="en-CA" sz="1200" dirty="0">
                <a:solidFill>
                  <a:schemeClr val="bg1"/>
                </a:solidFill>
                <a:latin typeface="Arial" panose="020B0604020202020204" pitchFamily="34" charset="0"/>
              </a:rPr>
              <a:t>advice regarding your personal investment </a:t>
            </a:r>
            <a:r>
              <a:rPr lang="en-CA" sz="1200" spc="-5" dirty="0">
                <a:solidFill>
                  <a:schemeClr val="bg1"/>
                </a:solidFill>
                <a:latin typeface="Arial" panose="020B0604020202020204" pitchFamily="34" charset="0"/>
              </a:rPr>
              <a:t>situation </a:t>
            </a:r>
            <a:r>
              <a:rPr lang="en-CA" sz="1200" dirty="0">
                <a:solidFill>
                  <a:schemeClr val="bg1"/>
                </a:solidFill>
                <a:latin typeface="Arial" panose="020B0604020202020204" pitchFamily="34" charset="0"/>
              </a:rPr>
              <a:t>or provide </a:t>
            </a:r>
            <a:r>
              <a:rPr lang="en-CA" sz="1200" spc="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specific </a:t>
            </a:r>
            <a:r>
              <a:rPr lang="en-CA" sz="1200" dirty="0">
                <a:solidFill>
                  <a:schemeClr val="bg1"/>
                </a:solidFill>
                <a:latin typeface="Arial" panose="020B0604020202020204" pitchFamily="34" charset="0"/>
              </a:rPr>
              <a:t>individual advice about </a:t>
            </a:r>
            <a:r>
              <a:rPr lang="en-CA" sz="1200" spc="-5" dirty="0">
                <a:solidFill>
                  <a:schemeClr val="bg1"/>
                </a:solidFill>
                <a:latin typeface="Arial" panose="020B0604020202020204" pitchFamily="34" charset="0"/>
              </a:rPr>
              <a:t>investment, insurance, financial, </a:t>
            </a:r>
            <a:r>
              <a:rPr lang="en-CA" sz="1200" dirty="0">
                <a:solidFill>
                  <a:schemeClr val="bg1"/>
                </a:solidFill>
                <a:latin typeface="Arial" panose="020B0604020202020204" pitchFamily="34" charset="0"/>
              </a:rPr>
              <a:t>legal, </a:t>
            </a:r>
            <a:r>
              <a:rPr lang="en-CA" sz="1200" spc="-5" dirty="0">
                <a:solidFill>
                  <a:schemeClr val="bg1"/>
                </a:solidFill>
                <a:latin typeface="Arial" panose="020B0604020202020204" pitchFamily="34" charset="0"/>
              </a:rPr>
              <a:t>accounting, </a:t>
            </a:r>
            <a:r>
              <a:rPr lang="en-CA" sz="1200" dirty="0">
                <a:solidFill>
                  <a:schemeClr val="bg1"/>
                </a:solidFill>
                <a:latin typeface="Arial" panose="020B0604020202020204" pitchFamily="34" charset="0"/>
              </a:rPr>
              <a:t>tax or </a:t>
            </a:r>
            <a:r>
              <a:rPr lang="en-CA" sz="1200" spc="-5" dirty="0">
                <a:solidFill>
                  <a:schemeClr val="bg1"/>
                </a:solidFill>
                <a:latin typeface="Arial" panose="020B0604020202020204" pitchFamily="34" charset="0"/>
              </a:rPr>
              <a:t>similar matters. Certain </a:t>
            </a:r>
            <a:r>
              <a:rPr lang="en-CA" sz="1200" dirty="0">
                <a:solidFill>
                  <a:schemeClr val="bg1"/>
                </a:solidFill>
                <a:latin typeface="Arial" panose="020B0604020202020204" pitchFamily="34" charset="0"/>
              </a:rPr>
              <a:t>information contained in this document is obtained </a:t>
            </a:r>
            <a:r>
              <a:rPr lang="en-CA" sz="1200" spc="-5" dirty="0">
                <a:solidFill>
                  <a:schemeClr val="bg1"/>
                </a:solidFill>
                <a:latin typeface="Arial" panose="020B0604020202020204" pitchFamily="34" charset="0"/>
              </a:rPr>
              <a:t>from </a:t>
            </a:r>
            <a:r>
              <a:rPr lang="en-CA" sz="1200" dirty="0">
                <a:solidFill>
                  <a:schemeClr val="bg1"/>
                </a:solidFill>
                <a:latin typeface="Arial" panose="020B0604020202020204" pitchFamily="34" charset="0"/>
              </a:rPr>
              <a:t>third </a:t>
            </a:r>
            <a:r>
              <a:rPr lang="en-CA" sz="1200" spc="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parties. Mackenzie </a:t>
            </a:r>
            <a:r>
              <a:rPr lang="en-CA" sz="1200" spc="-5" dirty="0">
                <a:solidFill>
                  <a:schemeClr val="bg1"/>
                </a:solidFill>
                <a:latin typeface="Arial" panose="020B0604020202020204" pitchFamily="34" charset="0"/>
              </a:rPr>
              <a:t>Investments </a:t>
            </a:r>
            <a:r>
              <a:rPr lang="en-CA" sz="1200" dirty="0">
                <a:solidFill>
                  <a:schemeClr val="bg1"/>
                </a:solidFill>
                <a:latin typeface="Arial" panose="020B0604020202020204" pitchFamily="34" charset="0"/>
              </a:rPr>
              <a:t>believes </a:t>
            </a:r>
            <a:r>
              <a:rPr lang="en-CA" sz="1200" spc="-5" dirty="0">
                <a:solidFill>
                  <a:schemeClr val="bg1"/>
                </a:solidFill>
                <a:latin typeface="Arial" panose="020B0604020202020204" pitchFamily="34" charset="0"/>
              </a:rPr>
              <a:t>such information </a:t>
            </a:r>
            <a:r>
              <a:rPr lang="en-CA" sz="1200" dirty="0">
                <a:solidFill>
                  <a:schemeClr val="bg1"/>
                </a:solidFill>
                <a:latin typeface="Arial" panose="020B0604020202020204" pitchFamily="34" charset="0"/>
              </a:rPr>
              <a:t>to </a:t>
            </a:r>
            <a:r>
              <a:rPr lang="en-CA" sz="1200" spc="-5" dirty="0">
                <a:solidFill>
                  <a:schemeClr val="bg1"/>
                </a:solidFill>
                <a:latin typeface="Arial" panose="020B0604020202020204" pitchFamily="34" charset="0"/>
              </a:rPr>
              <a:t>be </a:t>
            </a:r>
            <a:r>
              <a:rPr lang="en-CA" sz="1200" dirty="0">
                <a:solidFill>
                  <a:schemeClr val="bg1"/>
                </a:solidFill>
                <a:latin typeface="Arial" panose="020B0604020202020204" pitchFamily="34" charset="0"/>
              </a:rPr>
              <a:t>accurate and reliable as at the date hereof, however, we cannot </a:t>
            </a:r>
            <a:r>
              <a:rPr lang="en-CA" sz="1200" spc="-5" dirty="0">
                <a:solidFill>
                  <a:schemeClr val="bg1"/>
                </a:solidFill>
                <a:latin typeface="Arial" panose="020B0604020202020204" pitchFamily="34" charset="0"/>
              </a:rPr>
              <a:t>guarantee </a:t>
            </a:r>
            <a:r>
              <a:rPr lang="en-CA" sz="1200" dirty="0">
                <a:solidFill>
                  <a:schemeClr val="bg1"/>
                </a:solidFill>
                <a:latin typeface="Arial" panose="020B0604020202020204" pitchFamily="34" charset="0"/>
              </a:rPr>
              <a:t>that it is accurate or complete or </a:t>
            </a:r>
            <a:r>
              <a:rPr lang="en-CA" sz="1200" spc="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current at all times. </a:t>
            </a:r>
            <a:r>
              <a:rPr lang="en-CA" sz="1200" spc="-5" dirty="0">
                <a:solidFill>
                  <a:schemeClr val="bg1"/>
                </a:solidFill>
                <a:latin typeface="Arial" panose="020B0604020202020204" pitchFamily="34" charset="0"/>
              </a:rPr>
              <a:t>The information </a:t>
            </a:r>
            <a:r>
              <a:rPr lang="en-CA" sz="1200" dirty="0">
                <a:solidFill>
                  <a:schemeClr val="bg1"/>
                </a:solidFill>
                <a:latin typeface="Arial" panose="020B0604020202020204" pitchFamily="34" charset="0"/>
              </a:rPr>
              <a:t>provided is </a:t>
            </a:r>
            <a:r>
              <a:rPr lang="en-CA" sz="1200" spc="-5" dirty="0">
                <a:solidFill>
                  <a:schemeClr val="bg1"/>
                </a:solidFill>
                <a:latin typeface="Arial" panose="020B0604020202020204" pitchFamily="34" charset="0"/>
              </a:rPr>
              <a:t>subject </a:t>
            </a:r>
            <a:r>
              <a:rPr lang="en-CA" sz="1200" dirty="0">
                <a:solidFill>
                  <a:schemeClr val="bg1"/>
                </a:solidFill>
                <a:latin typeface="Arial" panose="020B0604020202020204" pitchFamily="34" charset="0"/>
              </a:rPr>
              <a:t>to </a:t>
            </a:r>
            <a:r>
              <a:rPr lang="en-CA" sz="1200" spc="-5" dirty="0">
                <a:solidFill>
                  <a:schemeClr val="bg1"/>
                </a:solidFill>
                <a:latin typeface="Arial" panose="020B0604020202020204" pitchFamily="34" charset="0"/>
              </a:rPr>
              <a:t>change </a:t>
            </a:r>
            <a:r>
              <a:rPr lang="en-CA" sz="1200" dirty="0">
                <a:solidFill>
                  <a:schemeClr val="bg1"/>
                </a:solidFill>
                <a:latin typeface="Arial" panose="020B0604020202020204" pitchFamily="34" charset="0"/>
              </a:rPr>
              <a:t>without notice and Mackenzie </a:t>
            </a:r>
            <a:r>
              <a:rPr lang="en-CA" sz="1200" spc="-5" dirty="0">
                <a:solidFill>
                  <a:schemeClr val="bg1"/>
                </a:solidFill>
                <a:latin typeface="Arial" panose="020B0604020202020204" pitchFamily="34" charset="0"/>
              </a:rPr>
              <a:t>Investments </a:t>
            </a:r>
            <a:r>
              <a:rPr lang="en-CA" sz="1200" dirty="0">
                <a:solidFill>
                  <a:schemeClr val="bg1"/>
                </a:solidFill>
                <a:latin typeface="Arial" panose="020B0604020202020204" pitchFamily="34" charset="0"/>
              </a:rPr>
              <a:t>cannot </a:t>
            </a:r>
            <a:r>
              <a:rPr lang="en-CA" sz="1200" spc="-5" dirty="0">
                <a:solidFill>
                  <a:schemeClr val="bg1"/>
                </a:solidFill>
                <a:latin typeface="Arial" panose="020B0604020202020204" pitchFamily="34" charset="0"/>
              </a:rPr>
              <a:t>be </a:t>
            </a:r>
            <a:r>
              <a:rPr lang="en-CA" sz="1200" dirty="0">
                <a:solidFill>
                  <a:schemeClr val="bg1"/>
                </a:solidFill>
                <a:latin typeface="Arial" panose="020B0604020202020204" pitchFamily="34" charset="0"/>
              </a:rPr>
              <a:t>held liable </a:t>
            </a:r>
            <a:r>
              <a:rPr lang="en-CA" sz="1200" spc="-5" dirty="0">
                <a:solidFill>
                  <a:schemeClr val="bg1"/>
                </a:solidFill>
                <a:latin typeface="Arial" panose="020B0604020202020204" pitchFamily="34" charset="0"/>
              </a:rPr>
              <a:t>for </a:t>
            </a:r>
            <a:r>
              <a:rPr lang="en-CA" sz="1200" dirty="0">
                <a:solidFill>
                  <a:schemeClr val="bg1"/>
                </a:solidFill>
                <a:latin typeface="Arial" panose="020B0604020202020204" pitchFamily="34" charset="0"/>
              </a:rPr>
              <a:t>any loss </a:t>
            </a:r>
            <a:r>
              <a:rPr lang="en-CA" sz="1200" spc="-5" dirty="0">
                <a:solidFill>
                  <a:schemeClr val="bg1"/>
                </a:solidFill>
                <a:latin typeface="Arial" panose="020B0604020202020204" pitchFamily="34" charset="0"/>
              </a:rPr>
              <a:t>arising from </a:t>
            </a:r>
            <a:r>
              <a:rPr lang="en-CA" sz="1200" dirty="0">
                <a:solidFill>
                  <a:schemeClr val="bg1"/>
                </a:solidFill>
                <a:latin typeface="Arial" panose="020B0604020202020204" pitchFamily="34" charset="0"/>
              </a:rPr>
              <a:t>any </a:t>
            </a:r>
            <a:r>
              <a:rPr lang="en-CA" sz="1200" spc="-5" dirty="0">
                <a:solidFill>
                  <a:schemeClr val="bg1"/>
                </a:solidFill>
                <a:latin typeface="Arial" panose="020B0604020202020204" pitchFamily="34" charset="0"/>
              </a:rPr>
              <a:t>use </a:t>
            </a:r>
            <a:r>
              <a:rPr lang="en-CA" sz="1200" dirty="0">
                <a:solidFill>
                  <a:schemeClr val="bg1"/>
                </a:solidFill>
                <a:latin typeface="Arial" panose="020B0604020202020204" pitchFamily="34" charset="0"/>
              </a:rPr>
              <a:t>of or reliance </a:t>
            </a:r>
            <a:r>
              <a:rPr lang="en-CA" sz="1200" spc="-24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on the </a:t>
            </a:r>
            <a:r>
              <a:rPr lang="en-CA" sz="1200" spc="-5" dirty="0">
                <a:solidFill>
                  <a:schemeClr val="bg1"/>
                </a:solidFill>
                <a:latin typeface="Arial" panose="020B0604020202020204" pitchFamily="34" charset="0"/>
              </a:rPr>
              <a:t>information </a:t>
            </a:r>
            <a:r>
              <a:rPr lang="en-CA" sz="1200" dirty="0">
                <a:solidFill>
                  <a:schemeClr val="bg1"/>
                </a:solidFill>
                <a:latin typeface="Arial" panose="020B0604020202020204" pitchFamily="34" charset="0"/>
              </a:rPr>
              <a:t>contained in this document. </a:t>
            </a:r>
            <a:r>
              <a:rPr lang="en-CA" sz="1200" spc="-5" dirty="0">
                <a:solidFill>
                  <a:schemeClr val="bg1"/>
                </a:solidFill>
                <a:latin typeface="Arial" panose="020B0604020202020204" pitchFamily="34" charset="0"/>
              </a:rPr>
              <a:t>No </a:t>
            </a:r>
            <a:r>
              <a:rPr lang="en-CA" sz="1200" dirty="0">
                <a:solidFill>
                  <a:schemeClr val="bg1"/>
                </a:solidFill>
                <a:latin typeface="Arial" panose="020B0604020202020204" pitchFamily="34" charset="0"/>
              </a:rPr>
              <a:t>portion of this </a:t>
            </a:r>
            <a:r>
              <a:rPr lang="en-CA" sz="1200" spc="-5" dirty="0">
                <a:solidFill>
                  <a:schemeClr val="bg1"/>
                </a:solidFill>
                <a:latin typeface="Arial" panose="020B0604020202020204" pitchFamily="34" charset="0"/>
              </a:rPr>
              <a:t>communication </a:t>
            </a:r>
            <a:r>
              <a:rPr lang="en-CA" sz="1200" dirty="0">
                <a:solidFill>
                  <a:schemeClr val="bg1"/>
                </a:solidFill>
                <a:latin typeface="Arial" panose="020B0604020202020204" pitchFamily="34" charset="0"/>
              </a:rPr>
              <a:t>may </a:t>
            </a:r>
            <a:r>
              <a:rPr lang="en-CA" sz="1200" spc="-5" dirty="0">
                <a:solidFill>
                  <a:schemeClr val="bg1"/>
                </a:solidFill>
                <a:latin typeface="Arial" panose="020B0604020202020204" pitchFamily="34" charset="0"/>
              </a:rPr>
              <a:t>be </a:t>
            </a:r>
            <a:r>
              <a:rPr lang="en-CA" sz="1200" dirty="0">
                <a:solidFill>
                  <a:schemeClr val="bg1"/>
                </a:solidFill>
                <a:latin typeface="Arial" panose="020B0604020202020204" pitchFamily="34" charset="0"/>
              </a:rPr>
              <a:t>reproduced or </a:t>
            </a:r>
            <a:r>
              <a:rPr lang="en-CA" sz="1200" spc="-5" dirty="0">
                <a:solidFill>
                  <a:schemeClr val="bg1"/>
                </a:solidFill>
                <a:latin typeface="Arial" panose="020B0604020202020204" pitchFamily="34" charset="0"/>
              </a:rPr>
              <a:t>distributed </a:t>
            </a:r>
            <a:r>
              <a:rPr lang="en-CA" sz="1200" dirty="0">
                <a:solidFill>
                  <a:schemeClr val="bg1"/>
                </a:solidFill>
                <a:latin typeface="Arial" panose="020B0604020202020204" pitchFamily="34" charset="0"/>
              </a:rPr>
              <a:t>to anyone without the express permission of Mackenzie </a:t>
            </a:r>
            <a:r>
              <a:rPr lang="en-CA" sz="1200" spc="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Investments.</a:t>
            </a:r>
            <a:endParaRPr lang="en-CA" sz="1200" dirty="0">
              <a:solidFill>
                <a:schemeClr val="bg1"/>
              </a:solidFill>
              <a:latin typeface="Arial" panose="020B0604020202020204" pitchFamily="34" charset="0"/>
            </a:endParaRPr>
          </a:p>
          <a:p>
            <a:pPr marL="0" marR="109855" indent="0">
              <a:lnSpc>
                <a:spcPct val="100000"/>
              </a:lnSpc>
              <a:spcBef>
                <a:spcPts val="0"/>
              </a:spcBef>
              <a:buNone/>
            </a:pPr>
            <a:r>
              <a:rPr lang="en-CA" sz="1200" spc="-5" dirty="0">
                <a:solidFill>
                  <a:schemeClr val="bg1"/>
                </a:solidFill>
                <a:latin typeface="Arial" panose="020B0604020202020204" pitchFamily="34" charset="0"/>
              </a:rPr>
              <a:t>This </a:t>
            </a:r>
            <a:r>
              <a:rPr lang="en-CA" sz="1200" dirty="0">
                <a:solidFill>
                  <a:schemeClr val="bg1"/>
                </a:solidFill>
                <a:latin typeface="Arial" panose="020B0604020202020204" pitchFamily="34" charset="0"/>
              </a:rPr>
              <a:t>document </a:t>
            </a:r>
            <a:r>
              <a:rPr lang="en-CA" sz="1200" spc="-5" dirty="0">
                <a:solidFill>
                  <a:schemeClr val="bg1"/>
                </a:solidFill>
                <a:latin typeface="Arial" panose="020B0604020202020204" pitchFamily="34" charset="0"/>
              </a:rPr>
              <a:t>includes </a:t>
            </a:r>
            <a:r>
              <a:rPr lang="en-CA" sz="1200" dirty="0">
                <a:solidFill>
                  <a:schemeClr val="bg1"/>
                </a:solidFill>
                <a:latin typeface="Arial" panose="020B0604020202020204" pitchFamily="34" charset="0"/>
              </a:rPr>
              <a:t>forward-looking </a:t>
            </a:r>
            <a:r>
              <a:rPr lang="en-CA" sz="1200" spc="-5" dirty="0">
                <a:solidFill>
                  <a:schemeClr val="bg1"/>
                </a:solidFill>
                <a:latin typeface="Arial" panose="020B0604020202020204" pitchFamily="34" charset="0"/>
              </a:rPr>
              <a:t>information </a:t>
            </a:r>
            <a:r>
              <a:rPr lang="en-CA" sz="1200" dirty="0">
                <a:solidFill>
                  <a:schemeClr val="bg1"/>
                </a:solidFill>
                <a:latin typeface="Arial" panose="020B0604020202020204" pitchFamily="34" charset="0"/>
              </a:rPr>
              <a:t>that is based on forecasts of future events as of August 31, 2022. Mackenzie </a:t>
            </a:r>
            <a:r>
              <a:rPr lang="en-CA" sz="1200" spc="-5" dirty="0">
                <a:solidFill>
                  <a:schemeClr val="bg1"/>
                </a:solidFill>
                <a:latin typeface="Arial" panose="020B0604020202020204" pitchFamily="34" charset="0"/>
              </a:rPr>
              <a:t>Financial </a:t>
            </a:r>
            <a:r>
              <a:rPr lang="en-CA" sz="1200" dirty="0">
                <a:solidFill>
                  <a:schemeClr val="bg1"/>
                </a:solidFill>
                <a:latin typeface="Arial" panose="020B0604020202020204" pitchFamily="34" charset="0"/>
              </a:rPr>
              <a:t>Corporation will not </a:t>
            </a:r>
            <a:r>
              <a:rPr lang="en-CA" sz="1200" spc="-5" dirty="0">
                <a:solidFill>
                  <a:schemeClr val="bg1"/>
                </a:solidFill>
                <a:latin typeface="Arial" panose="020B0604020202020204" pitchFamily="34" charset="0"/>
              </a:rPr>
              <a:t>necessarily </a:t>
            </a:r>
            <a:r>
              <a:rPr lang="en-CA" sz="120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update </a:t>
            </a:r>
            <a:r>
              <a:rPr lang="en-CA" sz="1200" dirty="0">
                <a:solidFill>
                  <a:schemeClr val="bg1"/>
                </a:solidFill>
                <a:latin typeface="Arial" panose="020B0604020202020204" pitchFamily="34" charset="0"/>
              </a:rPr>
              <a:t>the </a:t>
            </a:r>
            <a:r>
              <a:rPr lang="en-CA" sz="1200" spc="-5" dirty="0">
                <a:solidFill>
                  <a:schemeClr val="bg1"/>
                </a:solidFill>
                <a:latin typeface="Arial" panose="020B0604020202020204" pitchFamily="34" charset="0"/>
              </a:rPr>
              <a:t>information </a:t>
            </a:r>
            <a:r>
              <a:rPr lang="en-CA" sz="1200" dirty="0">
                <a:solidFill>
                  <a:schemeClr val="bg1"/>
                </a:solidFill>
                <a:latin typeface="Arial" panose="020B0604020202020204" pitchFamily="34" charset="0"/>
              </a:rPr>
              <a:t>to reflect </a:t>
            </a:r>
            <a:r>
              <a:rPr lang="en-CA" sz="1200" spc="-5" dirty="0">
                <a:solidFill>
                  <a:schemeClr val="bg1"/>
                </a:solidFill>
                <a:latin typeface="Arial" panose="020B0604020202020204" pitchFamily="34" charset="0"/>
              </a:rPr>
              <a:t>changes </a:t>
            </a:r>
            <a:r>
              <a:rPr lang="en-CA" sz="1200" dirty="0">
                <a:solidFill>
                  <a:schemeClr val="bg1"/>
                </a:solidFill>
                <a:latin typeface="Arial" panose="020B0604020202020204" pitchFamily="34" charset="0"/>
              </a:rPr>
              <a:t>after that date. Forward-looking </a:t>
            </a:r>
            <a:r>
              <a:rPr lang="en-CA" sz="1200" spc="-5" dirty="0">
                <a:solidFill>
                  <a:schemeClr val="bg1"/>
                </a:solidFill>
                <a:latin typeface="Arial" panose="020B0604020202020204" pitchFamily="34" charset="0"/>
              </a:rPr>
              <a:t>statements </a:t>
            </a:r>
            <a:r>
              <a:rPr lang="en-CA" sz="1200" dirty="0">
                <a:solidFill>
                  <a:schemeClr val="bg1"/>
                </a:solidFill>
                <a:latin typeface="Arial" panose="020B0604020202020204" pitchFamily="34" charset="0"/>
              </a:rPr>
              <a:t>are not </a:t>
            </a:r>
            <a:r>
              <a:rPr lang="en-CA" sz="1200" spc="-5" dirty="0">
                <a:solidFill>
                  <a:schemeClr val="bg1"/>
                </a:solidFill>
                <a:latin typeface="Arial" panose="020B0604020202020204" pitchFamily="34" charset="0"/>
              </a:rPr>
              <a:t>guarantees </a:t>
            </a:r>
            <a:r>
              <a:rPr lang="en-CA" sz="1200" dirty="0">
                <a:solidFill>
                  <a:schemeClr val="bg1"/>
                </a:solidFill>
                <a:latin typeface="Arial" panose="020B0604020202020204" pitchFamily="34" charset="0"/>
              </a:rPr>
              <a:t>of future performance and risks and uncertainties often </a:t>
            </a:r>
            <a:r>
              <a:rPr lang="en-CA" sz="1200" spc="-5" dirty="0">
                <a:solidFill>
                  <a:schemeClr val="bg1"/>
                </a:solidFill>
                <a:latin typeface="Arial" panose="020B0604020202020204" pitchFamily="34" charset="0"/>
              </a:rPr>
              <a:t>cause </a:t>
            </a:r>
            <a:r>
              <a:rPr lang="en-CA" sz="1200" dirty="0">
                <a:solidFill>
                  <a:schemeClr val="bg1"/>
                </a:solidFill>
                <a:latin typeface="Arial" panose="020B0604020202020204" pitchFamily="34" charset="0"/>
              </a:rPr>
              <a:t>actual </a:t>
            </a:r>
            <a:r>
              <a:rPr lang="en-CA" sz="1200" spc="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results to </a:t>
            </a:r>
            <a:r>
              <a:rPr lang="en-CA" sz="1200" spc="-5" dirty="0">
                <a:solidFill>
                  <a:schemeClr val="bg1"/>
                </a:solidFill>
                <a:latin typeface="Arial" panose="020B0604020202020204" pitchFamily="34" charset="0"/>
              </a:rPr>
              <a:t>differ </a:t>
            </a:r>
            <a:r>
              <a:rPr lang="en-CA" sz="1200" dirty="0">
                <a:solidFill>
                  <a:schemeClr val="bg1"/>
                </a:solidFill>
                <a:latin typeface="Arial" panose="020B0604020202020204" pitchFamily="34" charset="0"/>
              </a:rPr>
              <a:t>materially </a:t>
            </a:r>
            <a:r>
              <a:rPr lang="en-CA" sz="1200" spc="-5" dirty="0">
                <a:solidFill>
                  <a:schemeClr val="bg1"/>
                </a:solidFill>
                <a:latin typeface="Arial" panose="020B0604020202020204" pitchFamily="34" charset="0"/>
              </a:rPr>
              <a:t>from </a:t>
            </a:r>
            <a:r>
              <a:rPr lang="en-CA" sz="1200" dirty="0">
                <a:solidFill>
                  <a:schemeClr val="bg1"/>
                </a:solidFill>
                <a:latin typeface="Arial" panose="020B0604020202020204" pitchFamily="34" charset="0"/>
              </a:rPr>
              <a:t>forward-looking </a:t>
            </a:r>
            <a:r>
              <a:rPr lang="en-CA" sz="1200" spc="-5" dirty="0">
                <a:solidFill>
                  <a:schemeClr val="bg1"/>
                </a:solidFill>
                <a:latin typeface="Arial" panose="020B0604020202020204" pitchFamily="34" charset="0"/>
              </a:rPr>
              <a:t>information </a:t>
            </a:r>
            <a:r>
              <a:rPr lang="en-CA" sz="1200" dirty="0">
                <a:solidFill>
                  <a:schemeClr val="bg1"/>
                </a:solidFill>
                <a:latin typeface="Arial" panose="020B0604020202020204" pitchFamily="34" charset="0"/>
              </a:rPr>
              <a:t>or </a:t>
            </a:r>
            <a:r>
              <a:rPr lang="en-CA" sz="1200" spc="-5" dirty="0">
                <a:solidFill>
                  <a:schemeClr val="bg1"/>
                </a:solidFill>
                <a:latin typeface="Arial" panose="020B0604020202020204" pitchFamily="34" charset="0"/>
              </a:rPr>
              <a:t>expectations. </a:t>
            </a:r>
            <a:r>
              <a:rPr lang="en-CA" sz="1200" dirty="0">
                <a:solidFill>
                  <a:schemeClr val="bg1"/>
                </a:solidFill>
                <a:latin typeface="Arial" panose="020B0604020202020204" pitchFamily="34" charset="0"/>
              </a:rPr>
              <a:t>Some of these risks are </a:t>
            </a:r>
            <a:r>
              <a:rPr lang="en-CA" sz="1200" spc="-5" dirty="0">
                <a:solidFill>
                  <a:schemeClr val="bg1"/>
                </a:solidFill>
                <a:latin typeface="Arial" panose="020B0604020202020204" pitchFamily="34" charset="0"/>
              </a:rPr>
              <a:t>changes </a:t>
            </a:r>
            <a:r>
              <a:rPr lang="en-CA" sz="1200" dirty="0">
                <a:solidFill>
                  <a:schemeClr val="bg1"/>
                </a:solidFill>
                <a:latin typeface="Arial" panose="020B0604020202020204" pitchFamily="34" charset="0"/>
              </a:rPr>
              <a:t>to or </a:t>
            </a:r>
            <a:r>
              <a:rPr lang="en-CA" sz="1200" spc="-5" dirty="0">
                <a:solidFill>
                  <a:schemeClr val="bg1"/>
                </a:solidFill>
                <a:latin typeface="Arial" panose="020B0604020202020204" pitchFamily="34" charset="0"/>
              </a:rPr>
              <a:t>volatility </a:t>
            </a:r>
            <a:r>
              <a:rPr lang="en-CA" sz="1200" dirty="0">
                <a:solidFill>
                  <a:schemeClr val="bg1"/>
                </a:solidFill>
                <a:latin typeface="Arial" panose="020B0604020202020204" pitchFamily="34" charset="0"/>
              </a:rPr>
              <a:t>in the economy, </a:t>
            </a:r>
            <a:r>
              <a:rPr lang="en-CA" sz="1200" spc="-5" dirty="0">
                <a:solidFill>
                  <a:schemeClr val="bg1"/>
                </a:solidFill>
                <a:latin typeface="Arial" panose="020B0604020202020204" pitchFamily="34" charset="0"/>
              </a:rPr>
              <a:t>politics, </a:t>
            </a:r>
            <a:r>
              <a:rPr lang="en-CA" sz="1200" dirty="0">
                <a:solidFill>
                  <a:schemeClr val="bg1"/>
                </a:solidFill>
                <a:latin typeface="Arial" panose="020B0604020202020204" pitchFamily="34" charset="0"/>
              </a:rPr>
              <a:t>securities markets, interest </a:t>
            </a:r>
            <a:r>
              <a:rPr lang="en-CA" sz="1200" spc="-23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rates, currency exchange rates, </a:t>
            </a:r>
            <a:r>
              <a:rPr lang="en-CA" sz="1200" spc="-5" dirty="0">
                <a:solidFill>
                  <a:schemeClr val="bg1"/>
                </a:solidFill>
                <a:latin typeface="Arial" panose="020B0604020202020204" pitchFamily="34" charset="0"/>
              </a:rPr>
              <a:t>business competition, </a:t>
            </a:r>
            <a:r>
              <a:rPr lang="en-CA" sz="1200" dirty="0">
                <a:solidFill>
                  <a:schemeClr val="bg1"/>
                </a:solidFill>
                <a:latin typeface="Arial" panose="020B0604020202020204" pitchFamily="34" charset="0"/>
              </a:rPr>
              <a:t>capital markets, </a:t>
            </a:r>
            <a:r>
              <a:rPr lang="en-CA" sz="1200" spc="-5" dirty="0">
                <a:solidFill>
                  <a:schemeClr val="bg1"/>
                </a:solidFill>
                <a:latin typeface="Arial" panose="020B0604020202020204" pitchFamily="34" charset="0"/>
              </a:rPr>
              <a:t>technology, </a:t>
            </a:r>
            <a:r>
              <a:rPr lang="en-CA" sz="1200" dirty="0">
                <a:solidFill>
                  <a:schemeClr val="bg1"/>
                </a:solidFill>
                <a:latin typeface="Arial" panose="020B0604020202020204" pitchFamily="34" charset="0"/>
              </a:rPr>
              <a:t>laws, or when catastrophic events occur. </a:t>
            </a:r>
            <a:r>
              <a:rPr lang="en-CA" sz="1200" spc="-10" dirty="0">
                <a:solidFill>
                  <a:schemeClr val="bg1"/>
                </a:solidFill>
                <a:latin typeface="Arial" panose="020B0604020202020204" pitchFamily="34" charset="0"/>
              </a:rPr>
              <a:t>Do </a:t>
            </a:r>
            <a:r>
              <a:rPr lang="en-CA" sz="1200" dirty="0">
                <a:solidFill>
                  <a:schemeClr val="bg1"/>
                </a:solidFill>
                <a:latin typeface="Arial" panose="020B0604020202020204" pitchFamily="34" charset="0"/>
              </a:rPr>
              <a:t>not place </a:t>
            </a:r>
            <a:r>
              <a:rPr lang="en-CA" sz="1200" spc="-5" dirty="0">
                <a:solidFill>
                  <a:schemeClr val="bg1"/>
                </a:solidFill>
                <a:latin typeface="Arial" panose="020B0604020202020204" pitchFamily="34" charset="0"/>
              </a:rPr>
              <a:t>undue </a:t>
            </a:r>
            <a:r>
              <a:rPr lang="en-CA" sz="1200" dirty="0">
                <a:solidFill>
                  <a:schemeClr val="bg1"/>
                </a:solidFill>
                <a:latin typeface="Arial" panose="020B0604020202020204" pitchFamily="34" charset="0"/>
              </a:rPr>
              <a:t>reliance on forward-looking </a:t>
            </a:r>
            <a:r>
              <a:rPr lang="en-CA" sz="1200" spc="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information.</a:t>
            </a:r>
            <a:r>
              <a:rPr lang="en-CA" sz="1200" spc="-5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In</a:t>
            </a:r>
            <a:r>
              <a:rPr lang="en-CA" sz="1200" spc="-5" dirty="0">
                <a:solidFill>
                  <a:schemeClr val="bg1"/>
                </a:solidFill>
                <a:latin typeface="Arial" panose="020B0604020202020204" pitchFamily="34" charset="0"/>
              </a:rPr>
              <a:t> addition,</a:t>
            </a:r>
            <a:r>
              <a:rPr lang="en-CA" sz="1200" spc="-3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any</a:t>
            </a:r>
            <a:r>
              <a:rPr lang="en-CA" sz="1200" spc="-1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statement</a:t>
            </a:r>
            <a:r>
              <a:rPr lang="en-CA" sz="1200" spc="-4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about</a:t>
            </a:r>
            <a:r>
              <a:rPr lang="en-CA" sz="1200" spc="-2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companies</a:t>
            </a:r>
            <a:r>
              <a:rPr lang="en-CA" sz="1200" spc="-4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is</a:t>
            </a:r>
            <a:r>
              <a:rPr lang="en-CA" sz="1200" spc="-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not</a:t>
            </a:r>
            <a:r>
              <a:rPr lang="en-CA" sz="1200" spc="-2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an</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endorsement</a:t>
            </a:r>
            <a:r>
              <a:rPr lang="en-CA" sz="1200" spc="-4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or</a:t>
            </a:r>
            <a:r>
              <a:rPr lang="en-CA" sz="1200" spc="-1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recommendation</a:t>
            </a:r>
            <a:r>
              <a:rPr lang="en-CA" sz="1200" spc="-35"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to</a:t>
            </a:r>
            <a:r>
              <a:rPr lang="en-CA" sz="1200" spc="-15"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buy </a:t>
            </a:r>
            <a:r>
              <a:rPr lang="en-CA" sz="1200" dirty="0">
                <a:solidFill>
                  <a:schemeClr val="bg1"/>
                </a:solidFill>
                <a:latin typeface="Arial" panose="020B0604020202020204" pitchFamily="34" charset="0"/>
              </a:rPr>
              <a:t>or</a:t>
            </a:r>
            <a:r>
              <a:rPr lang="en-CA" sz="1200" spc="-1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sell</a:t>
            </a:r>
            <a:r>
              <a:rPr lang="en-CA" sz="1200" spc="-10" dirty="0">
                <a:solidFill>
                  <a:schemeClr val="bg1"/>
                </a:solidFill>
                <a:latin typeface="Arial" panose="020B0604020202020204" pitchFamily="34" charset="0"/>
              </a:rPr>
              <a:t> </a:t>
            </a:r>
            <a:r>
              <a:rPr lang="en-CA" sz="1200" dirty="0">
                <a:solidFill>
                  <a:schemeClr val="bg1"/>
                </a:solidFill>
                <a:latin typeface="Arial" panose="020B0604020202020204" pitchFamily="34" charset="0"/>
              </a:rPr>
              <a:t>any</a:t>
            </a:r>
            <a:r>
              <a:rPr lang="en-CA" sz="1200" spc="-10" dirty="0">
                <a:solidFill>
                  <a:schemeClr val="bg1"/>
                </a:solidFill>
                <a:latin typeface="Arial" panose="020B0604020202020204" pitchFamily="34" charset="0"/>
              </a:rPr>
              <a:t> </a:t>
            </a:r>
            <a:r>
              <a:rPr lang="en-CA" sz="1200" spc="-5" dirty="0">
                <a:solidFill>
                  <a:schemeClr val="bg1"/>
                </a:solidFill>
                <a:latin typeface="Arial" panose="020B0604020202020204" pitchFamily="34" charset="0"/>
              </a:rPr>
              <a:t>security.</a:t>
            </a:r>
            <a:endParaRPr lang="en-CA" sz="1200" dirty="0">
              <a:solidFill>
                <a:schemeClr val="bg1"/>
              </a:solidFill>
              <a:latin typeface="Arial" panose="020B0604020202020204" pitchFamily="34" charset="0"/>
            </a:endParaRPr>
          </a:p>
          <a:p>
            <a:pPr marL="0" indent="0">
              <a:lnSpc>
                <a:spcPct val="100000"/>
              </a:lnSpc>
              <a:spcBef>
                <a:spcPts val="0"/>
              </a:spcBef>
              <a:buNone/>
            </a:pPr>
            <a:endParaRPr lang="en-US" sz="1200"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351281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606ACD1-FF46-49D5-27B2-AE14B2916A84}"/>
              </a:ext>
            </a:extLst>
          </p:cNvPr>
          <p:cNvSpPr/>
          <p:nvPr/>
        </p:nvSpPr>
        <p:spPr>
          <a:xfrm>
            <a:off x="0" y="1817688"/>
            <a:ext cx="12192000" cy="3868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a:extLst>
              <a:ext uri="{FF2B5EF4-FFF2-40B4-BE49-F238E27FC236}">
                <a16:creationId xmlns:a16="http://schemas.microsoft.com/office/drawing/2014/main" id="{88C16B4E-F389-ED49-AF10-B4499BF78E46}"/>
              </a:ext>
            </a:extLst>
          </p:cNvPr>
          <p:cNvSpPr>
            <a:spLocks noGrp="1"/>
          </p:cNvSpPr>
          <p:nvPr>
            <p:ph type="title"/>
          </p:nvPr>
        </p:nvSpPr>
        <p:spPr/>
        <p:txBody>
          <a:bodyPr/>
          <a:lstStyle/>
          <a:p>
            <a:r>
              <a:rPr lang="en-US" dirty="0"/>
              <a:t>Why Mackenzie Canadian Equity Fund?</a:t>
            </a:r>
          </a:p>
        </p:txBody>
      </p:sp>
      <p:graphicFrame>
        <p:nvGraphicFramePr>
          <p:cNvPr id="17" name="Table 17">
            <a:extLst>
              <a:ext uri="{FF2B5EF4-FFF2-40B4-BE49-F238E27FC236}">
                <a16:creationId xmlns:a16="http://schemas.microsoft.com/office/drawing/2014/main" id="{BA153677-3633-1FEE-7AB8-43A247DB5335}"/>
              </a:ext>
            </a:extLst>
          </p:cNvPr>
          <p:cNvGraphicFramePr>
            <a:graphicFrameLocks noGrp="1"/>
          </p:cNvGraphicFramePr>
          <p:nvPr>
            <p:extLst>
              <p:ext uri="{D42A27DB-BD31-4B8C-83A1-F6EECF244321}">
                <p14:modId xmlns:p14="http://schemas.microsoft.com/office/powerpoint/2010/main" val="3408772976"/>
              </p:ext>
            </p:extLst>
          </p:nvPr>
        </p:nvGraphicFramePr>
        <p:xfrm>
          <a:off x="450747" y="3367633"/>
          <a:ext cx="2728536" cy="2213291"/>
        </p:xfrm>
        <a:graphic>
          <a:graphicData uri="http://schemas.openxmlformats.org/drawingml/2006/table">
            <a:tbl>
              <a:tblPr firstRow="1" bandRow="1">
                <a:tableStyleId>{5C22544A-7EE6-4342-B048-85BDC9FD1C3A}</a:tableStyleId>
              </a:tblPr>
              <a:tblGrid>
                <a:gridCol w="2728536">
                  <a:extLst>
                    <a:ext uri="{9D8B030D-6E8A-4147-A177-3AD203B41FA5}">
                      <a16:colId xmlns:a16="http://schemas.microsoft.com/office/drawing/2014/main" val="1712225700"/>
                    </a:ext>
                  </a:extLst>
                </a:gridCol>
              </a:tblGrid>
              <a:tr h="841051">
                <a:tc>
                  <a:txBody>
                    <a:bodyPr/>
                    <a:lstStyle/>
                    <a:p>
                      <a:pPr algn="ctr"/>
                      <a:r>
                        <a:rPr lang="en-CA" sz="1600" dirty="0">
                          <a:solidFill>
                            <a:schemeClr val="bg1"/>
                          </a:solidFill>
                          <a:latin typeface="Arial" panose="020B0604020202020204" pitchFamily="34" charset="0"/>
                          <a:cs typeface="Arial" panose="020B0604020202020204" pitchFamily="34" charset="0"/>
                        </a:rPr>
                        <a:t>Canadian portfolio </a:t>
                      </a:r>
                      <a:br>
                        <a:rPr lang="en-CA" sz="1600" dirty="0">
                          <a:solidFill>
                            <a:schemeClr val="bg1"/>
                          </a:solidFill>
                          <a:latin typeface="Arial" panose="020B0604020202020204" pitchFamily="34" charset="0"/>
                          <a:cs typeface="Arial" panose="020B0604020202020204" pitchFamily="34" charset="0"/>
                        </a:rPr>
                      </a:br>
                      <a:r>
                        <a:rPr lang="en-CA" sz="1600" dirty="0">
                          <a:solidFill>
                            <a:schemeClr val="bg1"/>
                          </a:solidFill>
                          <a:latin typeface="Arial" panose="020B0604020202020204" pitchFamily="34" charset="0"/>
                          <a:cs typeface="Arial" panose="020B0604020202020204" pitchFamily="34" charset="0"/>
                        </a:rPr>
                        <a:t>for all markets</a:t>
                      </a: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426227"/>
                  </a:ext>
                </a:extLst>
              </a:tr>
              <a:tr h="1372240">
                <a:tc>
                  <a:txBody>
                    <a:bodyPr/>
                    <a:lstStyle/>
                    <a:p>
                      <a:pPr algn="ctr"/>
                      <a:r>
                        <a:rPr lang="en-US" sz="1400" dirty="0">
                          <a:solidFill>
                            <a:schemeClr val="bg1"/>
                          </a:solidFill>
                          <a:latin typeface="Arial" panose="020B0604020202020204" pitchFamily="34" charset="0"/>
                          <a:cs typeface="Arial" panose="020B0604020202020204" pitchFamily="34" charset="0"/>
                        </a:rPr>
                        <a:t>We pursue outperformance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in all market conditions.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A portfolio that represents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the best of Canada.  </a:t>
                      </a:r>
                      <a:endParaRPr lang="en-CA" sz="1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762531"/>
                  </a:ext>
                </a:extLst>
              </a:tr>
            </a:tbl>
          </a:graphicData>
        </a:graphic>
      </p:graphicFrame>
      <p:graphicFrame>
        <p:nvGraphicFramePr>
          <p:cNvPr id="18" name="Table 17">
            <a:extLst>
              <a:ext uri="{FF2B5EF4-FFF2-40B4-BE49-F238E27FC236}">
                <a16:creationId xmlns:a16="http://schemas.microsoft.com/office/drawing/2014/main" id="{0D5F1723-50CE-90EE-2188-AAC97B8EB0C4}"/>
              </a:ext>
            </a:extLst>
          </p:cNvPr>
          <p:cNvGraphicFramePr>
            <a:graphicFrameLocks noGrp="1"/>
          </p:cNvGraphicFramePr>
          <p:nvPr>
            <p:extLst>
              <p:ext uri="{D42A27DB-BD31-4B8C-83A1-F6EECF244321}">
                <p14:modId xmlns:p14="http://schemas.microsoft.com/office/powerpoint/2010/main" val="4287874739"/>
              </p:ext>
            </p:extLst>
          </p:nvPr>
        </p:nvGraphicFramePr>
        <p:xfrm>
          <a:off x="3273822" y="3367633"/>
          <a:ext cx="2728536" cy="2213291"/>
        </p:xfrm>
        <a:graphic>
          <a:graphicData uri="http://schemas.openxmlformats.org/drawingml/2006/table">
            <a:tbl>
              <a:tblPr firstRow="1" bandRow="1">
                <a:tableStyleId>{5C22544A-7EE6-4342-B048-85BDC9FD1C3A}</a:tableStyleId>
              </a:tblPr>
              <a:tblGrid>
                <a:gridCol w="2728536">
                  <a:extLst>
                    <a:ext uri="{9D8B030D-6E8A-4147-A177-3AD203B41FA5}">
                      <a16:colId xmlns:a16="http://schemas.microsoft.com/office/drawing/2014/main" val="1712225700"/>
                    </a:ext>
                  </a:extLst>
                </a:gridCol>
              </a:tblGrid>
              <a:tr h="841051">
                <a:tc>
                  <a:txBody>
                    <a:bodyPr/>
                    <a:lstStyle/>
                    <a:p>
                      <a:pPr algn="ctr"/>
                      <a:r>
                        <a:rPr lang="en-CA" sz="1600" dirty="0">
                          <a:solidFill>
                            <a:schemeClr val="bg1"/>
                          </a:solidFill>
                          <a:latin typeface="Arial" panose="020B0604020202020204" pitchFamily="34" charset="0"/>
                          <a:cs typeface="Arial" panose="020B0604020202020204" pitchFamily="34" charset="0"/>
                        </a:rPr>
                        <a:t>Disciplined portfolio construction</a:t>
                      </a: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426227"/>
                  </a:ext>
                </a:extLst>
              </a:tr>
              <a:tr h="1372240">
                <a:tc>
                  <a:txBody>
                    <a:bodyPr/>
                    <a:lstStyle/>
                    <a:p>
                      <a:pPr algn="ctr"/>
                      <a:r>
                        <a:rPr lang="en-US" sz="1400" dirty="0">
                          <a:solidFill>
                            <a:schemeClr val="bg1"/>
                          </a:solidFill>
                          <a:latin typeface="Arial" panose="020B0604020202020204" pitchFamily="34" charset="0"/>
                          <a:cs typeface="Arial" panose="020B0604020202020204" pitchFamily="34" charset="0"/>
                        </a:rPr>
                        <a:t>Focused on managing risk relative to the benchmark. </a:t>
                      </a: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762531"/>
                  </a:ext>
                </a:extLst>
              </a:tr>
            </a:tbl>
          </a:graphicData>
        </a:graphic>
      </p:graphicFrame>
      <p:graphicFrame>
        <p:nvGraphicFramePr>
          <p:cNvPr id="19" name="Table 18">
            <a:extLst>
              <a:ext uri="{FF2B5EF4-FFF2-40B4-BE49-F238E27FC236}">
                <a16:creationId xmlns:a16="http://schemas.microsoft.com/office/drawing/2014/main" id="{17A31CB8-80E9-FC91-E7BB-B52E95C2EA05}"/>
              </a:ext>
            </a:extLst>
          </p:cNvPr>
          <p:cNvGraphicFramePr>
            <a:graphicFrameLocks noGrp="1"/>
          </p:cNvGraphicFramePr>
          <p:nvPr>
            <p:extLst>
              <p:ext uri="{D42A27DB-BD31-4B8C-83A1-F6EECF244321}">
                <p14:modId xmlns:p14="http://schemas.microsoft.com/office/powerpoint/2010/main" val="519150440"/>
              </p:ext>
            </p:extLst>
          </p:nvPr>
        </p:nvGraphicFramePr>
        <p:xfrm>
          <a:off x="6096897" y="3367633"/>
          <a:ext cx="2728536" cy="2213291"/>
        </p:xfrm>
        <a:graphic>
          <a:graphicData uri="http://schemas.openxmlformats.org/drawingml/2006/table">
            <a:tbl>
              <a:tblPr firstRow="1" bandRow="1">
                <a:tableStyleId>{5C22544A-7EE6-4342-B048-85BDC9FD1C3A}</a:tableStyleId>
              </a:tblPr>
              <a:tblGrid>
                <a:gridCol w="2728536">
                  <a:extLst>
                    <a:ext uri="{9D8B030D-6E8A-4147-A177-3AD203B41FA5}">
                      <a16:colId xmlns:a16="http://schemas.microsoft.com/office/drawing/2014/main" val="1712225700"/>
                    </a:ext>
                  </a:extLst>
                </a:gridCol>
              </a:tblGrid>
              <a:tr h="841051">
                <a:tc>
                  <a:txBody>
                    <a:bodyPr/>
                    <a:lstStyle/>
                    <a:p>
                      <a:pPr algn="ctr"/>
                      <a:r>
                        <a:rPr lang="en-CA" sz="1600" dirty="0">
                          <a:solidFill>
                            <a:schemeClr val="bg1"/>
                          </a:solidFill>
                          <a:latin typeface="Arial" panose="020B0604020202020204" pitchFamily="34" charset="0"/>
                          <a:cs typeface="Arial" panose="020B0604020202020204" pitchFamily="34" charset="0"/>
                        </a:rPr>
                        <a:t>Rigorous fundamental analysis</a:t>
                      </a: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426227"/>
                  </a:ext>
                </a:extLst>
              </a:tr>
              <a:tr h="1372240">
                <a:tc>
                  <a:txBody>
                    <a:bodyPr/>
                    <a:lstStyle/>
                    <a:p>
                      <a:pPr algn="ctr"/>
                      <a:r>
                        <a:rPr lang="en-US" sz="1400" dirty="0">
                          <a:solidFill>
                            <a:schemeClr val="bg1"/>
                          </a:solidFill>
                          <a:latin typeface="Arial" panose="020B0604020202020204" pitchFamily="34" charset="0"/>
                          <a:cs typeface="Arial" panose="020B0604020202020204" pitchFamily="34" charset="0"/>
                        </a:rPr>
                        <a:t>Stock selection and position sizing determined by relative returns to intrinsic value – focused on upside potential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and downside risk.</a:t>
                      </a:r>
                      <a:endParaRPr lang="en-CA" sz="1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762531"/>
                  </a:ext>
                </a:extLst>
              </a:tr>
            </a:tbl>
          </a:graphicData>
        </a:graphic>
      </p:graphicFrame>
      <p:graphicFrame>
        <p:nvGraphicFramePr>
          <p:cNvPr id="20" name="Table 19">
            <a:extLst>
              <a:ext uri="{FF2B5EF4-FFF2-40B4-BE49-F238E27FC236}">
                <a16:creationId xmlns:a16="http://schemas.microsoft.com/office/drawing/2014/main" id="{43D34178-8BB6-0D8B-5928-249C3805A939}"/>
              </a:ext>
            </a:extLst>
          </p:cNvPr>
          <p:cNvGraphicFramePr>
            <a:graphicFrameLocks noGrp="1"/>
          </p:cNvGraphicFramePr>
          <p:nvPr>
            <p:extLst>
              <p:ext uri="{D42A27DB-BD31-4B8C-83A1-F6EECF244321}">
                <p14:modId xmlns:p14="http://schemas.microsoft.com/office/powerpoint/2010/main" val="737272316"/>
              </p:ext>
            </p:extLst>
          </p:nvPr>
        </p:nvGraphicFramePr>
        <p:xfrm>
          <a:off x="8919973" y="3367633"/>
          <a:ext cx="2728536" cy="2213291"/>
        </p:xfrm>
        <a:graphic>
          <a:graphicData uri="http://schemas.openxmlformats.org/drawingml/2006/table">
            <a:tbl>
              <a:tblPr firstRow="1" bandRow="1">
                <a:tableStyleId>{5C22544A-7EE6-4342-B048-85BDC9FD1C3A}</a:tableStyleId>
              </a:tblPr>
              <a:tblGrid>
                <a:gridCol w="2728536">
                  <a:extLst>
                    <a:ext uri="{9D8B030D-6E8A-4147-A177-3AD203B41FA5}">
                      <a16:colId xmlns:a16="http://schemas.microsoft.com/office/drawing/2014/main" val="1712225700"/>
                    </a:ext>
                  </a:extLst>
                </a:gridCol>
              </a:tblGrid>
              <a:tr h="841051">
                <a:tc>
                  <a:txBody>
                    <a:bodyPr/>
                    <a:lstStyle/>
                    <a:p>
                      <a:pPr algn="ctr"/>
                      <a:r>
                        <a:rPr lang="en-CA" sz="1600" dirty="0">
                          <a:solidFill>
                            <a:schemeClr val="bg1"/>
                          </a:solidFill>
                          <a:latin typeface="Arial" panose="020B0604020202020204" pitchFamily="34" charset="0"/>
                          <a:cs typeface="Arial" panose="020B0604020202020204" pitchFamily="34" charset="0"/>
                        </a:rPr>
                        <a:t>An all-cap</a:t>
                      </a:r>
                    </a:p>
                    <a:p>
                      <a:pPr algn="ctr"/>
                      <a:r>
                        <a:rPr lang="en-CA" sz="1600" dirty="0">
                          <a:solidFill>
                            <a:schemeClr val="bg1"/>
                          </a:solidFill>
                          <a:latin typeface="Arial" panose="020B0604020202020204" pitchFamily="34" charset="0"/>
                          <a:cs typeface="Arial" panose="020B0604020202020204" pitchFamily="34" charset="0"/>
                        </a:rPr>
                        <a:t>strategy</a:t>
                      </a: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426227"/>
                  </a:ext>
                </a:extLst>
              </a:tr>
              <a:tr h="1372240">
                <a:tc>
                  <a:txBody>
                    <a:bodyPr/>
                    <a:lstStyle/>
                    <a:p>
                      <a:pPr algn="ctr"/>
                      <a:r>
                        <a:rPr lang="en-US" sz="1400" dirty="0">
                          <a:solidFill>
                            <a:schemeClr val="bg1"/>
                          </a:solidFill>
                          <a:latin typeface="Arial" panose="020B0604020202020204" pitchFamily="34" charset="0"/>
                          <a:cs typeface="Arial" panose="020B0604020202020204" pitchFamily="34" charset="0"/>
                        </a:rPr>
                        <a:t>Employed as a key tool to manage market valuation and sentiment over the cycle. </a:t>
                      </a: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762531"/>
                  </a:ext>
                </a:extLst>
              </a:tr>
            </a:tbl>
          </a:graphicData>
        </a:graphic>
      </p:graphicFrame>
      <p:sp>
        <p:nvSpPr>
          <p:cNvPr id="21" name="Oval 20">
            <a:extLst>
              <a:ext uri="{FF2B5EF4-FFF2-40B4-BE49-F238E27FC236}">
                <a16:creationId xmlns:a16="http://schemas.microsoft.com/office/drawing/2014/main" id="{57F7D7F8-F688-7F15-2B1F-3AAFE456B351}"/>
              </a:ext>
            </a:extLst>
          </p:cNvPr>
          <p:cNvSpPr/>
          <p:nvPr/>
        </p:nvSpPr>
        <p:spPr>
          <a:xfrm>
            <a:off x="1220655" y="2044720"/>
            <a:ext cx="1188720" cy="1188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219A1638-48BB-FDC2-4666-444A12AF9397}"/>
              </a:ext>
            </a:extLst>
          </p:cNvPr>
          <p:cNvSpPr/>
          <p:nvPr/>
        </p:nvSpPr>
        <p:spPr>
          <a:xfrm>
            <a:off x="4043730" y="2044720"/>
            <a:ext cx="1188720" cy="1188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991B52C0-5913-FAB3-BBFA-7828D71C4CAE}"/>
              </a:ext>
            </a:extLst>
          </p:cNvPr>
          <p:cNvSpPr/>
          <p:nvPr/>
        </p:nvSpPr>
        <p:spPr>
          <a:xfrm>
            <a:off x="6866805" y="2044720"/>
            <a:ext cx="1188720" cy="1188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4E37F06F-D09D-E1CE-A5DD-D0C845A13E07}"/>
              </a:ext>
            </a:extLst>
          </p:cNvPr>
          <p:cNvSpPr/>
          <p:nvPr/>
        </p:nvSpPr>
        <p:spPr>
          <a:xfrm>
            <a:off x="9689881" y="2044720"/>
            <a:ext cx="1188720" cy="1188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93B407C0-C360-4574-7FB9-417DABEF53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81451" y="2256539"/>
            <a:ext cx="605580" cy="731520"/>
          </a:xfrm>
          <a:prstGeom prst="rect">
            <a:avLst/>
          </a:prstGeom>
        </p:spPr>
      </p:pic>
      <p:pic>
        <p:nvPicPr>
          <p:cNvPr id="6" name="Picture 5">
            <a:extLst>
              <a:ext uri="{FF2B5EF4-FFF2-40B4-BE49-F238E27FC236}">
                <a16:creationId xmlns:a16="http://schemas.microsoft.com/office/drawing/2014/main" id="{0B32576F-3493-CCB4-CE7D-A7865F64EB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49470" y="2250460"/>
            <a:ext cx="777240" cy="777240"/>
          </a:xfrm>
          <a:prstGeom prst="rect">
            <a:avLst/>
          </a:prstGeom>
        </p:spPr>
      </p:pic>
      <p:pic>
        <p:nvPicPr>
          <p:cNvPr id="8" name="Picture 7">
            <a:extLst>
              <a:ext uri="{FF2B5EF4-FFF2-40B4-BE49-F238E27FC236}">
                <a16:creationId xmlns:a16="http://schemas.microsoft.com/office/drawing/2014/main" id="{3B7770A0-F02B-79CD-6CAE-984E519D070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58876" y="2181880"/>
            <a:ext cx="912279" cy="914400"/>
          </a:xfrm>
          <a:prstGeom prst="rect">
            <a:avLst/>
          </a:prstGeom>
        </p:spPr>
      </p:pic>
      <p:pic>
        <p:nvPicPr>
          <p:cNvPr id="10" name="Picture 9">
            <a:extLst>
              <a:ext uri="{FF2B5EF4-FFF2-40B4-BE49-F238E27FC236}">
                <a16:creationId xmlns:a16="http://schemas.microsoft.com/office/drawing/2014/main" id="{B1B674E8-634B-D5A4-BAE0-0A7B38CBE98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21160" y="2295039"/>
            <a:ext cx="803010" cy="685800"/>
          </a:xfrm>
          <a:prstGeom prst="rect">
            <a:avLst/>
          </a:prstGeom>
        </p:spPr>
      </p:pic>
    </p:spTree>
    <p:extLst>
      <p:ext uri="{BB962C8B-B14F-4D97-AF65-F5344CB8AC3E}">
        <p14:creationId xmlns:p14="http://schemas.microsoft.com/office/powerpoint/2010/main" val="175851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9F3F1-326C-DC40-8FF5-2031FD953B28}"/>
              </a:ext>
            </a:extLst>
          </p:cNvPr>
          <p:cNvSpPr>
            <a:spLocks noGrp="1"/>
          </p:cNvSpPr>
          <p:nvPr>
            <p:ph type="title"/>
          </p:nvPr>
        </p:nvSpPr>
        <p:spPr/>
        <p:txBody>
          <a:bodyPr/>
          <a:lstStyle/>
          <a:p>
            <a:r>
              <a:rPr lang="en-CA" dirty="0"/>
              <a:t>Built for success</a:t>
            </a:r>
            <a:br>
              <a:rPr lang="en-CA" dirty="0"/>
            </a:br>
            <a:endParaRPr lang="en-US" dirty="0"/>
          </a:p>
        </p:txBody>
      </p:sp>
      <p:pic>
        <p:nvPicPr>
          <p:cNvPr id="17" name="object 4">
            <a:extLst>
              <a:ext uri="{FF2B5EF4-FFF2-40B4-BE49-F238E27FC236}">
                <a16:creationId xmlns:a16="http://schemas.microsoft.com/office/drawing/2014/main" id="{67618F45-FE54-0722-A0F4-884A2B485DBD}"/>
              </a:ext>
            </a:extLst>
          </p:cNvPr>
          <p:cNvPicPr>
            <a:picLocks noChangeAspect="1"/>
          </p:cNvPicPr>
          <p:nvPr/>
        </p:nvPicPr>
        <p:blipFill>
          <a:blip r:embed="rId2" cstate="print"/>
          <a:stretch>
            <a:fillRect/>
          </a:stretch>
        </p:blipFill>
        <p:spPr>
          <a:xfrm>
            <a:off x="7460733" y="2402824"/>
            <a:ext cx="457200" cy="457200"/>
          </a:xfrm>
          <a:prstGeom prst="rect">
            <a:avLst/>
          </a:prstGeom>
        </p:spPr>
      </p:pic>
      <p:pic>
        <p:nvPicPr>
          <p:cNvPr id="18" name="object 4">
            <a:extLst>
              <a:ext uri="{FF2B5EF4-FFF2-40B4-BE49-F238E27FC236}">
                <a16:creationId xmlns:a16="http://schemas.microsoft.com/office/drawing/2014/main" id="{3BAC239F-79AC-013A-E60D-F37A380E10DA}"/>
              </a:ext>
            </a:extLst>
          </p:cNvPr>
          <p:cNvPicPr>
            <a:picLocks noChangeAspect="1"/>
          </p:cNvPicPr>
          <p:nvPr/>
        </p:nvPicPr>
        <p:blipFill>
          <a:blip r:embed="rId2" cstate="print"/>
          <a:stretch>
            <a:fillRect/>
          </a:stretch>
        </p:blipFill>
        <p:spPr>
          <a:xfrm>
            <a:off x="7481176" y="4741698"/>
            <a:ext cx="457200" cy="457200"/>
          </a:xfrm>
          <a:prstGeom prst="rect">
            <a:avLst/>
          </a:prstGeom>
        </p:spPr>
      </p:pic>
      <p:graphicFrame>
        <p:nvGraphicFramePr>
          <p:cNvPr id="32" name="Table 32">
            <a:extLst>
              <a:ext uri="{FF2B5EF4-FFF2-40B4-BE49-F238E27FC236}">
                <a16:creationId xmlns:a16="http://schemas.microsoft.com/office/drawing/2014/main" id="{ADC7581A-9090-3280-F00A-808549D1D479}"/>
              </a:ext>
            </a:extLst>
          </p:cNvPr>
          <p:cNvGraphicFramePr>
            <a:graphicFrameLocks noGrp="1"/>
          </p:cNvGraphicFramePr>
          <p:nvPr>
            <p:extLst>
              <p:ext uri="{D42A27DB-BD31-4B8C-83A1-F6EECF244321}">
                <p14:modId xmlns:p14="http://schemas.microsoft.com/office/powerpoint/2010/main" val="1101113432"/>
              </p:ext>
            </p:extLst>
          </p:nvPr>
        </p:nvGraphicFramePr>
        <p:xfrm>
          <a:off x="4018009" y="2055705"/>
          <a:ext cx="3048542" cy="1406611"/>
        </p:xfrm>
        <a:graphic>
          <a:graphicData uri="http://schemas.openxmlformats.org/drawingml/2006/table">
            <a:tbl>
              <a:tblPr firstRow="1" bandRow="1">
                <a:tableStyleId>{5C22544A-7EE6-4342-B048-85BDC9FD1C3A}</a:tableStyleId>
              </a:tblPr>
              <a:tblGrid>
                <a:gridCol w="3048542">
                  <a:extLst>
                    <a:ext uri="{9D8B030D-6E8A-4147-A177-3AD203B41FA5}">
                      <a16:colId xmlns:a16="http://schemas.microsoft.com/office/drawing/2014/main" val="2256698757"/>
                    </a:ext>
                  </a:extLst>
                </a:gridCol>
              </a:tblGrid>
              <a:tr h="462534">
                <a:tc>
                  <a:txBody>
                    <a:bodyPr/>
                    <a:lstStyle/>
                    <a:p>
                      <a:r>
                        <a:rPr lang="en-CA" sz="1600" dirty="0">
                          <a:latin typeface="Arial" panose="020B0604020202020204" pitchFamily="34" charset="0"/>
                          <a:cs typeface="Arial" panose="020B0604020202020204" pitchFamily="34" charset="0"/>
                        </a:rPr>
                        <a:t>Nail the fundamentals</a:t>
                      </a:r>
                    </a:p>
                  </a:txBody>
                  <a:tcPr marL="6400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572758131"/>
                  </a:ext>
                </a:extLst>
              </a:tr>
              <a:tr h="944077">
                <a:tc>
                  <a:txBody>
                    <a:bodyPr/>
                    <a:lstStyle/>
                    <a:p>
                      <a:pPr marL="184785" marR="5080" indent="-172720">
                        <a:lnSpc>
                          <a:spcPct val="100000"/>
                        </a:lnSpc>
                        <a:spcBef>
                          <a:spcPts val="100"/>
                        </a:spcBef>
                        <a:buFont typeface="Arial"/>
                        <a:buChar char="•"/>
                        <a:tabLst>
                          <a:tab pos="185420" algn="l"/>
                        </a:tabLst>
                      </a:pPr>
                      <a:r>
                        <a:rPr lang="en-CA" sz="1400" dirty="0">
                          <a:latin typeface="Arial" panose="020B0604020202020204" pitchFamily="34" charset="0"/>
                          <a:cs typeface="Arial" panose="020B0604020202020204" pitchFamily="34" charset="0"/>
                        </a:rPr>
                        <a:t>Rigorous analysis </a:t>
                      </a:r>
                    </a:p>
                    <a:p>
                      <a:pPr marL="184785" marR="5080" indent="-172720">
                        <a:lnSpc>
                          <a:spcPct val="100000"/>
                        </a:lnSpc>
                        <a:spcBef>
                          <a:spcPts val="100"/>
                        </a:spcBef>
                        <a:buFont typeface="Arial"/>
                        <a:buChar char="•"/>
                        <a:tabLst>
                          <a:tab pos="185420" algn="l"/>
                        </a:tabLst>
                      </a:pPr>
                      <a:r>
                        <a:rPr lang="en-CA" sz="1400" dirty="0">
                          <a:latin typeface="Arial" panose="020B0604020202020204" pitchFamily="34" charset="0"/>
                          <a:cs typeface="Arial" panose="020B0604020202020204" pitchFamily="34" charset="0"/>
                        </a:rPr>
                        <a:t>Cash(Flow) is King</a:t>
                      </a:r>
                    </a:p>
                    <a:p>
                      <a:pPr marL="184785" marR="5080" indent="-172720">
                        <a:spcBef>
                          <a:spcPts val="100"/>
                        </a:spcBef>
                        <a:buFont typeface="Arial"/>
                        <a:buChar char="•"/>
                        <a:tabLst>
                          <a:tab pos="185420" algn="l"/>
                        </a:tabLst>
                      </a:pPr>
                      <a:r>
                        <a:rPr lang="en-CA" sz="1400" dirty="0">
                          <a:latin typeface="Arial" panose="020B0604020202020204" pitchFamily="34" charset="0"/>
                          <a:cs typeface="Arial" panose="020B0604020202020204" pitchFamily="34" charset="0"/>
                        </a:rPr>
                        <a:t>ESG from the start</a:t>
                      </a:r>
                    </a:p>
                  </a:txBody>
                  <a:tcPr marL="640080">
                    <a:lnL w="12700" cmpd="sng">
                      <a:noFill/>
                    </a:lnL>
                    <a:lnR w="12700" cmpd="sng">
                      <a:noFill/>
                    </a:lnR>
                    <a:lnT w="381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912510"/>
                  </a:ext>
                </a:extLst>
              </a:tr>
            </a:tbl>
          </a:graphicData>
        </a:graphic>
      </p:graphicFrame>
      <p:sp>
        <p:nvSpPr>
          <p:cNvPr id="31" name="Oval 30">
            <a:extLst>
              <a:ext uri="{FF2B5EF4-FFF2-40B4-BE49-F238E27FC236}">
                <a16:creationId xmlns:a16="http://schemas.microsoft.com/office/drawing/2014/main" id="{AAD0B606-0D93-70C9-9143-41DD4FE63BD6}"/>
              </a:ext>
            </a:extLst>
          </p:cNvPr>
          <p:cNvSpPr/>
          <p:nvPr/>
        </p:nvSpPr>
        <p:spPr>
          <a:xfrm>
            <a:off x="3560809" y="1829178"/>
            <a:ext cx="914400" cy="9144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latin typeface="Arial" panose="020B0604020202020204" pitchFamily="34" charset="0"/>
                <a:cs typeface="Arial" panose="020B0604020202020204" pitchFamily="34" charset="0"/>
              </a:rPr>
              <a:t>1</a:t>
            </a:r>
          </a:p>
        </p:txBody>
      </p:sp>
      <p:graphicFrame>
        <p:nvGraphicFramePr>
          <p:cNvPr id="33" name="Table 32">
            <a:extLst>
              <a:ext uri="{FF2B5EF4-FFF2-40B4-BE49-F238E27FC236}">
                <a16:creationId xmlns:a16="http://schemas.microsoft.com/office/drawing/2014/main" id="{A6E5BFA7-EA6B-75D2-0859-EE7317ECA2C4}"/>
              </a:ext>
            </a:extLst>
          </p:cNvPr>
          <p:cNvGraphicFramePr>
            <a:graphicFrameLocks noGrp="1"/>
          </p:cNvGraphicFramePr>
          <p:nvPr>
            <p:extLst>
              <p:ext uri="{D42A27DB-BD31-4B8C-83A1-F6EECF244321}">
                <p14:modId xmlns:p14="http://schemas.microsoft.com/office/powerpoint/2010/main" val="1173293259"/>
              </p:ext>
            </p:extLst>
          </p:nvPr>
        </p:nvGraphicFramePr>
        <p:xfrm>
          <a:off x="4026946" y="4279814"/>
          <a:ext cx="3048542" cy="1406611"/>
        </p:xfrm>
        <a:graphic>
          <a:graphicData uri="http://schemas.openxmlformats.org/drawingml/2006/table">
            <a:tbl>
              <a:tblPr firstRow="1" bandRow="1">
                <a:tableStyleId>{5C22544A-7EE6-4342-B048-85BDC9FD1C3A}</a:tableStyleId>
              </a:tblPr>
              <a:tblGrid>
                <a:gridCol w="3048542">
                  <a:extLst>
                    <a:ext uri="{9D8B030D-6E8A-4147-A177-3AD203B41FA5}">
                      <a16:colId xmlns:a16="http://schemas.microsoft.com/office/drawing/2014/main" val="2256698757"/>
                    </a:ext>
                  </a:extLst>
                </a:gridCol>
              </a:tblGrid>
              <a:tr h="462534">
                <a:tc>
                  <a:txBody>
                    <a:bodyPr/>
                    <a:lstStyle/>
                    <a:p>
                      <a:r>
                        <a:rPr lang="en-CA" sz="1600" dirty="0">
                          <a:latin typeface="Arial" panose="020B0604020202020204" pitchFamily="34" charset="0"/>
                          <a:cs typeface="Arial" panose="020B0604020202020204" pitchFamily="34" charset="0"/>
                        </a:rPr>
                        <a:t>Patience is a virtue</a:t>
                      </a:r>
                    </a:p>
                  </a:txBody>
                  <a:tcPr marL="6400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572758131"/>
                  </a:ext>
                </a:extLst>
              </a:tr>
              <a:tr h="944077">
                <a:tc>
                  <a:txBody>
                    <a:bodyPr/>
                    <a:lstStyle/>
                    <a:p>
                      <a:pPr marL="184785" marR="5080" indent="-172720">
                        <a:lnSpc>
                          <a:spcPct val="100000"/>
                        </a:lnSpc>
                        <a:spcBef>
                          <a:spcPts val="100"/>
                        </a:spcBef>
                        <a:buFont typeface="Arial"/>
                        <a:buChar char="•"/>
                        <a:tabLst>
                          <a:tab pos="185420" algn="l"/>
                        </a:tabLst>
                      </a:pPr>
                      <a:r>
                        <a:rPr lang="en-US" sz="1400" dirty="0">
                          <a:latin typeface="Arial" panose="020B0604020202020204" pitchFamily="34" charset="0"/>
                          <a:cs typeface="Arial" panose="020B0604020202020204" pitchFamily="34" charset="0"/>
                        </a:rPr>
                        <a:t>Timing is everything</a:t>
                      </a:r>
                    </a:p>
                    <a:p>
                      <a:pPr marL="184785" marR="5080" indent="-172720">
                        <a:lnSpc>
                          <a:spcPct val="100000"/>
                        </a:lnSpc>
                        <a:spcBef>
                          <a:spcPts val="100"/>
                        </a:spcBef>
                        <a:buFont typeface="Arial"/>
                        <a:buChar char="•"/>
                        <a:tabLst>
                          <a:tab pos="185420" algn="l"/>
                        </a:tabLst>
                      </a:pPr>
                      <a:r>
                        <a:rPr lang="en-US" sz="1400" dirty="0">
                          <a:latin typeface="Arial" panose="020B0604020202020204" pitchFamily="34" charset="0"/>
                          <a:cs typeface="Arial" panose="020B0604020202020204" pitchFamily="34" charset="0"/>
                        </a:rPr>
                        <a:t>Constant oversight </a:t>
                      </a:r>
                    </a:p>
                    <a:p>
                      <a:pPr marL="184785" marR="5080" indent="-172720">
                        <a:lnSpc>
                          <a:spcPct val="100000"/>
                        </a:lnSpc>
                        <a:spcBef>
                          <a:spcPts val="100"/>
                        </a:spcBef>
                        <a:buFont typeface="Arial"/>
                        <a:buChar char="•"/>
                        <a:tabLst>
                          <a:tab pos="185420" algn="l"/>
                        </a:tabLst>
                      </a:pPr>
                      <a:r>
                        <a:rPr lang="en-US" sz="1400" dirty="0">
                          <a:latin typeface="Arial" panose="020B0604020202020204" pitchFamily="34" charset="0"/>
                          <a:cs typeface="Arial" panose="020B0604020202020204" pitchFamily="34" charset="0"/>
                        </a:rPr>
                        <a:t>Filter out the noise </a:t>
                      </a:r>
                    </a:p>
                  </a:txBody>
                  <a:tcPr marL="640080">
                    <a:lnL w="12700" cmpd="sng">
                      <a:noFill/>
                    </a:lnL>
                    <a:lnR w="12700" cmpd="sng">
                      <a:noFill/>
                    </a:lnR>
                    <a:lnT w="381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912510"/>
                  </a:ext>
                </a:extLst>
              </a:tr>
            </a:tbl>
          </a:graphicData>
        </a:graphic>
      </p:graphicFrame>
      <p:sp>
        <p:nvSpPr>
          <p:cNvPr id="34" name="Oval 33">
            <a:extLst>
              <a:ext uri="{FF2B5EF4-FFF2-40B4-BE49-F238E27FC236}">
                <a16:creationId xmlns:a16="http://schemas.microsoft.com/office/drawing/2014/main" id="{48911F5D-7D7D-181F-C05A-EC0B0B2B619A}"/>
              </a:ext>
            </a:extLst>
          </p:cNvPr>
          <p:cNvSpPr/>
          <p:nvPr/>
        </p:nvSpPr>
        <p:spPr>
          <a:xfrm>
            <a:off x="3569746" y="4053287"/>
            <a:ext cx="914400" cy="9144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latin typeface="Arial" panose="020B0604020202020204" pitchFamily="34" charset="0"/>
                <a:cs typeface="Arial" panose="020B0604020202020204" pitchFamily="34" charset="0"/>
              </a:rPr>
              <a:t>3</a:t>
            </a:r>
          </a:p>
        </p:txBody>
      </p:sp>
      <p:graphicFrame>
        <p:nvGraphicFramePr>
          <p:cNvPr id="35" name="Table 32">
            <a:extLst>
              <a:ext uri="{FF2B5EF4-FFF2-40B4-BE49-F238E27FC236}">
                <a16:creationId xmlns:a16="http://schemas.microsoft.com/office/drawing/2014/main" id="{33B0E3EE-0E83-8856-0EFA-5265036CFA44}"/>
              </a:ext>
            </a:extLst>
          </p:cNvPr>
          <p:cNvGraphicFramePr>
            <a:graphicFrameLocks noGrp="1"/>
          </p:cNvGraphicFramePr>
          <p:nvPr>
            <p:extLst>
              <p:ext uri="{D42A27DB-BD31-4B8C-83A1-F6EECF244321}">
                <p14:modId xmlns:p14="http://schemas.microsoft.com/office/powerpoint/2010/main" val="772894903"/>
              </p:ext>
            </p:extLst>
          </p:nvPr>
        </p:nvGraphicFramePr>
        <p:xfrm>
          <a:off x="8606883" y="2059322"/>
          <a:ext cx="3048542" cy="1406611"/>
        </p:xfrm>
        <a:graphic>
          <a:graphicData uri="http://schemas.openxmlformats.org/drawingml/2006/table">
            <a:tbl>
              <a:tblPr firstRow="1" bandRow="1">
                <a:tableStyleId>{5C22544A-7EE6-4342-B048-85BDC9FD1C3A}</a:tableStyleId>
              </a:tblPr>
              <a:tblGrid>
                <a:gridCol w="3048542">
                  <a:extLst>
                    <a:ext uri="{9D8B030D-6E8A-4147-A177-3AD203B41FA5}">
                      <a16:colId xmlns:a16="http://schemas.microsoft.com/office/drawing/2014/main" val="2256698757"/>
                    </a:ext>
                  </a:extLst>
                </a:gridCol>
              </a:tblGrid>
              <a:tr h="462534">
                <a:tc>
                  <a:txBody>
                    <a:bodyPr/>
                    <a:lstStyle/>
                    <a:p>
                      <a:r>
                        <a:rPr lang="en-CA" sz="1600" dirty="0">
                          <a:latin typeface="Arial" panose="020B0604020202020204" pitchFamily="34" charset="0"/>
                          <a:cs typeface="Arial" panose="020B0604020202020204" pitchFamily="34" charset="0"/>
                        </a:rPr>
                        <a:t>Build for success</a:t>
                      </a:r>
                    </a:p>
                  </a:txBody>
                  <a:tcPr marL="6400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572758131"/>
                  </a:ext>
                </a:extLst>
              </a:tr>
              <a:tr h="944077">
                <a:tc>
                  <a:txBody>
                    <a:bodyPr/>
                    <a:lstStyle/>
                    <a:p>
                      <a:pPr marL="184785" marR="5080" indent="-172720">
                        <a:lnSpc>
                          <a:spcPct val="100000"/>
                        </a:lnSpc>
                        <a:spcBef>
                          <a:spcPts val="100"/>
                        </a:spcBef>
                        <a:buFont typeface="Arial"/>
                        <a:buChar char="•"/>
                        <a:tabLst>
                          <a:tab pos="185420" algn="l"/>
                        </a:tabLst>
                      </a:pPr>
                      <a:r>
                        <a:rPr lang="en-US" sz="1400" dirty="0">
                          <a:latin typeface="Arial" panose="020B0604020202020204" pitchFamily="34" charset="0"/>
                          <a:cs typeface="Arial" panose="020B0604020202020204" pitchFamily="34" charset="0"/>
                        </a:rPr>
                        <a:t>Focus on price we pay</a:t>
                      </a:r>
                    </a:p>
                    <a:p>
                      <a:pPr marL="184785" marR="5080" indent="-172720">
                        <a:lnSpc>
                          <a:spcPct val="100000"/>
                        </a:lnSpc>
                        <a:spcBef>
                          <a:spcPts val="100"/>
                        </a:spcBef>
                        <a:buFont typeface="Arial"/>
                        <a:buChar char="•"/>
                        <a:tabLst>
                          <a:tab pos="185420" algn="l"/>
                        </a:tabLst>
                      </a:pPr>
                      <a:r>
                        <a:rPr lang="en-US" sz="1400" dirty="0">
                          <a:latin typeface="Arial" panose="020B0604020202020204" pitchFamily="34" charset="0"/>
                          <a:cs typeface="Arial" panose="020B0604020202020204" pitchFamily="34" charset="0"/>
                        </a:rPr>
                        <a:t>Key in on intrinsic value</a:t>
                      </a:r>
                    </a:p>
                    <a:p>
                      <a:pPr marL="184785" marR="5080" indent="-172720">
                        <a:lnSpc>
                          <a:spcPct val="100000"/>
                        </a:lnSpc>
                        <a:spcBef>
                          <a:spcPts val="100"/>
                        </a:spcBef>
                        <a:buFont typeface="Arial"/>
                        <a:buChar char="•"/>
                        <a:tabLst>
                          <a:tab pos="185420" algn="l"/>
                        </a:tabLst>
                      </a:pPr>
                      <a:r>
                        <a:rPr lang="en-US" sz="1400" dirty="0">
                          <a:latin typeface="Arial" panose="020B0604020202020204" pitchFamily="34" charset="0"/>
                          <a:cs typeface="Arial" panose="020B0604020202020204" pitchFamily="34" charset="0"/>
                        </a:rPr>
                        <a:t>Diversify across sectors</a:t>
                      </a:r>
                    </a:p>
                  </a:txBody>
                  <a:tcPr marL="640080">
                    <a:lnL w="12700" cmpd="sng">
                      <a:noFill/>
                    </a:lnL>
                    <a:lnR w="12700" cmpd="sng">
                      <a:noFill/>
                    </a:lnR>
                    <a:lnT w="381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912510"/>
                  </a:ext>
                </a:extLst>
              </a:tr>
            </a:tbl>
          </a:graphicData>
        </a:graphic>
      </p:graphicFrame>
      <p:sp>
        <p:nvSpPr>
          <p:cNvPr id="36" name="Oval 35">
            <a:extLst>
              <a:ext uri="{FF2B5EF4-FFF2-40B4-BE49-F238E27FC236}">
                <a16:creationId xmlns:a16="http://schemas.microsoft.com/office/drawing/2014/main" id="{E63352B2-F827-EEFF-49F4-65365596CC60}"/>
              </a:ext>
            </a:extLst>
          </p:cNvPr>
          <p:cNvSpPr/>
          <p:nvPr/>
        </p:nvSpPr>
        <p:spPr>
          <a:xfrm>
            <a:off x="8149683" y="1832795"/>
            <a:ext cx="914400" cy="9144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latin typeface="Arial" panose="020B0604020202020204" pitchFamily="34" charset="0"/>
                <a:cs typeface="Arial" panose="020B0604020202020204" pitchFamily="34" charset="0"/>
              </a:rPr>
              <a:t>2</a:t>
            </a:r>
          </a:p>
        </p:txBody>
      </p:sp>
      <p:graphicFrame>
        <p:nvGraphicFramePr>
          <p:cNvPr id="37" name="Table 36">
            <a:extLst>
              <a:ext uri="{FF2B5EF4-FFF2-40B4-BE49-F238E27FC236}">
                <a16:creationId xmlns:a16="http://schemas.microsoft.com/office/drawing/2014/main" id="{E217923F-8981-6474-5025-CFF7C09EDE2F}"/>
              </a:ext>
            </a:extLst>
          </p:cNvPr>
          <p:cNvGraphicFramePr>
            <a:graphicFrameLocks noGrp="1"/>
          </p:cNvGraphicFramePr>
          <p:nvPr>
            <p:extLst>
              <p:ext uri="{D42A27DB-BD31-4B8C-83A1-F6EECF244321}">
                <p14:modId xmlns:p14="http://schemas.microsoft.com/office/powerpoint/2010/main" val="3019597250"/>
              </p:ext>
            </p:extLst>
          </p:nvPr>
        </p:nvGraphicFramePr>
        <p:xfrm>
          <a:off x="8615820" y="4283431"/>
          <a:ext cx="3048542" cy="1406611"/>
        </p:xfrm>
        <a:graphic>
          <a:graphicData uri="http://schemas.openxmlformats.org/drawingml/2006/table">
            <a:tbl>
              <a:tblPr firstRow="1" bandRow="1">
                <a:tableStyleId>{5C22544A-7EE6-4342-B048-85BDC9FD1C3A}</a:tableStyleId>
              </a:tblPr>
              <a:tblGrid>
                <a:gridCol w="3048542">
                  <a:extLst>
                    <a:ext uri="{9D8B030D-6E8A-4147-A177-3AD203B41FA5}">
                      <a16:colId xmlns:a16="http://schemas.microsoft.com/office/drawing/2014/main" val="2256698757"/>
                    </a:ext>
                  </a:extLst>
                </a:gridCol>
              </a:tblGrid>
              <a:tr h="462534">
                <a:tc>
                  <a:txBody>
                    <a:bodyPr/>
                    <a:lstStyle/>
                    <a:p>
                      <a:r>
                        <a:rPr lang="en-CA" sz="1600" dirty="0">
                          <a:latin typeface="Arial" panose="020B0604020202020204" pitchFamily="34" charset="0"/>
                          <a:cs typeface="Arial" panose="020B0604020202020204" pitchFamily="34" charset="0"/>
                        </a:rPr>
                        <a:t>Ready to act</a:t>
                      </a:r>
                    </a:p>
                  </a:txBody>
                  <a:tcPr marL="6400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572758131"/>
                  </a:ext>
                </a:extLst>
              </a:tr>
              <a:tr h="944077">
                <a:tc>
                  <a:txBody>
                    <a:bodyPr/>
                    <a:lstStyle/>
                    <a:p>
                      <a:pPr marL="297815" marR="5080" indent="-285750">
                        <a:lnSpc>
                          <a:spcPct val="100000"/>
                        </a:lnSpc>
                        <a:spcBef>
                          <a:spcPts val="100"/>
                        </a:spcBef>
                        <a:buFont typeface="Arial" panose="020B0604020202020204" pitchFamily="34" charset="0"/>
                        <a:buChar char="•"/>
                        <a:tabLst>
                          <a:tab pos="185420" algn="l"/>
                        </a:tabLst>
                      </a:pPr>
                      <a:r>
                        <a:rPr lang="en-CA" sz="1400" dirty="0">
                          <a:cs typeface="Calibri"/>
                        </a:rPr>
                        <a:t>Stay humble</a:t>
                      </a:r>
                    </a:p>
                    <a:p>
                      <a:pPr marL="297815" marR="5080" indent="-285750">
                        <a:spcBef>
                          <a:spcPts val="100"/>
                        </a:spcBef>
                        <a:buFont typeface="Arial" panose="020B0604020202020204" pitchFamily="34" charset="0"/>
                        <a:buChar char="•"/>
                        <a:tabLst>
                          <a:tab pos="185420" algn="l"/>
                        </a:tabLst>
                      </a:pPr>
                      <a:r>
                        <a:rPr lang="en-CA" sz="1400" dirty="0">
                          <a:cs typeface="Calibri"/>
                        </a:rPr>
                        <a:t>Thoughtfully opportunistic</a:t>
                      </a:r>
                    </a:p>
                    <a:p>
                      <a:pPr marL="297815" marR="5080" indent="-285750">
                        <a:spcBef>
                          <a:spcPts val="100"/>
                        </a:spcBef>
                        <a:buFont typeface="Arial" panose="020B0604020202020204" pitchFamily="34" charset="0"/>
                        <a:buChar char="•"/>
                        <a:tabLst>
                          <a:tab pos="185420" algn="l"/>
                        </a:tabLst>
                      </a:pPr>
                      <a:r>
                        <a:rPr lang="en-CA" sz="1400" dirty="0">
                          <a:cs typeface="Calibri"/>
                        </a:rPr>
                        <a:t>Low turnover</a:t>
                      </a:r>
                    </a:p>
                  </a:txBody>
                  <a:tcPr marL="640080" marR="0">
                    <a:lnL w="12700" cmpd="sng">
                      <a:noFill/>
                    </a:lnL>
                    <a:lnR w="12700" cmpd="sng">
                      <a:noFill/>
                    </a:lnR>
                    <a:lnT w="381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912510"/>
                  </a:ext>
                </a:extLst>
              </a:tr>
            </a:tbl>
          </a:graphicData>
        </a:graphic>
      </p:graphicFrame>
      <p:sp>
        <p:nvSpPr>
          <p:cNvPr id="38" name="Oval 37">
            <a:extLst>
              <a:ext uri="{FF2B5EF4-FFF2-40B4-BE49-F238E27FC236}">
                <a16:creationId xmlns:a16="http://schemas.microsoft.com/office/drawing/2014/main" id="{8628EE9A-61D0-EDC5-8C02-1A9B8A46894B}"/>
              </a:ext>
            </a:extLst>
          </p:cNvPr>
          <p:cNvSpPr/>
          <p:nvPr/>
        </p:nvSpPr>
        <p:spPr>
          <a:xfrm>
            <a:off x="8158620" y="4056904"/>
            <a:ext cx="914400" cy="9144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8337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5CD5496-2008-C1A9-BA88-1E60D8BE8DC5}"/>
              </a:ext>
            </a:extLst>
          </p:cNvPr>
          <p:cNvSpPr>
            <a:spLocks noGrp="1"/>
          </p:cNvSpPr>
          <p:nvPr>
            <p:ph type="title"/>
          </p:nvPr>
        </p:nvSpPr>
        <p:spPr/>
        <p:txBody>
          <a:bodyPr/>
          <a:lstStyle/>
          <a:p>
            <a:r>
              <a:rPr lang="en-US" dirty="0"/>
              <a:t>Performance</a:t>
            </a:r>
          </a:p>
        </p:txBody>
      </p:sp>
      <p:sp>
        <p:nvSpPr>
          <p:cNvPr id="8" name="Text Placeholder 7">
            <a:extLst>
              <a:ext uri="{FF2B5EF4-FFF2-40B4-BE49-F238E27FC236}">
                <a16:creationId xmlns:a16="http://schemas.microsoft.com/office/drawing/2014/main" id="{AECD29EF-CF11-4D99-69AE-73797772435F}"/>
              </a:ext>
            </a:extLst>
          </p:cNvPr>
          <p:cNvSpPr>
            <a:spLocks noGrp="1"/>
          </p:cNvSpPr>
          <p:nvPr>
            <p:ph type="body" sz="quarter" idx="14"/>
          </p:nvPr>
        </p:nvSpPr>
        <p:spPr/>
        <p:txBody>
          <a:bodyPr/>
          <a:lstStyle/>
          <a:p>
            <a:r>
              <a:rPr lang="en-US" dirty="0"/>
              <a:t>Source: Mackenzie Investments. As of August 31, 2022, in CAD (periods over 1 year are annualized),</a:t>
            </a:r>
          </a:p>
        </p:txBody>
      </p:sp>
      <p:sp>
        <p:nvSpPr>
          <p:cNvPr id="4" name="Rectangle 428">
            <a:extLst>
              <a:ext uri="{FF2B5EF4-FFF2-40B4-BE49-F238E27FC236}">
                <a16:creationId xmlns:a16="http://schemas.microsoft.com/office/drawing/2014/main" id="{32EA3063-D857-37C3-562C-839D4437CD8C}"/>
              </a:ext>
            </a:extLst>
          </p:cNvPr>
          <p:cNvSpPr>
            <a:spLocks noChangeArrowheads="1"/>
          </p:cNvSpPr>
          <p:nvPr/>
        </p:nvSpPr>
        <p:spPr bwMode="auto">
          <a:xfrm>
            <a:off x="7724816" y="4165885"/>
            <a:ext cx="2066785" cy="276999"/>
          </a:xfrm>
          <a:prstGeom prst="rect">
            <a:avLst/>
          </a:prstGeom>
          <a:noFill/>
        </p:spPr>
        <p:txBody>
          <a:bodyPr wrap="square" rtlCol="0">
            <a:spAutoFit/>
          </a:bodyPr>
          <a:lstStyle/>
          <a:p>
            <a:pPr marL="0" marR="0" lvl="0" indent="0" algn="l" defTabSz="346710" rtl="0" eaLnBrk="1"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a:rPr>
              <a:t>Portfolio vs. peer group</a:t>
            </a:r>
          </a:p>
        </p:txBody>
      </p:sp>
      <p:sp>
        <p:nvSpPr>
          <p:cNvPr id="9" name="TextBox 8">
            <a:extLst>
              <a:ext uri="{FF2B5EF4-FFF2-40B4-BE49-F238E27FC236}">
                <a16:creationId xmlns:a16="http://schemas.microsoft.com/office/drawing/2014/main" id="{E8445289-DF3A-AC3F-107E-C2330BBF7DCE}"/>
              </a:ext>
            </a:extLst>
          </p:cNvPr>
          <p:cNvSpPr txBox="1"/>
          <p:nvPr/>
        </p:nvSpPr>
        <p:spPr>
          <a:xfrm>
            <a:off x="7724817" y="4525456"/>
            <a:ext cx="1303562"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3-year volatility</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10" name="TextBox 9">
            <a:extLst>
              <a:ext uri="{FF2B5EF4-FFF2-40B4-BE49-F238E27FC236}">
                <a16:creationId xmlns:a16="http://schemas.microsoft.com/office/drawing/2014/main" id="{31D5EC79-6725-3478-FF9C-D226160054FD}"/>
              </a:ext>
            </a:extLst>
          </p:cNvPr>
          <p:cNvSpPr txBox="1"/>
          <p:nvPr/>
        </p:nvSpPr>
        <p:spPr>
          <a:xfrm>
            <a:off x="7724817" y="4999334"/>
            <a:ext cx="1303562"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lang="en-CA" sz="1200" b="1" kern="0" dirty="0">
                <a:latin typeface="Arial" panose="020B0604020202020204" pitchFamily="34" charset="0"/>
                <a:ea typeface="Arial" charset="0"/>
                <a:cs typeface="Arial" panose="020B0604020202020204" pitchFamily="34" charset="0"/>
                <a:sym typeface="Arial"/>
              </a:rPr>
              <a:t>5</a:t>
            </a: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-year volatility</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11" name="TextBox 10">
            <a:extLst>
              <a:ext uri="{FF2B5EF4-FFF2-40B4-BE49-F238E27FC236}">
                <a16:creationId xmlns:a16="http://schemas.microsoft.com/office/drawing/2014/main" id="{9F836C15-CA9D-07E5-1143-25C1183A2B70}"/>
              </a:ext>
            </a:extLst>
          </p:cNvPr>
          <p:cNvSpPr txBox="1"/>
          <p:nvPr/>
        </p:nvSpPr>
        <p:spPr>
          <a:xfrm>
            <a:off x="7724817" y="5481690"/>
            <a:ext cx="1388522"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lang="en-CA" sz="1200" b="1" kern="0" dirty="0">
                <a:latin typeface="Arial" panose="020B0604020202020204" pitchFamily="34" charset="0"/>
                <a:ea typeface="Arial" charset="0"/>
                <a:cs typeface="Arial" panose="020B0604020202020204" pitchFamily="34" charset="0"/>
                <a:sym typeface="Arial"/>
              </a:rPr>
              <a:t>10</a:t>
            </a: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-year volatility</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12" name="TextBox 11">
            <a:extLst>
              <a:ext uri="{FF2B5EF4-FFF2-40B4-BE49-F238E27FC236}">
                <a16:creationId xmlns:a16="http://schemas.microsoft.com/office/drawing/2014/main" id="{0B5DA2DF-06BD-C823-F259-512C6CD09AA6}"/>
              </a:ext>
            </a:extLst>
          </p:cNvPr>
          <p:cNvSpPr txBox="1"/>
          <p:nvPr/>
        </p:nvSpPr>
        <p:spPr>
          <a:xfrm>
            <a:off x="11046199" y="4257562"/>
            <a:ext cx="596638" cy="253916"/>
          </a:xfrm>
          <a:prstGeom prst="rect">
            <a:avLst/>
          </a:prstGeom>
          <a:noFill/>
        </p:spPr>
        <p:txBody>
          <a:bodyPr wrap="non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Above</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13" name="TextBox 12">
            <a:extLst>
              <a:ext uri="{FF2B5EF4-FFF2-40B4-BE49-F238E27FC236}">
                <a16:creationId xmlns:a16="http://schemas.microsoft.com/office/drawing/2014/main" id="{8B4E6D2F-DFB5-E9CB-7A24-C60266A2FC65}"/>
              </a:ext>
            </a:extLst>
          </p:cNvPr>
          <p:cNvSpPr txBox="1"/>
          <p:nvPr/>
        </p:nvSpPr>
        <p:spPr>
          <a:xfrm>
            <a:off x="9885408" y="4257562"/>
            <a:ext cx="580608" cy="253916"/>
          </a:xfrm>
          <a:prstGeom prst="rect">
            <a:avLst/>
          </a:prstGeom>
          <a:noFill/>
        </p:spPr>
        <p:txBody>
          <a:bodyPr wrap="non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Below</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14" name="TextBox 13">
            <a:extLst>
              <a:ext uri="{FF2B5EF4-FFF2-40B4-BE49-F238E27FC236}">
                <a16:creationId xmlns:a16="http://schemas.microsoft.com/office/drawing/2014/main" id="{64F84B00-4878-6EB3-E675-5586663938F3}"/>
              </a:ext>
            </a:extLst>
          </p:cNvPr>
          <p:cNvSpPr txBox="1"/>
          <p:nvPr/>
        </p:nvSpPr>
        <p:spPr>
          <a:xfrm>
            <a:off x="10495027" y="4257562"/>
            <a:ext cx="532816" cy="261610"/>
          </a:xfrm>
          <a:prstGeom prst="rect">
            <a:avLst/>
          </a:prstGeom>
          <a:noFill/>
        </p:spPr>
        <p:txBody>
          <a:bodyPr wrap="squar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At</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graphicFrame>
        <p:nvGraphicFramePr>
          <p:cNvPr id="17" name="object 12">
            <a:extLst>
              <a:ext uri="{FF2B5EF4-FFF2-40B4-BE49-F238E27FC236}">
                <a16:creationId xmlns:a16="http://schemas.microsoft.com/office/drawing/2014/main" id="{33AB5092-52D1-6C19-CF06-D009FA4EFE38}"/>
              </a:ext>
            </a:extLst>
          </p:cNvPr>
          <p:cNvGraphicFramePr>
            <a:graphicFrameLocks noGrp="1"/>
          </p:cNvGraphicFramePr>
          <p:nvPr>
            <p:extLst>
              <p:ext uri="{D42A27DB-BD31-4B8C-83A1-F6EECF244321}">
                <p14:modId xmlns:p14="http://schemas.microsoft.com/office/powerpoint/2010/main" val="1614424192"/>
              </p:ext>
            </p:extLst>
          </p:nvPr>
        </p:nvGraphicFramePr>
        <p:xfrm>
          <a:off x="9883721" y="4531859"/>
          <a:ext cx="1759964" cy="262000"/>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2000">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extLst>
                  <a:ext uri="{0D108BD9-81ED-4DB2-BD59-A6C34878D82A}">
                    <a16:rowId xmlns:a16="http://schemas.microsoft.com/office/drawing/2014/main" val="10000"/>
                  </a:ext>
                </a:extLst>
              </a:tr>
            </a:tbl>
          </a:graphicData>
        </a:graphic>
      </p:graphicFrame>
      <p:graphicFrame>
        <p:nvGraphicFramePr>
          <p:cNvPr id="18" name="object 15">
            <a:extLst>
              <a:ext uri="{FF2B5EF4-FFF2-40B4-BE49-F238E27FC236}">
                <a16:creationId xmlns:a16="http://schemas.microsoft.com/office/drawing/2014/main" id="{4C4BD9E9-8FA1-8C72-40D5-A489B13EA156}"/>
              </a:ext>
            </a:extLst>
          </p:cNvPr>
          <p:cNvGraphicFramePr>
            <a:graphicFrameLocks noGrp="1"/>
          </p:cNvGraphicFramePr>
          <p:nvPr>
            <p:extLst>
              <p:ext uri="{D42A27DB-BD31-4B8C-83A1-F6EECF244321}">
                <p14:modId xmlns:p14="http://schemas.microsoft.com/office/powerpoint/2010/main" val="2956389127"/>
              </p:ext>
            </p:extLst>
          </p:nvPr>
        </p:nvGraphicFramePr>
        <p:xfrm>
          <a:off x="9883721" y="5005746"/>
          <a:ext cx="1759964" cy="261975"/>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1975">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extLst>
                  <a:ext uri="{0D108BD9-81ED-4DB2-BD59-A6C34878D82A}">
                    <a16:rowId xmlns:a16="http://schemas.microsoft.com/office/drawing/2014/main" val="10000"/>
                  </a:ext>
                </a:extLst>
              </a:tr>
            </a:tbl>
          </a:graphicData>
        </a:graphic>
      </p:graphicFrame>
      <p:graphicFrame>
        <p:nvGraphicFramePr>
          <p:cNvPr id="19" name="object 16">
            <a:extLst>
              <a:ext uri="{FF2B5EF4-FFF2-40B4-BE49-F238E27FC236}">
                <a16:creationId xmlns:a16="http://schemas.microsoft.com/office/drawing/2014/main" id="{931D840C-7E44-D2E4-466B-B2F85B2AECEF}"/>
              </a:ext>
            </a:extLst>
          </p:cNvPr>
          <p:cNvGraphicFramePr>
            <a:graphicFrameLocks noGrp="1"/>
          </p:cNvGraphicFramePr>
          <p:nvPr>
            <p:extLst>
              <p:ext uri="{D42A27DB-BD31-4B8C-83A1-F6EECF244321}">
                <p14:modId xmlns:p14="http://schemas.microsoft.com/office/powerpoint/2010/main" val="898919007"/>
              </p:ext>
            </p:extLst>
          </p:nvPr>
        </p:nvGraphicFramePr>
        <p:xfrm>
          <a:off x="9883721" y="5488111"/>
          <a:ext cx="1759964" cy="261975"/>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1975">
                <a:tc>
                  <a:txBody>
                    <a:bodyPr/>
                    <a:lstStyle/>
                    <a:p>
                      <a:endParaRPr sz="120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extLst>
                  <a:ext uri="{0D108BD9-81ED-4DB2-BD59-A6C34878D82A}">
                    <a16:rowId xmlns:a16="http://schemas.microsoft.com/office/drawing/2014/main" val="10000"/>
                  </a:ext>
                </a:extLst>
              </a:tr>
            </a:tbl>
          </a:graphicData>
        </a:graphic>
      </p:graphicFrame>
      <p:sp>
        <p:nvSpPr>
          <p:cNvPr id="22" name="Rectangle 428">
            <a:extLst>
              <a:ext uri="{FF2B5EF4-FFF2-40B4-BE49-F238E27FC236}">
                <a16:creationId xmlns:a16="http://schemas.microsoft.com/office/drawing/2014/main" id="{A9233EFF-F662-73B8-676F-C63C55205C48}"/>
              </a:ext>
            </a:extLst>
          </p:cNvPr>
          <p:cNvSpPr>
            <a:spLocks noChangeArrowheads="1"/>
          </p:cNvSpPr>
          <p:nvPr/>
        </p:nvSpPr>
        <p:spPr bwMode="auto">
          <a:xfrm>
            <a:off x="3460686" y="4140663"/>
            <a:ext cx="2066785" cy="276999"/>
          </a:xfrm>
          <a:prstGeom prst="rect">
            <a:avLst/>
          </a:prstGeom>
          <a:noFill/>
        </p:spPr>
        <p:txBody>
          <a:bodyPr wrap="square" rtlCol="0">
            <a:spAutoFit/>
          </a:bodyPr>
          <a:lstStyle/>
          <a:p>
            <a:pPr marL="0" marR="0" lvl="0" indent="0" algn="l" defTabSz="346710" rtl="0" eaLnBrk="1"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a:rPr>
              <a:t>Portfolio vs. peer group</a:t>
            </a:r>
          </a:p>
        </p:txBody>
      </p:sp>
      <p:sp>
        <p:nvSpPr>
          <p:cNvPr id="23" name="TextBox 22">
            <a:extLst>
              <a:ext uri="{FF2B5EF4-FFF2-40B4-BE49-F238E27FC236}">
                <a16:creationId xmlns:a16="http://schemas.microsoft.com/office/drawing/2014/main" id="{C0A1CB09-3770-E441-555A-07F51BF73ED5}"/>
              </a:ext>
            </a:extLst>
          </p:cNvPr>
          <p:cNvSpPr txBox="1"/>
          <p:nvPr/>
        </p:nvSpPr>
        <p:spPr>
          <a:xfrm>
            <a:off x="3460687" y="4500234"/>
            <a:ext cx="1122423"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3-year return</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24" name="TextBox 23">
            <a:extLst>
              <a:ext uri="{FF2B5EF4-FFF2-40B4-BE49-F238E27FC236}">
                <a16:creationId xmlns:a16="http://schemas.microsoft.com/office/drawing/2014/main" id="{D9D38364-D318-0985-67A7-0D74A21A2126}"/>
              </a:ext>
            </a:extLst>
          </p:cNvPr>
          <p:cNvSpPr txBox="1"/>
          <p:nvPr/>
        </p:nvSpPr>
        <p:spPr>
          <a:xfrm>
            <a:off x="3460687" y="4974112"/>
            <a:ext cx="1122423"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lang="en-CA" sz="1200" b="1" kern="0" dirty="0">
                <a:latin typeface="Arial" panose="020B0604020202020204" pitchFamily="34" charset="0"/>
                <a:ea typeface="Arial" charset="0"/>
                <a:cs typeface="Arial" panose="020B0604020202020204" pitchFamily="34" charset="0"/>
                <a:sym typeface="Arial"/>
              </a:rPr>
              <a:t>5</a:t>
            </a: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-year return</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25" name="TextBox 24">
            <a:extLst>
              <a:ext uri="{FF2B5EF4-FFF2-40B4-BE49-F238E27FC236}">
                <a16:creationId xmlns:a16="http://schemas.microsoft.com/office/drawing/2014/main" id="{B1299FC5-27DA-CE11-9E38-87079CFB1D9E}"/>
              </a:ext>
            </a:extLst>
          </p:cNvPr>
          <p:cNvSpPr txBox="1"/>
          <p:nvPr/>
        </p:nvSpPr>
        <p:spPr>
          <a:xfrm>
            <a:off x="3460687" y="5456468"/>
            <a:ext cx="1207382" cy="258532"/>
          </a:xfrm>
          <a:prstGeom prst="rect">
            <a:avLst/>
          </a:prstGeom>
          <a:noFill/>
        </p:spPr>
        <p:txBody>
          <a:bodyPr wrap="none" rtlCol="0">
            <a:spAutoFit/>
          </a:bodyPr>
          <a:lstStyle/>
          <a:p>
            <a:pPr marL="0" marR="0" lvl="0" indent="0" algn="l" defTabSz="346710" rtl="0" eaLnBrk="1" fontAlgn="base" latinLnBrk="0" hangingPunct="0">
              <a:lnSpc>
                <a:spcPct val="90000"/>
              </a:lnSpc>
              <a:spcBef>
                <a:spcPct val="10000"/>
              </a:spcBef>
              <a:spcAft>
                <a:spcPct val="0"/>
              </a:spcAft>
              <a:buClrTx/>
              <a:buSzTx/>
              <a:buFontTx/>
              <a:buNone/>
              <a:tabLst/>
              <a:defRPr/>
            </a:pPr>
            <a:r>
              <a:rPr lang="en-CA" sz="1200" b="1" kern="0" dirty="0">
                <a:latin typeface="Arial" panose="020B0604020202020204" pitchFamily="34" charset="0"/>
                <a:ea typeface="Arial" charset="0"/>
                <a:cs typeface="Arial" panose="020B0604020202020204" pitchFamily="34" charset="0"/>
                <a:sym typeface="Arial"/>
              </a:rPr>
              <a:t>10</a:t>
            </a:r>
            <a:r>
              <a:rPr kumimoji="0" lang="en-CA"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rPr>
              <a:t>-year return</a:t>
            </a:r>
            <a:endParaRPr kumimoji="0" lang="en-US" sz="1200" b="1" i="0" u="none" strike="noStrike" kern="0" cap="none" spc="0" normalizeH="0" baseline="0" noProof="0" dirty="0">
              <a:ln>
                <a:noFill/>
              </a:ln>
              <a:effectLst/>
              <a:uLnTx/>
              <a:uFillTx/>
              <a:latin typeface="Arial" panose="020B0604020202020204" pitchFamily="34" charset="0"/>
              <a:ea typeface="Arial" charset="0"/>
              <a:cs typeface="Arial" panose="020B0604020202020204" pitchFamily="34" charset="0"/>
              <a:sym typeface="Arial"/>
            </a:endParaRPr>
          </a:p>
        </p:txBody>
      </p:sp>
      <p:sp>
        <p:nvSpPr>
          <p:cNvPr id="26" name="TextBox 25">
            <a:extLst>
              <a:ext uri="{FF2B5EF4-FFF2-40B4-BE49-F238E27FC236}">
                <a16:creationId xmlns:a16="http://schemas.microsoft.com/office/drawing/2014/main" id="{DF8AAB1C-F185-67B3-603E-1635C06755F3}"/>
              </a:ext>
            </a:extLst>
          </p:cNvPr>
          <p:cNvSpPr txBox="1"/>
          <p:nvPr/>
        </p:nvSpPr>
        <p:spPr>
          <a:xfrm>
            <a:off x="6782069" y="4232340"/>
            <a:ext cx="596638" cy="253916"/>
          </a:xfrm>
          <a:prstGeom prst="rect">
            <a:avLst/>
          </a:prstGeom>
          <a:noFill/>
        </p:spPr>
        <p:txBody>
          <a:bodyPr wrap="non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Above</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27" name="TextBox 26">
            <a:extLst>
              <a:ext uri="{FF2B5EF4-FFF2-40B4-BE49-F238E27FC236}">
                <a16:creationId xmlns:a16="http://schemas.microsoft.com/office/drawing/2014/main" id="{2319994B-F7CC-3772-E2B7-02723855D5E4}"/>
              </a:ext>
            </a:extLst>
          </p:cNvPr>
          <p:cNvSpPr txBox="1"/>
          <p:nvPr/>
        </p:nvSpPr>
        <p:spPr>
          <a:xfrm>
            <a:off x="5621278" y="4232340"/>
            <a:ext cx="580608" cy="253916"/>
          </a:xfrm>
          <a:prstGeom prst="rect">
            <a:avLst/>
          </a:prstGeom>
          <a:noFill/>
        </p:spPr>
        <p:txBody>
          <a:bodyPr wrap="non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Below</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28" name="TextBox 27">
            <a:extLst>
              <a:ext uri="{FF2B5EF4-FFF2-40B4-BE49-F238E27FC236}">
                <a16:creationId xmlns:a16="http://schemas.microsoft.com/office/drawing/2014/main" id="{0A3087E8-5359-598C-2832-FD8B8EFF5B6E}"/>
              </a:ext>
            </a:extLst>
          </p:cNvPr>
          <p:cNvSpPr txBox="1"/>
          <p:nvPr/>
        </p:nvSpPr>
        <p:spPr>
          <a:xfrm>
            <a:off x="6230897" y="4232340"/>
            <a:ext cx="532816" cy="261610"/>
          </a:xfrm>
          <a:prstGeom prst="rect">
            <a:avLst/>
          </a:prstGeom>
          <a:noFill/>
        </p:spPr>
        <p:txBody>
          <a:bodyPr wrap="square" rtlCol="0">
            <a:spAutoFit/>
          </a:bodyPr>
          <a:lstStyle/>
          <a:p>
            <a:pPr marL="0" marR="0" lvl="0" indent="0" algn="ctr" defTabSz="346710" rtl="0" eaLnBrk="1" fontAlgn="auto" latinLnBrk="0" hangingPunct="0">
              <a:lnSpc>
                <a:spcPct val="100000"/>
              </a:lnSpc>
              <a:spcBef>
                <a:spcPts val="0"/>
              </a:spcBef>
              <a:spcAft>
                <a:spcPts val="0"/>
              </a:spcAft>
              <a:buClrTx/>
              <a:buSzTx/>
              <a:buFontTx/>
              <a:buNone/>
              <a:tabLst/>
              <a:defRPr/>
            </a:pPr>
            <a:r>
              <a:rPr kumimoji="0" lang="en-CA"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At</a:t>
            </a:r>
            <a:endParaRPr kumimoji="0" lang="en-US"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graphicFrame>
        <p:nvGraphicFramePr>
          <p:cNvPr id="31" name="object 12">
            <a:extLst>
              <a:ext uri="{FF2B5EF4-FFF2-40B4-BE49-F238E27FC236}">
                <a16:creationId xmlns:a16="http://schemas.microsoft.com/office/drawing/2014/main" id="{4B0190AB-62FB-E1F3-4313-840F66AF3B8C}"/>
              </a:ext>
            </a:extLst>
          </p:cNvPr>
          <p:cNvGraphicFramePr>
            <a:graphicFrameLocks noGrp="1"/>
          </p:cNvGraphicFramePr>
          <p:nvPr>
            <p:extLst>
              <p:ext uri="{D42A27DB-BD31-4B8C-83A1-F6EECF244321}">
                <p14:modId xmlns:p14="http://schemas.microsoft.com/office/powerpoint/2010/main" val="2058649899"/>
              </p:ext>
            </p:extLst>
          </p:nvPr>
        </p:nvGraphicFramePr>
        <p:xfrm>
          <a:off x="5619591" y="4506637"/>
          <a:ext cx="1759964" cy="262000"/>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2000">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extLst>
                  <a:ext uri="{0D108BD9-81ED-4DB2-BD59-A6C34878D82A}">
                    <a16:rowId xmlns:a16="http://schemas.microsoft.com/office/drawing/2014/main" val="10000"/>
                  </a:ext>
                </a:extLst>
              </a:tr>
            </a:tbl>
          </a:graphicData>
        </a:graphic>
      </p:graphicFrame>
      <p:graphicFrame>
        <p:nvGraphicFramePr>
          <p:cNvPr id="32" name="object 15">
            <a:extLst>
              <a:ext uri="{FF2B5EF4-FFF2-40B4-BE49-F238E27FC236}">
                <a16:creationId xmlns:a16="http://schemas.microsoft.com/office/drawing/2014/main" id="{115979BE-C215-E6B6-3DC6-3A8E6B602C80}"/>
              </a:ext>
            </a:extLst>
          </p:cNvPr>
          <p:cNvGraphicFramePr>
            <a:graphicFrameLocks noGrp="1"/>
          </p:cNvGraphicFramePr>
          <p:nvPr>
            <p:extLst>
              <p:ext uri="{D42A27DB-BD31-4B8C-83A1-F6EECF244321}">
                <p14:modId xmlns:p14="http://schemas.microsoft.com/office/powerpoint/2010/main" val="1080934979"/>
              </p:ext>
            </p:extLst>
          </p:nvPr>
        </p:nvGraphicFramePr>
        <p:xfrm>
          <a:off x="5619591" y="4980524"/>
          <a:ext cx="1759964" cy="261975"/>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1975">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extLst>
                  <a:ext uri="{0D108BD9-81ED-4DB2-BD59-A6C34878D82A}">
                    <a16:rowId xmlns:a16="http://schemas.microsoft.com/office/drawing/2014/main" val="10000"/>
                  </a:ext>
                </a:extLst>
              </a:tr>
            </a:tbl>
          </a:graphicData>
        </a:graphic>
      </p:graphicFrame>
      <p:graphicFrame>
        <p:nvGraphicFramePr>
          <p:cNvPr id="33" name="object 16">
            <a:extLst>
              <a:ext uri="{FF2B5EF4-FFF2-40B4-BE49-F238E27FC236}">
                <a16:creationId xmlns:a16="http://schemas.microsoft.com/office/drawing/2014/main" id="{B5DEC0AA-3E66-E3DA-0C18-C9A84435F1DB}"/>
              </a:ext>
            </a:extLst>
          </p:cNvPr>
          <p:cNvGraphicFramePr>
            <a:graphicFrameLocks noGrp="1"/>
          </p:cNvGraphicFramePr>
          <p:nvPr>
            <p:extLst>
              <p:ext uri="{D42A27DB-BD31-4B8C-83A1-F6EECF244321}">
                <p14:modId xmlns:p14="http://schemas.microsoft.com/office/powerpoint/2010/main" val="2215016797"/>
              </p:ext>
            </p:extLst>
          </p:nvPr>
        </p:nvGraphicFramePr>
        <p:xfrm>
          <a:off x="5619591" y="5462889"/>
          <a:ext cx="1759964" cy="261975"/>
        </p:xfrm>
        <a:graphic>
          <a:graphicData uri="http://schemas.openxmlformats.org/drawingml/2006/table">
            <a:tbl>
              <a:tblPr firstRow="1" bandRow="1">
                <a:tableStyleId>{2D5ABB26-0587-4C30-8999-92F81FD0307C}</a:tableStyleId>
              </a:tblPr>
              <a:tblGrid>
                <a:gridCol w="586739">
                  <a:extLst>
                    <a:ext uri="{9D8B030D-6E8A-4147-A177-3AD203B41FA5}">
                      <a16:colId xmlns:a16="http://schemas.microsoft.com/office/drawing/2014/main" val="20000"/>
                    </a:ext>
                  </a:extLst>
                </a:gridCol>
                <a:gridCol w="586613">
                  <a:extLst>
                    <a:ext uri="{9D8B030D-6E8A-4147-A177-3AD203B41FA5}">
                      <a16:colId xmlns:a16="http://schemas.microsoft.com/office/drawing/2014/main" val="20001"/>
                    </a:ext>
                  </a:extLst>
                </a:gridCol>
                <a:gridCol w="586612">
                  <a:extLst>
                    <a:ext uri="{9D8B030D-6E8A-4147-A177-3AD203B41FA5}">
                      <a16:colId xmlns:a16="http://schemas.microsoft.com/office/drawing/2014/main" val="20002"/>
                    </a:ext>
                  </a:extLst>
                </a:gridCol>
              </a:tblGrid>
              <a:tr h="261975">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tc>
                  <a:txBody>
                    <a:bodyPr/>
                    <a:lstStyle/>
                    <a:p>
                      <a:endParaRPr sz="1200" dirty="0">
                        <a:latin typeface="Arial"/>
                        <a:cs typeface="Arial"/>
                      </a:endParaRPr>
                    </a:p>
                  </a:txBody>
                  <a:tcPr marL="0" marR="0" marT="0" marB="0">
                    <a:lnL w="3175">
                      <a:solidFill>
                        <a:srgbClr val="52575F"/>
                      </a:solidFill>
                      <a:prstDash val="solid"/>
                    </a:lnL>
                    <a:lnR w="3175">
                      <a:solidFill>
                        <a:srgbClr val="52575F"/>
                      </a:solidFill>
                      <a:prstDash val="solid"/>
                    </a:lnR>
                    <a:lnT w="3175">
                      <a:solidFill>
                        <a:srgbClr val="52575F"/>
                      </a:solidFill>
                      <a:prstDash val="solid"/>
                    </a:lnT>
                    <a:lnB w="3175">
                      <a:solidFill>
                        <a:srgbClr val="52575F"/>
                      </a:solidFill>
                      <a:prstDash val="solid"/>
                    </a:lnB>
                    <a:solidFill>
                      <a:schemeClr val="bg2"/>
                    </a:solid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33BFF3EB-17D9-8A8C-A439-937574C2E6C4}"/>
              </a:ext>
            </a:extLst>
          </p:cNvPr>
          <p:cNvGraphicFramePr>
            <a:graphicFrameLocks noGrp="1"/>
          </p:cNvGraphicFramePr>
          <p:nvPr>
            <p:extLst>
              <p:ext uri="{D42A27DB-BD31-4B8C-83A1-F6EECF244321}">
                <p14:modId xmlns:p14="http://schemas.microsoft.com/office/powerpoint/2010/main" val="3510069149"/>
              </p:ext>
            </p:extLst>
          </p:nvPr>
        </p:nvGraphicFramePr>
        <p:xfrm>
          <a:off x="3543300" y="1820876"/>
          <a:ext cx="8110818" cy="1992660"/>
        </p:xfrm>
        <a:graphic>
          <a:graphicData uri="http://schemas.openxmlformats.org/drawingml/2006/table">
            <a:tbl>
              <a:tblPr/>
              <a:tblGrid>
                <a:gridCol w="3300102">
                  <a:extLst>
                    <a:ext uri="{9D8B030D-6E8A-4147-A177-3AD203B41FA5}">
                      <a16:colId xmlns:a16="http://schemas.microsoft.com/office/drawing/2014/main" val="550966769"/>
                    </a:ext>
                  </a:extLst>
                </a:gridCol>
                <a:gridCol w="801786">
                  <a:extLst>
                    <a:ext uri="{9D8B030D-6E8A-4147-A177-3AD203B41FA5}">
                      <a16:colId xmlns:a16="http://schemas.microsoft.com/office/drawing/2014/main" val="2635379571"/>
                    </a:ext>
                  </a:extLst>
                </a:gridCol>
                <a:gridCol w="801786">
                  <a:extLst>
                    <a:ext uri="{9D8B030D-6E8A-4147-A177-3AD203B41FA5}">
                      <a16:colId xmlns:a16="http://schemas.microsoft.com/office/drawing/2014/main" val="1996221891"/>
                    </a:ext>
                  </a:extLst>
                </a:gridCol>
                <a:gridCol w="801786">
                  <a:extLst>
                    <a:ext uri="{9D8B030D-6E8A-4147-A177-3AD203B41FA5}">
                      <a16:colId xmlns:a16="http://schemas.microsoft.com/office/drawing/2014/main" val="3932270328"/>
                    </a:ext>
                  </a:extLst>
                </a:gridCol>
                <a:gridCol w="801786">
                  <a:extLst>
                    <a:ext uri="{9D8B030D-6E8A-4147-A177-3AD203B41FA5}">
                      <a16:colId xmlns:a16="http://schemas.microsoft.com/office/drawing/2014/main" val="2801865041"/>
                    </a:ext>
                  </a:extLst>
                </a:gridCol>
                <a:gridCol w="801786">
                  <a:extLst>
                    <a:ext uri="{9D8B030D-6E8A-4147-A177-3AD203B41FA5}">
                      <a16:colId xmlns:a16="http://schemas.microsoft.com/office/drawing/2014/main" val="4018279029"/>
                    </a:ext>
                  </a:extLst>
                </a:gridCol>
                <a:gridCol w="801786">
                  <a:extLst>
                    <a:ext uri="{9D8B030D-6E8A-4147-A177-3AD203B41FA5}">
                      <a16:colId xmlns:a16="http://schemas.microsoft.com/office/drawing/2014/main" val="2978859061"/>
                    </a:ext>
                  </a:extLst>
                </a:gridCol>
              </a:tblGrid>
              <a:tr h="398532">
                <a:tc>
                  <a:txBody>
                    <a:bodyPr/>
                    <a:lstStyle/>
                    <a:p>
                      <a:pPr algn="l" fontAlgn="ctr"/>
                      <a:r>
                        <a:rPr lang="en-CA" sz="1200" b="0" i="0" u="none" strike="noStrike" dirty="0">
                          <a:solidFill>
                            <a:srgbClr val="000000"/>
                          </a:solidFill>
                          <a:effectLst/>
                          <a:latin typeface="Arial" panose="020B0604020202020204" pitchFamily="34" charset="0"/>
                          <a:cs typeface="Arial" panose="020B0604020202020204" pitchFamily="34" charset="0"/>
                        </a:rPr>
                        <a:t> </a:t>
                      </a:r>
                    </a:p>
                  </a:txBody>
                  <a:tcPr marL="95250" marR="0" marT="0" marB="0" anchor="ctr">
                    <a:lnL>
                      <a:noFill/>
                    </a:lnL>
                    <a:lnR>
                      <a:noFill/>
                    </a:lnR>
                    <a:lnT>
                      <a:noFill/>
                    </a:lnT>
                    <a:lnB>
                      <a:noFill/>
                    </a:lnB>
                    <a:solidFill>
                      <a:schemeClr val="accent3"/>
                    </a:solidFill>
                  </a:tcPr>
                </a:tc>
                <a:tc>
                  <a:txBody>
                    <a:bodyPr/>
                    <a:lstStyle/>
                    <a:p>
                      <a:pPr algn="ctr" fontAlgn="ctr"/>
                      <a:r>
                        <a:rPr lang="en-CA" sz="1200" b="1" i="0" u="none" strike="noStrike" dirty="0">
                          <a:solidFill>
                            <a:srgbClr val="FFFFFF"/>
                          </a:solidFill>
                          <a:effectLst/>
                          <a:latin typeface="Arial" panose="020B0604020202020204" pitchFamily="34" charset="0"/>
                          <a:cs typeface="Arial" panose="020B0604020202020204" pitchFamily="34" charset="0"/>
                        </a:rPr>
                        <a:t>YTD</a:t>
                      </a:r>
                    </a:p>
                  </a:txBody>
                  <a:tcPr marL="0" marR="0" marT="0" marB="0" anchor="ctr">
                    <a:lnL>
                      <a:noFill/>
                    </a:lnL>
                    <a:lnR>
                      <a:noFill/>
                    </a:lnR>
                    <a:lnT>
                      <a:noFill/>
                    </a:lnT>
                    <a:lnB>
                      <a:noFill/>
                    </a:lnB>
                    <a:solidFill>
                      <a:schemeClr val="accent3"/>
                    </a:solidFill>
                  </a:tcPr>
                </a:tc>
                <a:tc>
                  <a:txBody>
                    <a:bodyPr/>
                    <a:lstStyle/>
                    <a:p>
                      <a:pPr algn="ctr" fontAlgn="ctr"/>
                      <a:r>
                        <a:rPr lang="en-CA" sz="1200" b="1" i="0" u="none" strike="noStrike">
                          <a:solidFill>
                            <a:srgbClr val="FFFFFF"/>
                          </a:solidFill>
                          <a:effectLst/>
                          <a:latin typeface="Arial" panose="020B0604020202020204" pitchFamily="34" charset="0"/>
                          <a:cs typeface="Arial" panose="020B0604020202020204" pitchFamily="34" charset="0"/>
                        </a:rPr>
                        <a:t>1 Yr</a:t>
                      </a:r>
                    </a:p>
                  </a:txBody>
                  <a:tcPr marL="0" marR="0" marT="0" marB="0" anchor="ctr">
                    <a:lnL>
                      <a:noFill/>
                    </a:lnL>
                    <a:lnR>
                      <a:noFill/>
                    </a:lnR>
                    <a:lnT>
                      <a:noFill/>
                    </a:lnT>
                    <a:lnB>
                      <a:noFill/>
                    </a:lnB>
                    <a:solidFill>
                      <a:schemeClr val="accent3"/>
                    </a:solidFill>
                  </a:tcPr>
                </a:tc>
                <a:tc>
                  <a:txBody>
                    <a:bodyPr/>
                    <a:lstStyle/>
                    <a:p>
                      <a:pPr algn="ctr" fontAlgn="ctr"/>
                      <a:r>
                        <a:rPr lang="en-CA" sz="1200" b="1" i="0" u="none" strike="noStrike" dirty="0">
                          <a:solidFill>
                            <a:srgbClr val="FFFFFF"/>
                          </a:solidFill>
                          <a:effectLst/>
                          <a:latin typeface="Arial" panose="020B0604020202020204" pitchFamily="34" charset="0"/>
                          <a:cs typeface="Arial" panose="020B0604020202020204" pitchFamily="34" charset="0"/>
                        </a:rPr>
                        <a:t>2 </a:t>
                      </a:r>
                      <a:r>
                        <a:rPr lang="en-CA" sz="1200" b="1" i="0" u="none" strike="noStrike" dirty="0" err="1">
                          <a:solidFill>
                            <a:srgbClr val="FFFFFF"/>
                          </a:solidFill>
                          <a:effectLst/>
                          <a:latin typeface="Arial" panose="020B0604020202020204" pitchFamily="34" charset="0"/>
                          <a:cs typeface="Arial" panose="020B0604020202020204" pitchFamily="34" charset="0"/>
                        </a:rPr>
                        <a:t>Yr</a:t>
                      </a:r>
                      <a:endParaRPr lang="en-CA"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accent3"/>
                    </a:solidFill>
                  </a:tcPr>
                </a:tc>
                <a:tc>
                  <a:txBody>
                    <a:bodyPr/>
                    <a:lstStyle/>
                    <a:p>
                      <a:pPr algn="ctr" fontAlgn="ctr"/>
                      <a:r>
                        <a:rPr lang="en-CA" sz="1200" b="1" i="0" u="none" strike="noStrike">
                          <a:solidFill>
                            <a:srgbClr val="FFFFFF"/>
                          </a:solidFill>
                          <a:effectLst/>
                          <a:latin typeface="Arial" panose="020B0604020202020204" pitchFamily="34" charset="0"/>
                          <a:cs typeface="Arial" panose="020B0604020202020204" pitchFamily="34" charset="0"/>
                        </a:rPr>
                        <a:t>3 Yr </a:t>
                      </a:r>
                    </a:p>
                  </a:txBody>
                  <a:tcPr marL="0" marR="0" marT="0" marB="0" anchor="ctr">
                    <a:lnL>
                      <a:noFill/>
                    </a:lnL>
                    <a:lnR>
                      <a:noFill/>
                    </a:lnR>
                    <a:lnT>
                      <a:noFill/>
                    </a:lnT>
                    <a:lnB>
                      <a:noFill/>
                    </a:lnB>
                    <a:solidFill>
                      <a:schemeClr val="accent3"/>
                    </a:solidFill>
                  </a:tcPr>
                </a:tc>
                <a:tc>
                  <a:txBody>
                    <a:bodyPr/>
                    <a:lstStyle/>
                    <a:p>
                      <a:pPr algn="ctr" fontAlgn="ctr"/>
                      <a:r>
                        <a:rPr lang="en-CA" sz="1200" b="1" i="0" u="none" strike="noStrike" dirty="0">
                          <a:solidFill>
                            <a:srgbClr val="FFFFFF"/>
                          </a:solidFill>
                          <a:effectLst/>
                          <a:latin typeface="Arial" panose="020B0604020202020204" pitchFamily="34" charset="0"/>
                          <a:cs typeface="Arial" panose="020B0604020202020204" pitchFamily="34" charset="0"/>
                        </a:rPr>
                        <a:t>5 </a:t>
                      </a:r>
                      <a:r>
                        <a:rPr lang="en-CA" sz="1200" b="1" i="0" u="none" strike="noStrike" dirty="0" err="1">
                          <a:solidFill>
                            <a:srgbClr val="FFFFFF"/>
                          </a:solidFill>
                          <a:effectLst/>
                          <a:latin typeface="Arial" panose="020B0604020202020204" pitchFamily="34" charset="0"/>
                          <a:cs typeface="Arial" panose="020B0604020202020204" pitchFamily="34" charset="0"/>
                        </a:rPr>
                        <a:t>Yr</a:t>
                      </a:r>
                      <a:endParaRPr lang="en-CA"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accent3"/>
                    </a:solidFill>
                  </a:tcPr>
                </a:tc>
                <a:tc>
                  <a:txBody>
                    <a:bodyPr/>
                    <a:lstStyle/>
                    <a:p>
                      <a:pPr algn="ctr" fontAlgn="ctr"/>
                      <a:r>
                        <a:rPr lang="en-CA" sz="1200" b="1" i="0" u="none" strike="noStrike" dirty="0">
                          <a:solidFill>
                            <a:srgbClr val="FFFFFF"/>
                          </a:solidFill>
                          <a:effectLst/>
                          <a:latin typeface="Arial" panose="020B0604020202020204" pitchFamily="34" charset="0"/>
                          <a:cs typeface="Arial" panose="020B0604020202020204" pitchFamily="34" charset="0"/>
                        </a:rPr>
                        <a:t>10 </a:t>
                      </a:r>
                      <a:r>
                        <a:rPr lang="en-CA" sz="1200" b="1" i="0" u="none" strike="noStrike" dirty="0" err="1">
                          <a:solidFill>
                            <a:srgbClr val="FFFFFF"/>
                          </a:solidFill>
                          <a:effectLst/>
                          <a:latin typeface="Arial" panose="020B0604020202020204" pitchFamily="34" charset="0"/>
                          <a:cs typeface="Arial" panose="020B0604020202020204" pitchFamily="34" charset="0"/>
                        </a:rPr>
                        <a:t>Yr</a:t>
                      </a:r>
                      <a:endParaRPr lang="en-CA"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accent3"/>
                    </a:solidFill>
                  </a:tcPr>
                </a:tc>
                <a:extLst>
                  <a:ext uri="{0D108BD9-81ED-4DB2-BD59-A6C34878D82A}">
                    <a16:rowId xmlns:a16="http://schemas.microsoft.com/office/drawing/2014/main" val="3641130615"/>
                  </a:ext>
                </a:extLst>
              </a:tr>
              <a:tr h="398532">
                <a:tc>
                  <a:txBody>
                    <a:bodyPr/>
                    <a:lstStyle/>
                    <a:p>
                      <a:pPr algn="l" fontAlgn="ctr"/>
                      <a:r>
                        <a:rPr lang="en-US" sz="1200" b="1" i="0" u="none" strike="noStrike" dirty="0">
                          <a:solidFill>
                            <a:schemeClr val="tx1"/>
                          </a:solidFill>
                          <a:effectLst/>
                          <a:latin typeface="Arial" panose="020B0604020202020204" pitchFamily="34" charset="0"/>
                          <a:cs typeface="Arial" panose="020B0604020202020204" pitchFamily="34" charset="0"/>
                        </a:rPr>
                        <a:t>Mackenzie Canadian Equity Fund – Series F</a:t>
                      </a:r>
                    </a:p>
                  </a:txBody>
                  <a:tcPr marL="95250" marR="0" marT="0" marB="0" anchor="ctr">
                    <a:lnL>
                      <a:noFill/>
                    </a:lnL>
                    <a:lnR>
                      <a:noFill/>
                    </a:lnR>
                    <a:lnT>
                      <a:noFill/>
                    </a:lnT>
                    <a:lnB w="6350" cap="flat" cmpd="sng" algn="ctr">
                      <a:solidFill>
                        <a:schemeClr val="accent3"/>
                      </a:solidFill>
                      <a:prstDash val="solid"/>
                      <a:round/>
                      <a:headEnd type="none" w="med" len="med"/>
                      <a:tailEnd type="none" w="med" len="med"/>
                    </a:lnB>
                    <a:solidFill>
                      <a:schemeClr val="accent1">
                        <a:lumMod val="40000"/>
                        <a:lumOff val="60000"/>
                      </a:schemeClr>
                    </a:solidFill>
                  </a:tcPr>
                </a:tc>
                <a:tc>
                  <a:txBody>
                    <a:bodyPr/>
                    <a:lstStyle/>
                    <a:p>
                      <a:pPr algn="ctr" fontAlgn="ctr"/>
                      <a:r>
                        <a:rPr lang="en-CA" sz="1200" b="1" i="0" u="none" strike="noStrike" dirty="0">
                          <a:solidFill>
                            <a:schemeClr val="tx1"/>
                          </a:solidFill>
                          <a:effectLst/>
                          <a:latin typeface="Arial" panose="020B0604020202020204" pitchFamily="34" charset="0"/>
                          <a:cs typeface="Arial" panose="020B0604020202020204" pitchFamily="34" charset="0"/>
                        </a:rPr>
                        <a:t>-1.9%</a:t>
                      </a:r>
                    </a:p>
                  </a:txBody>
                  <a:tcPr marL="0" marR="0" marT="0" marB="0" anchor="ctr">
                    <a:lnL>
                      <a:noFill/>
                    </a:lnL>
                    <a:lnR>
                      <a:noFill/>
                    </a:lnR>
                    <a:lnT>
                      <a:noFill/>
                    </a:lnT>
                    <a:lnB w="6350" cap="flat" cmpd="sng" algn="ctr">
                      <a:solidFill>
                        <a:schemeClr val="accent3"/>
                      </a:solidFill>
                      <a:prstDash val="solid"/>
                      <a:round/>
                      <a:headEnd type="none" w="med" len="med"/>
                      <a:tailEnd type="none" w="med" len="med"/>
                    </a:lnB>
                    <a:solidFill>
                      <a:schemeClr val="accent1">
                        <a:lumMod val="40000"/>
                        <a:lumOff val="60000"/>
                      </a:schemeClr>
                    </a:solidFill>
                  </a:tcPr>
                </a:tc>
                <a:tc>
                  <a:txBody>
                    <a:bodyPr/>
                    <a:lstStyle/>
                    <a:p>
                      <a:pPr algn="ctr" fontAlgn="ctr"/>
                      <a:r>
                        <a:rPr lang="en-CA" sz="1200" b="1" i="0" u="none" strike="noStrike">
                          <a:solidFill>
                            <a:schemeClr val="tx1"/>
                          </a:solidFill>
                          <a:effectLst/>
                          <a:latin typeface="Arial" panose="020B0604020202020204" pitchFamily="34" charset="0"/>
                          <a:cs typeface="Arial" panose="020B0604020202020204" pitchFamily="34" charset="0"/>
                        </a:rPr>
                        <a:t>4.8%</a:t>
                      </a:r>
                    </a:p>
                  </a:txBody>
                  <a:tcPr marL="0" marR="0" marT="0" marB="0" anchor="ctr">
                    <a:lnL>
                      <a:noFill/>
                    </a:lnL>
                    <a:lnR>
                      <a:noFill/>
                    </a:lnR>
                    <a:lnT>
                      <a:noFill/>
                    </a:lnT>
                    <a:lnB w="6350" cap="flat" cmpd="sng" algn="ctr">
                      <a:solidFill>
                        <a:schemeClr val="accent3"/>
                      </a:solidFill>
                      <a:prstDash val="solid"/>
                      <a:round/>
                      <a:headEnd type="none" w="med" len="med"/>
                      <a:tailEnd type="none" w="med" len="med"/>
                    </a:lnB>
                    <a:solidFill>
                      <a:schemeClr val="accent1">
                        <a:lumMod val="40000"/>
                        <a:lumOff val="60000"/>
                      </a:schemeClr>
                    </a:solidFill>
                  </a:tcPr>
                </a:tc>
                <a:tc>
                  <a:txBody>
                    <a:bodyPr/>
                    <a:lstStyle/>
                    <a:p>
                      <a:pPr algn="ctr" fontAlgn="ctr"/>
                      <a:r>
                        <a:rPr lang="en-CA" sz="1200" b="1" i="0" u="none" strike="noStrike" dirty="0">
                          <a:solidFill>
                            <a:schemeClr val="tx1"/>
                          </a:solidFill>
                          <a:effectLst/>
                          <a:latin typeface="Arial" panose="020B0604020202020204" pitchFamily="34" charset="0"/>
                          <a:cs typeface="Arial" panose="020B0604020202020204" pitchFamily="34" charset="0"/>
                        </a:rPr>
                        <a:t>17.0%</a:t>
                      </a:r>
                    </a:p>
                  </a:txBody>
                  <a:tcPr marL="0" marR="0" marT="0" marB="0" anchor="ctr">
                    <a:lnL>
                      <a:noFill/>
                    </a:lnL>
                    <a:lnR>
                      <a:noFill/>
                    </a:lnR>
                    <a:lnT>
                      <a:noFill/>
                    </a:lnT>
                    <a:lnB w="6350" cap="flat" cmpd="sng" algn="ctr">
                      <a:solidFill>
                        <a:schemeClr val="accent3"/>
                      </a:solidFill>
                      <a:prstDash val="solid"/>
                      <a:round/>
                      <a:headEnd type="none" w="med" len="med"/>
                      <a:tailEnd type="none" w="med" len="med"/>
                    </a:lnB>
                    <a:solidFill>
                      <a:schemeClr val="accent1">
                        <a:lumMod val="40000"/>
                        <a:lumOff val="60000"/>
                      </a:schemeClr>
                    </a:solidFill>
                  </a:tcPr>
                </a:tc>
                <a:tc>
                  <a:txBody>
                    <a:bodyPr/>
                    <a:lstStyle/>
                    <a:p>
                      <a:pPr algn="ctr" fontAlgn="ctr"/>
                      <a:r>
                        <a:rPr lang="en-CA" sz="1200" b="1" i="0" u="none" strike="noStrike" dirty="0">
                          <a:solidFill>
                            <a:schemeClr val="tx1"/>
                          </a:solidFill>
                          <a:effectLst/>
                          <a:latin typeface="Arial" panose="020B0604020202020204" pitchFamily="34" charset="0"/>
                          <a:cs typeface="Arial" panose="020B0604020202020204" pitchFamily="34" charset="0"/>
                        </a:rPr>
                        <a:t>12.0%</a:t>
                      </a:r>
                    </a:p>
                  </a:txBody>
                  <a:tcPr marL="0" marR="0" marT="0" marB="0" anchor="ctr">
                    <a:lnL>
                      <a:noFill/>
                    </a:lnL>
                    <a:lnR>
                      <a:noFill/>
                    </a:lnR>
                    <a:lnT>
                      <a:noFill/>
                    </a:lnT>
                    <a:lnB w="6350" cap="flat" cmpd="sng" algn="ctr">
                      <a:solidFill>
                        <a:schemeClr val="accent3"/>
                      </a:solidFill>
                      <a:prstDash val="solid"/>
                      <a:round/>
                      <a:headEnd type="none" w="med" len="med"/>
                      <a:tailEnd type="none" w="med" len="med"/>
                    </a:lnB>
                    <a:solidFill>
                      <a:schemeClr val="accent1">
                        <a:lumMod val="40000"/>
                        <a:lumOff val="60000"/>
                      </a:schemeClr>
                    </a:solidFill>
                  </a:tcPr>
                </a:tc>
                <a:tc>
                  <a:txBody>
                    <a:bodyPr/>
                    <a:lstStyle/>
                    <a:p>
                      <a:pPr algn="ctr" fontAlgn="ctr"/>
                      <a:r>
                        <a:rPr lang="en-CA" sz="1200" b="1" i="0" u="none" strike="noStrike" dirty="0">
                          <a:solidFill>
                            <a:schemeClr val="tx1"/>
                          </a:solidFill>
                          <a:effectLst/>
                          <a:latin typeface="Arial" panose="020B0604020202020204" pitchFamily="34" charset="0"/>
                          <a:cs typeface="Arial" panose="020B0604020202020204" pitchFamily="34" charset="0"/>
                        </a:rPr>
                        <a:t>9.4%</a:t>
                      </a:r>
                    </a:p>
                  </a:txBody>
                  <a:tcPr marL="0" marR="0" marT="0" marB="0" anchor="ctr">
                    <a:lnL>
                      <a:noFill/>
                    </a:lnL>
                    <a:lnR>
                      <a:noFill/>
                    </a:lnR>
                    <a:lnT>
                      <a:noFill/>
                    </a:lnT>
                    <a:lnB w="6350" cap="flat" cmpd="sng" algn="ctr">
                      <a:solidFill>
                        <a:schemeClr val="accent3"/>
                      </a:solidFill>
                      <a:prstDash val="solid"/>
                      <a:round/>
                      <a:headEnd type="none" w="med" len="med"/>
                      <a:tailEnd type="none" w="med" len="med"/>
                    </a:lnB>
                    <a:solidFill>
                      <a:schemeClr val="accent1">
                        <a:lumMod val="40000"/>
                        <a:lumOff val="60000"/>
                      </a:schemeClr>
                    </a:solidFill>
                  </a:tcPr>
                </a:tc>
                <a:tc>
                  <a:txBody>
                    <a:bodyPr/>
                    <a:lstStyle/>
                    <a:p>
                      <a:pPr algn="ctr" fontAlgn="ctr"/>
                      <a:r>
                        <a:rPr lang="en-CA" sz="1200" b="1" i="0" u="none" strike="noStrike" dirty="0">
                          <a:solidFill>
                            <a:schemeClr val="tx1"/>
                          </a:solidFill>
                          <a:effectLst/>
                          <a:latin typeface="Arial" panose="020B0604020202020204" pitchFamily="34" charset="0"/>
                          <a:cs typeface="Arial" panose="020B0604020202020204" pitchFamily="34" charset="0"/>
                        </a:rPr>
                        <a:t>9.4%</a:t>
                      </a:r>
                    </a:p>
                  </a:txBody>
                  <a:tcPr marL="0" marR="0" marT="0" marB="0" anchor="ctr">
                    <a:lnL>
                      <a:noFill/>
                    </a:lnL>
                    <a:lnR>
                      <a:noFill/>
                    </a:lnR>
                    <a:lnT>
                      <a:noFill/>
                    </a:lnT>
                    <a:lnB w="6350" cap="flat" cmpd="sng" algn="ctr">
                      <a:solidFill>
                        <a:schemeClr val="accent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50895202"/>
                  </a:ext>
                </a:extLst>
              </a:tr>
              <a:tr h="398532">
                <a:tc>
                  <a:txBody>
                    <a:bodyPr/>
                    <a:lstStyle/>
                    <a:p>
                      <a:pPr algn="l" fontAlgn="ctr"/>
                      <a:r>
                        <a:rPr lang="en-CA" sz="1200" b="0" i="0" u="none" strike="noStrike" dirty="0">
                          <a:solidFill>
                            <a:schemeClr val="tx1"/>
                          </a:solidFill>
                          <a:effectLst/>
                          <a:latin typeface="Arial" panose="020B0604020202020204" pitchFamily="34" charset="0"/>
                          <a:cs typeface="Arial" panose="020B0604020202020204" pitchFamily="34" charset="0"/>
                        </a:rPr>
                        <a:t>S&amp;P/TSX composite TR</a:t>
                      </a:r>
                    </a:p>
                  </a:txBody>
                  <a:tcPr marL="9525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a:solidFill>
                            <a:schemeClr val="tx1"/>
                          </a:solidFill>
                          <a:effectLst/>
                          <a:latin typeface="Arial" panose="020B0604020202020204" pitchFamily="34" charset="0"/>
                          <a:cs typeface="Arial" panose="020B0604020202020204" pitchFamily="34" charset="0"/>
                        </a:rPr>
                        <a:t>-7.2%</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a:solidFill>
                            <a:schemeClr val="tx1"/>
                          </a:solidFill>
                          <a:effectLst/>
                          <a:latin typeface="Arial" panose="020B0604020202020204" pitchFamily="34" charset="0"/>
                          <a:cs typeface="Arial" panose="020B0604020202020204" pitchFamily="34" charset="0"/>
                        </a:rPr>
                        <a:t>-3.4%</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a:solidFill>
                            <a:schemeClr val="tx1"/>
                          </a:solidFill>
                          <a:effectLst/>
                          <a:latin typeface="Arial" panose="020B0604020202020204" pitchFamily="34" charset="0"/>
                          <a:cs typeface="Arial" panose="020B0604020202020204" pitchFamily="34" charset="0"/>
                        </a:rPr>
                        <a:t>11.3%</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a:solidFill>
                            <a:schemeClr val="tx1"/>
                          </a:solidFill>
                          <a:effectLst/>
                          <a:latin typeface="Arial" panose="020B0604020202020204" pitchFamily="34" charset="0"/>
                          <a:cs typeface="Arial" panose="020B0604020202020204" pitchFamily="34" charset="0"/>
                        </a:rPr>
                        <a:t>8.7%</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a:solidFill>
                            <a:schemeClr val="tx1"/>
                          </a:solidFill>
                          <a:effectLst/>
                          <a:latin typeface="Arial" panose="020B0604020202020204" pitchFamily="34" charset="0"/>
                          <a:cs typeface="Arial" panose="020B0604020202020204" pitchFamily="34" charset="0"/>
                        </a:rPr>
                        <a:t>8.1%</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8.1%</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975191113"/>
                  </a:ext>
                </a:extLst>
              </a:tr>
              <a:tr h="398532">
                <a:tc>
                  <a:txBody>
                    <a:bodyPr/>
                    <a:lstStyle/>
                    <a:p>
                      <a:pPr algn="l" fontAlgn="ctr"/>
                      <a:r>
                        <a:rPr lang="en-US" sz="1200" b="0" i="0" u="none" strike="noStrike" dirty="0">
                          <a:solidFill>
                            <a:schemeClr val="tx1"/>
                          </a:solidFill>
                          <a:effectLst/>
                          <a:latin typeface="Arial" panose="020B0604020202020204" pitchFamily="34" charset="0"/>
                          <a:cs typeface="Arial" panose="020B0604020202020204" pitchFamily="34" charset="0"/>
                        </a:rPr>
                        <a:t>Morningstar Canadian Equity Peer Group</a:t>
                      </a:r>
                    </a:p>
                  </a:txBody>
                  <a:tcPr marL="9525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a:solidFill>
                            <a:schemeClr val="tx1"/>
                          </a:solidFill>
                          <a:effectLst/>
                          <a:latin typeface="Arial" panose="020B0604020202020204" pitchFamily="34" charset="0"/>
                          <a:cs typeface="Arial" panose="020B0604020202020204" pitchFamily="34" charset="0"/>
                        </a:rPr>
                        <a:t>-6.0%</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-2.2%</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a:solidFill>
                            <a:schemeClr val="tx1"/>
                          </a:solidFill>
                          <a:effectLst/>
                          <a:latin typeface="Arial" panose="020B0604020202020204" pitchFamily="34" charset="0"/>
                          <a:cs typeface="Arial" panose="020B0604020202020204" pitchFamily="34" charset="0"/>
                        </a:rPr>
                        <a:t>12.2%</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a:solidFill>
                            <a:schemeClr val="tx1"/>
                          </a:solidFill>
                          <a:effectLst/>
                          <a:latin typeface="Arial" panose="020B0604020202020204" pitchFamily="34" charset="0"/>
                          <a:cs typeface="Arial" panose="020B0604020202020204" pitchFamily="34" charset="0"/>
                        </a:rPr>
                        <a:t>7.8%</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a:solidFill>
                            <a:schemeClr val="tx1"/>
                          </a:solidFill>
                          <a:effectLst/>
                          <a:latin typeface="Arial" panose="020B0604020202020204" pitchFamily="34" charset="0"/>
                          <a:cs typeface="Arial" panose="020B0604020202020204" pitchFamily="34" charset="0"/>
                        </a:rPr>
                        <a:t>6.9%</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7.9%</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225559778"/>
                  </a:ext>
                </a:extLst>
              </a:tr>
              <a:tr h="398532">
                <a:tc>
                  <a:txBody>
                    <a:bodyPr/>
                    <a:lstStyle/>
                    <a:p>
                      <a:pPr algn="l" fontAlgn="ctr"/>
                      <a:r>
                        <a:rPr lang="en-CA" sz="1200" b="0" i="0" u="none" strike="noStrike" dirty="0">
                          <a:solidFill>
                            <a:schemeClr val="tx1"/>
                          </a:solidFill>
                          <a:effectLst/>
                          <a:latin typeface="Arial" panose="020B0604020202020204" pitchFamily="34" charset="0"/>
                          <a:cs typeface="Arial" panose="020B0604020202020204" pitchFamily="34" charset="0"/>
                        </a:rPr>
                        <a:t>Percentage of peers beaten </a:t>
                      </a:r>
                    </a:p>
                  </a:txBody>
                  <a:tcPr marL="9525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85</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89</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88</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94</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95</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ctr"/>
                      <a:r>
                        <a:rPr lang="en-CA" sz="1200" b="0" i="0" u="none" strike="noStrike" dirty="0">
                          <a:solidFill>
                            <a:schemeClr val="tx1"/>
                          </a:solidFill>
                          <a:effectLst/>
                          <a:latin typeface="Arial" panose="020B0604020202020204" pitchFamily="34" charset="0"/>
                          <a:cs typeface="Arial" panose="020B0604020202020204" pitchFamily="34" charset="0"/>
                        </a:rPr>
                        <a:t>86</a:t>
                      </a:r>
                    </a:p>
                  </a:txBody>
                  <a:tcPr marL="0" marR="0" marT="0" marB="0" anchor="ctr">
                    <a:lnL>
                      <a:noFill/>
                    </a:lnL>
                    <a:lnR>
                      <a:noFill/>
                    </a:lnR>
                    <a:lnT w="6350" cap="flat" cmpd="sng" algn="ctr">
                      <a:solidFill>
                        <a:schemeClr val="accent3"/>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03796296"/>
                  </a:ext>
                </a:extLst>
              </a:tr>
            </a:tbl>
          </a:graphicData>
        </a:graphic>
      </p:graphicFrame>
      <p:sp>
        <p:nvSpPr>
          <p:cNvPr id="30" name="Oval 29">
            <a:extLst>
              <a:ext uri="{FF2B5EF4-FFF2-40B4-BE49-F238E27FC236}">
                <a16:creationId xmlns:a16="http://schemas.microsoft.com/office/drawing/2014/main" id="{3AE1FF39-8287-4E7D-B872-C15062029A3D}"/>
              </a:ext>
            </a:extLst>
          </p:cNvPr>
          <p:cNvSpPr/>
          <p:nvPr/>
        </p:nvSpPr>
        <p:spPr>
          <a:xfrm>
            <a:off x="6989446" y="4546197"/>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36" name="Oval 35">
            <a:extLst>
              <a:ext uri="{FF2B5EF4-FFF2-40B4-BE49-F238E27FC236}">
                <a16:creationId xmlns:a16="http://schemas.microsoft.com/office/drawing/2014/main" id="{A5191004-9823-C426-7E58-408F1CAE55F1}"/>
              </a:ext>
            </a:extLst>
          </p:cNvPr>
          <p:cNvSpPr/>
          <p:nvPr/>
        </p:nvSpPr>
        <p:spPr>
          <a:xfrm>
            <a:off x="6989446" y="5024148"/>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37" name="Oval 36">
            <a:extLst>
              <a:ext uri="{FF2B5EF4-FFF2-40B4-BE49-F238E27FC236}">
                <a16:creationId xmlns:a16="http://schemas.microsoft.com/office/drawing/2014/main" id="{1C8210D5-328D-4839-2F0D-44F8D65C709A}"/>
              </a:ext>
            </a:extLst>
          </p:cNvPr>
          <p:cNvSpPr/>
          <p:nvPr/>
        </p:nvSpPr>
        <p:spPr>
          <a:xfrm>
            <a:off x="6989446" y="5510577"/>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38" name="Oval 37">
            <a:extLst>
              <a:ext uri="{FF2B5EF4-FFF2-40B4-BE49-F238E27FC236}">
                <a16:creationId xmlns:a16="http://schemas.microsoft.com/office/drawing/2014/main" id="{6DA618A7-FC78-558A-12E8-3727E66627B1}"/>
              </a:ext>
            </a:extLst>
          </p:cNvPr>
          <p:cNvSpPr/>
          <p:nvPr/>
        </p:nvSpPr>
        <p:spPr>
          <a:xfrm>
            <a:off x="10116034" y="4566149"/>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39" name="Oval 38">
            <a:extLst>
              <a:ext uri="{FF2B5EF4-FFF2-40B4-BE49-F238E27FC236}">
                <a16:creationId xmlns:a16="http://schemas.microsoft.com/office/drawing/2014/main" id="{9BA92E5D-E3A5-4235-ECC7-3CB386588DB5}"/>
              </a:ext>
            </a:extLst>
          </p:cNvPr>
          <p:cNvSpPr/>
          <p:nvPr/>
        </p:nvSpPr>
        <p:spPr>
          <a:xfrm>
            <a:off x="10116034" y="5044100"/>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40" name="Oval 39">
            <a:extLst>
              <a:ext uri="{FF2B5EF4-FFF2-40B4-BE49-F238E27FC236}">
                <a16:creationId xmlns:a16="http://schemas.microsoft.com/office/drawing/2014/main" id="{33FD395B-E462-EFF7-C32F-DE37ABDCCBE5}"/>
              </a:ext>
            </a:extLst>
          </p:cNvPr>
          <p:cNvSpPr/>
          <p:nvPr/>
        </p:nvSpPr>
        <p:spPr>
          <a:xfrm>
            <a:off x="10116034" y="5530529"/>
            <a:ext cx="182880" cy="182880"/>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62079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AF077C-DF5C-CA1E-C9F1-ED8D0DA057C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920" t="2808" r="5045" b="32125"/>
          <a:stretch/>
        </p:blipFill>
        <p:spPr>
          <a:xfrm>
            <a:off x="457200" y="2395538"/>
            <a:ext cx="3033961" cy="3035808"/>
          </a:xfrm>
          <a:prstGeom prst="ellipse">
            <a:avLst/>
          </a:prstGeom>
          <a:blipFill dpi="0" rotWithShape="1">
            <a:blip r:embed="rId3">
              <a:extLst>
                <a:ext uri="{28A0092B-C50C-407E-A947-70E740481C1C}">
                  <a14:useLocalDpi xmlns:a14="http://schemas.microsoft.com/office/drawing/2010/main"/>
                </a:ext>
              </a:extLst>
            </a:blip>
            <a:srcRect/>
            <a:stretch>
              <a:fillRect t="-2232" r="-2232"/>
            </a:stretch>
          </a:blipFill>
          <a:ln>
            <a:solidFill>
              <a:schemeClr val="bg1"/>
            </a:solidFill>
          </a:ln>
        </p:spPr>
      </p:pic>
      <p:sp>
        <p:nvSpPr>
          <p:cNvPr id="4" name="Text Placeholder 3">
            <a:extLst>
              <a:ext uri="{FF2B5EF4-FFF2-40B4-BE49-F238E27FC236}">
                <a16:creationId xmlns:a16="http://schemas.microsoft.com/office/drawing/2014/main" id="{CE83E179-4F91-60CE-1279-273E41DDBC84}"/>
              </a:ext>
            </a:extLst>
          </p:cNvPr>
          <p:cNvSpPr>
            <a:spLocks noGrp="1"/>
          </p:cNvSpPr>
          <p:nvPr>
            <p:ph type="body" sz="quarter" idx="14"/>
          </p:nvPr>
        </p:nvSpPr>
        <p:spPr/>
        <p:txBody>
          <a:bodyPr/>
          <a:lstStyle/>
          <a:p>
            <a:endParaRPr lang="en-CA" dirty="0"/>
          </a:p>
        </p:txBody>
      </p:sp>
      <p:sp>
        <p:nvSpPr>
          <p:cNvPr id="5" name="Title 2">
            <a:extLst>
              <a:ext uri="{FF2B5EF4-FFF2-40B4-BE49-F238E27FC236}">
                <a16:creationId xmlns:a16="http://schemas.microsoft.com/office/drawing/2014/main" id="{00AE9316-55B9-3B01-73E8-D20042FCF035}"/>
              </a:ext>
            </a:extLst>
          </p:cNvPr>
          <p:cNvSpPr>
            <a:spLocks noGrp="1"/>
          </p:cNvSpPr>
          <p:nvPr>
            <p:ph type="title"/>
          </p:nvPr>
        </p:nvSpPr>
        <p:spPr/>
        <p:txBody>
          <a:bodyPr/>
          <a:lstStyle/>
          <a:p>
            <a:r>
              <a:rPr lang="en-US" dirty="0"/>
              <a:t>Tim Johal, </a:t>
            </a:r>
            <a:r>
              <a:rPr lang="en-US" sz="2400" b="0" dirty="0"/>
              <a:t>CFA</a:t>
            </a:r>
            <a:endParaRPr lang="en-US" b="0" dirty="0"/>
          </a:p>
        </p:txBody>
      </p:sp>
      <p:sp>
        <p:nvSpPr>
          <p:cNvPr id="8" name="Subtitle 1">
            <a:extLst>
              <a:ext uri="{FF2B5EF4-FFF2-40B4-BE49-F238E27FC236}">
                <a16:creationId xmlns:a16="http://schemas.microsoft.com/office/drawing/2014/main" id="{63D71EDC-A56A-392E-3CE8-CF36EC9FA9E4}"/>
              </a:ext>
            </a:extLst>
          </p:cNvPr>
          <p:cNvSpPr>
            <a:spLocks noGrp="1"/>
          </p:cNvSpPr>
          <p:nvPr>
            <p:ph type="subTitle" idx="10"/>
          </p:nvPr>
        </p:nvSpPr>
        <p:spPr/>
        <p:txBody>
          <a:bodyPr/>
          <a:lstStyle/>
          <a:p>
            <a:r>
              <a:rPr lang="en-CA" dirty="0"/>
              <a:t>VP, Portfolio Manager</a:t>
            </a:r>
          </a:p>
        </p:txBody>
      </p:sp>
      <p:sp>
        <p:nvSpPr>
          <p:cNvPr id="9" name="TextBox 8">
            <a:extLst>
              <a:ext uri="{FF2B5EF4-FFF2-40B4-BE49-F238E27FC236}">
                <a16:creationId xmlns:a16="http://schemas.microsoft.com/office/drawing/2014/main" id="{17F4FDA4-51A5-B2A1-A79C-D014C653581F}"/>
              </a:ext>
            </a:extLst>
          </p:cNvPr>
          <p:cNvSpPr txBox="1"/>
          <p:nvPr/>
        </p:nvSpPr>
        <p:spPr>
          <a:xfrm>
            <a:off x="328595" y="1006039"/>
            <a:ext cx="10074602"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Mackenzie Canadian Dividend Fund</a:t>
            </a:r>
            <a:endParaRPr lang="en-CA" sz="3600" dirty="0">
              <a:latin typeface="Arial" panose="020B0604020202020204" pitchFamily="34" charset="0"/>
              <a:cs typeface="Arial" panose="020B0604020202020204" pitchFamily="34" charset="0"/>
            </a:endParaRPr>
          </a:p>
        </p:txBody>
      </p:sp>
      <p:pic>
        <p:nvPicPr>
          <p:cNvPr id="20" name="Picture Placeholder 19">
            <a:extLst>
              <a:ext uri="{FF2B5EF4-FFF2-40B4-BE49-F238E27FC236}">
                <a16:creationId xmlns:a16="http://schemas.microsoft.com/office/drawing/2014/main" id="{A6A930B1-592A-207A-43B5-40782A49EFC8}"/>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a:ext>
            </a:extLst>
          </a:blip>
          <a:srcRect l="9752" t="2917" r="10040" b="39758"/>
          <a:stretch/>
        </p:blipFill>
        <p:spPr>
          <a:xfrm>
            <a:off x="457200" y="2395538"/>
            <a:ext cx="3032125" cy="3033712"/>
          </a:xfrm>
          <a:ln w="28575">
            <a:solidFill>
              <a:schemeClr val="bg1"/>
            </a:solidFill>
          </a:ln>
        </p:spPr>
      </p:pic>
    </p:spTree>
    <p:extLst>
      <p:ext uri="{BB962C8B-B14F-4D97-AF65-F5344CB8AC3E}">
        <p14:creationId xmlns:p14="http://schemas.microsoft.com/office/powerpoint/2010/main" val="283716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C42926-A450-F24B-9530-7693ABB526EC}"/>
              </a:ext>
            </a:extLst>
          </p:cNvPr>
          <p:cNvSpPr>
            <a:spLocks noGrp="1"/>
          </p:cNvSpPr>
          <p:nvPr>
            <p:ph type="title"/>
          </p:nvPr>
        </p:nvSpPr>
        <p:spPr>
          <a:xfrm>
            <a:off x="3546093" y="777240"/>
            <a:ext cx="8562488" cy="822960"/>
          </a:xfrm>
        </p:spPr>
        <p:txBody>
          <a:bodyPr/>
          <a:lstStyle/>
          <a:p>
            <a:r>
              <a:rPr lang="en-US" dirty="0"/>
              <a:t>We have </a:t>
            </a:r>
            <a:r>
              <a:rPr lang="en-US" dirty="0">
                <a:solidFill>
                  <a:schemeClr val="accent2"/>
                </a:solidFill>
              </a:rPr>
              <a:t>conviction</a:t>
            </a:r>
            <a:r>
              <a:rPr lang="en-US" dirty="0"/>
              <a:t> in dividend investing…</a:t>
            </a:r>
            <a:br>
              <a:rPr lang="en-US" dirty="0"/>
            </a:br>
            <a:endParaRPr lang="en-US" dirty="0"/>
          </a:p>
        </p:txBody>
      </p:sp>
      <p:sp>
        <p:nvSpPr>
          <p:cNvPr id="4" name="Content Placeholder 3">
            <a:extLst>
              <a:ext uri="{FF2B5EF4-FFF2-40B4-BE49-F238E27FC236}">
                <a16:creationId xmlns:a16="http://schemas.microsoft.com/office/drawing/2014/main" id="{2BD7425C-A23D-B541-AFD1-AB7AB47F9AB7}"/>
              </a:ext>
            </a:extLst>
          </p:cNvPr>
          <p:cNvSpPr>
            <a:spLocks noGrp="1"/>
          </p:cNvSpPr>
          <p:nvPr>
            <p:ph idx="1"/>
          </p:nvPr>
        </p:nvSpPr>
        <p:spPr>
          <a:xfrm>
            <a:off x="3543301" y="2870366"/>
            <a:ext cx="7702876" cy="1484820"/>
          </a:xfrm>
        </p:spPr>
        <p:txBody>
          <a:bodyPr/>
          <a:lstStyle/>
          <a:p>
            <a:pPr marL="0" indent="0">
              <a:buNone/>
            </a:pPr>
            <a:r>
              <a:rPr lang="en-US" sz="3200" dirty="0">
                <a:solidFill>
                  <a:schemeClr val="accent3"/>
                </a:solidFill>
              </a:rPr>
              <a:t>We believe that investing in</a:t>
            </a:r>
            <a:r>
              <a:rPr lang="en-US" sz="3200" dirty="0"/>
              <a:t> </a:t>
            </a:r>
            <a:r>
              <a:rPr lang="en-US" sz="3200" b="1" dirty="0">
                <a:solidFill>
                  <a:schemeClr val="accent2"/>
                </a:solidFill>
              </a:rPr>
              <a:t>quality, dividend-paying</a:t>
            </a:r>
            <a:r>
              <a:rPr lang="en-US" sz="3200" dirty="0"/>
              <a:t> </a:t>
            </a:r>
            <a:r>
              <a:rPr lang="en-US" sz="3200" dirty="0">
                <a:solidFill>
                  <a:schemeClr val="accent3"/>
                </a:solidFill>
              </a:rPr>
              <a:t>companies with an attractive </a:t>
            </a:r>
            <a:r>
              <a:rPr lang="en-US" sz="3200" b="1" dirty="0">
                <a:solidFill>
                  <a:schemeClr val="accent2"/>
                </a:solidFill>
              </a:rPr>
              <a:t>margin of safety </a:t>
            </a:r>
            <a:r>
              <a:rPr lang="en-US" sz="3200" dirty="0">
                <a:solidFill>
                  <a:schemeClr val="accent3"/>
                </a:solidFill>
              </a:rPr>
              <a:t>will deliver strong, risk-adjusted returns over </a:t>
            </a:r>
            <a:br>
              <a:rPr lang="en-US" sz="3200" dirty="0">
                <a:solidFill>
                  <a:schemeClr val="accent3"/>
                </a:solidFill>
              </a:rPr>
            </a:br>
            <a:r>
              <a:rPr lang="en-US" sz="3200" dirty="0">
                <a:solidFill>
                  <a:schemeClr val="accent3"/>
                </a:solidFill>
              </a:rPr>
              <a:t>a market cycle.</a:t>
            </a:r>
            <a:br>
              <a:rPr lang="en-US" sz="2800" dirty="0"/>
            </a:br>
            <a:endParaRPr lang="en-US" sz="2800" dirty="0"/>
          </a:p>
        </p:txBody>
      </p:sp>
    </p:spTree>
    <p:extLst>
      <p:ext uri="{BB962C8B-B14F-4D97-AF65-F5344CB8AC3E}">
        <p14:creationId xmlns:p14="http://schemas.microsoft.com/office/powerpoint/2010/main" val="141633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FSPANMODE" val="span"/>
</p:tagLst>
</file>

<file path=ppt/tags/tag4.xml><?xml version="1.0" encoding="utf-8"?>
<p:tagLst xmlns:a="http://schemas.openxmlformats.org/drawingml/2006/main" xmlns:r="http://schemas.openxmlformats.org/officeDocument/2006/relationships" xmlns:p="http://schemas.openxmlformats.org/presentationml/2006/main">
  <p:tag name="AFSPANMODE" val="span"/>
</p:tagLst>
</file>

<file path=ppt/tags/tag5.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Sub-section master">
  <a:themeElements>
    <a:clrScheme name="Custom 265">
      <a:dk1>
        <a:srgbClr val="000000"/>
      </a:dk1>
      <a:lt1>
        <a:srgbClr val="FFFFFF"/>
      </a:lt1>
      <a:dk2>
        <a:srgbClr val="0F2C51"/>
      </a:dk2>
      <a:lt2>
        <a:srgbClr val="E9E9E9"/>
      </a:lt2>
      <a:accent1>
        <a:srgbClr val="69B2E2"/>
      </a:accent1>
      <a:accent2>
        <a:srgbClr val="E87524"/>
      </a:accent2>
      <a:accent3>
        <a:srgbClr val="005486"/>
      </a:accent3>
      <a:accent4>
        <a:srgbClr val="0F2C51"/>
      </a:accent4>
      <a:accent5>
        <a:srgbClr val="F05327"/>
      </a:accent5>
      <a:accent6>
        <a:srgbClr val="F8971F"/>
      </a:accent6>
      <a:hlink>
        <a:srgbClr val="005486"/>
      </a:hlink>
      <a:folHlink>
        <a:srgbClr val="E87524"/>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0" i="0" dirty="0" smtClean="0">
            <a:solidFill>
              <a:schemeClr val="tx1"/>
            </a:solidFill>
            <a:latin typeface="Noto Sans" panose="020B0502040504020204" pitchFamily="34" charset="0"/>
            <a:ea typeface="Noto Sans" panose="020B0502040504020204" pitchFamily="34" charset="0"/>
            <a:cs typeface="Noto Sans" panose="020B0502040504020204" pitchFamily="34" charset="0"/>
          </a:defRPr>
        </a:defPPr>
      </a:lstStyle>
    </a:txDef>
  </a:objectDefaults>
  <a:extraClrSchemeLst/>
  <a:extLst>
    <a:ext uri="{05A4C25C-085E-4340-85A3-A5531E510DB2}">
      <thm15:themeFamily xmlns:thm15="http://schemas.microsoft.com/office/thememl/2012/main" name="Presentation13" id="{3613FFD1-5F54-8147-B7F5-00651990351D}" vid="{B4B82086-7D79-A140-95AA-103D8AE5F0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EE8FC295B3F948BF206A9460698910" ma:contentTypeVersion="16" ma:contentTypeDescription="Create a new document." ma:contentTypeScope="" ma:versionID="0dc98dc68b0da433594eddf30e58620b">
  <xsd:schema xmlns:xsd="http://www.w3.org/2001/XMLSchema" xmlns:xs="http://www.w3.org/2001/XMLSchema" xmlns:p="http://schemas.microsoft.com/office/2006/metadata/properties" xmlns:ns2="4bb712e7-f970-4823-a916-8466ca70d6c0" xmlns:ns3="d9a4e35d-2849-444a-b9de-7a1c20c52720" targetNamespace="http://schemas.microsoft.com/office/2006/metadata/properties" ma:root="true" ma:fieldsID="0e949e08517a118f26b4cb44df9112c3" ns2:_="" ns3:_="">
    <xsd:import namespace="4bb712e7-f970-4823-a916-8466ca70d6c0"/>
    <xsd:import namespace="d9a4e35d-2849-444a-b9de-7a1c20c527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712e7-f970-4823-a916-8466ca70d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2beee38-73e6-464b-95cf-6ff276da4fa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a4e35d-2849-444a-b9de-7a1c20c527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9fbfbb-b979-4804-9a4d-8a1ba0dc7bee}" ma:internalName="TaxCatchAll" ma:showField="CatchAllData" ma:web="d9a4e35d-2849-444a-b9de-7a1c20c52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b712e7-f970-4823-a916-8466ca70d6c0">
      <Terms xmlns="http://schemas.microsoft.com/office/infopath/2007/PartnerControls"/>
    </lcf76f155ced4ddcb4097134ff3c332f>
    <TaxCatchAll xmlns="d9a4e35d-2849-444a-b9de-7a1c20c52720" xsi:nil="true"/>
  </documentManagement>
</p:properties>
</file>

<file path=customXml/itemProps1.xml><?xml version="1.0" encoding="utf-8"?>
<ds:datastoreItem xmlns:ds="http://schemas.openxmlformats.org/officeDocument/2006/customXml" ds:itemID="{32E61FB3-EDD8-413E-B4CF-E8AAB8BD3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712e7-f970-4823-a916-8466ca70d6c0"/>
    <ds:schemaRef ds:uri="d9a4e35d-2849-444a-b9de-7a1c20c52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C2EDEF-4BB0-44B1-B420-9D2AFE977868}">
  <ds:schemaRefs>
    <ds:schemaRef ds:uri="http://schemas.microsoft.com/sharepoint/v3/contenttype/forms"/>
  </ds:schemaRefs>
</ds:datastoreItem>
</file>

<file path=customXml/itemProps3.xml><?xml version="1.0" encoding="utf-8"?>
<ds:datastoreItem xmlns:ds="http://schemas.openxmlformats.org/officeDocument/2006/customXml" ds:itemID="{BFD67105-6454-4FC2-BAE6-CD7873B54D76}">
  <ds:schemaRefs>
    <ds:schemaRef ds:uri="http://www.w3.org/XML/1998/namespace"/>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purl.org/dc/elements/1.1/"/>
    <ds:schemaRef ds:uri="b26e0ead-6506-4a7d-bda5-8c841f857cc4"/>
    <ds:schemaRef ds:uri="http://schemas.microsoft.com/office/infopath/2007/PartnerControls"/>
    <ds:schemaRef ds:uri="2f13bc0f-13d5-4a0d-abe8-4c0bd76774ce"/>
    <ds:schemaRef ds:uri="http://purl.org/dc/terms/"/>
    <ds:schemaRef ds:uri="4bb712e7-f970-4823-a916-8466ca70d6c0"/>
    <ds:schemaRef ds:uri="d9a4e35d-2849-444a-b9de-7a1c20c52720"/>
  </ds:schemaRefs>
</ds:datastoreItem>
</file>

<file path=docProps/app.xml><?xml version="1.0" encoding="utf-8"?>
<Properties xmlns="http://schemas.openxmlformats.org/officeDocument/2006/extended-properties" xmlns:vt="http://schemas.openxmlformats.org/officeDocument/2006/docPropsVTypes">
  <Template>Widescreen Template EN (1)</Template>
  <TotalTime>0</TotalTime>
  <Words>3585</Words>
  <Application>Microsoft Office PowerPoint</Application>
  <PresentationFormat>Widescreen</PresentationFormat>
  <Paragraphs>732</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Sub-section master</vt:lpstr>
      <vt:lpstr>PowerPoint Presentation</vt:lpstr>
      <vt:lpstr>PowerPoint Presentation</vt:lpstr>
      <vt:lpstr>William Aldridge, MBA, CFA</vt:lpstr>
      <vt:lpstr>Time to reconsider Canada</vt:lpstr>
      <vt:lpstr>Why Mackenzie Canadian Equity Fund?</vt:lpstr>
      <vt:lpstr>Built for success </vt:lpstr>
      <vt:lpstr>Performance</vt:lpstr>
      <vt:lpstr>Tim Johal, CFA</vt:lpstr>
      <vt:lpstr>We have conviction in dividend investing… </vt:lpstr>
      <vt:lpstr>Mackenzie Canadian Dividend Fund Style &amp; philosophy that drives outperformance </vt:lpstr>
      <vt:lpstr>Dividend growers offer the best long-term performance </vt:lpstr>
      <vt:lpstr>…and with the lowest volatility </vt:lpstr>
      <vt:lpstr>Dividends likely to be significant part of total returns again </vt:lpstr>
      <vt:lpstr>Performance</vt:lpstr>
      <vt:lpstr>PowerPoint Presentation</vt:lpstr>
      <vt:lpstr>PowerPoint Presentation</vt:lpstr>
      <vt:lpstr>Our philosophy for durable performance</vt:lpstr>
      <vt:lpstr>Finding relative value in all markets</vt:lpstr>
      <vt:lpstr>Disciplined and diversified</vt:lpstr>
      <vt:lpstr>Major holdings</vt:lpstr>
      <vt:lpstr>Sector attribution 3-months</vt:lpstr>
      <vt:lpstr>Sector attribution 1-year </vt:lpstr>
      <vt:lpstr>Employing value discipline: CCL Industries</vt:lpstr>
      <vt:lpstr>Employing value discipline: Gildan Activewear</vt:lpstr>
      <vt:lpstr>Employing value discipline: Sleep Country</vt:lpstr>
      <vt:lpstr>Bios</vt:lpstr>
      <vt:lpstr>Bios</vt:lpstr>
      <vt:lpstr>PowerPoint Presentation</vt:lpstr>
      <vt:lpstr>Investment style &amp; philosophy</vt:lpstr>
      <vt:lpstr>Investment process</vt:lpstr>
      <vt:lpstr>Risk management</vt:lpstr>
      <vt:lpstr>ESG integration</vt:lpstr>
      <vt:lpstr>Sector weights</vt:lpstr>
      <vt:lpstr>Portfolio positioning</vt:lpstr>
      <vt:lpstr>3 months – Sector attribution</vt:lpstr>
      <vt:lpstr>3 months – Country attribution </vt:lpstr>
      <vt:lpstr>1 year – Sector attribution </vt:lpstr>
      <vt:lpstr>1 year – Country attribution </vt:lpstr>
      <vt:lpstr>Top 10 positions</vt:lpstr>
      <vt:lpstr>Top 10 overweight positions </vt:lpstr>
      <vt:lpstr>Top 10 underweight positions</vt:lpstr>
      <vt:lpstr>Bios</vt:lpstr>
      <vt:lpstr>Bios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24S</dc:creator>
  <cp:lastModifiedBy>Kamilla Gliwny</cp:lastModifiedBy>
  <cp:revision>1163</cp:revision>
  <cp:lastPrinted>2020-01-15T21:09:05Z</cp:lastPrinted>
  <dcterms:created xsi:type="dcterms:W3CDTF">2020-01-13T19:11:14Z</dcterms:created>
  <dcterms:modified xsi:type="dcterms:W3CDTF">2022-10-18T12:37:04Z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0x0101007CEE8FC295B3F948BF206A9460698910</vt:lpwstr>
  </property>
</Properties>
</file>