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webextensions/webextension5.xml" ContentType="application/vnd.ms-office.webextension+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webextensions/webextension6.xml" ContentType="application/vnd.ms-office.webextensio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webextensions/webextension7.xml" ContentType="application/vnd.ms-office.webextens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2" r:id="rId6"/>
    <p:sldMasterId id="2147483674" r:id="rId7"/>
    <p:sldMasterId id="2147483677" r:id="rId8"/>
    <p:sldMasterId id="2147483689" r:id="rId9"/>
  </p:sldMasterIdLst>
  <p:notesMasterIdLst>
    <p:notesMasterId r:id="rId80"/>
  </p:notesMasterIdLst>
  <p:sldIdLst>
    <p:sldId id="299" r:id="rId10"/>
    <p:sldId id="300" r:id="rId11"/>
    <p:sldId id="301" r:id="rId12"/>
    <p:sldId id="302" r:id="rId13"/>
    <p:sldId id="30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31"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88" r:id="rId52"/>
    <p:sldId id="329" r:id="rId53"/>
    <p:sldId id="307"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08" r:id="rId74"/>
    <p:sldId id="309" r:id="rId75"/>
    <p:sldId id="310" r:id="rId76"/>
    <p:sldId id="311" r:id="rId77"/>
    <p:sldId id="321" r:id="rId78"/>
    <p:sldId id="26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95B"/>
    <a:srgbClr val="003C59"/>
    <a:srgbClr val="1A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74" d="100"/>
          <a:sy n="74" d="100"/>
        </p:scale>
        <p:origin x="78"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9310-4798-856E-768FFA012E91}"/>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310-4798-856E-768FFA012E91}"/>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310-4798-856E-768FFA012E91}"/>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9310-4798-856E-768FFA012E91}"/>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9310-4798-856E-768FFA012E91}"/>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9310-4798-856E-768FFA012E9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Sheet1!$A$2:$A$7</c:f>
              <c:strCache>
                <c:ptCount val="6"/>
                <c:pt idx="0">
                  <c:v>Hispanic/Latino</c:v>
                </c:pt>
                <c:pt idx="1">
                  <c:v>American Indian </c:v>
                </c:pt>
                <c:pt idx="2">
                  <c:v>Asian/Native Hawaiian</c:v>
                </c:pt>
                <c:pt idx="3">
                  <c:v>Black</c:v>
                </c:pt>
                <c:pt idx="4">
                  <c:v>Multi Race</c:v>
                </c:pt>
                <c:pt idx="5">
                  <c:v>White</c:v>
                </c:pt>
              </c:strCache>
            </c:strRef>
          </c:cat>
          <c:val>
            <c:numRef>
              <c:f>Sheet1!$B$2:$B$7</c:f>
              <c:numCache>
                <c:formatCode>General</c:formatCode>
                <c:ptCount val="6"/>
                <c:pt idx="0">
                  <c:v>20</c:v>
                </c:pt>
                <c:pt idx="1">
                  <c:v>5</c:v>
                </c:pt>
                <c:pt idx="2">
                  <c:v>2</c:v>
                </c:pt>
                <c:pt idx="3">
                  <c:v>8</c:v>
                </c:pt>
                <c:pt idx="4">
                  <c:v>16</c:v>
                </c:pt>
                <c:pt idx="5">
                  <c:v>49</c:v>
                </c:pt>
              </c:numCache>
            </c:numRef>
          </c:val>
          <c:extLst>
            <c:ext xmlns:c16="http://schemas.microsoft.com/office/drawing/2014/chart" uri="{C3380CC4-5D6E-409C-BE32-E72D297353CC}">
              <c16:uniqueId val="{00000000-2DA9-480A-A8C9-941F71D67B4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AA07-4F27-9BB3-E5177A992953}"/>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AA07-4F27-9BB3-E5177A992953}"/>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AA07-4F27-9BB3-E5177A9929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Adoption Support </c:v>
                </c:pt>
                <c:pt idx="1">
                  <c:v>Foster Care</c:v>
                </c:pt>
                <c:pt idx="2">
                  <c:v>Alumni</c:v>
                </c:pt>
              </c:strCache>
            </c:strRef>
          </c:cat>
          <c:val>
            <c:numRef>
              <c:f>Sheet1!$B$2:$B$4</c:f>
              <c:numCache>
                <c:formatCode>General</c:formatCode>
                <c:ptCount val="3"/>
                <c:pt idx="0">
                  <c:v>46</c:v>
                </c:pt>
                <c:pt idx="1">
                  <c:v>47</c:v>
                </c:pt>
                <c:pt idx="2">
                  <c:v>7</c:v>
                </c:pt>
              </c:numCache>
            </c:numRef>
          </c:val>
          <c:extLst>
            <c:ext xmlns:c16="http://schemas.microsoft.com/office/drawing/2014/chart" uri="{C3380CC4-5D6E-409C-BE32-E72D297353CC}">
              <c16:uniqueId val="{00000000-DBC4-4EBE-A3FD-4241CB28BCD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smtClean="0"/>
              <a:t>Access</a:t>
            </a:r>
            <a:r>
              <a:rPr lang="en-US" baseline="0" dirty="0" smtClean="0"/>
              <a:t> to Intensive Outpatient BH</a:t>
            </a:r>
            <a:r>
              <a:rPr lang="en-US" dirty="0" smtClean="0"/>
              <a:t>:</a:t>
            </a:r>
            <a:endParaRPr lang="en-US" dirty="0"/>
          </a:p>
          <a:p>
            <a:pPr>
              <a:defRPr/>
            </a:pPr>
            <a:r>
              <a:rPr lang="en-US" dirty="0"/>
              <a:t> Every Region Above 100</a:t>
            </a:r>
            <a:r>
              <a:rPr lang="en-US" dirty="0" smtClean="0"/>
              <a:t>% Capacity Target</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Jan-19</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1"/>
                <c:pt idx="0">
                  <c:v>Statewide</c:v>
                </c:pt>
                <c:pt idx="1">
                  <c:v>Greater Columbia</c:v>
                </c:pt>
                <c:pt idx="2">
                  <c:v>Great Rivers</c:v>
                </c:pt>
                <c:pt idx="3">
                  <c:v>King</c:v>
                </c:pt>
                <c:pt idx="4">
                  <c:v>North Central</c:v>
                </c:pt>
                <c:pt idx="5">
                  <c:v>North Sound</c:v>
                </c:pt>
                <c:pt idx="6">
                  <c:v>Pierce</c:v>
                </c:pt>
                <c:pt idx="7">
                  <c:v>Salish</c:v>
                </c:pt>
                <c:pt idx="8">
                  <c:v>SWWA</c:v>
                </c:pt>
                <c:pt idx="9">
                  <c:v>Spokane</c:v>
                </c:pt>
                <c:pt idx="10">
                  <c:v>Thurston-Mason</c:v>
                </c:pt>
              </c:strCache>
            </c:strRef>
          </c:cat>
          <c:val>
            <c:numRef>
              <c:f>Sheet1!$B$2:$B$13</c:f>
              <c:numCache>
                <c:formatCode>General</c:formatCode>
                <c:ptCount val="12"/>
                <c:pt idx="0">
                  <c:v>75</c:v>
                </c:pt>
                <c:pt idx="1">
                  <c:v>72</c:v>
                </c:pt>
                <c:pt idx="2">
                  <c:v>100</c:v>
                </c:pt>
                <c:pt idx="3">
                  <c:v>65</c:v>
                </c:pt>
                <c:pt idx="4">
                  <c:v>125</c:v>
                </c:pt>
                <c:pt idx="5">
                  <c:v>48</c:v>
                </c:pt>
                <c:pt idx="6">
                  <c:v>69</c:v>
                </c:pt>
                <c:pt idx="7">
                  <c:v>91</c:v>
                </c:pt>
                <c:pt idx="8">
                  <c:v>83</c:v>
                </c:pt>
                <c:pt idx="9">
                  <c:v>55</c:v>
                </c:pt>
                <c:pt idx="10">
                  <c:v>94</c:v>
                </c:pt>
              </c:numCache>
            </c:numRef>
          </c:val>
          <c:extLst>
            <c:ext xmlns:c16="http://schemas.microsoft.com/office/drawing/2014/chart" uri="{C3380CC4-5D6E-409C-BE32-E72D297353CC}">
              <c16:uniqueId val="{00000000-EAE4-4D4D-9590-6FBB09B02C6D}"/>
            </c:ext>
          </c:extLst>
        </c:ser>
        <c:ser>
          <c:idx val="1"/>
          <c:order val="1"/>
          <c:tx>
            <c:strRef>
              <c:f>Sheet1!$C$1</c:f>
              <c:strCache>
                <c:ptCount val="1"/>
                <c:pt idx="0">
                  <c:v>Dec-19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1"/>
                <c:pt idx="0">
                  <c:v>Statewide</c:v>
                </c:pt>
                <c:pt idx="1">
                  <c:v>Greater Columbia</c:v>
                </c:pt>
                <c:pt idx="2">
                  <c:v>Great Rivers</c:v>
                </c:pt>
                <c:pt idx="3">
                  <c:v>King</c:v>
                </c:pt>
                <c:pt idx="4">
                  <c:v>North Central</c:v>
                </c:pt>
                <c:pt idx="5">
                  <c:v>North Sound</c:v>
                </c:pt>
                <c:pt idx="6">
                  <c:v>Pierce</c:v>
                </c:pt>
                <c:pt idx="7">
                  <c:v>Salish</c:v>
                </c:pt>
                <c:pt idx="8">
                  <c:v>SWWA</c:v>
                </c:pt>
                <c:pt idx="9">
                  <c:v>Spokane</c:v>
                </c:pt>
                <c:pt idx="10">
                  <c:v>Thurston-Mason</c:v>
                </c:pt>
              </c:strCache>
            </c:strRef>
          </c:cat>
          <c:val>
            <c:numRef>
              <c:f>Sheet1!$C$2:$C$13</c:f>
              <c:numCache>
                <c:formatCode>General</c:formatCode>
                <c:ptCount val="12"/>
                <c:pt idx="0">
                  <c:v>99</c:v>
                </c:pt>
                <c:pt idx="1">
                  <c:v>74</c:v>
                </c:pt>
                <c:pt idx="2">
                  <c:v>141</c:v>
                </c:pt>
                <c:pt idx="3">
                  <c:v>79</c:v>
                </c:pt>
                <c:pt idx="4">
                  <c:v>120</c:v>
                </c:pt>
                <c:pt idx="5">
                  <c:v>85</c:v>
                </c:pt>
                <c:pt idx="6">
                  <c:v>108</c:v>
                </c:pt>
                <c:pt idx="7">
                  <c:v>127</c:v>
                </c:pt>
                <c:pt idx="8">
                  <c:v>86</c:v>
                </c:pt>
                <c:pt idx="9">
                  <c:v>78</c:v>
                </c:pt>
                <c:pt idx="10">
                  <c:v>76</c:v>
                </c:pt>
              </c:numCache>
            </c:numRef>
          </c:val>
          <c:extLst>
            <c:ext xmlns:c16="http://schemas.microsoft.com/office/drawing/2014/chart" uri="{C3380CC4-5D6E-409C-BE32-E72D297353CC}">
              <c16:uniqueId val="{00000001-EAE4-4D4D-9590-6FBB09B02C6D}"/>
            </c:ext>
          </c:extLst>
        </c:ser>
        <c:ser>
          <c:idx val="2"/>
          <c:order val="2"/>
          <c:tx>
            <c:strRef>
              <c:f>Sheet1!$D$1</c:f>
              <c:strCache>
                <c:ptCount val="1"/>
                <c:pt idx="0">
                  <c:v>Jun-20</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1"/>
                <c:pt idx="0">
                  <c:v>Statewide</c:v>
                </c:pt>
                <c:pt idx="1">
                  <c:v>Greater Columbia</c:v>
                </c:pt>
                <c:pt idx="2">
                  <c:v>Great Rivers</c:v>
                </c:pt>
                <c:pt idx="3">
                  <c:v>King</c:v>
                </c:pt>
                <c:pt idx="4">
                  <c:v>North Central</c:v>
                </c:pt>
                <c:pt idx="5">
                  <c:v>North Sound</c:v>
                </c:pt>
                <c:pt idx="6">
                  <c:v>Pierce</c:v>
                </c:pt>
                <c:pt idx="7">
                  <c:v>Salish</c:v>
                </c:pt>
                <c:pt idx="8">
                  <c:v>SWWA</c:v>
                </c:pt>
                <c:pt idx="9">
                  <c:v>Spokane</c:v>
                </c:pt>
                <c:pt idx="10">
                  <c:v>Thurston-Mason</c:v>
                </c:pt>
              </c:strCache>
            </c:strRef>
          </c:cat>
          <c:val>
            <c:numRef>
              <c:f>Sheet1!$D$2:$D$13</c:f>
              <c:numCache>
                <c:formatCode>General</c:formatCode>
                <c:ptCount val="12"/>
                <c:pt idx="0">
                  <c:v>132</c:v>
                </c:pt>
                <c:pt idx="1">
                  <c:v>146</c:v>
                </c:pt>
                <c:pt idx="2">
                  <c:v>186</c:v>
                </c:pt>
                <c:pt idx="3">
                  <c:v>105</c:v>
                </c:pt>
                <c:pt idx="4">
                  <c:v>135</c:v>
                </c:pt>
                <c:pt idx="5">
                  <c:v>113</c:v>
                </c:pt>
                <c:pt idx="6">
                  <c:v>166</c:v>
                </c:pt>
                <c:pt idx="7">
                  <c:v>252</c:v>
                </c:pt>
                <c:pt idx="8">
                  <c:v>117</c:v>
                </c:pt>
                <c:pt idx="9">
                  <c:v>116</c:v>
                </c:pt>
                <c:pt idx="10">
                  <c:v>101</c:v>
                </c:pt>
              </c:numCache>
            </c:numRef>
          </c:val>
          <c:extLst>
            <c:ext xmlns:c16="http://schemas.microsoft.com/office/drawing/2014/chart" uri="{C3380CC4-5D6E-409C-BE32-E72D297353CC}">
              <c16:uniqueId val="{00000002-EAE4-4D4D-9590-6FBB09B02C6D}"/>
            </c:ext>
          </c:extLst>
        </c:ser>
        <c:dLbls>
          <c:dLblPos val="outEnd"/>
          <c:showLegendKey val="0"/>
          <c:showVal val="1"/>
          <c:showCatName val="0"/>
          <c:showSerName val="0"/>
          <c:showPercent val="0"/>
          <c:showBubbleSize val="0"/>
        </c:dLbls>
        <c:gapWidth val="444"/>
        <c:overlap val="-90"/>
        <c:axId val="478047848"/>
        <c:axId val="478048176"/>
      </c:barChart>
      <c:catAx>
        <c:axId val="478047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78048176"/>
        <c:crosses val="autoZero"/>
        <c:auto val="1"/>
        <c:lblAlgn val="ctr"/>
        <c:lblOffset val="100"/>
        <c:noMultiLvlLbl val="0"/>
      </c:catAx>
      <c:valAx>
        <c:axId val="478048176"/>
        <c:scaling>
          <c:orientation val="minMax"/>
        </c:scaling>
        <c:delete val="1"/>
        <c:axPos val="l"/>
        <c:numFmt formatCode="General" sourceLinked="1"/>
        <c:majorTickMark val="none"/>
        <c:minorTickMark val="none"/>
        <c:tickLblPos val="nextTo"/>
        <c:crossAx val="478047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D163C-711B-442A-B74E-DBEC6BD5C033}"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D47F7817-7543-4909-AE4B-E0F25CE1B7CC}">
      <dgm:prSet phldrT="[Text]" custT="1"/>
      <dgm:spPr/>
      <dgm:t>
        <a:bodyPr/>
        <a:lstStyle/>
        <a:p>
          <a:r>
            <a:rPr lang="en-US" sz="2400" dirty="0" smtClean="0">
              <a:solidFill>
                <a:schemeClr val="tx1"/>
              </a:solidFill>
            </a:rPr>
            <a:t>24,000+ members</a:t>
          </a:r>
          <a:endParaRPr lang="en-US" sz="2400" dirty="0">
            <a:solidFill>
              <a:schemeClr val="tx1"/>
            </a:solidFill>
          </a:endParaRPr>
        </a:p>
      </dgm:t>
    </dgm:pt>
    <dgm:pt modelId="{89A3F378-A1A2-4058-BADB-A8FF4B97BAC5}" type="parTrans" cxnId="{CCF34469-BC8D-487C-8154-D2565783692E}">
      <dgm:prSet/>
      <dgm:spPr/>
      <dgm:t>
        <a:bodyPr/>
        <a:lstStyle/>
        <a:p>
          <a:endParaRPr lang="en-US"/>
        </a:p>
      </dgm:t>
    </dgm:pt>
    <dgm:pt modelId="{67213BF9-1DDE-4B80-AD3F-7F2079EE2038}" type="sibTrans" cxnId="{CCF34469-BC8D-487C-8154-D2565783692E}">
      <dgm:prSet/>
      <dgm:spPr/>
      <dgm:t>
        <a:bodyPr/>
        <a:lstStyle/>
        <a:p>
          <a:endParaRPr lang="en-US"/>
        </a:p>
      </dgm:t>
    </dgm:pt>
    <dgm:pt modelId="{B19E1A47-FF49-4622-B36C-8E154CA2ECA4}">
      <dgm:prSet phldrT="[Text]" custT="1"/>
      <dgm:spPr/>
      <dgm:t>
        <a:bodyPr/>
        <a:lstStyle/>
        <a:p>
          <a:r>
            <a:rPr lang="en-US" sz="1400" dirty="0" smtClean="0">
              <a:solidFill>
                <a:schemeClr val="tx1"/>
              </a:solidFill>
            </a:rPr>
            <a:t>Children/youth in out-of-home placement</a:t>
          </a:r>
          <a:endParaRPr lang="en-US" sz="1400" dirty="0">
            <a:solidFill>
              <a:schemeClr val="tx1"/>
            </a:solidFill>
          </a:endParaRPr>
        </a:p>
      </dgm:t>
    </dgm:pt>
    <dgm:pt modelId="{3B4EA5D0-0C54-41D4-91E9-D1F32F37AA8E}" type="parTrans" cxnId="{95DFCA6A-3F61-46BA-9C91-3F3431494BA2}">
      <dgm:prSet/>
      <dgm:spPr/>
      <dgm:t>
        <a:bodyPr/>
        <a:lstStyle/>
        <a:p>
          <a:endParaRPr lang="en-US"/>
        </a:p>
      </dgm:t>
    </dgm:pt>
    <dgm:pt modelId="{0EA53BE6-5044-404B-9F98-1443FCE9672E}" type="sibTrans" cxnId="{95DFCA6A-3F61-46BA-9C91-3F3431494BA2}">
      <dgm:prSet/>
      <dgm:spPr/>
      <dgm:t>
        <a:bodyPr/>
        <a:lstStyle/>
        <a:p>
          <a:endParaRPr lang="en-US"/>
        </a:p>
      </dgm:t>
    </dgm:pt>
    <dgm:pt modelId="{3DA2B463-FF4A-4443-AD21-8A14EF6DD87C}">
      <dgm:prSet phldrT="[Text]" custT="1"/>
      <dgm:spPr/>
      <dgm:t>
        <a:bodyPr/>
        <a:lstStyle/>
        <a:p>
          <a:r>
            <a:rPr lang="en-US" sz="1400" dirty="0" smtClean="0">
              <a:solidFill>
                <a:schemeClr val="tx1"/>
              </a:solidFill>
            </a:rPr>
            <a:t>Adoption Support</a:t>
          </a:r>
          <a:endParaRPr lang="en-US" sz="1400" dirty="0">
            <a:solidFill>
              <a:schemeClr val="tx1"/>
            </a:solidFill>
          </a:endParaRPr>
        </a:p>
      </dgm:t>
    </dgm:pt>
    <dgm:pt modelId="{623B83CB-278D-4195-A952-7460773389D4}" type="parTrans" cxnId="{705AB02D-467B-4E93-839D-C754D484ABD2}">
      <dgm:prSet/>
      <dgm:spPr/>
      <dgm:t>
        <a:bodyPr/>
        <a:lstStyle/>
        <a:p>
          <a:endParaRPr lang="en-US"/>
        </a:p>
      </dgm:t>
    </dgm:pt>
    <dgm:pt modelId="{240082A5-94D9-4E2A-ACFE-66342D71DCBE}" type="sibTrans" cxnId="{705AB02D-467B-4E93-839D-C754D484ABD2}">
      <dgm:prSet/>
      <dgm:spPr/>
      <dgm:t>
        <a:bodyPr/>
        <a:lstStyle/>
        <a:p>
          <a:endParaRPr lang="en-US"/>
        </a:p>
      </dgm:t>
    </dgm:pt>
    <dgm:pt modelId="{7D46C2DC-F9A3-49E1-8EC2-18409DB11C4A}">
      <dgm:prSet phldrT="[Text]" custT="1"/>
      <dgm:spPr/>
      <dgm:t>
        <a:bodyPr/>
        <a:lstStyle/>
        <a:p>
          <a:r>
            <a:rPr lang="en-US" sz="1400" dirty="0" smtClean="0">
              <a:solidFill>
                <a:schemeClr val="tx1"/>
              </a:solidFill>
            </a:rPr>
            <a:t>Extended foster care (18-21)</a:t>
          </a:r>
          <a:endParaRPr lang="en-US" sz="1400" dirty="0">
            <a:solidFill>
              <a:schemeClr val="tx1"/>
            </a:solidFill>
          </a:endParaRPr>
        </a:p>
      </dgm:t>
    </dgm:pt>
    <dgm:pt modelId="{BC3F2EB6-D706-41C6-8A95-9E0DABFB20CA}" type="parTrans" cxnId="{48413D6B-B798-4579-B54F-B84AE7A4BBE6}">
      <dgm:prSet/>
      <dgm:spPr/>
      <dgm:t>
        <a:bodyPr/>
        <a:lstStyle/>
        <a:p>
          <a:endParaRPr lang="en-US"/>
        </a:p>
      </dgm:t>
    </dgm:pt>
    <dgm:pt modelId="{B98CEFB9-31ED-4C63-BA5D-D9E82ED95826}" type="sibTrans" cxnId="{48413D6B-B798-4579-B54F-B84AE7A4BBE6}">
      <dgm:prSet/>
      <dgm:spPr/>
      <dgm:t>
        <a:bodyPr/>
        <a:lstStyle/>
        <a:p>
          <a:endParaRPr lang="en-US"/>
        </a:p>
      </dgm:t>
    </dgm:pt>
    <dgm:pt modelId="{D0EC729E-24D6-41C6-A199-9615B18F6A14}">
      <dgm:prSet phldrT="[Text]" custT="1"/>
      <dgm:spPr/>
      <dgm:t>
        <a:bodyPr/>
        <a:lstStyle/>
        <a:p>
          <a:r>
            <a:rPr lang="en-US" sz="1400" dirty="0" smtClean="0">
              <a:solidFill>
                <a:schemeClr val="tx1"/>
              </a:solidFill>
            </a:rPr>
            <a:t>Alumni of foster care (18-26)</a:t>
          </a:r>
          <a:endParaRPr lang="en-US" sz="1400" dirty="0">
            <a:solidFill>
              <a:schemeClr val="tx1"/>
            </a:solidFill>
          </a:endParaRPr>
        </a:p>
      </dgm:t>
    </dgm:pt>
    <dgm:pt modelId="{99F22EF8-EBDE-4CA0-8BF9-25F16C460003}" type="parTrans" cxnId="{CD71507A-1441-41C4-8393-3D2E6D6EB339}">
      <dgm:prSet/>
      <dgm:spPr/>
      <dgm:t>
        <a:bodyPr/>
        <a:lstStyle/>
        <a:p>
          <a:endParaRPr lang="en-US"/>
        </a:p>
      </dgm:t>
    </dgm:pt>
    <dgm:pt modelId="{715BA912-AA52-40C8-A5A4-907626432F54}" type="sibTrans" cxnId="{CD71507A-1441-41C4-8393-3D2E6D6EB339}">
      <dgm:prSet/>
      <dgm:spPr/>
      <dgm:t>
        <a:bodyPr/>
        <a:lstStyle/>
        <a:p>
          <a:endParaRPr lang="en-US"/>
        </a:p>
      </dgm:t>
    </dgm:pt>
    <dgm:pt modelId="{D31CB351-21EB-47F8-8EFA-5525B536E542}">
      <dgm:prSet phldrT="[Text]" custT="1"/>
      <dgm:spPr/>
      <dgm:t>
        <a:bodyPr/>
        <a:lstStyle/>
        <a:p>
          <a:r>
            <a:rPr lang="en-US" sz="1200" dirty="0" smtClean="0">
              <a:solidFill>
                <a:schemeClr val="tx1"/>
              </a:solidFill>
            </a:rPr>
            <a:t>Children/youth reunited with their parents, one year post dependency*</a:t>
          </a:r>
          <a:endParaRPr lang="en-US" sz="1200" dirty="0">
            <a:solidFill>
              <a:schemeClr val="tx1"/>
            </a:solidFill>
          </a:endParaRPr>
        </a:p>
      </dgm:t>
    </dgm:pt>
    <dgm:pt modelId="{F5E02434-0D1B-4EBA-A402-977B0D3910E7}" type="parTrans" cxnId="{35DB0239-7066-47ED-B04D-6C7B8F916D82}">
      <dgm:prSet/>
      <dgm:spPr/>
      <dgm:t>
        <a:bodyPr/>
        <a:lstStyle/>
        <a:p>
          <a:endParaRPr lang="en-US"/>
        </a:p>
      </dgm:t>
    </dgm:pt>
    <dgm:pt modelId="{9D71DF78-920F-4697-B464-8D7110ED2EAF}" type="sibTrans" cxnId="{35DB0239-7066-47ED-B04D-6C7B8F916D82}">
      <dgm:prSet/>
      <dgm:spPr/>
      <dgm:t>
        <a:bodyPr/>
        <a:lstStyle/>
        <a:p>
          <a:endParaRPr lang="en-US"/>
        </a:p>
      </dgm:t>
    </dgm:pt>
    <dgm:pt modelId="{F0839D97-F7AA-44FB-9C75-AC4EE09B236B}" type="pres">
      <dgm:prSet presAssocID="{B94D163C-711B-442A-B74E-DBEC6BD5C033}" presName="diagram" presStyleCnt="0">
        <dgm:presLayoutVars>
          <dgm:chPref val="1"/>
          <dgm:dir/>
          <dgm:animOne val="branch"/>
          <dgm:animLvl val="lvl"/>
          <dgm:resizeHandles val="exact"/>
        </dgm:presLayoutVars>
      </dgm:prSet>
      <dgm:spPr/>
      <dgm:t>
        <a:bodyPr/>
        <a:lstStyle/>
        <a:p>
          <a:endParaRPr lang="en-US"/>
        </a:p>
      </dgm:t>
    </dgm:pt>
    <dgm:pt modelId="{EA1A6739-65C6-4744-931B-3F782717EBD8}" type="pres">
      <dgm:prSet presAssocID="{D47F7817-7543-4909-AE4B-E0F25CE1B7CC}" presName="root1" presStyleCnt="0"/>
      <dgm:spPr/>
    </dgm:pt>
    <dgm:pt modelId="{8C361278-CD95-4384-97C4-B27EABB29F1B}" type="pres">
      <dgm:prSet presAssocID="{D47F7817-7543-4909-AE4B-E0F25CE1B7CC}" presName="LevelOneTextNode" presStyleLbl="node0" presStyleIdx="0" presStyleCnt="1" custLinFactNeighborX="1761" custLinFactNeighborY="27433">
        <dgm:presLayoutVars>
          <dgm:chPref val="3"/>
        </dgm:presLayoutVars>
      </dgm:prSet>
      <dgm:spPr/>
      <dgm:t>
        <a:bodyPr/>
        <a:lstStyle/>
        <a:p>
          <a:endParaRPr lang="en-US"/>
        </a:p>
      </dgm:t>
    </dgm:pt>
    <dgm:pt modelId="{5599CF93-2CCD-4C06-9C97-34BAFD464889}" type="pres">
      <dgm:prSet presAssocID="{D47F7817-7543-4909-AE4B-E0F25CE1B7CC}" presName="level2hierChild" presStyleCnt="0"/>
      <dgm:spPr/>
    </dgm:pt>
    <dgm:pt modelId="{CC2E343C-FAD3-4F74-8B71-CB925B6C72C1}" type="pres">
      <dgm:prSet presAssocID="{3B4EA5D0-0C54-41D4-91E9-D1F32F37AA8E}" presName="conn2-1" presStyleLbl="parChTrans1D2" presStyleIdx="0" presStyleCnt="5"/>
      <dgm:spPr/>
      <dgm:t>
        <a:bodyPr/>
        <a:lstStyle/>
        <a:p>
          <a:endParaRPr lang="en-US"/>
        </a:p>
      </dgm:t>
    </dgm:pt>
    <dgm:pt modelId="{E3A64B2E-B95C-4BE6-B681-4B03FDE3F02E}" type="pres">
      <dgm:prSet presAssocID="{3B4EA5D0-0C54-41D4-91E9-D1F32F37AA8E}" presName="connTx" presStyleLbl="parChTrans1D2" presStyleIdx="0" presStyleCnt="5"/>
      <dgm:spPr/>
      <dgm:t>
        <a:bodyPr/>
        <a:lstStyle/>
        <a:p>
          <a:endParaRPr lang="en-US"/>
        </a:p>
      </dgm:t>
    </dgm:pt>
    <dgm:pt modelId="{7B528843-F6B8-4F84-AAEB-47C155818D8E}" type="pres">
      <dgm:prSet presAssocID="{B19E1A47-FF49-4622-B36C-8E154CA2ECA4}" presName="root2" presStyleCnt="0"/>
      <dgm:spPr/>
    </dgm:pt>
    <dgm:pt modelId="{F954B2E4-5847-4A0E-92F1-29A33435BEC6}" type="pres">
      <dgm:prSet presAssocID="{B19E1A47-FF49-4622-B36C-8E154CA2ECA4}" presName="LevelTwoTextNode" presStyleLbl="node2" presStyleIdx="0" presStyleCnt="5">
        <dgm:presLayoutVars>
          <dgm:chPref val="3"/>
        </dgm:presLayoutVars>
      </dgm:prSet>
      <dgm:spPr/>
      <dgm:t>
        <a:bodyPr/>
        <a:lstStyle/>
        <a:p>
          <a:endParaRPr lang="en-US"/>
        </a:p>
      </dgm:t>
    </dgm:pt>
    <dgm:pt modelId="{9CAF2D6E-2B3A-4490-B1D3-D199DD396B78}" type="pres">
      <dgm:prSet presAssocID="{B19E1A47-FF49-4622-B36C-8E154CA2ECA4}" presName="level3hierChild" presStyleCnt="0"/>
      <dgm:spPr/>
    </dgm:pt>
    <dgm:pt modelId="{C7243899-67ED-4116-80E3-3E9DF6895166}" type="pres">
      <dgm:prSet presAssocID="{623B83CB-278D-4195-A952-7460773389D4}" presName="conn2-1" presStyleLbl="parChTrans1D2" presStyleIdx="1" presStyleCnt="5"/>
      <dgm:spPr/>
      <dgm:t>
        <a:bodyPr/>
        <a:lstStyle/>
        <a:p>
          <a:endParaRPr lang="en-US"/>
        </a:p>
      </dgm:t>
    </dgm:pt>
    <dgm:pt modelId="{18F5F188-5EAF-4A4A-B147-677610E561FD}" type="pres">
      <dgm:prSet presAssocID="{623B83CB-278D-4195-A952-7460773389D4}" presName="connTx" presStyleLbl="parChTrans1D2" presStyleIdx="1" presStyleCnt="5"/>
      <dgm:spPr/>
      <dgm:t>
        <a:bodyPr/>
        <a:lstStyle/>
        <a:p>
          <a:endParaRPr lang="en-US"/>
        </a:p>
      </dgm:t>
    </dgm:pt>
    <dgm:pt modelId="{A37C3B36-D289-4BAB-83A2-95EF5E469927}" type="pres">
      <dgm:prSet presAssocID="{3DA2B463-FF4A-4443-AD21-8A14EF6DD87C}" presName="root2" presStyleCnt="0"/>
      <dgm:spPr/>
    </dgm:pt>
    <dgm:pt modelId="{E79756A0-AC2D-418A-8EB0-05F46C049B25}" type="pres">
      <dgm:prSet presAssocID="{3DA2B463-FF4A-4443-AD21-8A14EF6DD87C}" presName="LevelTwoTextNode" presStyleLbl="node2" presStyleIdx="1" presStyleCnt="5">
        <dgm:presLayoutVars>
          <dgm:chPref val="3"/>
        </dgm:presLayoutVars>
      </dgm:prSet>
      <dgm:spPr/>
      <dgm:t>
        <a:bodyPr/>
        <a:lstStyle/>
        <a:p>
          <a:endParaRPr lang="en-US"/>
        </a:p>
      </dgm:t>
    </dgm:pt>
    <dgm:pt modelId="{C79ADEC5-FB04-4B05-B56E-62207CC228F5}" type="pres">
      <dgm:prSet presAssocID="{3DA2B463-FF4A-4443-AD21-8A14EF6DD87C}" presName="level3hierChild" presStyleCnt="0"/>
      <dgm:spPr/>
    </dgm:pt>
    <dgm:pt modelId="{27DDCBA7-4449-49D5-852E-FEBAD919B99E}" type="pres">
      <dgm:prSet presAssocID="{BC3F2EB6-D706-41C6-8A95-9E0DABFB20CA}" presName="conn2-1" presStyleLbl="parChTrans1D2" presStyleIdx="2" presStyleCnt="5"/>
      <dgm:spPr/>
      <dgm:t>
        <a:bodyPr/>
        <a:lstStyle/>
        <a:p>
          <a:endParaRPr lang="en-US"/>
        </a:p>
      </dgm:t>
    </dgm:pt>
    <dgm:pt modelId="{8A671B7A-AE6F-42A5-B868-687C81C5A57A}" type="pres">
      <dgm:prSet presAssocID="{BC3F2EB6-D706-41C6-8A95-9E0DABFB20CA}" presName="connTx" presStyleLbl="parChTrans1D2" presStyleIdx="2" presStyleCnt="5"/>
      <dgm:spPr/>
      <dgm:t>
        <a:bodyPr/>
        <a:lstStyle/>
        <a:p>
          <a:endParaRPr lang="en-US"/>
        </a:p>
      </dgm:t>
    </dgm:pt>
    <dgm:pt modelId="{3AB0F0CB-A558-415C-8E96-6DD7DB8435C6}" type="pres">
      <dgm:prSet presAssocID="{7D46C2DC-F9A3-49E1-8EC2-18409DB11C4A}" presName="root2" presStyleCnt="0"/>
      <dgm:spPr/>
    </dgm:pt>
    <dgm:pt modelId="{98F9658D-7A55-4D5A-90F2-CE0DF9C84053}" type="pres">
      <dgm:prSet presAssocID="{7D46C2DC-F9A3-49E1-8EC2-18409DB11C4A}" presName="LevelTwoTextNode" presStyleLbl="node2" presStyleIdx="2" presStyleCnt="5">
        <dgm:presLayoutVars>
          <dgm:chPref val="3"/>
        </dgm:presLayoutVars>
      </dgm:prSet>
      <dgm:spPr/>
      <dgm:t>
        <a:bodyPr/>
        <a:lstStyle/>
        <a:p>
          <a:endParaRPr lang="en-US"/>
        </a:p>
      </dgm:t>
    </dgm:pt>
    <dgm:pt modelId="{10B9F51B-679B-4108-AA70-A0957B0F9FF9}" type="pres">
      <dgm:prSet presAssocID="{7D46C2DC-F9A3-49E1-8EC2-18409DB11C4A}" presName="level3hierChild" presStyleCnt="0"/>
      <dgm:spPr/>
    </dgm:pt>
    <dgm:pt modelId="{1154E3D7-86AD-40F2-845C-A74B67640E7C}" type="pres">
      <dgm:prSet presAssocID="{99F22EF8-EBDE-4CA0-8BF9-25F16C460003}" presName="conn2-1" presStyleLbl="parChTrans1D2" presStyleIdx="3" presStyleCnt="5"/>
      <dgm:spPr/>
      <dgm:t>
        <a:bodyPr/>
        <a:lstStyle/>
        <a:p>
          <a:endParaRPr lang="en-US"/>
        </a:p>
      </dgm:t>
    </dgm:pt>
    <dgm:pt modelId="{6CD8411F-31F3-413B-B71C-15E34DBBA64C}" type="pres">
      <dgm:prSet presAssocID="{99F22EF8-EBDE-4CA0-8BF9-25F16C460003}" presName="connTx" presStyleLbl="parChTrans1D2" presStyleIdx="3" presStyleCnt="5"/>
      <dgm:spPr/>
      <dgm:t>
        <a:bodyPr/>
        <a:lstStyle/>
        <a:p>
          <a:endParaRPr lang="en-US"/>
        </a:p>
      </dgm:t>
    </dgm:pt>
    <dgm:pt modelId="{41897AC6-68DC-46A0-9932-FC7CE792AAE0}" type="pres">
      <dgm:prSet presAssocID="{D0EC729E-24D6-41C6-A199-9615B18F6A14}" presName="root2" presStyleCnt="0"/>
      <dgm:spPr/>
    </dgm:pt>
    <dgm:pt modelId="{24E37D39-7C8F-43A7-9926-FFAC4C103E87}" type="pres">
      <dgm:prSet presAssocID="{D0EC729E-24D6-41C6-A199-9615B18F6A14}" presName="LevelTwoTextNode" presStyleLbl="node2" presStyleIdx="3" presStyleCnt="5" custLinFactNeighborX="-1146" custLinFactNeighborY="-3654">
        <dgm:presLayoutVars>
          <dgm:chPref val="3"/>
        </dgm:presLayoutVars>
      </dgm:prSet>
      <dgm:spPr/>
      <dgm:t>
        <a:bodyPr/>
        <a:lstStyle/>
        <a:p>
          <a:endParaRPr lang="en-US"/>
        </a:p>
      </dgm:t>
    </dgm:pt>
    <dgm:pt modelId="{ABE83295-9E9D-4D04-A02D-7665C6CAF67E}" type="pres">
      <dgm:prSet presAssocID="{D0EC729E-24D6-41C6-A199-9615B18F6A14}" presName="level3hierChild" presStyleCnt="0"/>
      <dgm:spPr/>
    </dgm:pt>
    <dgm:pt modelId="{13A6A0E4-90C7-4A47-BA77-2C9376E79771}" type="pres">
      <dgm:prSet presAssocID="{F5E02434-0D1B-4EBA-A402-977B0D3910E7}" presName="conn2-1" presStyleLbl="parChTrans1D2" presStyleIdx="4" presStyleCnt="5"/>
      <dgm:spPr/>
      <dgm:t>
        <a:bodyPr/>
        <a:lstStyle/>
        <a:p>
          <a:endParaRPr lang="en-US"/>
        </a:p>
      </dgm:t>
    </dgm:pt>
    <dgm:pt modelId="{47BF1BD4-F810-4FD4-A15C-353D559D9A83}" type="pres">
      <dgm:prSet presAssocID="{F5E02434-0D1B-4EBA-A402-977B0D3910E7}" presName="connTx" presStyleLbl="parChTrans1D2" presStyleIdx="4" presStyleCnt="5"/>
      <dgm:spPr/>
      <dgm:t>
        <a:bodyPr/>
        <a:lstStyle/>
        <a:p>
          <a:endParaRPr lang="en-US"/>
        </a:p>
      </dgm:t>
    </dgm:pt>
    <dgm:pt modelId="{20684005-AFAD-4416-A3C0-05EFA48F44EC}" type="pres">
      <dgm:prSet presAssocID="{D31CB351-21EB-47F8-8EFA-5525B536E542}" presName="root2" presStyleCnt="0"/>
      <dgm:spPr/>
    </dgm:pt>
    <dgm:pt modelId="{941DD452-66A1-4A4A-929B-F73778D69381}" type="pres">
      <dgm:prSet presAssocID="{D31CB351-21EB-47F8-8EFA-5525B536E542}" presName="LevelTwoTextNode" presStyleLbl="node2" presStyleIdx="4" presStyleCnt="5" custLinFactNeighborX="4458" custLinFactNeighborY="210">
        <dgm:presLayoutVars>
          <dgm:chPref val="3"/>
        </dgm:presLayoutVars>
      </dgm:prSet>
      <dgm:spPr/>
      <dgm:t>
        <a:bodyPr/>
        <a:lstStyle/>
        <a:p>
          <a:endParaRPr lang="en-US"/>
        </a:p>
      </dgm:t>
    </dgm:pt>
    <dgm:pt modelId="{AA2F7E3F-D418-463C-8775-F8621A4FD082}" type="pres">
      <dgm:prSet presAssocID="{D31CB351-21EB-47F8-8EFA-5525B536E542}" presName="level3hierChild" presStyleCnt="0"/>
      <dgm:spPr/>
    </dgm:pt>
  </dgm:ptLst>
  <dgm:cxnLst>
    <dgm:cxn modelId="{48413D6B-B798-4579-B54F-B84AE7A4BBE6}" srcId="{D47F7817-7543-4909-AE4B-E0F25CE1B7CC}" destId="{7D46C2DC-F9A3-49E1-8EC2-18409DB11C4A}" srcOrd="2" destOrd="0" parTransId="{BC3F2EB6-D706-41C6-8A95-9E0DABFB20CA}" sibTransId="{B98CEFB9-31ED-4C63-BA5D-D9E82ED95826}"/>
    <dgm:cxn modelId="{4F1F33A3-0CB1-4A8F-9431-A7B88941B170}" type="presOf" srcId="{7D46C2DC-F9A3-49E1-8EC2-18409DB11C4A}" destId="{98F9658D-7A55-4D5A-90F2-CE0DF9C84053}" srcOrd="0" destOrd="0" presId="urn:microsoft.com/office/officeart/2005/8/layout/hierarchy2"/>
    <dgm:cxn modelId="{AE31501C-161C-4AB9-BFE7-DC049401E12D}" type="presOf" srcId="{D47F7817-7543-4909-AE4B-E0F25CE1B7CC}" destId="{8C361278-CD95-4384-97C4-B27EABB29F1B}" srcOrd="0" destOrd="0" presId="urn:microsoft.com/office/officeart/2005/8/layout/hierarchy2"/>
    <dgm:cxn modelId="{FEFCF4E0-37CC-4106-802D-2639E7B67CD7}" type="presOf" srcId="{D0EC729E-24D6-41C6-A199-9615B18F6A14}" destId="{24E37D39-7C8F-43A7-9926-FFAC4C103E87}" srcOrd="0" destOrd="0" presId="urn:microsoft.com/office/officeart/2005/8/layout/hierarchy2"/>
    <dgm:cxn modelId="{45D9B7C0-4B5A-489C-B64A-0B8B5FE20BFB}" type="presOf" srcId="{B94D163C-711B-442A-B74E-DBEC6BD5C033}" destId="{F0839D97-F7AA-44FB-9C75-AC4EE09B236B}" srcOrd="0" destOrd="0" presId="urn:microsoft.com/office/officeart/2005/8/layout/hierarchy2"/>
    <dgm:cxn modelId="{890E9A19-352E-4B00-B8EC-FBDEBD9AAA84}" type="presOf" srcId="{F5E02434-0D1B-4EBA-A402-977B0D3910E7}" destId="{13A6A0E4-90C7-4A47-BA77-2C9376E79771}" srcOrd="0" destOrd="0" presId="urn:microsoft.com/office/officeart/2005/8/layout/hierarchy2"/>
    <dgm:cxn modelId="{1E9DC577-47A7-4BD4-89E8-65A1155C35D8}" type="presOf" srcId="{3B4EA5D0-0C54-41D4-91E9-D1F32F37AA8E}" destId="{CC2E343C-FAD3-4F74-8B71-CB925B6C72C1}" srcOrd="0" destOrd="0" presId="urn:microsoft.com/office/officeart/2005/8/layout/hierarchy2"/>
    <dgm:cxn modelId="{8090191A-AC1C-48BF-940F-D8D2DAACF007}" type="presOf" srcId="{99F22EF8-EBDE-4CA0-8BF9-25F16C460003}" destId="{6CD8411F-31F3-413B-B71C-15E34DBBA64C}" srcOrd="1" destOrd="0" presId="urn:microsoft.com/office/officeart/2005/8/layout/hierarchy2"/>
    <dgm:cxn modelId="{D2B3FCB0-1D9A-4555-8566-18DDC4D609A2}" type="presOf" srcId="{3DA2B463-FF4A-4443-AD21-8A14EF6DD87C}" destId="{E79756A0-AC2D-418A-8EB0-05F46C049B25}" srcOrd="0" destOrd="0" presId="urn:microsoft.com/office/officeart/2005/8/layout/hierarchy2"/>
    <dgm:cxn modelId="{0274C376-E6F1-48F8-82E5-7A8016DBB303}" type="presOf" srcId="{F5E02434-0D1B-4EBA-A402-977B0D3910E7}" destId="{47BF1BD4-F810-4FD4-A15C-353D559D9A83}" srcOrd="1" destOrd="0" presId="urn:microsoft.com/office/officeart/2005/8/layout/hierarchy2"/>
    <dgm:cxn modelId="{C81F14B6-8479-4747-B99A-5F8A8533C568}" type="presOf" srcId="{BC3F2EB6-D706-41C6-8A95-9E0DABFB20CA}" destId="{27DDCBA7-4449-49D5-852E-FEBAD919B99E}" srcOrd="0" destOrd="0" presId="urn:microsoft.com/office/officeart/2005/8/layout/hierarchy2"/>
    <dgm:cxn modelId="{CD71507A-1441-41C4-8393-3D2E6D6EB339}" srcId="{D47F7817-7543-4909-AE4B-E0F25CE1B7CC}" destId="{D0EC729E-24D6-41C6-A199-9615B18F6A14}" srcOrd="3" destOrd="0" parTransId="{99F22EF8-EBDE-4CA0-8BF9-25F16C460003}" sibTransId="{715BA912-AA52-40C8-A5A4-907626432F54}"/>
    <dgm:cxn modelId="{0277FF1A-6E76-42AA-872E-69424527CB98}" type="presOf" srcId="{99F22EF8-EBDE-4CA0-8BF9-25F16C460003}" destId="{1154E3D7-86AD-40F2-845C-A74B67640E7C}" srcOrd="0" destOrd="0" presId="urn:microsoft.com/office/officeart/2005/8/layout/hierarchy2"/>
    <dgm:cxn modelId="{A412621E-4126-4A96-B2BC-51CD48199317}" type="presOf" srcId="{B19E1A47-FF49-4622-B36C-8E154CA2ECA4}" destId="{F954B2E4-5847-4A0E-92F1-29A33435BEC6}" srcOrd="0" destOrd="0" presId="urn:microsoft.com/office/officeart/2005/8/layout/hierarchy2"/>
    <dgm:cxn modelId="{705AB02D-467B-4E93-839D-C754D484ABD2}" srcId="{D47F7817-7543-4909-AE4B-E0F25CE1B7CC}" destId="{3DA2B463-FF4A-4443-AD21-8A14EF6DD87C}" srcOrd="1" destOrd="0" parTransId="{623B83CB-278D-4195-A952-7460773389D4}" sibTransId="{240082A5-94D9-4E2A-ACFE-66342D71DCBE}"/>
    <dgm:cxn modelId="{F4571CB6-D67B-4C3E-83AE-8E9D4CF17229}" type="presOf" srcId="{3B4EA5D0-0C54-41D4-91E9-D1F32F37AA8E}" destId="{E3A64B2E-B95C-4BE6-B681-4B03FDE3F02E}" srcOrd="1" destOrd="0" presId="urn:microsoft.com/office/officeart/2005/8/layout/hierarchy2"/>
    <dgm:cxn modelId="{35DB0239-7066-47ED-B04D-6C7B8F916D82}" srcId="{D47F7817-7543-4909-AE4B-E0F25CE1B7CC}" destId="{D31CB351-21EB-47F8-8EFA-5525B536E542}" srcOrd="4" destOrd="0" parTransId="{F5E02434-0D1B-4EBA-A402-977B0D3910E7}" sibTransId="{9D71DF78-920F-4697-B464-8D7110ED2EAF}"/>
    <dgm:cxn modelId="{CCF34469-BC8D-487C-8154-D2565783692E}" srcId="{B94D163C-711B-442A-B74E-DBEC6BD5C033}" destId="{D47F7817-7543-4909-AE4B-E0F25CE1B7CC}" srcOrd="0" destOrd="0" parTransId="{89A3F378-A1A2-4058-BADB-A8FF4B97BAC5}" sibTransId="{67213BF9-1DDE-4B80-AD3F-7F2079EE2038}"/>
    <dgm:cxn modelId="{4A0B94E1-AEBC-4229-A995-39E186DC9614}" type="presOf" srcId="{623B83CB-278D-4195-A952-7460773389D4}" destId="{C7243899-67ED-4116-80E3-3E9DF6895166}" srcOrd="0" destOrd="0" presId="urn:microsoft.com/office/officeart/2005/8/layout/hierarchy2"/>
    <dgm:cxn modelId="{CC754375-A04B-4AB6-B130-D27859C99E25}" type="presOf" srcId="{BC3F2EB6-D706-41C6-8A95-9E0DABFB20CA}" destId="{8A671B7A-AE6F-42A5-B868-687C81C5A57A}" srcOrd="1" destOrd="0" presId="urn:microsoft.com/office/officeart/2005/8/layout/hierarchy2"/>
    <dgm:cxn modelId="{048599EC-DFBA-437A-99FC-F9C03AEBE647}" type="presOf" srcId="{623B83CB-278D-4195-A952-7460773389D4}" destId="{18F5F188-5EAF-4A4A-B147-677610E561FD}" srcOrd="1" destOrd="0" presId="urn:microsoft.com/office/officeart/2005/8/layout/hierarchy2"/>
    <dgm:cxn modelId="{B49AC501-69FF-4284-929E-AD59BFB9854A}" type="presOf" srcId="{D31CB351-21EB-47F8-8EFA-5525B536E542}" destId="{941DD452-66A1-4A4A-929B-F73778D69381}" srcOrd="0" destOrd="0" presId="urn:microsoft.com/office/officeart/2005/8/layout/hierarchy2"/>
    <dgm:cxn modelId="{95DFCA6A-3F61-46BA-9C91-3F3431494BA2}" srcId="{D47F7817-7543-4909-AE4B-E0F25CE1B7CC}" destId="{B19E1A47-FF49-4622-B36C-8E154CA2ECA4}" srcOrd="0" destOrd="0" parTransId="{3B4EA5D0-0C54-41D4-91E9-D1F32F37AA8E}" sibTransId="{0EA53BE6-5044-404B-9F98-1443FCE9672E}"/>
    <dgm:cxn modelId="{47D590D5-3595-4C06-8737-CAF2D517A1DE}" type="presParOf" srcId="{F0839D97-F7AA-44FB-9C75-AC4EE09B236B}" destId="{EA1A6739-65C6-4744-931B-3F782717EBD8}" srcOrd="0" destOrd="0" presId="urn:microsoft.com/office/officeart/2005/8/layout/hierarchy2"/>
    <dgm:cxn modelId="{F5D50216-E86E-4700-8AF5-599C6C454961}" type="presParOf" srcId="{EA1A6739-65C6-4744-931B-3F782717EBD8}" destId="{8C361278-CD95-4384-97C4-B27EABB29F1B}" srcOrd="0" destOrd="0" presId="urn:microsoft.com/office/officeart/2005/8/layout/hierarchy2"/>
    <dgm:cxn modelId="{4ECF3F98-6610-44D3-BF38-FBE206733716}" type="presParOf" srcId="{EA1A6739-65C6-4744-931B-3F782717EBD8}" destId="{5599CF93-2CCD-4C06-9C97-34BAFD464889}" srcOrd="1" destOrd="0" presId="urn:microsoft.com/office/officeart/2005/8/layout/hierarchy2"/>
    <dgm:cxn modelId="{462CDC47-1D5A-49CE-B61D-CA822EC84A96}" type="presParOf" srcId="{5599CF93-2CCD-4C06-9C97-34BAFD464889}" destId="{CC2E343C-FAD3-4F74-8B71-CB925B6C72C1}" srcOrd="0" destOrd="0" presId="urn:microsoft.com/office/officeart/2005/8/layout/hierarchy2"/>
    <dgm:cxn modelId="{3D533857-9AE9-4A1B-8F25-28B34C22A0AB}" type="presParOf" srcId="{CC2E343C-FAD3-4F74-8B71-CB925B6C72C1}" destId="{E3A64B2E-B95C-4BE6-B681-4B03FDE3F02E}" srcOrd="0" destOrd="0" presId="urn:microsoft.com/office/officeart/2005/8/layout/hierarchy2"/>
    <dgm:cxn modelId="{327758D4-8AD8-485C-87B7-A6D23B9968A0}" type="presParOf" srcId="{5599CF93-2CCD-4C06-9C97-34BAFD464889}" destId="{7B528843-F6B8-4F84-AAEB-47C155818D8E}" srcOrd="1" destOrd="0" presId="urn:microsoft.com/office/officeart/2005/8/layout/hierarchy2"/>
    <dgm:cxn modelId="{FF96126B-7BCC-4B53-8A66-3446A7F88253}" type="presParOf" srcId="{7B528843-F6B8-4F84-AAEB-47C155818D8E}" destId="{F954B2E4-5847-4A0E-92F1-29A33435BEC6}" srcOrd="0" destOrd="0" presId="urn:microsoft.com/office/officeart/2005/8/layout/hierarchy2"/>
    <dgm:cxn modelId="{30F1C6A6-5D85-47DA-AA62-FE332ED3D43C}" type="presParOf" srcId="{7B528843-F6B8-4F84-AAEB-47C155818D8E}" destId="{9CAF2D6E-2B3A-4490-B1D3-D199DD396B78}" srcOrd="1" destOrd="0" presId="urn:microsoft.com/office/officeart/2005/8/layout/hierarchy2"/>
    <dgm:cxn modelId="{62729850-9D8F-49C2-AABF-2BF0804E5464}" type="presParOf" srcId="{5599CF93-2CCD-4C06-9C97-34BAFD464889}" destId="{C7243899-67ED-4116-80E3-3E9DF6895166}" srcOrd="2" destOrd="0" presId="urn:microsoft.com/office/officeart/2005/8/layout/hierarchy2"/>
    <dgm:cxn modelId="{0381BEE6-65BC-425E-BFB2-1BBDF08BC0B6}" type="presParOf" srcId="{C7243899-67ED-4116-80E3-3E9DF6895166}" destId="{18F5F188-5EAF-4A4A-B147-677610E561FD}" srcOrd="0" destOrd="0" presId="urn:microsoft.com/office/officeart/2005/8/layout/hierarchy2"/>
    <dgm:cxn modelId="{4023CF6A-B0FA-40C0-A33B-09F7BA0B8136}" type="presParOf" srcId="{5599CF93-2CCD-4C06-9C97-34BAFD464889}" destId="{A37C3B36-D289-4BAB-83A2-95EF5E469927}" srcOrd="3" destOrd="0" presId="urn:microsoft.com/office/officeart/2005/8/layout/hierarchy2"/>
    <dgm:cxn modelId="{E799AACB-2AA1-4A60-988D-9F4139B91460}" type="presParOf" srcId="{A37C3B36-D289-4BAB-83A2-95EF5E469927}" destId="{E79756A0-AC2D-418A-8EB0-05F46C049B25}" srcOrd="0" destOrd="0" presId="urn:microsoft.com/office/officeart/2005/8/layout/hierarchy2"/>
    <dgm:cxn modelId="{B1143AB6-D151-4240-B8F8-C9CA95479C52}" type="presParOf" srcId="{A37C3B36-D289-4BAB-83A2-95EF5E469927}" destId="{C79ADEC5-FB04-4B05-B56E-62207CC228F5}" srcOrd="1" destOrd="0" presId="urn:microsoft.com/office/officeart/2005/8/layout/hierarchy2"/>
    <dgm:cxn modelId="{7045A7AC-DFA1-44DC-B426-87E5B2CE366E}" type="presParOf" srcId="{5599CF93-2CCD-4C06-9C97-34BAFD464889}" destId="{27DDCBA7-4449-49D5-852E-FEBAD919B99E}" srcOrd="4" destOrd="0" presId="urn:microsoft.com/office/officeart/2005/8/layout/hierarchy2"/>
    <dgm:cxn modelId="{60DAFD8D-CD4B-429F-83D0-9681B5F1FFA3}" type="presParOf" srcId="{27DDCBA7-4449-49D5-852E-FEBAD919B99E}" destId="{8A671B7A-AE6F-42A5-B868-687C81C5A57A}" srcOrd="0" destOrd="0" presId="urn:microsoft.com/office/officeart/2005/8/layout/hierarchy2"/>
    <dgm:cxn modelId="{39BC9C68-7787-4AEB-B687-A25CD9082297}" type="presParOf" srcId="{5599CF93-2CCD-4C06-9C97-34BAFD464889}" destId="{3AB0F0CB-A558-415C-8E96-6DD7DB8435C6}" srcOrd="5" destOrd="0" presId="urn:microsoft.com/office/officeart/2005/8/layout/hierarchy2"/>
    <dgm:cxn modelId="{6C65AC1C-44AE-416B-BA97-89ED9748F39D}" type="presParOf" srcId="{3AB0F0CB-A558-415C-8E96-6DD7DB8435C6}" destId="{98F9658D-7A55-4D5A-90F2-CE0DF9C84053}" srcOrd="0" destOrd="0" presId="urn:microsoft.com/office/officeart/2005/8/layout/hierarchy2"/>
    <dgm:cxn modelId="{20B74A49-9E6F-43A2-8C8A-BD2DA06C2F8D}" type="presParOf" srcId="{3AB0F0CB-A558-415C-8E96-6DD7DB8435C6}" destId="{10B9F51B-679B-4108-AA70-A0957B0F9FF9}" srcOrd="1" destOrd="0" presId="urn:microsoft.com/office/officeart/2005/8/layout/hierarchy2"/>
    <dgm:cxn modelId="{7C4B09D7-18D7-4B93-AF32-4C351CAAC44B}" type="presParOf" srcId="{5599CF93-2CCD-4C06-9C97-34BAFD464889}" destId="{1154E3D7-86AD-40F2-845C-A74B67640E7C}" srcOrd="6" destOrd="0" presId="urn:microsoft.com/office/officeart/2005/8/layout/hierarchy2"/>
    <dgm:cxn modelId="{C76BCD84-5F2D-460F-8356-430C4B0B7BE6}" type="presParOf" srcId="{1154E3D7-86AD-40F2-845C-A74B67640E7C}" destId="{6CD8411F-31F3-413B-B71C-15E34DBBA64C}" srcOrd="0" destOrd="0" presId="urn:microsoft.com/office/officeart/2005/8/layout/hierarchy2"/>
    <dgm:cxn modelId="{E76E1F39-9549-4BB4-B87C-F5E1EA03FCD7}" type="presParOf" srcId="{5599CF93-2CCD-4C06-9C97-34BAFD464889}" destId="{41897AC6-68DC-46A0-9932-FC7CE792AAE0}" srcOrd="7" destOrd="0" presId="urn:microsoft.com/office/officeart/2005/8/layout/hierarchy2"/>
    <dgm:cxn modelId="{375B00B7-AE6F-48C6-9A6D-4ECEA69D1CDA}" type="presParOf" srcId="{41897AC6-68DC-46A0-9932-FC7CE792AAE0}" destId="{24E37D39-7C8F-43A7-9926-FFAC4C103E87}" srcOrd="0" destOrd="0" presId="urn:microsoft.com/office/officeart/2005/8/layout/hierarchy2"/>
    <dgm:cxn modelId="{FBC5FC0C-E0B8-4F3A-B7CB-87F20961E0F4}" type="presParOf" srcId="{41897AC6-68DC-46A0-9932-FC7CE792AAE0}" destId="{ABE83295-9E9D-4D04-A02D-7665C6CAF67E}" srcOrd="1" destOrd="0" presId="urn:microsoft.com/office/officeart/2005/8/layout/hierarchy2"/>
    <dgm:cxn modelId="{7674116A-A12C-4A52-B700-BBB3A5D9F2E3}" type="presParOf" srcId="{5599CF93-2CCD-4C06-9C97-34BAFD464889}" destId="{13A6A0E4-90C7-4A47-BA77-2C9376E79771}" srcOrd="8" destOrd="0" presId="urn:microsoft.com/office/officeart/2005/8/layout/hierarchy2"/>
    <dgm:cxn modelId="{98AD4F23-C90E-481E-8DD7-4FE77C244A36}" type="presParOf" srcId="{13A6A0E4-90C7-4A47-BA77-2C9376E79771}" destId="{47BF1BD4-F810-4FD4-A15C-353D559D9A83}" srcOrd="0" destOrd="0" presId="urn:microsoft.com/office/officeart/2005/8/layout/hierarchy2"/>
    <dgm:cxn modelId="{A66F7C31-38D7-409B-8843-C6825E90F1D6}" type="presParOf" srcId="{5599CF93-2CCD-4C06-9C97-34BAFD464889}" destId="{20684005-AFAD-4416-A3C0-05EFA48F44EC}" srcOrd="9" destOrd="0" presId="urn:microsoft.com/office/officeart/2005/8/layout/hierarchy2"/>
    <dgm:cxn modelId="{0F27FE17-EA0C-4BCE-AA66-54C147B5E9F3}" type="presParOf" srcId="{20684005-AFAD-4416-A3C0-05EFA48F44EC}" destId="{941DD452-66A1-4A4A-929B-F73778D69381}" srcOrd="0" destOrd="0" presId="urn:microsoft.com/office/officeart/2005/8/layout/hierarchy2"/>
    <dgm:cxn modelId="{C7D4B332-5AB3-4F87-8EAE-49FA651E28CA}" type="presParOf" srcId="{20684005-AFAD-4416-A3C0-05EFA48F44EC}" destId="{AA2F7E3F-D418-463C-8775-F8621A4FD08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69F17-E232-4051-B81C-4C29FD1BF628}" type="doc">
      <dgm:prSet loTypeId="urn:microsoft.com/office/officeart/2005/8/layout/hProcess11" loCatId="process" qsTypeId="urn:microsoft.com/office/officeart/2005/8/quickstyle/simple1" qsCatId="simple" csTypeId="urn:microsoft.com/office/officeart/2005/8/colors/accent3_5" csCatId="accent3" phldr="1"/>
      <dgm:spPr/>
      <dgm:t>
        <a:bodyPr/>
        <a:lstStyle/>
        <a:p>
          <a:endParaRPr lang="en-US"/>
        </a:p>
      </dgm:t>
    </dgm:pt>
    <dgm:pt modelId="{93F6E44E-F604-4770-BDCD-E0DC6986963B}">
      <dgm:prSet phldrT="[Text]"/>
      <dgm:spPr/>
      <dgm:t>
        <a:bodyPr/>
        <a:lstStyle/>
        <a:p>
          <a:r>
            <a:rPr lang="en-US" b="1" dirty="0" smtClean="0"/>
            <a:t>2008 </a:t>
          </a:r>
          <a:r>
            <a:rPr lang="en-US" b="0" dirty="0" smtClean="0"/>
            <a:t>interview</a:t>
          </a:r>
          <a:r>
            <a:rPr lang="en-US" dirty="0" smtClean="0"/>
            <a:t> TX  Superior Star Health </a:t>
          </a:r>
          <a:endParaRPr lang="en-US" dirty="0"/>
        </a:p>
      </dgm:t>
    </dgm:pt>
    <dgm:pt modelId="{528DADC6-EB68-4B8E-830A-F27FD7A512E8}" type="parTrans" cxnId="{2DCE58E6-5E12-41E0-93A5-59E3701EF17D}">
      <dgm:prSet/>
      <dgm:spPr/>
      <dgm:t>
        <a:bodyPr/>
        <a:lstStyle/>
        <a:p>
          <a:endParaRPr lang="en-US"/>
        </a:p>
      </dgm:t>
    </dgm:pt>
    <dgm:pt modelId="{414568D9-129C-43C3-B1CE-773CF0962470}" type="sibTrans" cxnId="{2DCE58E6-5E12-41E0-93A5-59E3701EF17D}">
      <dgm:prSet/>
      <dgm:spPr/>
      <dgm:t>
        <a:bodyPr/>
        <a:lstStyle/>
        <a:p>
          <a:endParaRPr lang="en-US"/>
        </a:p>
      </dgm:t>
    </dgm:pt>
    <dgm:pt modelId="{A3D701CE-8916-46BF-82B6-402E3398616D}">
      <dgm:prSet phldrT="[Text]"/>
      <dgm:spPr/>
      <dgm:t>
        <a:bodyPr/>
        <a:lstStyle/>
        <a:p>
          <a:r>
            <a:rPr lang="en-US" b="1" dirty="0" smtClean="0"/>
            <a:t>2017</a:t>
          </a:r>
          <a:r>
            <a:rPr lang="en-US" dirty="0" smtClean="0"/>
            <a:t> Role in MICP population into AHFC</a:t>
          </a:r>
          <a:endParaRPr lang="en-US" dirty="0"/>
        </a:p>
      </dgm:t>
    </dgm:pt>
    <dgm:pt modelId="{DC6F93C9-F15A-47F6-9EB7-44ADF07831D2}" type="parTrans" cxnId="{EAA1C66E-A94B-4273-8EA3-1A6057A6FCDD}">
      <dgm:prSet/>
      <dgm:spPr/>
      <dgm:t>
        <a:bodyPr/>
        <a:lstStyle/>
        <a:p>
          <a:endParaRPr lang="en-US"/>
        </a:p>
      </dgm:t>
    </dgm:pt>
    <dgm:pt modelId="{8674A638-A0EA-4706-841A-5F8AF41716B5}" type="sibTrans" cxnId="{EAA1C66E-A94B-4273-8EA3-1A6057A6FCDD}">
      <dgm:prSet/>
      <dgm:spPr/>
      <dgm:t>
        <a:bodyPr/>
        <a:lstStyle/>
        <a:p>
          <a:endParaRPr lang="en-US"/>
        </a:p>
      </dgm:t>
    </dgm:pt>
    <dgm:pt modelId="{46A81D89-E314-4BF9-B557-B5B05FE9BC55}">
      <dgm:prSet phldrT="[Text]"/>
      <dgm:spPr/>
      <dgm:t>
        <a:bodyPr/>
        <a:lstStyle/>
        <a:p>
          <a:r>
            <a:rPr lang="en-US" b="1" dirty="0" smtClean="0"/>
            <a:t>2019</a:t>
          </a:r>
        </a:p>
        <a:p>
          <a:r>
            <a:rPr lang="en-US" dirty="0" smtClean="0"/>
            <a:t> AHFC Integrated Managed Care and change to Single PDL </a:t>
          </a:r>
          <a:endParaRPr lang="en-US" dirty="0"/>
        </a:p>
      </dgm:t>
    </dgm:pt>
    <dgm:pt modelId="{E53062BA-B125-4693-928A-3C5A7EECE138}" type="parTrans" cxnId="{8F17F9DE-5695-4658-A6F1-3CDEB73FC66F}">
      <dgm:prSet/>
      <dgm:spPr/>
      <dgm:t>
        <a:bodyPr/>
        <a:lstStyle/>
        <a:p>
          <a:endParaRPr lang="en-US"/>
        </a:p>
      </dgm:t>
    </dgm:pt>
    <dgm:pt modelId="{35101A3B-9182-45DE-9C8D-1DA0DA7DFECF}" type="sibTrans" cxnId="{8F17F9DE-5695-4658-A6F1-3CDEB73FC66F}">
      <dgm:prSet/>
      <dgm:spPr/>
      <dgm:t>
        <a:bodyPr/>
        <a:lstStyle/>
        <a:p>
          <a:endParaRPr lang="en-US"/>
        </a:p>
      </dgm:t>
    </dgm:pt>
    <dgm:pt modelId="{34F67875-8DD6-4243-AD09-E07C2800C9AF}">
      <dgm:prSet phldrT="[Text]"/>
      <dgm:spPr/>
      <dgm:t>
        <a:bodyPr/>
        <a:lstStyle/>
        <a:p>
          <a:r>
            <a:rPr lang="en-US" b="1" dirty="0" smtClean="0"/>
            <a:t>1997</a:t>
          </a:r>
        </a:p>
        <a:p>
          <a:r>
            <a:rPr lang="en-US" dirty="0" smtClean="0"/>
            <a:t>managed care multiple plans and  back to fee for service </a:t>
          </a:r>
          <a:endParaRPr lang="en-US" dirty="0"/>
        </a:p>
      </dgm:t>
    </dgm:pt>
    <dgm:pt modelId="{8FC0A78E-F283-4446-8572-CFFAD5974A12}" type="parTrans" cxnId="{A3EAAF38-FD06-411E-9D8E-8F5308F55959}">
      <dgm:prSet/>
      <dgm:spPr/>
      <dgm:t>
        <a:bodyPr/>
        <a:lstStyle/>
        <a:p>
          <a:endParaRPr lang="en-US"/>
        </a:p>
      </dgm:t>
    </dgm:pt>
    <dgm:pt modelId="{223A870C-73DC-44D1-939F-957BA21CCBE7}" type="sibTrans" cxnId="{A3EAAF38-FD06-411E-9D8E-8F5308F55959}">
      <dgm:prSet/>
      <dgm:spPr/>
      <dgm:t>
        <a:bodyPr/>
        <a:lstStyle/>
        <a:p>
          <a:endParaRPr lang="en-US"/>
        </a:p>
      </dgm:t>
    </dgm:pt>
    <dgm:pt modelId="{CC42B248-8627-4102-BC5A-7607AECFFB5F}">
      <dgm:prSet phldrT="[Text]"/>
      <dgm:spPr/>
      <dgm:t>
        <a:bodyPr/>
        <a:lstStyle/>
        <a:p>
          <a:r>
            <a:rPr lang="en-US" b="1" dirty="0" smtClean="0"/>
            <a:t>2012-2013</a:t>
          </a:r>
          <a:r>
            <a:rPr lang="en-US" dirty="0" smtClean="0"/>
            <a:t> Stakeholder feedback development of RFP</a:t>
          </a:r>
          <a:endParaRPr lang="en-US" dirty="0"/>
        </a:p>
      </dgm:t>
    </dgm:pt>
    <dgm:pt modelId="{B8E693C0-2001-4D39-8687-13446BC4C24C}" type="parTrans" cxnId="{EAF86AA5-6E75-463D-8454-5D2291A1C49D}">
      <dgm:prSet/>
      <dgm:spPr/>
      <dgm:t>
        <a:bodyPr/>
        <a:lstStyle/>
        <a:p>
          <a:endParaRPr lang="en-US"/>
        </a:p>
      </dgm:t>
    </dgm:pt>
    <dgm:pt modelId="{4F170B4F-ED55-4F2A-A697-BA722BC67933}" type="sibTrans" cxnId="{EAF86AA5-6E75-463D-8454-5D2291A1C49D}">
      <dgm:prSet/>
      <dgm:spPr/>
      <dgm:t>
        <a:bodyPr/>
        <a:lstStyle/>
        <a:p>
          <a:endParaRPr lang="en-US"/>
        </a:p>
      </dgm:t>
    </dgm:pt>
    <dgm:pt modelId="{ED7890DD-82A1-419E-99EF-103CB52A9AF3}">
      <dgm:prSet phldrT="[Text]"/>
      <dgm:spPr/>
      <dgm:t>
        <a:bodyPr/>
        <a:lstStyle/>
        <a:p>
          <a:r>
            <a:rPr lang="en-US" b="1" dirty="0" smtClean="0"/>
            <a:t>2014-2015</a:t>
          </a:r>
          <a:r>
            <a:rPr lang="en-US" dirty="0" smtClean="0"/>
            <a:t> AHFC RFPS</a:t>
          </a:r>
        </a:p>
        <a:p>
          <a:r>
            <a:rPr lang="en-US" dirty="0" smtClean="0"/>
            <a:t>Roadshows prior to launch</a:t>
          </a:r>
        </a:p>
      </dgm:t>
    </dgm:pt>
    <dgm:pt modelId="{EC9DB137-1AEA-4DC8-B96E-EC7F4D7FCA3F}" type="parTrans" cxnId="{C7162804-F2B5-4BF2-8018-71B7F3FEA799}">
      <dgm:prSet/>
      <dgm:spPr/>
      <dgm:t>
        <a:bodyPr/>
        <a:lstStyle/>
        <a:p>
          <a:endParaRPr lang="en-US"/>
        </a:p>
      </dgm:t>
    </dgm:pt>
    <dgm:pt modelId="{99B4EA32-74B0-452D-88E2-1B94ECBD1068}" type="sibTrans" cxnId="{C7162804-F2B5-4BF2-8018-71B7F3FEA799}">
      <dgm:prSet/>
      <dgm:spPr/>
      <dgm:t>
        <a:bodyPr/>
        <a:lstStyle/>
        <a:p>
          <a:endParaRPr lang="en-US"/>
        </a:p>
      </dgm:t>
    </dgm:pt>
    <dgm:pt modelId="{4E363B56-4D63-4032-B356-D8E76B3288DD}">
      <dgm:prSet phldrT="[Text]"/>
      <dgm:spPr/>
      <dgm:t>
        <a:bodyPr/>
        <a:lstStyle/>
        <a:p>
          <a:r>
            <a:rPr lang="en-US" b="1" smtClean="0"/>
            <a:t>2016 </a:t>
          </a:r>
          <a:r>
            <a:rPr lang="en-US" dirty="0" smtClean="0"/>
            <a:t>Launch AHFC </a:t>
          </a:r>
          <a:endParaRPr lang="en-US" dirty="0"/>
        </a:p>
      </dgm:t>
    </dgm:pt>
    <dgm:pt modelId="{2141DC77-5F4F-4EC5-BDEC-0F0B64D4C64E}" type="parTrans" cxnId="{79991A8C-C891-4790-8157-570A118C8AE3}">
      <dgm:prSet/>
      <dgm:spPr/>
      <dgm:t>
        <a:bodyPr/>
        <a:lstStyle/>
        <a:p>
          <a:endParaRPr lang="en-US"/>
        </a:p>
      </dgm:t>
    </dgm:pt>
    <dgm:pt modelId="{9472BE0B-5127-4EBF-A0C0-ED3328FDC808}" type="sibTrans" cxnId="{79991A8C-C891-4790-8157-570A118C8AE3}">
      <dgm:prSet/>
      <dgm:spPr/>
      <dgm:t>
        <a:bodyPr/>
        <a:lstStyle/>
        <a:p>
          <a:endParaRPr lang="en-US"/>
        </a:p>
      </dgm:t>
    </dgm:pt>
    <dgm:pt modelId="{6F9B29CB-5B70-4AC5-94B7-291748D69A59}" type="pres">
      <dgm:prSet presAssocID="{7CD69F17-E232-4051-B81C-4C29FD1BF628}" presName="Name0" presStyleCnt="0">
        <dgm:presLayoutVars>
          <dgm:dir/>
          <dgm:resizeHandles val="exact"/>
        </dgm:presLayoutVars>
      </dgm:prSet>
      <dgm:spPr/>
      <dgm:t>
        <a:bodyPr/>
        <a:lstStyle/>
        <a:p>
          <a:endParaRPr lang="en-US"/>
        </a:p>
      </dgm:t>
    </dgm:pt>
    <dgm:pt modelId="{01ECDC43-FCB4-4D83-8C14-B2B75FE22AE7}" type="pres">
      <dgm:prSet presAssocID="{7CD69F17-E232-4051-B81C-4C29FD1BF628}" presName="arrow" presStyleLbl="bgShp" presStyleIdx="0" presStyleCnt="1"/>
      <dgm:spPr/>
    </dgm:pt>
    <dgm:pt modelId="{C1947213-5228-4A1E-8020-D22A458731E3}" type="pres">
      <dgm:prSet presAssocID="{7CD69F17-E232-4051-B81C-4C29FD1BF628}" presName="points" presStyleCnt="0"/>
      <dgm:spPr/>
    </dgm:pt>
    <dgm:pt modelId="{FA19D109-0C2D-4180-83DE-E0C800699BF5}" type="pres">
      <dgm:prSet presAssocID="{34F67875-8DD6-4243-AD09-E07C2800C9AF}" presName="compositeA" presStyleCnt="0"/>
      <dgm:spPr/>
    </dgm:pt>
    <dgm:pt modelId="{701765CD-D400-4AE6-9B4A-EADCC1A4732D}" type="pres">
      <dgm:prSet presAssocID="{34F67875-8DD6-4243-AD09-E07C2800C9AF}" presName="textA" presStyleLbl="revTx" presStyleIdx="0" presStyleCnt="7">
        <dgm:presLayoutVars>
          <dgm:bulletEnabled val="1"/>
        </dgm:presLayoutVars>
      </dgm:prSet>
      <dgm:spPr/>
      <dgm:t>
        <a:bodyPr/>
        <a:lstStyle/>
        <a:p>
          <a:endParaRPr lang="en-US"/>
        </a:p>
      </dgm:t>
    </dgm:pt>
    <dgm:pt modelId="{72718A46-89B2-4B47-8108-D74852D20136}" type="pres">
      <dgm:prSet presAssocID="{34F67875-8DD6-4243-AD09-E07C2800C9AF}" presName="circleA" presStyleLbl="node1" presStyleIdx="0" presStyleCnt="7"/>
      <dgm:spPr/>
    </dgm:pt>
    <dgm:pt modelId="{66C2F036-CABF-4CDA-95DE-11EE4BDDEB64}" type="pres">
      <dgm:prSet presAssocID="{34F67875-8DD6-4243-AD09-E07C2800C9AF}" presName="spaceA" presStyleCnt="0"/>
      <dgm:spPr/>
    </dgm:pt>
    <dgm:pt modelId="{8738156F-6E20-489B-84EC-4EE8C9890031}" type="pres">
      <dgm:prSet presAssocID="{223A870C-73DC-44D1-939F-957BA21CCBE7}" presName="space" presStyleCnt="0"/>
      <dgm:spPr/>
    </dgm:pt>
    <dgm:pt modelId="{E41223DC-4EE8-40DD-92DD-ADD0B522A6E5}" type="pres">
      <dgm:prSet presAssocID="{93F6E44E-F604-4770-BDCD-E0DC6986963B}" presName="compositeB" presStyleCnt="0"/>
      <dgm:spPr/>
    </dgm:pt>
    <dgm:pt modelId="{AE6A3E28-E052-456C-ADCD-B7980A91B4F6}" type="pres">
      <dgm:prSet presAssocID="{93F6E44E-F604-4770-BDCD-E0DC6986963B}" presName="textB" presStyleLbl="revTx" presStyleIdx="1" presStyleCnt="7">
        <dgm:presLayoutVars>
          <dgm:bulletEnabled val="1"/>
        </dgm:presLayoutVars>
      </dgm:prSet>
      <dgm:spPr/>
      <dgm:t>
        <a:bodyPr/>
        <a:lstStyle/>
        <a:p>
          <a:endParaRPr lang="en-US"/>
        </a:p>
      </dgm:t>
    </dgm:pt>
    <dgm:pt modelId="{089DA3AE-5A66-495E-8F11-72BDCF993E9F}" type="pres">
      <dgm:prSet presAssocID="{93F6E44E-F604-4770-BDCD-E0DC6986963B}" presName="circleB" presStyleLbl="node1" presStyleIdx="1" presStyleCnt="7"/>
      <dgm:spPr/>
    </dgm:pt>
    <dgm:pt modelId="{AA6DECE9-A4C1-42B1-A55D-1BE9DF931DB1}" type="pres">
      <dgm:prSet presAssocID="{93F6E44E-F604-4770-BDCD-E0DC6986963B}" presName="spaceB" presStyleCnt="0"/>
      <dgm:spPr/>
    </dgm:pt>
    <dgm:pt modelId="{AE6F5E27-A8BB-48A6-9FBB-B59B57E28457}" type="pres">
      <dgm:prSet presAssocID="{414568D9-129C-43C3-B1CE-773CF0962470}" presName="space" presStyleCnt="0"/>
      <dgm:spPr/>
    </dgm:pt>
    <dgm:pt modelId="{085359EE-42FA-4F73-A8E3-7AE2ADA09A38}" type="pres">
      <dgm:prSet presAssocID="{CC42B248-8627-4102-BC5A-7607AECFFB5F}" presName="compositeA" presStyleCnt="0"/>
      <dgm:spPr/>
    </dgm:pt>
    <dgm:pt modelId="{AD87E7F2-8EB7-49B5-B48D-DFA81F3C3BE2}" type="pres">
      <dgm:prSet presAssocID="{CC42B248-8627-4102-BC5A-7607AECFFB5F}" presName="textA" presStyleLbl="revTx" presStyleIdx="2" presStyleCnt="7">
        <dgm:presLayoutVars>
          <dgm:bulletEnabled val="1"/>
        </dgm:presLayoutVars>
      </dgm:prSet>
      <dgm:spPr/>
      <dgm:t>
        <a:bodyPr/>
        <a:lstStyle/>
        <a:p>
          <a:endParaRPr lang="en-US"/>
        </a:p>
      </dgm:t>
    </dgm:pt>
    <dgm:pt modelId="{55FA67A6-1245-401A-97BA-4B83BEDBBF2A}" type="pres">
      <dgm:prSet presAssocID="{CC42B248-8627-4102-BC5A-7607AECFFB5F}" presName="circleA" presStyleLbl="node1" presStyleIdx="2" presStyleCnt="7"/>
      <dgm:spPr/>
    </dgm:pt>
    <dgm:pt modelId="{8463766F-83A9-4ADD-A05E-79E2D1E29151}" type="pres">
      <dgm:prSet presAssocID="{CC42B248-8627-4102-BC5A-7607AECFFB5F}" presName="spaceA" presStyleCnt="0"/>
      <dgm:spPr/>
    </dgm:pt>
    <dgm:pt modelId="{D8454DCA-C856-4BD7-BC09-DEE07C9CCB64}" type="pres">
      <dgm:prSet presAssocID="{4F170B4F-ED55-4F2A-A697-BA722BC67933}" presName="space" presStyleCnt="0"/>
      <dgm:spPr/>
    </dgm:pt>
    <dgm:pt modelId="{DD005744-51B9-4862-ABD4-3717B09682C9}" type="pres">
      <dgm:prSet presAssocID="{ED7890DD-82A1-419E-99EF-103CB52A9AF3}" presName="compositeB" presStyleCnt="0"/>
      <dgm:spPr/>
    </dgm:pt>
    <dgm:pt modelId="{A8E57B35-38E5-407C-BAF6-6E521FB3FE0B}" type="pres">
      <dgm:prSet presAssocID="{ED7890DD-82A1-419E-99EF-103CB52A9AF3}" presName="textB" presStyleLbl="revTx" presStyleIdx="3" presStyleCnt="7">
        <dgm:presLayoutVars>
          <dgm:bulletEnabled val="1"/>
        </dgm:presLayoutVars>
      </dgm:prSet>
      <dgm:spPr/>
      <dgm:t>
        <a:bodyPr/>
        <a:lstStyle/>
        <a:p>
          <a:endParaRPr lang="en-US"/>
        </a:p>
      </dgm:t>
    </dgm:pt>
    <dgm:pt modelId="{D707F905-3802-4E7F-AA2C-2AFF812667AF}" type="pres">
      <dgm:prSet presAssocID="{ED7890DD-82A1-419E-99EF-103CB52A9AF3}" presName="circleB" presStyleLbl="node1" presStyleIdx="3" presStyleCnt="7"/>
      <dgm:spPr/>
    </dgm:pt>
    <dgm:pt modelId="{1FF5F824-46CF-4E5E-BE3A-5AFB8BCCA5A9}" type="pres">
      <dgm:prSet presAssocID="{ED7890DD-82A1-419E-99EF-103CB52A9AF3}" presName="spaceB" presStyleCnt="0"/>
      <dgm:spPr/>
    </dgm:pt>
    <dgm:pt modelId="{8DE92390-04AA-4228-880D-DE6E6D649AF3}" type="pres">
      <dgm:prSet presAssocID="{99B4EA32-74B0-452D-88E2-1B94ECBD1068}" presName="space" presStyleCnt="0"/>
      <dgm:spPr/>
    </dgm:pt>
    <dgm:pt modelId="{FA07326C-EB09-473E-8778-01DBEFEBFD58}" type="pres">
      <dgm:prSet presAssocID="{4E363B56-4D63-4032-B356-D8E76B3288DD}" presName="compositeA" presStyleCnt="0"/>
      <dgm:spPr/>
    </dgm:pt>
    <dgm:pt modelId="{917ED8DB-AE5C-42C8-A246-9EB79E73211B}" type="pres">
      <dgm:prSet presAssocID="{4E363B56-4D63-4032-B356-D8E76B3288DD}" presName="textA" presStyleLbl="revTx" presStyleIdx="4" presStyleCnt="7">
        <dgm:presLayoutVars>
          <dgm:bulletEnabled val="1"/>
        </dgm:presLayoutVars>
      </dgm:prSet>
      <dgm:spPr/>
      <dgm:t>
        <a:bodyPr/>
        <a:lstStyle/>
        <a:p>
          <a:endParaRPr lang="en-US"/>
        </a:p>
      </dgm:t>
    </dgm:pt>
    <dgm:pt modelId="{8B520E6F-04E2-4DF3-9CBE-58203F404941}" type="pres">
      <dgm:prSet presAssocID="{4E363B56-4D63-4032-B356-D8E76B3288DD}" presName="circleA" presStyleLbl="node1" presStyleIdx="4" presStyleCnt="7"/>
      <dgm:spPr/>
    </dgm:pt>
    <dgm:pt modelId="{6C73C465-5A78-489C-AA00-2ED73A452183}" type="pres">
      <dgm:prSet presAssocID="{4E363B56-4D63-4032-B356-D8E76B3288DD}" presName="spaceA" presStyleCnt="0"/>
      <dgm:spPr/>
    </dgm:pt>
    <dgm:pt modelId="{31787F8B-6824-42F9-B859-4DDE71D9297E}" type="pres">
      <dgm:prSet presAssocID="{9472BE0B-5127-4EBF-A0C0-ED3328FDC808}" presName="space" presStyleCnt="0"/>
      <dgm:spPr/>
    </dgm:pt>
    <dgm:pt modelId="{52FDD689-F1B7-44CF-B8BA-FDD78D81CBCF}" type="pres">
      <dgm:prSet presAssocID="{A3D701CE-8916-46BF-82B6-402E3398616D}" presName="compositeB" presStyleCnt="0"/>
      <dgm:spPr/>
    </dgm:pt>
    <dgm:pt modelId="{E70B692C-C35B-4A05-B4FE-CFB6AED557F8}" type="pres">
      <dgm:prSet presAssocID="{A3D701CE-8916-46BF-82B6-402E3398616D}" presName="textB" presStyleLbl="revTx" presStyleIdx="5" presStyleCnt="7">
        <dgm:presLayoutVars>
          <dgm:bulletEnabled val="1"/>
        </dgm:presLayoutVars>
      </dgm:prSet>
      <dgm:spPr/>
      <dgm:t>
        <a:bodyPr/>
        <a:lstStyle/>
        <a:p>
          <a:endParaRPr lang="en-US"/>
        </a:p>
      </dgm:t>
    </dgm:pt>
    <dgm:pt modelId="{CDEE2FBE-2007-4C92-808F-FFE3A9C0CA8A}" type="pres">
      <dgm:prSet presAssocID="{A3D701CE-8916-46BF-82B6-402E3398616D}" presName="circleB" presStyleLbl="node1" presStyleIdx="5" presStyleCnt="7"/>
      <dgm:spPr/>
    </dgm:pt>
    <dgm:pt modelId="{81626CDB-9517-4134-A610-90E0B080F34A}" type="pres">
      <dgm:prSet presAssocID="{A3D701CE-8916-46BF-82B6-402E3398616D}" presName="spaceB" presStyleCnt="0"/>
      <dgm:spPr/>
    </dgm:pt>
    <dgm:pt modelId="{A1B127F9-7E22-430F-829B-AB589EE28C65}" type="pres">
      <dgm:prSet presAssocID="{8674A638-A0EA-4706-841A-5F8AF41716B5}" presName="space" presStyleCnt="0"/>
      <dgm:spPr/>
    </dgm:pt>
    <dgm:pt modelId="{A2E0F161-4DDC-4FC0-B297-8ABD275AA8AE}" type="pres">
      <dgm:prSet presAssocID="{46A81D89-E314-4BF9-B557-B5B05FE9BC55}" presName="compositeA" presStyleCnt="0"/>
      <dgm:spPr/>
    </dgm:pt>
    <dgm:pt modelId="{CB432A70-9904-4A46-B863-EF58FDC45D9A}" type="pres">
      <dgm:prSet presAssocID="{46A81D89-E314-4BF9-B557-B5B05FE9BC55}" presName="textA" presStyleLbl="revTx" presStyleIdx="6" presStyleCnt="7">
        <dgm:presLayoutVars>
          <dgm:bulletEnabled val="1"/>
        </dgm:presLayoutVars>
      </dgm:prSet>
      <dgm:spPr/>
      <dgm:t>
        <a:bodyPr/>
        <a:lstStyle/>
        <a:p>
          <a:endParaRPr lang="en-US"/>
        </a:p>
      </dgm:t>
    </dgm:pt>
    <dgm:pt modelId="{F7C58A7B-6005-4161-849A-0CBC05498FAD}" type="pres">
      <dgm:prSet presAssocID="{46A81D89-E314-4BF9-B557-B5B05FE9BC55}" presName="circleA" presStyleLbl="node1" presStyleIdx="6" presStyleCnt="7"/>
      <dgm:spPr/>
    </dgm:pt>
    <dgm:pt modelId="{89E519E5-7563-4664-8695-4441E25B428A}" type="pres">
      <dgm:prSet presAssocID="{46A81D89-E314-4BF9-B557-B5B05FE9BC55}" presName="spaceA" presStyleCnt="0"/>
      <dgm:spPr/>
    </dgm:pt>
  </dgm:ptLst>
  <dgm:cxnLst>
    <dgm:cxn modelId="{2DCE58E6-5E12-41E0-93A5-59E3701EF17D}" srcId="{7CD69F17-E232-4051-B81C-4C29FD1BF628}" destId="{93F6E44E-F604-4770-BDCD-E0DC6986963B}" srcOrd="1" destOrd="0" parTransId="{528DADC6-EB68-4B8E-830A-F27FD7A512E8}" sibTransId="{414568D9-129C-43C3-B1CE-773CF0962470}"/>
    <dgm:cxn modelId="{79991A8C-C891-4790-8157-570A118C8AE3}" srcId="{7CD69F17-E232-4051-B81C-4C29FD1BF628}" destId="{4E363B56-4D63-4032-B356-D8E76B3288DD}" srcOrd="4" destOrd="0" parTransId="{2141DC77-5F4F-4EC5-BDEC-0F0B64D4C64E}" sibTransId="{9472BE0B-5127-4EBF-A0C0-ED3328FDC808}"/>
    <dgm:cxn modelId="{EAF86AA5-6E75-463D-8454-5D2291A1C49D}" srcId="{7CD69F17-E232-4051-B81C-4C29FD1BF628}" destId="{CC42B248-8627-4102-BC5A-7607AECFFB5F}" srcOrd="2" destOrd="0" parTransId="{B8E693C0-2001-4D39-8687-13446BC4C24C}" sibTransId="{4F170B4F-ED55-4F2A-A697-BA722BC67933}"/>
    <dgm:cxn modelId="{57C17E3F-FF8D-44E6-8EA5-E15F4E2C5852}" type="presOf" srcId="{34F67875-8DD6-4243-AD09-E07C2800C9AF}" destId="{701765CD-D400-4AE6-9B4A-EADCC1A4732D}" srcOrd="0" destOrd="0" presId="urn:microsoft.com/office/officeart/2005/8/layout/hProcess11"/>
    <dgm:cxn modelId="{EAA1C66E-A94B-4273-8EA3-1A6057A6FCDD}" srcId="{7CD69F17-E232-4051-B81C-4C29FD1BF628}" destId="{A3D701CE-8916-46BF-82B6-402E3398616D}" srcOrd="5" destOrd="0" parTransId="{DC6F93C9-F15A-47F6-9EB7-44ADF07831D2}" sibTransId="{8674A638-A0EA-4706-841A-5F8AF41716B5}"/>
    <dgm:cxn modelId="{A93A06AB-00A8-48B6-AE56-87095009C095}" type="presOf" srcId="{7CD69F17-E232-4051-B81C-4C29FD1BF628}" destId="{6F9B29CB-5B70-4AC5-94B7-291748D69A59}" srcOrd="0" destOrd="0" presId="urn:microsoft.com/office/officeart/2005/8/layout/hProcess11"/>
    <dgm:cxn modelId="{C1B5A9CE-04BD-4078-9ADF-D9B3CFCAE2B3}" type="presOf" srcId="{ED7890DD-82A1-419E-99EF-103CB52A9AF3}" destId="{A8E57B35-38E5-407C-BAF6-6E521FB3FE0B}" srcOrd="0" destOrd="0" presId="urn:microsoft.com/office/officeart/2005/8/layout/hProcess11"/>
    <dgm:cxn modelId="{8F17F9DE-5695-4658-A6F1-3CDEB73FC66F}" srcId="{7CD69F17-E232-4051-B81C-4C29FD1BF628}" destId="{46A81D89-E314-4BF9-B557-B5B05FE9BC55}" srcOrd="6" destOrd="0" parTransId="{E53062BA-B125-4693-928A-3C5A7EECE138}" sibTransId="{35101A3B-9182-45DE-9C8D-1DA0DA7DFECF}"/>
    <dgm:cxn modelId="{B1007DAE-4C8A-452C-BCE1-E636DC2F48D7}" type="presOf" srcId="{46A81D89-E314-4BF9-B557-B5B05FE9BC55}" destId="{CB432A70-9904-4A46-B863-EF58FDC45D9A}" srcOrd="0" destOrd="0" presId="urn:microsoft.com/office/officeart/2005/8/layout/hProcess11"/>
    <dgm:cxn modelId="{BA907B58-3936-48CB-B395-2C6222A3C86B}" type="presOf" srcId="{CC42B248-8627-4102-BC5A-7607AECFFB5F}" destId="{AD87E7F2-8EB7-49B5-B48D-DFA81F3C3BE2}" srcOrd="0" destOrd="0" presId="urn:microsoft.com/office/officeart/2005/8/layout/hProcess11"/>
    <dgm:cxn modelId="{C7162804-F2B5-4BF2-8018-71B7F3FEA799}" srcId="{7CD69F17-E232-4051-B81C-4C29FD1BF628}" destId="{ED7890DD-82A1-419E-99EF-103CB52A9AF3}" srcOrd="3" destOrd="0" parTransId="{EC9DB137-1AEA-4DC8-B96E-EC7F4D7FCA3F}" sibTransId="{99B4EA32-74B0-452D-88E2-1B94ECBD1068}"/>
    <dgm:cxn modelId="{A0C26E5B-F1C3-4A6F-9AFA-49FF8F7A2E37}" type="presOf" srcId="{A3D701CE-8916-46BF-82B6-402E3398616D}" destId="{E70B692C-C35B-4A05-B4FE-CFB6AED557F8}" srcOrd="0" destOrd="0" presId="urn:microsoft.com/office/officeart/2005/8/layout/hProcess11"/>
    <dgm:cxn modelId="{A3EAAF38-FD06-411E-9D8E-8F5308F55959}" srcId="{7CD69F17-E232-4051-B81C-4C29FD1BF628}" destId="{34F67875-8DD6-4243-AD09-E07C2800C9AF}" srcOrd="0" destOrd="0" parTransId="{8FC0A78E-F283-4446-8572-CFFAD5974A12}" sibTransId="{223A870C-73DC-44D1-939F-957BA21CCBE7}"/>
    <dgm:cxn modelId="{17BA99B6-9730-41B4-807A-8C0BE028D337}" type="presOf" srcId="{4E363B56-4D63-4032-B356-D8E76B3288DD}" destId="{917ED8DB-AE5C-42C8-A246-9EB79E73211B}" srcOrd="0" destOrd="0" presId="urn:microsoft.com/office/officeart/2005/8/layout/hProcess11"/>
    <dgm:cxn modelId="{8E53CF48-1932-4A5B-813B-0074440DE712}" type="presOf" srcId="{93F6E44E-F604-4770-BDCD-E0DC6986963B}" destId="{AE6A3E28-E052-456C-ADCD-B7980A91B4F6}" srcOrd="0" destOrd="0" presId="urn:microsoft.com/office/officeart/2005/8/layout/hProcess11"/>
    <dgm:cxn modelId="{009C8D0E-B855-4792-9508-301E85BDE13B}" type="presParOf" srcId="{6F9B29CB-5B70-4AC5-94B7-291748D69A59}" destId="{01ECDC43-FCB4-4D83-8C14-B2B75FE22AE7}" srcOrd="0" destOrd="0" presId="urn:microsoft.com/office/officeart/2005/8/layout/hProcess11"/>
    <dgm:cxn modelId="{21E29EAE-C3DB-46A3-8867-715754EA9ECE}" type="presParOf" srcId="{6F9B29CB-5B70-4AC5-94B7-291748D69A59}" destId="{C1947213-5228-4A1E-8020-D22A458731E3}" srcOrd="1" destOrd="0" presId="urn:microsoft.com/office/officeart/2005/8/layout/hProcess11"/>
    <dgm:cxn modelId="{4380FE93-85A1-4FE3-B236-9938F36FEF68}" type="presParOf" srcId="{C1947213-5228-4A1E-8020-D22A458731E3}" destId="{FA19D109-0C2D-4180-83DE-E0C800699BF5}" srcOrd="0" destOrd="0" presId="urn:microsoft.com/office/officeart/2005/8/layout/hProcess11"/>
    <dgm:cxn modelId="{EAAF453F-FBB3-449C-BAEF-F0228408FF1F}" type="presParOf" srcId="{FA19D109-0C2D-4180-83DE-E0C800699BF5}" destId="{701765CD-D400-4AE6-9B4A-EADCC1A4732D}" srcOrd="0" destOrd="0" presId="urn:microsoft.com/office/officeart/2005/8/layout/hProcess11"/>
    <dgm:cxn modelId="{D9835081-6C9F-4E8A-9FB4-64B7A878129B}" type="presParOf" srcId="{FA19D109-0C2D-4180-83DE-E0C800699BF5}" destId="{72718A46-89B2-4B47-8108-D74852D20136}" srcOrd="1" destOrd="0" presId="urn:microsoft.com/office/officeart/2005/8/layout/hProcess11"/>
    <dgm:cxn modelId="{CF48518C-ACFA-48D2-B680-EC240EB708F7}" type="presParOf" srcId="{FA19D109-0C2D-4180-83DE-E0C800699BF5}" destId="{66C2F036-CABF-4CDA-95DE-11EE4BDDEB64}" srcOrd="2" destOrd="0" presId="urn:microsoft.com/office/officeart/2005/8/layout/hProcess11"/>
    <dgm:cxn modelId="{687D8BCF-1E54-42D7-BB43-669292406A04}" type="presParOf" srcId="{C1947213-5228-4A1E-8020-D22A458731E3}" destId="{8738156F-6E20-489B-84EC-4EE8C9890031}" srcOrd="1" destOrd="0" presId="urn:microsoft.com/office/officeart/2005/8/layout/hProcess11"/>
    <dgm:cxn modelId="{CFA792E5-235B-4B14-BF21-7CF7FDB738CA}" type="presParOf" srcId="{C1947213-5228-4A1E-8020-D22A458731E3}" destId="{E41223DC-4EE8-40DD-92DD-ADD0B522A6E5}" srcOrd="2" destOrd="0" presId="urn:microsoft.com/office/officeart/2005/8/layout/hProcess11"/>
    <dgm:cxn modelId="{901F963C-4B6E-4AFF-AE6B-A0852BBDD45A}" type="presParOf" srcId="{E41223DC-4EE8-40DD-92DD-ADD0B522A6E5}" destId="{AE6A3E28-E052-456C-ADCD-B7980A91B4F6}" srcOrd="0" destOrd="0" presId="urn:microsoft.com/office/officeart/2005/8/layout/hProcess11"/>
    <dgm:cxn modelId="{FB254593-1AFA-4CD6-A53F-2F63DCEDA141}" type="presParOf" srcId="{E41223DC-4EE8-40DD-92DD-ADD0B522A6E5}" destId="{089DA3AE-5A66-495E-8F11-72BDCF993E9F}" srcOrd="1" destOrd="0" presId="urn:microsoft.com/office/officeart/2005/8/layout/hProcess11"/>
    <dgm:cxn modelId="{D4939ED4-4295-4A9F-A78A-D3C80E016977}" type="presParOf" srcId="{E41223DC-4EE8-40DD-92DD-ADD0B522A6E5}" destId="{AA6DECE9-A4C1-42B1-A55D-1BE9DF931DB1}" srcOrd="2" destOrd="0" presId="urn:microsoft.com/office/officeart/2005/8/layout/hProcess11"/>
    <dgm:cxn modelId="{84E64636-C03F-409A-AFA2-9476F2854147}" type="presParOf" srcId="{C1947213-5228-4A1E-8020-D22A458731E3}" destId="{AE6F5E27-A8BB-48A6-9FBB-B59B57E28457}" srcOrd="3" destOrd="0" presId="urn:microsoft.com/office/officeart/2005/8/layout/hProcess11"/>
    <dgm:cxn modelId="{585371AF-835B-4C24-BECD-0EC669DDB704}" type="presParOf" srcId="{C1947213-5228-4A1E-8020-D22A458731E3}" destId="{085359EE-42FA-4F73-A8E3-7AE2ADA09A38}" srcOrd="4" destOrd="0" presId="urn:microsoft.com/office/officeart/2005/8/layout/hProcess11"/>
    <dgm:cxn modelId="{6645FBA3-BEFD-4A4B-9E99-E6D09373ACC7}" type="presParOf" srcId="{085359EE-42FA-4F73-A8E3-7AE2ADA09A38}" destId="{AD87E7F2-8EB7-49B5-B48D-DFA81F3C3BE2}" srcOrd="0" destOrd="0" presId="urn:microsoft.com/office/officeart/2005/8/layout/hProcess11"/>
    <dgm:cxn modelId="{EBC42749-0462-47F3-A3BC-3C94192D50ED}" type="presParOf" srcId="{085359EE-42FA-4F73-A8E3-7AE2ADA09A38}" destId="{55FA67A6-1245-401A-97BA-4B83BEDBBF2A}" srcOrd="1" destOrd="0" presId="urn:microsoft.com/office/officeart/2005/8/layout/hProcess11"/>
    <dgm:cxn modelId="{2784BD00-AD65-4B8C-94C6-5F540BCF6A48}" type="presParOf" srcId="{085359EE-42FA-4F73-A8E3-7AE2ADA09A38}" destId="{8463766F-83A9-4ADD-A05E-79E2D1E29151}" srcOrd="2" destOrd="0" presId="urn:microsoft.com/office/officeart/2005/8/layout/hProcess11"/>
    <dgm:cxn modelId="{CB6BB5F9-EE80-414F-AC70-71D6809F5C12}" type="presParOf" srcId="{C1947213-5228-4A1E-8020-D22A458731E3}" destId="{D8454DCA-C856-4BD7-BC09-DEE07C9CCB64}" srcOrd="5" destOrd="0" presId="urn:microsoft.com/office/officeart/2005/8/layout/hProcess11"/>
    <dgm:cxn modelId="{3E26D487-093E-4347-B5E5-6BD20042DCE4}" type="presParOf" srcId="{C1947213-5228-4A1E-8020-D22A458731E3}" destId="{DD005744-51B9-4862-ABD4-3717B09682C9}" srcOrd="6" destOrd="0" presId="urn:microsoft.com/office/officeart/2005/8/layout/hProcess11"/>
    <dgm:cxn modelId="{84F2B46A-5269-4563-8E01-98402B496E6F}" type="presParOf" srcId="{DD005744-51B9-4862-ABD4-3717B09682C9}" destId="{A8E57B35-38E5-407C-BAF6-6E521FB3FE0B}" srcOrd="0" destOrd="0" presId="urn:microsoft.com/office/officeart/2005/8/layout/hProcess11"/>
    <dgm:cxn modelId="{01548CDC-D880-4174-8B32-5D80DB4AA6A1}" type="presParOf" srcId="{DD005744-51B9-4862-ABD4-3717B09682C9}" destId="{D707F905-3802-4E7F-AA2C-2AFF812667AF}" srcOrd="1" destOrd="0" presId="urn:microsoft.com/office/officeart/2005/8/layout/hProcess11"/>
    <dgm:cxn modelId="{97DD131D-BF1A-491C-8BA6-BE4F1B303D76}" type="presParOf" srcId="{DD005744-51B9-4862-ABD4-3717B09682C9}" destId="{1FF5F824-46CF-4E5E-BE3A-5AFB8BCCA5A9}" srcOrd="2" destOrd="0" presId="urn:microsoft.com/office/officeart/2005/8/layout/hProcess11"/>
    <dgm:cxn modelId="{40854B29-08A7-43E3-B16A-8A294321DF44}" type="presParOf" srcId="{C1947213-5228-4A1E-8020-D22A458731E3}" destId="{8DE92390-04AA-4228-880D-DE6E6D649AF3}" srcOrd="7" destOrd="0" presId="urn:microsoft.com/office/officeart/2005/8/layout/hProcess11"/>
    <dgm:cxn modelId="{5C9D6547-F867-4E56-ACEC-2075A38172F0}" type="presParOf" srcId="{C1947213-5228-4A1E-8020-D22A458731E3}" destId="{FA07326C-EB09-473E-8778-01DBEFEBFD58}" srcOrd="8" destOrd="0" presId="urn:microsoft.com/office/officeart/2005/8/layout/hProcess11"/>
    <dgm:cxn modelId="{7997EA45-B6C5-472F-8735-94624441031D}" type="presParOf" srcId="{FA07326C-EB09-473E-8778-01DBEFEBFD58}" destId="{917ED8DB-AE5C-42C8-A246-9EB79E73211B}" srcOrd="0" destOrd="0" presId="urn:microsoft.com/office/officeart/2005/8/layout/hProcess11"/>
    <dgm:cxn modelId="{35897766-3C0B-4EC4-9EEC-D8999F5FC13D}" type="presParOf" srcId="{FA07326C-EB09-473E-8778-01DBEFEBFD58}" destId="{8B520E6F-04E2-4DF3-9CBE-58203F404941}" srcOrd="1" destOrd="0" presId="urn:microsoft.com/office/officeart/2005/8/layout/hProcess11"/>
    <dgm:cxn modelId="{F7BD0DAA-9EF5-46E0-B42E-1D138B47F7A8}" type="presParOf" srcId="{FA07326C-EB09-473E-8778-01DBEFEBFD58}" destId="{6C73C465-5A78-489C-AA00-2ED73A452183}" srcOrd="2" destOrd="0" presId="urn:microsoft.com/office/officeart/2005/8/layout/hProcess11"/>
    <dgm:cxn modelId="{63DC2696-34BF-4AA9-9C1B-0B9FFB427DE3}" type="presParOf" srcId="{C1947213-5228-4A1E-8020-D22A458731E3}" destId="{31787F8B-6824-42F9-B859-4DDE71D9297E}" srcOrd="9" destOrd="0" presId="urn:microsoft.com/office/officeart/2005/8/layout/hProcess11"/>
    <dgm:cxn modelId="{09EEB21C-958C-4308-BD7E-E7A82FCB80A8}" type="presParOf" srcId="{C1947213-5228-4A1E-8020-D22A458731E3}" destId="{52FDD689-F1B7-44CF-B8BA-FDD78D81CBCF}" srcOrd="10" destOrd="0" presId="urn:microsoft.com/office/officeart/2005/8/layout/hProcess11"/>
    <dgm:cxn modelId="{3DC93E9A-C686-4117-86B6-BD02D08F2A13}" type="presParOf" srcId="{52FDD689-F1B7-44CF-B8BA-FDD78D81CBCF}" destId="{E70B692C-C35B-4A05-B4FE-CFB6AED557F8}" srcOrd="0" destOrd="0" presId="urn:microsoft.com/office/officeart/2005/8/layout/hProcess11"/>
    <dgm:cxn modelId="{0720D6AE-CC26-44DA-AD0E-D4594910F17F}" type="presParOf" srcId="{52FDD689-F1B7-44CF-B8BA-FDD78D81CBCF}" destId="{CDEE2FBE-2007-4C92-808F-FFE3A9C0CA8A}" srcOrd="1" destOrd="0" presId="urn:microsoft.com/office/officeart/2005/8/layout/hProcess11"/>
    <dgm:cxn modelId="{220D036A-7B21-4ACB-A71D-EAEAB587F272}" type="presParOf" srcId="{52FDD689-F1B7-44CF-B8BA-FDD78D81CBCF}" destId="{81626CDB-9517-4134-A610-90E0B080F34A}" srcOrd="2" destOrd="0" presId="urn:microsoft.com/office/officeart/2005/8/layout/hProcess11"/>
    <dgm:cxn modelId="{E6DE8951-2718-410F-922F-BF4A576453F9}" type="presParOf" srcId="{C1947213-5228-4A1E-8020-D22A458731E3}" destId="{A1B127F9-7E22-430F-829B-AB589EE28C65}" srcOrd="11" destOrd="0" presId="urn:microsoft.com/office/officeart/2005/8/layout/hProcess11"/>
    <dgm:cxn modelId="{B28266AB-BEA6-4926-8C2C-CB8B583A7DF1}" type="presParOf" srcId="{C1947213-5228-4A1E-8020-D22A458731E3}" destId="{A2E0F161-4DDC-4FC0-B297-8ABD275AA8AE}" srcOrd="12" destOrd="0" presId="urn:microsoft.com/office/officeart/2005/8/layout/hProcess11"/>
    <dgm:cxn modelId="{42D7304B-F4BE-4FE5-853B-5142596357FB}" type="presParOf" srcId="{A2E0F161-4DDC-4FC0-B297-8ABD275AA8AE}" destId="{CB432A70-9904-4A46-B863-EF58FDC45D9A}" srcOrd="0" destOrd="0" presId="urn:microsoft.com/office/officeart/2005/8/layout/hProcess11"/>
    <dgm:cxn modelId="{457C95BA-B917-4AF4-BB1F-E747368C834C}" type="presParOf" srcId="{A2E0F161-4DDC-4FC0-B297-8ABD275AA8AE}" destId="{F7C58A7B-6005-4161-849A-0CBC05498FAD}" srcOrd="1" destOrd="0" presId="urn:microsoft.com/office/officeart/2005/8/layout/hProcess11"/>
    <dgm:cxn modelId="{EEC28724-E7CA-40AF-AB1F-9C56CD014407}" type="presParOf" srcId="{A2E0F161-4DDC-4FC0-B297-8ABD275AA8AE}" destId="{89E519E5-7563-4664-8695-4441E25B428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5E517-BE07-4302-A538-70E4A207A157}" type="doc">
      <dgm:prSet loTypeId="urn:microsoft.com/office/officeart/2005/8/layout/venn2" loCatId="relationship" qsTypeId="urn:microsoft.com/office/officeart/2005/8/quickstyle/simple1" qsCatId="simple" csTypeId="urn:microsoft.com/office/officeart/2005/8/colors/accent3_3" csCatId="accent3" phldr="1"/>
      <dgm:spPr/>
    </dgm:pt>
    <dgm:pt modelId="{2708554B-A6CD-4962-A8BB-2C90D35BBCC3}">
      <dgm:prSet phldrT="[Text]" custT="1"/>
      <dgm:spPr/>
      <dgm:t>
        <a:bodyPr/>
        <a:lstStyle/>
        <a:p>
          <a:r>
            <a:rPr lang="en-US" sz="2000" b="1" dirty="0" smtClean="0"/>
            <a:t>1,379 care </a:t>
          </a:r>
          <a:r>
            <a:rPr lang="en-US" sz="2000" b="0" dirty="0" smtClean="0"/>
            <a:t>management</a:t>
          </a:r>
          <a:endParaRPr lang="en-US" sz="2000" b="0" dirty="0"/>
        </a:p>
      </dgm:t>
    </dgm:pt>
    <dgm:pt modelId="{E4476EA0-CD3E-4274-8D67-6D61F92665A3}" type="parTrans" cxnId="{848CB801-F1C0-4F92-BD21-786FF08B87AA}">
      <dgm:prSet/>
      <dgm:spPr/>
      <dgm:t>
        <a:bodyPr/>
        <a:lstStyle/>
        <a:p>
          <a:endParaRPr lang="en-US"/>
        </a:p>
      </dgm:t>
    </dgm:pt>
    <dgm:pt modelId="{16570F89-9EC5-4427-8CD8-94DF754D478B}" type="sibTrans" cxnId="{848CB801-F1C0-4F92-BD21-786FF08B87AA}">
      <dgm:prSet/>
      <dgm:spPr/>
      <dgm:t>
        <a:bodyPr/>
        <a:lstStyle/>
        <a:p>
          <a:endParaRPr lang="en-US"/>
        </a:p>
      </dgm:t>
    </dgm:pt>
    <dgm:pt modelId="{3DFC9852-C644-4FC4-ABE9-71BFC16BB319}">
      <dgm:prSet phldrT="[Text]" custT="1"/>
      <dgm:spPr/>
      <dgm:t>
        <a:bodyPr/>
        <a:lstStyle/>
        <a:p>
          <a:r>
            <a:rPr lang="en-US" sz="2000" dirty="0" smtClean="0"/>
            <a:t>7,924 care coordination </a:t>
          </a:r>
          <a:endParaRPr lang="en-US" sz="2000" dirty="0"/>
        </a:p>
      </dgm:t>
    </dgm:pt>
    <dgm:pt modelId="{37A195BC-1AD7-49B4-B3AD-97DF9C8CE5C9}" type="parTrans" cxnId="{AF1AE205-DD14-4DDC-8C71-B4ED1F4C414F}">
      <dgm:prSet/>
      <dgm:spPr/>
      <dgm:t>
        <a:bodyPr/>
        <a:lstStyle/>
        <a:p>
          <a:endParaRPr lang="en-US"/>
        </a:p>
      </dgm:t>
    </dgm:pt>
    <dgm:pt modelId="{AB3C9E0A-B812-45A8-BB05-4EE715641458}" type="sibTrans" cxnId="{AF1AE205-DD14-4DDC-8C71-B4ED1F4C414F}">
      <dgm:prSet/>
      <dgm:spPr/>
      <dgm:t>
        <a:bodyPr/>
        <a:lstStyle/>
        <a:p>
          <a:endParaRPr lang="en-US"/>
        </a:p>
      </dgm:t>
    </dgm:pt>
    <dgm:pt modelId="{C81FF762-5895-444E-A9A9-C7A18519063B}">
      <dgm:prSet phldrT="[Text]" custT="1"/>
      <dgm:spPr/>
      <dgm:t>
        <a:bodyPr/>
        <a:lstStyle/>
        <a:p>
          <a:r>
            <a:rPr lang="en-US" sz="2400" dirty="0" smtClean="0"/>
            <a:t>In 2019 </a:t>
          </a:r>
        </a:p>
        <a:p>
          <a:r>
            <a:rPr lang="en-US" sz="2400" dirty="0" smtClean="0"/>
            <a:t>over 30% received Health Care Coordination </a:t>
          </a:r>
          <a:endParaRPr lang="en-US" sz="2400" dirty="0"/>
        </a:p>
      </dgm:t>
    </dgm:pt>
    <dgm:pt modelId="{84DC2E65-6002-4CEC-8F84-8A6AB9086A5A}" type="parTrans" cxnId="{B0BB96F3-C90C-4AFF-BD09-7F346BCBE21B}">
      <dgm:prSet/>
      <dgm:spPr/>
      <dgm:t>
        <a:bodyPr/>
        <a:lstStyle/>
        <a:p>
          <a:endParaRPr lang="en-US"/>
        </a:p>
      </dgm:t>
    </dgm:pt>
    <dgm:pt modelId="{A4F52205-C898-442C-8EA3-C73AE80E9682}" type="sibTrans" cxnId="{B0BB96F3-C90C-4AFF-BD09-7F346BCBE21B}">
      <dgm:prSet/>
      <dgm:spPr/>
      <dgm:t>
        <a:bodyPr/>
        <a:lstStyle/>
        <a:p>
          <a:endParaRPr lang="en-US"/>
        </a:p>
      </dgm:t>
    </dgm:pt>
    <dgm:pt modelId="{DA1F952C-A4E9-40E0-A478-624F80584896}" type="pres">
      <dgm:prSet presAssocID="{F815E517-BE07-4302-A538-70E4A207A157}" presName="Name0" presStyleCnt="0">
        <dgm:presLayoutVars>
          <dgm:chMax val="7"/>
          <dgm:resizeHandles val="exact"/>
        </dgm:presLayoutVars>
      </dgm:prSet>
      <dgm:spPr/>
    </dgm:pt>
    <dgm:pt modelId="{B1B16585-BB33-4FDD-B6C2-3BC15EBBF116}" type="pres">
      <dgm:prSet presAssocID="{F815E517-BE07-4302-A538-70E4A207A157}" presName="comp1" presStyleCnt="0"/>
      <dgm:spPr/>
    </dgm:pt>
    <dgm:pt modelId="{3A8B0181-7253-4D03-85EA-CAD5A126A99F}" type="pres">
      <dgm:prSet presAssocID="{F815E517-BE07-4302-A538-70E4A207A157}" presName="circle1" presStyleLbl="node1" presStyleIdx="0" presStyleCnt="3"/>
      <dgm:spPr/>
      <dgm:t>
        <a:bodyPr/>
        <a:lstStyle/>
        <a:p>
          <a:endParaRPr lang="en-US"/>
        </a:p>
      </dgm:t>
    </dgm:pt>
    <dgm:pt modelId="{4EC4B665-E78B-4201-B0D4-18FF8ABCA6A8}" type="pres">
      <dgm:prSet presAssocID="{F815E517-BE07-4302-A538-70E4A207A157}" presName="c1text" presStyleLbl="node1" presStyleIdx="0" presStyleCnt="3">
        <dgm:presLayoutVars>
          <dgm:bulletEnabled val="1"/>
        </dgm:presLayoutVars>
      </dgm:prSet>
      <dgm:spPr/>
      <dgm:t>
        <a:bodyPr/>
        <a:lstStyle/>
        <a:p>
          <a:endParaRPr lang="en-US"/>
        </a:p>
      </dgm:t>
    </dgm:pt>
    <dgm:pt modelId="{B3923C0C-D1FA-473A-8560-8258C4A40E9F}" type="pres">
      <dgm:prSet presAssocID="{F815E517-BE07-4302-A538-70E4A207A157}" presName="comp2" presStyleCnt="0"/>
      <dgm:spPr/>
    </dgm:pt>
    <dgm:pt modelId="{3198BF8A-0EE4-4D33-ABE0-225C5686138A}" type="pres">
      <dgm:prSet presAssocID="{F815E517-BE07-4302-A538-70E4A207A157}" presName="circle2" presStyleLbl="node1" presStyleIdx="1" presStyleCnt="3" custScaleX="107843" custScaleY="105736"/>
      <dgm:spPr/>
      <dgm:t>
        <a:bodyPr/>
        <a:lstStyle/>
        <a:p>
          <a:endParaRPr lang="en-US"/>
        </a:p>
      </dgm:t>
    </dgm:pt>
    <dgm:pt modelId="{C4899E45-4164-4B96-AE57-C206A6787952}" type="pres">
      <dgm:prSet presAssocID="{F815E517-BE07-4302-A538-70E4A207A157}" presName="c2text" presStyleLbl="node1" presStyleIdx="1" presStyleCnt="3">
        <dgm:presLayoutVars>
          <dgm:bulletEnabled val="1"/>
        </dgm:presLayoutVars>
      </dgm:prSet>
      <dgm:spPr/>
      <dgm:t>
        <a:bodyPr/>
        <a:lstStyle/>
        <a:p>
          <a:endParaRPr lang="en-US"/>
        </a:p>
      </dgm:t>
    </dgm:pt>
    <dgm:pt modelId="{BA937C5E-FD40-4452-822F-84C9C1FD7581}" type="pres">
      <dgm:prSet presAssocID="{F815E517-BE07-4302-A538-70E4A207A157}" presName="comp3" presStyleCnt="0"/>
      <dgm:spPr/>
    </dgm:pt>
    <dgm:pt modelId="{890706CC-654D-4165-8E7E-F55F049EE65F}" type="pres">
      <dgm:prSet presAssocID="{F815E517-BE07-4302-A538-70E4A207A157}" presName="circle3" presStyleLbl="node1" presStyleIdx="2" presStyleCnt="3" custScaleX="123391" custScaleY="118087"/>
      <dgm:spPr/>
      <dgm:t>
        <a:bodyPr/>
        <a:lstStyle/>
        <a:p>
          <a:endParaRPr lang="en-US"/>
        </a:p>
      </dgm:t>
    </dgm:pt>
    <dgm:pt modelId="{4202C2EA-BC2B-4809-9BE7-21B84EF379C1}" type="pres">
      <dgm:prSet presAssocID="{F815E517-BE07-4302-A538-70E4A207A157}" presName="c3text" presStyleLbl="node1" presStyleIdx="2" presStyleCnt="3">
        <dgm:presLayoutVars>
          <dgm:bulletEnabled val="1"/>
        </dgm:presLayoutVars>
      </dgm:prSet>
      <dgm:spPr/>
      <dgm:t>
        <a:bodyPr/>
        <a:lstStyle/>
        <a:p>
          <a:endParaRPr lang="en-US"/>
        </a:p>
      </dgm:t>
    </dgm:pt>
  </dgm:ptLst>
  <dgm:cxnLst>
    <dgm:cxn modelId="{FE4646F6-164F-46A2-8111-9E86B5B8271B}" type="presOf" srcId="{F815E517-BE07-4302-A538-70E4A207A157}" destId="{DA1F952C-A4E9-40E0-A478-624F80584896}" srcOrd="0" destOrd="0" presId="urn:microsoft.com/office/officeart/2005/8/layout/venn2"/>
    <dgm:cxn modelId="{B0BB96F3-C90C-4AFF-BD09-7F346BCBE21B}" srcId="{F815E517-BE07-4302-A538-70E4A207A157}" destId="{C81FF762-5895-444E-A9A9-C7A18519063B}" srcOrd="2" destOrd="0" parTransId="{84DC2E65-6002-4CEC-8F84-8A6AB9086A5A}" sibTransId="{A4F52205-C898-442C-8EA3-C73AE80E9682}"/>
    <dgm:cxn modelId="{27A80E3C-95CB-46DB-A170-4FE002DBC0A2}" type="presOf" srcId="{C81FF762-5895-444E-A9A9-C7A18519063B}" destId="{4202C2EA-BC2B-4809-9BE7-21B84EF379C1}" srcOrd="1" destOrd="0" presId="urn:microsoft.com/office/officeart/2005/8/layout/venn2"/>
    <dgm:cxn modelId="{848CB801-F1C0-4F92-BD21-786FF08B87AA}" srcId="{F815E517-BE07-4302-A538-70E4A207A157}" destId="{2708554B-A6CD-4962-A8BB-2C90D35BBCC3}" srcOrd="0" destOrd="0" parTransId="{E4476EA0-CD3E-4274-8D67-6D61F92665A3}" sibTransId="{16570F89-9EC5-4427-8CD8-94DF754D478B}"/>
    <dgm:cxn modelId="{AF1AE205-DD14-4DDC-8C71-B4ED1F4C414F}" srcId="{F815E517-BE07-4302-A538-70E4A207A157}" destId="{3DFC9852-C644-4FC4-ABE9-71BFC16BB319}" srcOrd="1" destOrd="0" parTransId="{37A195BC-1AD7-49B4-B3AD-97DF9C8CE5C9}" sibTransId="{AB3C9E0A-B812-45A8-BB05-4EE715641458}"/>
    <dgm:cxn modelId="{E55A9462-A5C7-48C6-A46A-DC91BBAE0881}" type="presOf" srcId="{3DFC9852-C644-4FC4-ABE9-71BFC16BB319}" destId="{C4899E45-4164-4B96-AE57-C206A6787952}" srcOrd="1" destOrd="0" presId="urn:microsoft.com/office/officeart/2005/8/layout/venn2"/>
    <dgm:cxn modelId="{ED8CFF5A-F61D-4824-80C6-ABCADBEF61E1}" type="presOf" srcId="{2708554B-A6CD-4962-A8BB-2C90D35BBCC3}" destId="{4EC4B665-E78B-4201-B0D4-18FF8ABCA6A8}" srcOrd="1" destOrd="0" presId="urn:microsoft.com/office/officeart/2005/8/layout/venn2"/>
    <dgm:cxn modelId="{99F08FF0-4ABF-4577-A0DC-2F67B9F8D029}" type="presOf" srcId="{3DFC9852-C644-4FC4-ABE9-71BFC16BB319}" destId="{3198BF8A-0EE4-4D33-ABE0-225C5686138A}" srcOrd="0" destOrd="0" presId="urn:microsoft.com/office/officeart/2005/8/layout/venn2"/>
    <dgm:cxn modelId="{23F06945-A715-4701-A014-031BD054F360}" type="presOf" srcId="{C81FF762-5895-444E-A9A9-C7A18519063B}" destId="{890706CC-654D-4165-8E7E-F55F049EE65F}" srcOrd="0" destOrd="0" presId="urn:microsoft.com/office/officeart/2005/8/layout/venn2"/>
    <dgm:cxn modelId="{B2C61BE2-C6C7-48EE-950C-7C71B36D2696}" type="presOf" srcId="{2708554B-A6CD-4962-A8BB-2C90D35BBCC3}" destId="{3A8B0181-7253-4D03-85EA-CAD5A126A99F}" srcOrd="0" destOrd="0" presId="urn:microsoft.com/office/officeart/2005/8/layout/venn2"/>
    <dgm:cxn modelId="{1267B796-CB52-4CC5-AE40-733960659957}" type="presParOf" srcId="{DA1F952C-A4E9-40E0-A478-624F80584896}" destId="{B1B16585-BB33-4FDD-B6C2-3BC15EBBF116}" srcOrd="0" destOrd="0" presId="urn:microsoft.com/office/officeart/2005/8/layout/venn2"/>
    <dgm:cxn modelId="{269CAA28-C1D8-41AB-BBB5-45512098296E}" type="presParOf" srcId="{B1B16585-BB33-4FDD-B6C2-3BC15EBBF116}" destId="{3A8B0181-7253-4D03-85EA-CAD5A126A99F}" srcOrd="0" destOrd="0" presId="urn:microsoft.com/office/officeart/2005/8/layout/venn2"/>
    <dgm:cxn modelId="{CEFB69D7-2EA3-4D72-8C6D-0EB8F1BCF363}" type="presParOf" srcId="{B1B16585-BB33-4FDD-B6C2-3BC15EBBF116}" destId="{4EC4B665-E78B-4201-B0D4-18FF8ABCA6A8}" srcOrd="1" destOrd="0" presId="urn:microsoft.com/office/officeart/2005/8/layout/venn2"/>
    <dgm:cxn modelId="{0030AD28-7B88-4167-BB1E-FF8FF76B2B53}" type="presParOf" srcId="{DA1F952C-A4E9-40E0-A478-624F80584896}" destId="{B3923C0C-D1FA-473A-8560-8258C4A40E9F}" srcOrd="1" destOrd="0" presId="urn:microsoft.com/office/officeart/2005/8/layout/venn2"/>
    <dgm:cxn modelId="{2BFCA2E8-E92D-45B5-A3FE-B474FB27523C}" type="presParOf" srcId="{B3923C0C-D1FA-473A-8560-8258C4A40E9F}" destId="{3198BF8A-0EE4-4D33-ABE0-225C5686138A}" srcOrd="0" destOrd="0" presId="urn:microsoft.com/office/officeart/2005/8/layout/venn2"/>
    <dgm:cxn modelId="{AEAC8F2B-9877-41FA-9195-4EF80358B557}" type="presParOf" srcId="{B3923C0C-D1FA-473A-8560-8258C4A40E9F}" destId="{C4899E45-4164-4B96-AE57-C206A6787952}" srcOrd="1" destOrd="0" presId="urn:microsoft.com/office/officeart/2005/8/layout/venn2"/>
    <dgm:cxn modelId="{E5B03568-2777-467B-916D-16CB334384F0}" type="presParOf" srcId="{DA1F952C-A4E9-40E0-A478-624F80584896}" destId="{BA937C5E-FD40-4452-822F-84C9C1FD7581}" srcOrd="2" destOrd="0" presId="urn:microsoft.com/office/officeart/2005/8/layout/venn2"/>
    <dgm:cxn modelId="{D5097BA5-63E0-478A-9E33-78FFE4EDC918}" type="presParOf" srcId="{BA937C5E-FD40-4452-822F-84C9C1FD7581}" destId="{890706CC-654D-4165-8E7E-F55F049EE65F}" srcOrd="0" destOrd="0" presId="urn:microsoft.com/office/officeart/2005/8/layout/venn2"/>
    <dgm:cxn modelId="{DB44F2D6-BDF1-4570-A8DF-341D229B6811}" type="presParOf" srcId="{BA937C5E-FD40-4452-822F-84C9C1FD7581}" destId="{4202C2EA-BC2B-4809-9BE7-21B84EF379C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61278-CD95-4384-97C4-B27EABB29F1B}">
      <dsp:nvSpPr>
        <dsp:cNvPr id="0" name=""/>
        <dsp:cNvSpPr/>
      </dsp:nvSpPr>
      <dsp:spPr>
        <a:xfrm>
          <a:off x="331588" y="2336466"/>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24,000+ members</a:t>
          </a:r>
          <a:endParaRPr lang="en-US" sz="2400" kern="1200" dirty="0">
            <a:solidFill>
              <a:schemeClr val="tx1"/>
            </a:solidFill>
          </a:endParaRPr>
        </a:p>
      </dsp:txBody>
      <dsp:txXfrm>
        <a:off x="358154" y="2363032"/>
        <a:ext cx="1760915" cy="853891"/>
      </dsp:txXfrm>
    </dsp:sp>
    <dsp:sp modelId="{CC2E343C-FAD3-4F74-8B71-CB925B6C72C1}">
      <dsp:nvSpPr>
        <dsp:cNvPr id="0" name=""/>
        <dsp:cNvSpPr/>
      </dsp:nvSpPr>
      <dsp:spPr>
        <a:xfrm rot="17192735">
          <a:off x="1274553" y="1606427"/>
          <a:ext cx="2435837" cy="32124"/>
        </a:xfrm>
        <a:custGeom>
          <a:avLst/>
          <a:gdLst/>
          <a:ahLst/>
          <a:cxnLst/>
          <a:rect l="0" t="0" r="0" b="0"/>
          <a:pathLst>
            <a:path>
              <a:moveTo>
                <a:pt x="0" y="16062"/>
              </a:moveTo>
              <a:lnTo>
                <a:pt x="2435837" y="1606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431576" y="1561593"/>
        <a:ext cx="121791" cy="121791"/>
      </dsp:txXfrm>
    </dsp:sp>
    <dsp:sp modelId="{F954B2E4-5847-4A0E-92F1-29A33435BEC6}">
      <dsp:nvSpPr>
        <dsp:cNvPr id="0" name=""/>
        <dsp:cNvSpPr/>
      </dsp:nvSpPr>
      <dsp:spPr>
        <a:xfrm>
          <a:off x="2839309" y="1488"/>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Children/youth in out-of-home placement</a:t>
          </a:r>
          <a:endParaRPr lang="en-US" sz="1400" kern="1200" dirty="0">
            <a:solidFill>
              <a:schemeClr val="tx1"/>
            </a:solidFill>
          </a:endParaRPr>
        </a:p>
      </dsp:txBody>
      <dsp:txXfrm>
        <a:off x="2865875" y="28054"/>
        <a:ext cx="1760915" cy="853891"/>
      </dsp:txXfrm>
    </dsp:sp>
    <dsp:sp modelId="{C7243899-67ED-4116-80E3-3E9DF6895166}">
      <dsp:nvSpPr>
        <dsp:cNvPr id="0" name=""/>
        <dsp:cNvSpPr/>
      </dsp:nvSpPr>
      <dsp:spPr>
        <a:xfrm rot="17893988">
          <a:off x="1759296" y="2127966"/>
          <a:ext cx="1466352" cy="32124"/>
        </a:xfrm>
        <a:custGeom>
          <a:avLst/>
          <a:gdLst/>
          <a:ahLst/>
          <a:cxnLst/>
          <a:rect l="0" t="0" r="0" b="0"/>
          <a:pathLst>
            <a:path>
              <a:moveTo>
                <a:pt x="0" y="16062"/>
              </a:moveTo>
              <a:lnTo>
                <a:pt x="1466352" y="1606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5813" y="2107369"/>
        <a:ext cx="73317" cy="73317"/>
      </dsp:txXfrm>
    </dsp:sp>
    <dsp:sp modelId="{E79756A0-AC2D-418A-8EB0-05F46C049B25}">
      <dsp:nvSpPr>
        <dsp:cNvPr id="0" name=""/>
        <dsp:cNvSpPr/>
      </dsp:nvSpPr>
      <dsp:spPr>
        <a:xfrm>
          <a:off x="2839309" y="1044566"/>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Adoption Support</a:t>
          </a:r>
          <a:endParaRPr lang="en-US" sz="1400" kern="1200" dirty="0">
            <a:solidFill>
              <a:schemeClr val="tx1"/>
            </a:solidFill>
          </a:endParaRPr>
        </a:p>
      </dsp:txBody>
      <dsp:txXfrm>
        <a:off x="2865875" y="1071132"/>
        <a:ext cx="1760915" cy="853891"/>
      </dsp:txXfrm>
    </dsp:sp>
    <dsp:sp modelId="{27DDCBA7-4449-49D5-852E-FEBAD919B99E}">
      <dsp:nvSpPr>
        <dsp:cNvPr id="0" name=""/>
        <dsp:cNvSpPr/>
      </dsp:nvSpPr>
      <dsp:spPr>
        <a:xfrm rot="20416012">
          <a:off x="2123997" y="2649504"/>
          <a:ext cx="736950" cy="32124"/>
        </a:xfrm>
        <a:custGeom>
          <a:avLst/>
          <a:gdLst/>
          <a:ahLst/>
          <a:cxnLst/>
          <a:rect l="0" t="0" r="0" b="0"/>
          <a:pathLst>
            <a:path>
              <a:moveTo>
                <a:pt x="0" y="16062"/>
              </a:moveTo>
              <a:lnTo>
                <a:pt x="736950" y="1606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4048" y="2647143"/>
        <a:ext cx="36847" cy="36847"/>
      </dsp:txXfrm>
    </dsp:sp>
    <dsp:sp modelId="{98F9658D-7A55-4D5A-90F2-CE0DF9C84053}">
      <dsp:nvSpPr>
        <dsp:cNvPr id="0" name=""/>
        <dsp:cNvSpPr/>
      </dsp:nvSpPr>
      <dsp:spPr>
        <a:xfrm>
          <a:off x="2839309" y="2087643"/>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Extended foster care (18-21)</a:t>
          </a:r>
          <a:endParaRPr lang="en-US" sz="1400" kern="1200" dirty="0">
            <a:solidFill>
              <a:schemeClr val="tx1"/>
            </a:solidFill>
          </a:endParaRPr>
        </a:p>
      </dsp:txBody>
      <dsp:txXfrm>
        <a:off x="2865875" y="2114209"/>
        <a:ext cx="1760915" cy="853891"/>
      </dsp:txXfrm>
    </dsp:sp>
    <dsp:sp modelId="{1154E3D7-86AD-40F2-845C-A74B67640E7C}">
      <dsp:nvSpPr>
        <dsp:cNvPr id="0" name=""/>
        <dsp:cNvSpPr/>
      </dsp:nvSpPr>
      <dsp:spPr>
        <a:xfrm rot="2911240">
          <a:off x="1974125" y="3154472"/>
          <a:ext cx="1015905" cy="32124"/>
        </a:xfrm>
        <a:custGeom>
          <a:avLst/>
          <a:gdLst/>
          <a:ahLst/>
          <a:cxnLst/>
          <a:rect l="0" t="0" r="0" b="0"/>
          <a:pathLst>
            <a:path>
              <a:moveTo>
                <a:pt x="0" y="16062"/>
              </a:moveTo>
              <a:lnTo>
                <a:pt x="1015905" y="1606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6680" y="3145136"/>
        <a:ext cx="50795" cy="50795"/>
      </dsp:txXfrm>
    </dsp:sp>
    <dsp:sp modelId="{24E37D39-7C8F-43A7-9926-FFAC4C103E87}">
      <dsp:nvSpPr>
        <dsp:cNvPr id="0" name=""/>
        <dsp:cNvSpPr/>
      </dsp:nvSpPr>
      <dsp:spPr>
        <a:xfrm>
          <a:off x="2818520" y="3097577"/>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Alumni of foster care (18-26)</a:t>
          </a:r>
          <a:endParaRPr lang="en-US" sz="1400" kern="1200" dirty="0">
            <a:solidFill>
              <a:schemeClr val="tx1"/>
            </a:solidFill>
          </a:endParaRPr>
        </a:p>
      </dsp:txBody>
      <dsp:txXfrm>
        <a:off x="2845086" y="3124143"/>
        <a:ext cx="1760915" cy="853891"/>
      </dsp:txXfrm>
    </dsp:sp>
    <dsp:sp modelId="{13A6A0E4-90C7-4A47-BA77-2C9376E79771}">
      <dsp:nvSpPr>
        <dsp:cNvPr id="0" name=""/>
        <dsp:cNvSpPr/>
      </dsp:nvSpPr>
      <dsp:spPr>
        <a:xfrm rot="4029498">
          <a:off x="1535263" y="3693326"/>
          <a:ext cx="1995288" cy="32124"/>
        </a:xfrm>
        <a:custGeom>
          <a:avLst/>
          <a:gdLst/>
          <a:ahLst/>
          <a:cxnLst/>
          <a:rect l="0" t="0" r="0" b="0"/>
          <a:pathLst>
            <a:path>
              <a:moveTo>
                <a:pt x="0" y="16062"/>
              </a:moveTo>
              <a:lnTo>
                <a:pt x="1995288" y="1606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483025" y="3659506"/>
        <a:ext cx="99764" cy="99764"/>
      </dsp:txXfrm>
    </dsp:sp>
    <dsp:sp modelId="{941DD452-66A1-4A4A-929B-F73778D69381}">
      <dsp:nvSpPr>
        <dsp:cNvPr id="0" name=""/>
        <dsp:cNvSpPr/>
      </dsp:nvSpPr>
      <dsp:spPr>
        <a:xfrm>
          <a:off x="2920179" y="4175286"/>
          <a:ext cx="1814047" cy="9070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Children/youth reunited with their parents, one year post dependency*</a:t>
          </a:r>
          <a:endParaRPr lang="en-US" sz="1200" kern="1200" dirty="0">
            <a:solidFill>
              <a:schemeClr val="tx1"/>
            </a:solidFill>
          </a:endParaRPr>
        </a:p>
      </dsp:txBody>
      <dsp:txXfrm>
        <a:off x="2946745" y="4201852"/>
        <a:ext cx="1760915" cy="853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DC43-FCB4-4D83-8C14-B2B75FE22AE7}">
      <dsp:nvSpPr>
        <dsp:cNvPr id="0" name=""/>
        <dsp:cNvSpPr/>
      </dsp:nvSpPr>
      <dsp:spPr>
        <a:xfrm>
          <a:off x="0" y="1165860"/>
          <a:ext cx="8534400" cy="155448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765CD-D400-4AE6-9B4A-EADCC1A4732D}">
      <dsp:nvSpPr>
        <dsp:cNvPr id="0" name=""/>
        <dsp:cNvSpPr/>
      </dsp:nvSpPr>
      <dsp:spPr>
        <a:xfrm>
          <a:off x="656" y="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smtClean="0"/>
            <a:t>1997</a:t>
          </a:r>
        </a:p>
        <a:p>
          <a:pPr lvl="0" algn="ctr" defTabSz="533400">
            <a:lnSpc>
              <a:spcPct val="90000"/>
            </a:lnSpc>
            <a:spcBef>
              <a:spcPct val="0"/>
            </a:spcBef>
            <a:spcAft>
              <a:spcPct val="35000"/>
            </a:spcAft>
          </a:pPr>
          <a:r>
            <a:rPr lang="en-US" sz="1200" kern="1200" dirty="0" smtClean="0"/>
            <a:t>managed care multiple plans and  back to fee for service </a:t>
          </a:r>
          <a:endParaRPr lang="en-US" sz="1200" kern="1200" dirty="0"/>
        </a:p>
      </dsp:txBody>
      <dsp:txXfrm>
        <a:off x="656" y="0"/>
        <a:ext cx="1052006" cy="1554480"/>
      </dsp:txXfrm>
    </dsp:sp>
    <dsp:sp modelId="{72718A46-89B2-4B47-8108-D74852D20136}">
      <dsp:nvSpPr>
        <dsp:cNvPr id="0" name=""/>
        <dsp:cNvSpPr/>
      </dsp:nvSpPr>
      <dsp:spPr>
        <a:xfrm>
          <a:off x="332349" y="1748790"/>
          <a:ext cx="388620" cy="388620"/>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A3E28-E052-456C-ADCD-B7980A91B4F6}">
      <dsp:nvSpPr>
        <dsp:cNvPr id="0" name=""/>
        <dsp:cNvSpPr/>
      </dsp:nvSpPr>
      <dsp:spPr>
        <a:xfrm>
          <a:off x="1105263" y="233172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t>2008 </a:t>
          </a:r>
          <a:r>
            <a:rPr lang="en-US" sz="1200" b="0" kern="1200" dirty="0" smtClean="0"/>
            <a:t>interview</a:t>
          </a:r>
          <a:r>
            <a:rPr lang="en-US" sz="1200" kern="1200" dirty="0" smtClean="0"/>
            <a:t> TX  Superior Star Health </a:t>
          </a:r>
          <a:endParaRPr lang="en-US" sz="1200" kern="1200" dirty="0"/>
        </a:p>
      </dsp:txBody>
      <dsp:txXfrm>
        <a:off x="1105263" y="2331720"/>
        <a:ext cx="1052006" cy="1554480"/>
      </dsp:txXfrm>
    </dsp:sp>
    <dsp:sp modelId="{089DA3AE-5A66-495E-8F11-72BDCF993E9F}">
      <dsp:nvSpPr>
        <dsp:cNvPr id="0" name=""/>
        <dsp:cNvSpPr/>
      </dsp:nvSpPr>
      <dsp:spPr>
        <a:xfrm>
          <a:off x="1436956" y="1748790"/>
          <a:ext cx="388620" cy="388620"/>
        </a:xfrm>
        <a:prstGeom prst="ellipse">
          <a:avLst/>
        </a:prstGeom>
        <a:solidFill>
          <a:schemeClr val="accent3">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7E7F2-8EB7-49B5-B48D-DFA81F3C3BE2}">
      <dsp:nvSpPr>
        <dsp:cNvPr id="0" name=""/>
        <dsp:cNvSpPr/>
      </dsp:nvSpPr>
      <dsp:spPr>
        <a:xfrm>
          <a:off x="2209869" y="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smtClean="0"/>
            <a:t>2012-2013</a:t>
          </a:r>
          <a:r>
            <a:rPr lang="en-US" sz="1200" kern="1200" dirty="0" smtClean="0"/>
            <a:t> Stakeholder feedback development of RFP</a:t>
          </a:r>
          <a:endParaRPr lang="en-US" sz="1200" kern="1200" dirty="0"/>
        </a:p>
      </dsp:txBody>
      <dsp:txXfrm>
        <a:off x="2209869" y="0"/>
        <a:ext cx="1052006" cy="1554480"/>
      </dsp:txXfrm>
    </dsp:sp>
    <dsp:sp modelId="{55FA67A6-1245-401A-97BA-4B83BEDBBF2A}">
      <dsp:nvSpPr>
        <dsp:cNvPr id="0" name=""/>
        <dsp:cNvSpPr/>
      </dsp:nvSpPr>
      <dsp:spPr>
        <a:xfrm>
          <a:off x="2541563" y="1748790"/>
          <a:ext cx="388620" cy="388620"/>
        </a:xfrm>
        <a:prstGeom prst="ellipse">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57B35-38E5-407C-BAF6-6E521FB3FE0B}">
      <dsp:nvSpPr>
        <dsp:cNvPr id="0" name=""/>
        <dsp:cNvSpPr/>
      </dsp:nvSpPr>
      <dsp:spPr>
        <a:xfrm>
          <a:off x="3314476" y="233172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t>2014-2015</a:t>
          </a:r>
          <a:r>
            <a:rPr lang="en-US" sz="1200" kern="1200" dirty="0" smtClean="0"/>
            <a:t> AHFC RFPS</a:t>
          </a:r>
        </a:p>
        <a:p>
          <a:pPr lvl="0" algn="ctr" defTabSz="533400">
            <a:lnSpc>
              <a:spcPct val="90000"/>
            </a:lnSpc>
            <a:spcBef>
              <a:spcPct val="0"/>
            </a:spcBef>
            <a:spcAft>
              <a:spcPct val="35000"/>
            </a:spcAft>
          </a:pPr>
          <a:r>
            <a:rPr lang="en-US" sz="1200" kern="1200" dirty="0" smtClean="0"/>
            <a:t>Roadshows prior to launch</a:t>
          </a:r>
        </a:p>
      </dsp:txBody>
      <dsp:txXfrm>
        <a:off x="3314476" y="2331720"/>
        <a:ext cx="1052006" cy="1554480"/>
      </dsp:txXfrm>
    </dsp:sp>
    <dsp:sp modelId="{D707F905-3802-4E7F-AA2C-2AFF812667AF}">
      <dsp:nvSpPr>
        <dsp:cNvPr id="0" name=""/>
        <dsp:cNvSpPr/>
      </dsp:nvSpPr>
      <dsp:spPr>
        <a:xfrm>
          <a:off x="3646169" y="1748790"/>
          <a:ext cx="388620" cy="388620"/>
        </a:xfrm>
        <a:prstGeom prst="ellipse">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ED8DB-AE5C-42C8-A246-9EB79E73211B}">
      <dsp:nvSpPr>
        <dsp:cNvPr id="0" name=""/>
        <dsp:cNvSpPr/>
      </dsp:nvSpPr>
      <dsp:spPr>
        <a:xfrm>
          <a:off x="4419083" y="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smtClean="0"/>
            <a:t>2016 </a:t>
          </a:r>
          <a:r>
            <a:rPr lang="en-US" sz="1200" kern="1200" dirty="0" smtClean="0"/>
            <a:t>Launch AHFC </a:t>
          </a:r>
          <a:endParaRPr lang="en-US" sz="1200" kern="1200" dirty="0"/>
        </a:p>
      </dsp:txBody>
      <dsp:txXfrm>
        <a:off x="4419083" y="0"/>
        <a:ext cx="1052006" cy="1554480"/>
      </dsp:txXfrm>
    </dsp:sp>
    <dsp:sp modelId="{8B520E6F-04E2-4DF3-9CBE-58203F404941}">
      <dsp:nvSpPr>
        <dsp:cNvPr id="0" name=""/>
        <dsp:cNvSpPr/>
      </dsp:nvSpPr>
      <dsp:spPr>
        <a:xfrm>
          <a:off x="4750776" y="1748790"/>
          <a:ext cx="388620" cy="388620"/>
        </a:xfrm>
        <a:prstGeom prst="ellipse">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B692C-C35B-4A05-B4FE-CFB6AED557F8}">
      <dsp:nvSpPr>
        <dsp:cNvPr id="0" name=""/>
        <dsp:cNvSpPr/>
      </dsp:nvSpPr>
      <dsp:spPr>
        <a:xfrm>
          <a:off x="5523690" y="233172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t>2017</a:t>
          </a:r>
          <a:r>
            <a:rPr lang="en-US" sz="1200" kern="1200" dirty="0" smtClean="0"/>
            <a:t> Role in MICP population into AHFC</a:t>
          </a:r>
          <a:endParaRPr lang="en-US" sz="1200" kern="1200" dirty="0"/>
        </a:p>
      </dsp:txBody>
      <dsp:txXfrm>
        <a:off x="5523690" y="2331720"/>
        <a:ext cx="1052006" cy="1554480"/>
      </dsp:txXfrm>
    </dsp:sp>
    <dsp:sp modelId="{CDEE2FBE-2007-4C92-808F-FFE3A9C0CA8A}">
      <dsp:nvSpPr>
        <dsp:cNvPr id="0" name=""/>
        <dsp:cNvSpPr/>
      </dsp:nvSpPr>
      <dsp:spPr>
        <a:xfrm>
          <a:off x="5855383" y="1748790"/>
          <a:ext cx="388620" cy="388620"/>
        </a:xfrm>
        <a:prstGeom prst="ellipse">
          <a:avLst/>
        </a:prstGeom>
        <a:solidFill>
          <a:schemeClr val="accent3">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32A70-9904-4A46-B863-EF58FDC45D9A}">
      <dsp:nvSpPr>
        <dsp:cNvPr id="0" name=""/>
        <dsp:cNvSpPr/>
      </dsp:nvSpPr>
      <dsp:spPr>
        <a:xfrm>
          <a:off x="6628297" y="0"/>
          <a:ext cx="105200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smtClean="0"/>
            <a:t>2019</a:t>
          </a:r>
        </a:p>
        <a:p>
          <a:pPr lvl="0" algn="ctr" defTabSz="533400">
            <a:lnSpc>
              <a:spcPct val="90000"/>
            </a:lnSpc>
            <a:spcBef>
              <a:spcPct val="0"/>
            </a:spcBef>
            <a:spcAft>
              <a:spcPct val="35000"/>
            </a:spcAft>
          </a:pPr>
          <a:r>
            <a:rPr lang="en-US" sz="1200" kern="1200" dirty="0" smtClean="0"/>
            <a:t> AHFC Integrated Managed Care and change to Single PDL </a:t>
          </a:r>
          <a:endParaRPr lang="en-US" sz="1200" kern="1200" dirty="0"/>
        </a:p>
      </dsp:txBody>
      <dsp:txXfrm>
        <a:off x="6628297" y="0"/>
        <a:ext cx="1052006" cy="1554480"/>
      </dsp:txXfrm>
    </dsp:sp>
    <dsp:sp modelId="{F7C58A7B-6005-4161-849A-0CBC05498FAD}">
      <dsp:nvSpPr>
        <dsp:cNvPr id="0" name=""/>
        <dsp:cNvSpPr/>
      </dsp:nvSpPr>
      <dsp:spPr>
        <a:xfrm>
          <a:off x="6959990" y="1748790"/>
          <a:ext cx="388620" cy="388620"/>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B0181-7253-4D03-85EA-CAD5A126A99F}">
      <dsp:nvSpPr>
        <dsp:cNvPr id="0" name=""/>
        <dsp:cNvSpPr/>
      </dsp:nvSpPr>
      <dsp:spPr>
        <a:xfrm>
          <a:off x="1257299" y="-117149"/>
          <a:ext cx="5181600" cy="518160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1,379 care </a:t>
          </a:r>
          <a:r>
            <a:rPr lang="en-US" sz="2000" b="0" kern="1200" dirty="0" smtClean="0"/>
            <a:t>management</a:t>
          </a:r>
          <a:endParaRPr lang="en-US" sz="2000" b="0" kern="1200" dirty="0"/>
        </a:p>
      </dsp:txBody>
      <dsp:txXfrm>
        <a:off x="2942615" y="141930"/>
        <a:ext cx="1810969" cy="777240"/>
      </dsp:txXfrm>
    </dsp:sp>
    <dsp:sp modelId="{3198BF8A-0EE4-4D33-ABE0-225C5686138A}">
      <dsp:nvSpPr>
        <dsp:cNvPr id="0" name=""/>
        <dsp:cNvSpPr/>
      </dsp:nvSpPr>
      <dsp:spPr>
        <a:xfrm>
          <a:off x="1752602" y="1066794"/>
          <a:ext cx="4190994" cy="4109112"/>
        </a:xfrm>
        <a:prstGeom prst="ellipse">
          <a:avLst/>
        </a:prstGeom>
        <a:solidFill>
          <a:schemeClr val="accent3">
            <a:shade val="80000"/>
            <a:hueOff val="158319"/>
            <a:satOff val="-13399"/>
            <a:lumOff val="15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7,924 care coordination </a:t>
          </a:r>
          <a:endParaRPr lang="en-US" sz="2000" kern="1200" dirty="0"/>
        </a:p>
      </dsp:txBody>
      <dsp:txXfrm>
        <a:off x="2871598" y="1323613"/>
        <a:ext cx="1953003" cy="770458"/>
      </dsp:txXfrm>
    </dsp:sp>
    <dsp:sp modelId="{890706CC-654D-4165-8E7E-F55F049EE65F}">
      <dsp:nvSpPr>
        <dsp:cNvPr id="0" name=""/>
        <dsp:cNvSpPr/>
      </dsp:nvSpPr>
      <dsp:spPr>
        <a:xfrm>
          <a:off x="2249692" y="2239351"/>
          <a:ext cx="3196814" cy="3059397"/>
        </a:xfrm>
        <a:prstGeom prst="ellipse">
          <a:avLst/>
        </a:prstGeom>
        <a:solidFill>
          <a:schemeClr val="accent3">
            <a:shade val="80000"/>
            <a:hueOff val="316637"/>
            <a:satOff val="-26798"/>
            <a:lumOff val="318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In 2019 </a:t>
          </a:r>
        </a:p>
        <a:p>
          <a:pPr lvl="0" algn="ctr" defTabSz="1066800">
            <a:lnSpc>
              <a:spcPct val="90000"/>
            </a:lnSpc>
            <a:spcBef>
              <a:spcPct val="0"/>
            </a:spcBef>
            <a:spcAft>
              <a:spcPct val="35000"/>
            </a:spcAft>
          </a:pPr>
          <a:r>
            <a:rPr lang="en-US" sz="2400" kern="1200" dirty="0" smtClean="0"/>
            <a:t>over 30% received Health Care Coordination </a:t>
          </a:r>
          <a:endParaRPr lang="en-US" sz="2400" kern="1200" dirty="0"/>
        </a:p>
      </dsp:txBody>
      <dsp:txXfrm>
        <a:off x="2717855" y="3004201"/>
        <a:ext cx="2260488" cy="15296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F812F-D2FA-42B1-A483-89D1CDD909BB}" type="datetimeFigureOut">
              <a:rPr lang="en-US" smtClean="0"/>
              <a:t>8/21/2020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F2BC6-4BB5-46DC-9741-12427780126F}" type="slidenum">
              <a:rPr lang="en-US" smtClean="0"/>
              <a:t>‹#›</a:t>
            </a:fld>
            <a:endParaRPr lang="en-US"/>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accent2"/>
              </a:solidFill>
              <a:cs typeface="Arial"/>
            </a:endParaRPr>
          </a:p>
          <a:p>
            <a:pPr marL="285750" indent="-285750">
              <a:buFont typeface="Arial" panose="020B0604020202020204" pitchFamily="34" charset="0"/>
              <a:buChar char="•"/>
            </a:pPr>
            <a:r>
              <a:rPr lang="en-US" dirty="0" smtClean="0">
                <a:solidFill>
                  <a:schemeClr val="accent2"/>
                </a:solidFill>
                <a:latin typeface="Arial"/>
                <a:cs typeface="Arial"/>
              </a:rPr>
              <a:t>All of Washington State</a:t>
            </a:r>
          </a:p>
          <a:p>
            <a:pPr marL="285750" indent="-285750">
              <a:buFont typeface="Arial" panose="020B0604020202020204" pitchFamily="34" charset="0"/>
              <a:buChar char="•"/>
            </a:pPr>
            <a:r>
              <a:rPr lang="en-US" dirty="0" smtClean="0">
                <a:solidFill>
                  <a:schemeClr val="accent2"/>
                </a:solidFill>
                <a:latin typeface="Arial"/>
                <a:cs typeface="Arial"/>
              </a:rPr>
              <a:t>Automatic Enrollment</a:t>
            </a:r>
          </a:p>
          <a:p>
            <a:pPr marL="285750" indent="-285750">
              <a:buFont typeface="Arial" panose="020B0604020202020204" pitchFamily="34" charset="0"/>
              <a:buChar char="•"/>
            </a:pPr>
            <a:r>
              <a:rPr lang="en-US" dirty="0" smtClean="0">
                <a:solidFill>
                  <a:schemeClr val="accent2"/>
                </a:solidFill>
                <a:latin typeface="Arial"/>
                <a:cs typeface="Arial"/>
              </a:rPr>
              <a:t>AI/AN must opt in and are not automatically enrolled</a:t>
            </a:r>
          </a:p>
          <a:p>
            <a:pPr marL="285750" indent="-285750">
              <a:buFont typeface="Arial" panose="020B0604020202020204" pitchFamily="34" charset="0"/>
              <a:buChar char="•"/>
            </a:pPr>
            <a:r>
              <a:rPr lang="en-US" dirty="0" smtClean="0">
                <a:solidFill>
                  <a:schemeClr val="accent2"/>
                </a:solidFill>
                <a:latin typeface="Arial"/>
                <a:cs typeface="Arial"/>
              </a:rPr>
              <a:t>Adoption Support and Alumni may opt out to fee for service</a:t>
            </a:r>
          </a:p>
          <a:p>
            <a:pPr marL="285750" indent="-285750">
              <a:buFont typeface="Arial" panose="020B0604020202020204" pitchFamily="34" charset="0"/>
              <a:buChar char="•"/>
            </a:pPr>
            <a:endParaRPr lang="en-US" sz="1400" dirty="0" smtClean="0">
              <a:solidFill>
                <a:schemeClr val="accent2"/>
              </a:solidFill>
              <a:latin typeface="Arial"/>
              <a:cs typeface="Arial"/>
            </a:endParaRPr>
          </a:p>
          <a:p>
            <a:endParaRPr lang="en-US" dirty="0" smtClean="0">
              <a:solidFill>
                <a:schemeClr val="accent2"/>
              </a:solidFill>
              <a:cs typeface="Arial"/>
            </a:endParaRPr>
          </a:p>
          <a:p>
            <a:endParaRPr lang="en-US" dirty="0" smtClean="0">
              <a:solidFill>
                <a:schemeClr val="accent2"/>
              </a:solidFill>
              <a:cs typeface="Arial"/>
            </a:endParaRPr>
          </a:p>
          <a:p>
            <a:r>
              <a:rPr lang="en-US" dirty="0" smtClean="0">
                <a:solidFill>
                  <a:schemeClr val="accent2"/>
                </a:solidFill>
                <a:cs typeface="Arial"/>
              </a:rPr>
              <a:t>Child welfare population by race:</a:t>
            </a:r>
          </a:p>
          <a:p>
            <a:r>
              <a:rPr lang="en-US" dirty="0" smtClean="0">
                <a:solidFill>
                  <a:schemeClr val="accent2"/>
                </a:solidFill>
                <a:cs typeface="Arial"/>
              </a:rPr>
              <a:t>20% Hispanic Latino</a:t>
            </a:r>
          </a:p>
          <a:p>
            <a:r>
              <a:rPr lang="en-US" dirty="0" smtClean="0">
                <a:solidFill>
                  <a:schemeClr val="accent2"/>
                </a:solidFill>
                <a:cs typeface="Arial"/>
              </a:rPr>
              <a:t>5% American Indian</a:t>
            </a:r>
          </a:p>
          <a:p>
            <a:r>
              <a:rPr lang="en-US" dirty="0" smtClean="0">
                <a:solidFill>
                  <a:schemeClr val="accent2"/>
                </a:solidFill>
                <a:cs typeface="Arial"/>
              </a:rPr>
              <a:t>2% Asian/Native Hawaiian </a:t>
            </a:r>
          </a:p>
          <a:p>
            <a:r>
              <a:rPr lang="en-US" dirty="0" smtClean="0">
                <a:solidFill>
                  <a:schemeClr val="accent2"/>
                </a:solidFill>
                <a:cs typeface="Arial"/>
              </a:rPr>
              <a:t>8% Black</a:t>
            </a:r>
          </a:p>
          <a:p>
            <a:r>
              <a:rPr lang="en-US" dirty="0" smtClean="0">
                <a:solidFill>
                  <a:schemeClr val="accent2"/>
                </a:solidFill>
                <a:cs typeface="Arial"/>
              </a:rPr>
              <a:t>16% multi race</a:t>
            </a:r>
          </a:p>
          <a:p>
            <a:r>
              <a:rPr lang="en-US" dirty="0" smtClean="0">
                <a:solidFill>
                  <a:schemeClr val="accent2"/>
                </a:solidFill>
                <a:cs typeface="Arial"/>
              </a:rPr>
              <a:t>49% White</a:t>
            </a:r>
          </a:p>
          <a:p>
            <a:r>
              <a:rPr lang="en-US" dirty="0" smtClean="0">
                <a:solidFill>
                  <a:schemeClr val="accent2"/>
                </a:solidFill>
                <a:cs typeface="Arial"/>
              </a:rPr>
              <a:t>Source: 2018 KidsCount.org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03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measure?  </a:t>
            </a:r>
          </a:p>
          <a:p>
            <a:r>
              <a:rPr lang="en-US" dirty="0" smtClean="0"/>
              <a:t>What outcomes have you seen to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87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measure?  </a:t>
            </a:r>
          </a:p>
          <a:p>
            <a:r>
              <a:rPr lang="en-US" dirty="0" smtClean="0"/>
              <a:t>What outcomes have you seen to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75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measure?  </a:t>
            </a:r>
          </a:p>
          <a:p>
            <a:r>
              <a:rPr lang="en-US" dirty="0" smtClean="0"/>
              <a:t>What outcomes have you seen to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40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measure?  </a:t>
            </a:r>
          </a:p>
          <a:p>
            <a:r>
              <a:rPr lang="en-US" dirty="0" smtClean="0"/>
              <a:t>What outcomes have you seen to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75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 of members with a mental health service need who received mental health services in the measurement year, including RSN/BHO services, MCO services and Medicare-paid services for dual </a:t>
            </a:r>
            <a:r>
              <a:rPr lang="en-US" dirty="0" err="1" smtClean="0"/>
              <a:t>eligibles</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72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 of members with a mental health service need who received mental health services in the measurement year, including RSN/BHO services, MCO services and Medicare-paid services for dual </a:t>
            </a:r>
            <a:r>
              <a:rPr lang="en-US" dirty="0" err="1" smtClean="0"/>
              <a:t>eligibles</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148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78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0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43</a:t>
            </a:fld>
            <a:endParaRPr lang="en-US"/>
          </a:p>
        </p:txBody>
      </p:sp>
    </p:spTree>
    <p:extLst>
      <p:ext uri="{BB962C8B-B14F-4D97-AF65-F5344CB8AC3E}">
        <p14:creationId xmlns:p14="http://schemas.microsoft.com/office/powerpoint/2010/main" val="1089606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22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of model (e.g., statewide fully integrated managed care plan, including medical, behavioral and dental care, one plan or many plans, do plans compete for business, and how often)</a:t>
            </a:r>
          </a:p>
          <a:p>
            <a:r>
              <a:rPr lang="en-US" dirty="0" smtClean="0"/>
              <a:t>Timing (when launched, was there a phased approach?)</a:t>
            </a:r>
          </a:p>
          <a:p>
            <a:r>
              <a:rPr lang="en-US" dirty="0" smtClean="0"/>
              <a:t>Included services</a:t>
            </a:r>
          </a:p>
          <a:p>
            <a:r>
              <a:rPr lang="en-US" dirty="0" smtClean="0"/>
              <a:t>Funding mechanisms</a:t>
            </a:r>
          </a:p>
          <a:p>
            <a:endParaRPr lang="en-US" dirty="0" smtClean="0"/>
          </a:p>
          <a:p>
            <a:r>
              <a:rPr lang="en-US" dirty="0" smtClean="0"/>
              <a:t>Road map  10 year visit </a:t>
            </a:r>
            <a:r>
              <a:rPr lang="en-US" dirty="0" err="1" smtClean="0"/>
              <a:t>texas</a:t>
            </a:r>
            <a:r>
              <a:rPr lang="en-US" dirty="0" smtClean="0"/>
              <a:t> legislative  RFP,  MICP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09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24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8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65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59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7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49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1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53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46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82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bg1"/>
              </a:buClr>
              <a:buSzPct val="150000"/>
              <a:buFont typeface="Arial" panose="020B0604020202020204" pitchFamily="34" charset="0"/>
              <a:buChar char="•"/>
            </a:pPr>
            <a:r>
              <a:rPr lang="en-US" dirty="0" smtClean="0">
                <a:solidFill>
                  <a:schemeClr val="bg1"/>
                </a:solidFill>
                <a:latin typeface="Arial" panose="020B0604020202020204" pitchFamily="34" charset="0"/>
              </a:rPr>
              <a:t>19 years old at first outreach, now 21</a:t>
            </a:r>
          </a:p>
          <a:p>
            <a:pPr marL="285750" indent="-285750">
              <a:buClr>
                <a:schemeClr val="bg1"/>
              </a:buClr>
              <a:buSzPct val="150000"/>
              <a:buFont typeface="Arial" panose="020B0604020202020204" pitchFamily="34" charset="0"/>
              <a:buChar char="•"/>
            </a:pPr>
            <a:r>
              <a:rPr lang="en-US" dirty="0" smtClean="0">
                <a:latin typeface="Arial" panose="020B0604020202020204" pitchFamily="34" charset="0"/>
              </a:rPr>
              <a:t>Member identified through repeated visits to Emergency Room for Suicidal Ideation (self-harm behaviors including cutting)</a:t>
            </a:r>
          </a:p>
          <a:p>
            <a:pPr marL="285750" indent="-285750">
              <a:buClr>
                <a:schemeClr val="bg1"/>
              </a:buClr>
              <a:buSzPct val="150000"/>
              <a:buFont typeface="Arial" panose="020B0604020202020204" pitchFamily="34" charset="0"/>
              <a:buChar char="•"/>
            </a:pPr>
            <a:r>
              <a:rPr lang="en-US" dirty="0" smtClean="0">
                <a:latin typeface="Arial" panose="020B0604020202020204" pitchFamily="34" charset="0"/>
              </a:rPr>
              <a:t>Member had intensive physical and behavioral health needs</a:t>
            </a:r>
          </a:p>
          <a:p>
            <a:pPr marL="548640" lvl="5" indent="-285750">
              <a:buClr>
                <a:schemeClr val="bg1"/>
              </a:buClr>
              <a:buSzPct val="100000"/>
              <a:buFont typeface="Arial" panose="020B0604020202020204" pitchFamily="34" charset="0"/>
              <a:buChar char="•"/>
            </a:pPr>
            <a:r>
              <a:rPr lang="en-US" dirty="0" smtClean="0">
                <a:latin typeface="Arial" panose="020B0604020202020204" pitchFamily="34" charset="0"/>
              </a:rPr>
              <a:t>PCP, Dentist, Behavioral Health (</a:t>
            </a:r>
            <a:r>
              <a:rPr lang="en-US" dirty="0" err="1" smtClean="0">
                <a:latin typeface="Arial" panose="020B0604020202020204" pitchFamily="34" charset="0"/>
              </a:rPr>
              <a:t>WISe</a:t>
            </a:r>
            <a:r>
              <a:rPr lang="en-US" dirty="0" smtClean="0">
                <a:latin typeface="Arial" panose="020B0604020202020204" pitchFamily="34" charset="0"/>
              </a:rPr>
              <a:t>)</a:t>
            </a:r>
          </a:p>
          <a:p>
            <a:pPr marL="285750" indent="-285750">
              <a:buClr>
                <a:schemeClr val="bg1"/>
              </a:buClr>
              <a:buSzPct val="150000"/>
              <a:buFont typeface="Arial" panose="020B0604020202020204" pitchFamily="34" charset="0"/>
              <a:buChar char="•"/>
            </a:pPr>
            <a:r>
              <a:rPr lang="en-US" b="1" dirty="0" smtClean="0">
                <a:latin typeface="Arial" panose="020B0604020202020204" pitchFamily="34" charset="0"/>
              </a:rPr>
              <a:t>Connection is key: </a:t>
            </a:r>
            <a:r>
              <a:rPr lang="en-US" dirty="0" smtClean="0">
                <a:latin typeface="Arial" panose="020B0604020202020204" pitchFamily="34" charset="0"/>
              </a:rPr>
              <a:t>Four different care managers attempted to engage member with services</a:t>
            </a:r>
          </a:p>
          <a:p>
            <a:pPr marL="285750" indent="-285750">
              <a:buClr>
                <a:schemeClr val="bg1"/>
              </a:buClr>
              <a:buSzPct val="150000"/>
              <a:buFont typeface="Arial" panose="020B0604020202020204" pitchFamily="34" charset="0"/>
              <a:buChar char="•"/>
            </a:pPr>
            <a:r>
              <a:rPr lang="en-US" dirty="0" smtClean="0">
                <a:latin typeface="Arial" panose="020B0604020202020204" pitchFamily="34" charset="0"/>
              </a:rPr>
              <a:t>Once member was in the correct level of care, member was interested in engaging with Care Management </a:t>
            </a:r>
          </a:p>
          <a:p>
            <a:pPr marL="285750" indent="-285750">
              <a:buClr>
                <a:schemeClr val="bg1"/>
              </a:buClr>
              <a:buSzPct val="150000"/>
              <a:buFont typeface="Arial" panose="020B0604020202020204" pitchFamily="34" charset="0"/>
              <a:buChar char="•"/>
            </a:pPr>
            <a:r>
              <a:rPr lang="en-US" dirty="0" smtClean="0">
                <a:latin typeface="Arial" panose="020B0604020202020204" pitchFamily="34" charset="0"/>
              </a:rPr>
              <a:t>Now working full-time job, able to access outpatient BH care as needed, still in touch with Care Manager to check 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696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32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051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570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CAE418-C886-4F32-B7E6-B73491824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7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lessons learned during the planning and pre-launch phases?</a:t>
            </a:r>
          </a:p>
          <a:p>
            <a:r>
              <a:rPr lang="en-US" dirty="0" smtClean="0"/>
              <a:t>Key lessons learned during early implementation?</a:t>
            </a:r>
          </a:p>
          <a:p>
            <a:r>
              <a:rPr lang="en-US" dirty="0" smtClean="0"/>
              <a:t>What challenges did you see?  </a:t>
            </a:r>
          </a:p>
          <a:p>
            <a:r>
              <a:rPr lang="en-US" dirty="0" smtClean="0"/>
              <a:t>Who supported and who opposed?</a:t>
            </a:r>
          </a:p>
          <a:p>
            <a:r>
              <a:rPr lang="en-US" dirty="0" smtClean="0"/>
              <a:t>What would you have done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66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lessons learned during the planning and pre-launch phases?</a:t>
            </a:r>
          </a:p>
          <a:p>
            <a:r>
              <a:rPr lang="en-US" dirty="0" smtClean="0"/>
              <a:t>Key lessons learned during early implementation?</a:t>
            </a:r>
          </a:p>
          <a:p>
            <a:r>
              <a:rPr lang="en-US" dirty="0" smtClean="0"/>
              <a:t>What challenges did you see?  </a:t>
            </a:r>
          </a:p>
          <a:p>
            <a:r>
              <a:rPr lang="en-US" dirty="0" smtClean="0"/>
              <a:t>Who supported and who opposed?</a:t>
            </a:r>
          </a:p>
          <a:p>
            <a:r>
              <a:rPr lang="en-US" dirty="0" smtClean="0"/>
              <a:t>What would you have done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92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lessons learned during the planning and pre-launch phases?</a:t>
            </a:r>
          </a:p>
          <a:p>
            <a:r>
              <a:rPr lang="en-US" dirty="0" smtClean="0"/>
              <a:t>Key lessons learned during early implementation?</a:t>
            </a:r>
          </a:p>
          <a:p>
            <a:r>
              <a:rPr lang="en-US" dirty="0" smtClean="0"/>
              <a:t>What challenges did you see?  </a:t>
            </a:r>
          </a:p>
          <a:p>
            <a:r>
              <a:rPr lang="en-US" dirty="0" smtClean="0"/>
              <a:t>Who supported and who opposed?</a:t>
            </a:r>
          </a:p>
          <a:p>
            <a:r>
              <a:rPr lang="en-US" dirty="0" smtClean="0"/>
              <a:t>What would you have done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28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lessons learned during the planning and pre-launch phases?</a:t>
            </a:r>
          </a:p>
          <a:p>
            <a:r>
              <a:rPr lang="en-US" dirty="0" smtClean="0"/>
              <a:t>Key lessons learned during early implementation?</a:t>
            </a:r>
          </a:p>
          <a:p>
            <a:r>
              <a:rPr lang="en-US" dirty="0" smtClean="0"/>
              <a:t>What challenges did you see?  </a:t>
            </a:r>
          </a:p>
          <a:p>
            <a:r>
              <a:rPr lang="en-US" dirty="0" smtClean="0"/>
              <a:t>Who supported and who opposed?</a:t>
            </a:r>
          </a:p>
          <a:p>
            <a:r>
              <a:rPr lang="en-US" dirty="0" smtClean="0"/>
              <a:t>What would you have done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34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lessons learned during the planning and pre-launch phases?</a:t>
            </a:r>
          </a:p>
          <a:p>
            <a:r>
              <a:rPr lang="en-US" dirty="0" smtClean="0"/>
              <a:t>Key lessons learned during early implementation?</a:t>
            </a:r>
          </a:p>
          <a:p>
            <a:r>
              <a:rPr lang="en-US" dirty="0" smtClean="0"/>
              <a:t>What challenges did you see?  </a:t>
            </a:r>
          </a:p>
          <a:p>
            <a:r>
              <a:rPr lang="en-US" dirty="0" smtClean="0"/>
              <a:t>Who supported and who opposed?</a:t>
            </a:r>
          </a:p>
          <a:p>
            <a:r>
              <a:rPr lang="en-US" dirty="0" smtClean="0"/>
              <a:t>What would you have done differently?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60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A2a</a:t>
            </a:r>
          </a:p>
          <a:p>
            <a:r>
              <a:rPr lang="en-US" dirty="0" smtClean="0"/>
              <a:t>SOGIE</a:t>
            </a:r>
          </a:p>
          <a:p>
            <a:r>
              <a:rPr lang="en-US" dirty="0" smtClean="0"/>
              <a:t>Zero suicide</a:t>
            </a:r>
          </a:p>
          <a:p>
            <a:r>
              <a:rPr lang="en-US" dirty="0" smtClean="0"/>
              <a:t>Community</a:t>
            </a:r>
            <a:r>
              <a:rPr lang="en-US" baseline="0" dirty="0" smtClean="0"/>
              <a:t> Education team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518A-1A04-4056-9E81-DBBFDD55F6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49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2"/>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1" y="821504"/>
            <a:ext cx="838939" cy="800100"/>
          </a:xfrm>
          <a:prstGeom prst="rect">
            <a:avLst/>
          </a:prstGeom>
        </p:spPr>
      </p:pic>
      <p:sp>
        <p:nvSpPr>
          <p:cNvPr id="14" name="Title 1"/>
          <p:cNvSpPr>
            <a:spLocks noGrp="1"/>
          </p:cNvSpPr>
          <p:nvPr>
            <p:ph type="ctrTitle"/>
          </p:nvPr>
        </p:nvSpPr>
        <p:spPr>
          <a:xfrm>
            <a:off x="914400" y="1676400"/>
            <a:ext cx="80010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914400" y="4648200"/>
            <a:ext cx="8001000" cy="1447800"/>
          </a:xfrm>
        </p:spPr>
        <p:txBody>
          <a:bodyPr/>
          <a:lstStyle>
            <a:lvl1pPr marL="0" indent="0" algn="l">
              <a:buNone/>
              <a:defRPr>
                <a:solidFill>
                  <a:srgbClr val="0A295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60"/>
            <a:ext cx="577560" cy="871591"/>
          </a:xfrm>
          <a:prstGeom prst="rect">
            <a:avLst/>
          </a:prstGeom>
        </p:spPr>
      </p:pic>
    </p:spTree>
    <p:extLst>
      <p:ext uri="{BB962C8B-B14F-4D97-AF65-F5344CB8AC3E}">
        <p14:creationId xmlns:p14="http://schemas.microsoft.com/office/powerpoint/2010/main" val="31440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5"/>
            <a:ext cx="4825550" cy="881653"/>
          </a:xfrm>
          <a:prstGeom prst="rect">
            <a:avLst/>
          </a:prstGeom>
          <a:ln>
            <a:noFill/>
          </a:ln>
        </p:spPr>
        <p:txBody>
          <a:bodyPr/>
          <a:lstStyle>
            <a:lvl1pPr algn="l">
              <a:defRPr sz="3200" b="0" i="0">
                <a:ln>
                  <a:noFill/>
                </a:ln>
                <a:solidFill>
                  <a:srgbClr val="AAC832"/>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flipH="1">
            <a:off x="4191000" y="5334000"/>
            <a:ext cx="4495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a:xfrm>
            <a:off x="4099595" y="5345487"/>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mtClean="0">
                <a:solidFill>
                  <a:schemeClr val="accent2"/>
                </a:solidFill>
              </a:rPr>
              <a:pPr algn="l">
                <a:defRPr/>
              </a:pPr>
              <a:t>8/21/2020</a:t>
            </a:fld>
            <a:endParaRPr lang="en-US" dirty="0">
              <a:solidFill>
                <a:schemeClr val="accent2"/>
              </a:solidFill>
              <a:latin typeface="Arial"/>
              <a:cs typeface="Arial"/>
            </a:endParaRPr>
          </a:p>
        </p:txBody>
      </p:sp>
    </p:spTree>
    <p:extLst>
      <p:ext uri="{BB962C8B-B14F-4D97-AF65-F5344CB8AC3E}">
        <p14:creationId xmlns:p14="http://schemas.microsoft.com/office/powerpoint/2010/main" val="9459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1"/>
            <a:ext cx="84582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b="1" smtClean="0">
                <a:latin typeface="+mn-lt"/>
              </a:rPr>
              <a:pPr algn="l">
                <a:defRPr/>
              </a:pPr>
              <a:t>8/21/2020</a:t>
            </a:fld>
            <a:endParaRPr lang="en-US" b="1" dirty="0">
              <a:latin typeface="+mn-lt"/>
              <a:cs typeface="Arial"/>
            </a:endParaRPr>
          </a:p>
        </p:txBody>
      </p:sp>
      <p:sp>
        <p:nvSpPr>
          <p:cNvPr id="11" name="Title 10"/>
          <p:cNvSpPr>
            <a:spLocks noGrp="1"/>
          </p:cNvSpPr>
          <p:nvPr>
            <p:ph type="title"/>
          </p:nvPr>
        </p:nvSpPr>
        <p:spPr>
          <a:xfrm>
            <a:off x="381000" y="404091"/>
            <a:ext cx="5715000" cy="609599"/>
          </a:xfrm>
          <a:prstGeom prst="rect">
            <a:avLst/>
          </a:prstGeom>
        </p:spPr>
        <p:txBody>
          <a:bodyPr vert="horz"/>
          <a:lstStyle>
            <a:lvl1pPr algn="l">
              <a:defRPr sz="4000">
                <a:solidFill>
                  <a:srgbClr val="AAC83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9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0"/>
          <p:cNvSpPr>
            <a:spLocks noGrp="1"/>
          </p:cNvSpPr>
          <p:nvPr>
            <p:ph type="title"/>
          </p:nvPr>
        </p:nvSpPr>
        <p:spPr>
          <a:xfrm>
            <a:off x="381000" y="404091"/>
            <a:ext cx="5715000" cy="609599"/>
          </a:xfrm>
          <a:prstGeom prst="rect">
            <a:avLst/>
          </a:prstGeom>
        </p:spPr>
        <p:txBody>
          <a:bodyPr vert="horz"/>
          <a:lstStyle>
            <a:lvl1pPr algn="l">
              <a:defRPr sz="4000">
                <a:solidFill>
                  <a:srgbClr val="AAC832"/>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12"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b="1" smtClean="0">
                <a:latin typeface="+mn-lt"/>
              </a:rPr>
              <a:pPr algn="l">
                <a:defRPr/>
              </a:pPr>
              <a:t>8/21/2020</a:t>
            </a:fld>
            <a:endParaRPr lang="en-US" b="1" dirty="0">
              <a:latin typeface="+mn-lt"/>
              <a:cs typeface="Arial"/>
            </a:endParaRPr>
          </a:p>
        </p:txBody>
      </p:sp>
    </p:spTree>
    <p:extLst>
      <p:ext uri="{BB962C8B-B14F-4D97-AF65-F5344CB8AC3E}">
        <p14:creationId xmlns:p14="http://schemas.microsoft.com/office/powerpoint/2010/main" val="53127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98D1AD9-F65F-446F-8404-F2A868FA263C}" type="datetimeFigureOut">
              <a:rPr lang="en-US" smtClean="0"/>
              <a:t>8/21/2020</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B8CB5BA6-634E-4827-A070-C2EBB42A7E1B}" type="slidenum">
              <a:rPr lang="en-US" smtClean="0"/>
              <a:t>‹#›</a:t>
            </a:fld>
            <a:endParaRPr lang="en-US" dirty="0"/>
          </a:p>
        </p:txBody>
      </p:sp>
    </p:spTree>
    <p:extLst>
      <p:ext uri="{BB962C8B-B14F-4D97-AF65-F5344CB8AC3E}">
        <p14:creationId xmlns:p14="http://schemas.microsoft.com/office/powerpoint/2010/main" val="19863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30827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98D1AD9-F65F-446F-8404-F2A868FA263C}" type="datetimeFigureOut">
              <a:rPr lang="en-US" smtClean="0"/>
              <a:t>8/21/2020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8CB5BA6-634E-4827-A070-C2EBB42A7E1B}" type="slidenum">
              <a:rPr lang="en-US" smtClean="0"/>
              <a:t>‹#›</a:t>
            </a:fld>
            <a:endParaRPr lang="en-US" dirty="0"/>
          </a:p>
        </p:txBody>
      </p:sp>
    </p:spTree>
    <p:extLst>
      <p:ext uri="{BB962C8B-B14F-4D97-AF65-F5344CB8AC3E}">
        <p14:creationId xmlns:p14="http://schemas.microsoft.com/office/powerpoint/2010/main" val="31145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40005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32887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CB5BA6-634E-4827-A070-C2EBB42A7E1B}" type="slidenum">
              <a:rPr lang="en-US" smtClean="0"/>
              <a:t>‹#›</a:t>
            </a:fld>
            <a:endParaRPr lang="en-US" dirty="0"/>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8533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338141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2"/>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1"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60"/>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51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98D1AD9-F65F-446F-8404-F2A868FA263C}" type="datetimeFigureOut">
              <a:rPr lang="en-US" smtClean="0"/>
              <a:t>8/21/2020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8CB5BA6-634E-4827-A070-C2EBB42A7E1B}" type="slidenum">
              <a:rPr lang="en-US" smtClean="0"/>
              <a:t>‹#›</a:t>
            </a:fld>
            <a:endParaRPr lang="en-US" dirty="0"/>
          </a:p>
        </p:txBody>
      </p:sp>
    </p:spTree>
    <p:extLst>
      <p:ext uri="{BB962C8B-B14F-4D97-AF65-F5344CB8AC3E}">
        <p14:creationId xmlns:p14="http://schemas.microsoft.com/office/powerpoint/2010/main" val="16160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30565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D1AD9-F65F-446F-8404-F2A868FA263C}"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B5BA6-634E-4827-A070-C2EBB42A7E1B}" type="slidenum">
              <a:rPr lang="en-US" smtClean="0"/>
              <a:t>‹#›</a:t>
            </a:fld>
            <a:endParaRPr lang="en-US" dirty="0"/>
          </a:p>
        </p:txBody>
      </p:sp>
    </p:spTree>
    <p:extLst>
      <p:ext uri="{BB962C8B-B14F-4D97-AF65-F5344CB8AC3E}">
        <p14:creationId xmlns:p14="http://schemas.microsoft.com/office/powerpoint/2010/main" val="32666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98D1AD9-F65F-446F-8404-F2A868FA263C}" type="datetimeFigureOut">
              <a:rPr lang="en-US" smtClean="0"/>
              <a:t>8/21/2020</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B8CB5BA6-634E-4827-A070-C2EBB42A7E1B}" type="slidenum">
              <a:rPr lang="en-US" smtClean="0"/>
              <a:t>‹#›</a:t>
            </a:fld>
            <a:endParaRPr lang="en-US" dirty="0"/>
          </a:p>
        </p:txBody>
      </p:sp>
    </p:spTree>
    <p:extLst>
      <p:ext uri="{BB962C8B-B14F-4D97-AF65-F5344CB8AC3E}">
        <p14:creationId xmlns:p14="http://schemas.microsoft.com/office/powerpoint/2010/main" val="14936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061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49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38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38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64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2"/>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1"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60"/>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2"/>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1"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60"/>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20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821504"/>
            <a:ext cx="838939" cy="800100"/>
          </a:xfrm>
          <a:prstGeom prst="rect">
            <a:avLst/>
          </a:prstGeom>
        </p:spPr>
      </p:pic>
      <p:sp>
        <p:nvSpPr>
          <p:cNvPr id="14" name="Title 1"/>
          <p:cNvSpPr>
            <a:spLocks noGrp="1"/>
          </p:cNvSpPr>
          <p:nvPr>
            <p:ph type="ctrTitle"/>
          </p:nvPr>
        </p:nvSpPr>
        <p:spPr>
          <a:xfrm>
            <a:off x="914400" y="1676400"/>
            <a:ext cx="80010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914400" y="4648200"/>
            <a:ext cx="80010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58"/>
            <a:ext cx="577560" cy="871591"/>
          </a:xfrm>
          <a:prstGeom prst="rect">
            <a:avLst/>
          </a:prstGeom>
        </p:spPr>
      </p:pic>
    </p:spTree>
    <p:extLst>
      <p:ext uri="{BB962C8B-B14F-4D97-AF65-F5344CB8AC3E}">
        <p14:creationId xmlns:p14="http://schemas.microsoft.com/office/powerpoint/2010/main" val="17347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58"/>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9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58"/>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6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8/21/2020</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821504"/>
            <a:ext cx="838939" cy="800100"/>
          </a:xfrm>
          <a:prstGeom prst="rect">
            <a:avLst/>
          </a:prstGeom>
        </p:spPr>
      </p:pic>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821504"/>
            <a:ext cx="802888"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75707" y="785758"/>
            <a:ext cx="577560" cy="871591"/>
          </a:xfrm>
          <a:prstGeom prst="rect">
            <a:avLst/>
          </a:prstGeom>
        </p:spPr>
      </p:pic>
      <p:sp>
        <p:nvSpPr>
          <p:cNvPr id="2" name="Title 1"/>
          <p:cNvSpPr>
            <a:spLocks noGrp="1"/>
          </p:cNvSpPr>
          <p:nvPr>
            <p:ph type="title"/>
          </p:nvPr>
        </p:nvSpPr>
        <p:spPr>
          <a:xfrm>
            <a:off x="648069" y="1719912"/>
            <a:ext cx="8229600" cy="1143000"/>
          </a:xfrm>
        </p:spPr>
        <p:txBody>
          <a:bodyPr/>
          <a:lstStyle/>
          <a:p>
            <a:r>
              <a:rPr lang="en-US" smtClean="0"/>
              <a:t>Click to edit Master title style</a:t>
            </a:r>
            <a:endParaRPr lang="en-US"/>
          </a:p>
        </p:txBody>
      </p:sp>
      <p:sp>
        <p:nvSpPr>
          <p:cNvPr id="13" name="Text Placeholder 12"/>
          <p:cNvSpPr>
            <a:spLocks noGrp="1"/>
          </p:cNvSpPr>
          <p:nvPr>
            <p:ph type="body" sz="quarter" idx="13"/>
          </p:nvPr>
        </p:nvSpPr>
        <p:spPr>
          <a:xfrm>
            <a:off x="647700" y="3200400"/>
            <a:ext cx="8229600" cy="2895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7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990600" y="6356350"/>
            <a:ext cx="2133600" cy="365125"/>
          </a:xfrm>
        </p:spPr>
        <p:txBody>
          <a:bodyPr/>
          <a:lstStyle/>
          <a:p>
            <a:fld id="{BE6CE3CD-95B7-4C7E-9330-C49A7D6A52C8}" type="datetime1">
              <a:rPr lang="en-US" smtClean="0"/>
              <a:t>8/21/2020</a:t>
            </a:fld>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smtClean="0"/>
              <a:t>Click to edit Master title style</a:t>
            </a:r>
            <a:endParaRPr lang="en-US" dirty="0"/>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6676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741EB6-2AF0-4677-8751-49E134FEBF5F}" type="datetime1">
              <a:rPr lang="en-US" smtClean="0"/>
              <a:t>8/21/2020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1EB6-2AF0-4677-8751-49E134FEBF5F}" type="datetime1">
              <a:rPr lang="en-US" smtClean="0"/>
              <a:t>8/21/2020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39286353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5034971" y="6919245"/>
            <a:ext cx="184666" cy="369332"/>
          </a:xfrm>
          <a:prstGeom prst="rect">
            <a:avLst/>
          </a:prstGeom>
          <a:noFill/>
        </p:spPr>
        <p:txBody>
          <a:bodyPr wrap="none" rtlCol="0">
            <a:spAutoFit/>
          </a:bodyPr>
          <a:lstStyle/>
          <a:p>
            <a:endParaRPr lang="en-US" dirty="0"/>
          </a:p>
        </p:txBody>
      </p:sp>
      <p:pic>
        <p:nvPicPr>
          <p:cNvPr id="6" name="Picture 5" descr="LimeGradient_Wave_11in_forpp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11091"/>
            <a:ext cx="9144000" cy="1246909"/>
          </a:xfrm>
          <a:prstGeom prst="rect">
            <a:avLst/>
          </a:prstGeom>
        </p:spPr>
      </p:pic>
      <p:pic>
        <p:nvPicPr>
          <p:cNvPr id="5" name="Picture 4"/>
          <p:cNvPicPr>
            <a:picLocks noChangeAspect="1"/>
          </p:cNvPicPr>
          <p:nvPr userDrawn="1"/>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85800" y="-457200"/>
            <a:ext cx="3956004" cy="3848327"/>
          </a:xfrm>
          <a:prstGeom prst="ellipse">
            <a:avLst/>
          </a:prstGeom>
        </p:spPr>
      </p:pic>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7200" y="838200"/>
            <a:ext cx="3947160" cy="1560576"/>
          </a:xfrm>
          <a:prstGeom prst="rect">
            <a:avLst/>
          </a:prstGeom>
        </p:spPr>
      </p:pic>
    </p:spTree>
    <p:extLst>
      <p:ext uri="{BB962C8B-B14F-4D97-AF65-F5344CB8AC3E}">
        <p14:creationId xmlns:p14="http://schemas.microsoft.com/office/powerpoint/2010/main" val="1458633704"/>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11091"/>
            <a:ext cx="9144000" cy="1246909"/>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9400" y="381000"/>
            <a:ext cx="1973580" cy="780288"/>
          </a:xfrm>
          <a:prstGeom prst="rect">
            <a:avLst/>
          </a:prstGeom>
        </p:spPr>
      </p:pic>
    </p:spTree>
    <p:extLst>
      <p:ext uri="{BB962C8B-B14F-4D97-AF65-F5344CB8AC3E}">
        <p14:creationId xmlns:p14="http://schemas.microsoft.com/office/powerpoint/2010/main" val="298949697"/>
      </p:ext>
    </p:extLst>
  </p:cSld>
  <p:clrMap bg1="lt1" tx1="dk1" bg2="lt2" tx2="dk2" accent1="accent1" accent2="accent2" accent3="accent3" accent4="accent4" accent5="accent5" accent6="accent6" hlink="hlink" folHlink="folHlink"/>
  <p:sldLayoutIdLst>
    <p:sldLayoutId id="2147483675"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98D1AD9-F65F-446F-8404-F2A868FA263C}" type="datetimeFigureOut">
              <a:rPr lang="en-US" smtClean="0"/>
              <a:t>8/21/2020</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B8CB5BA6-634E-4827-A070-C2EBB42A7E1B}" type="slidenum">
              <a:rPr lang="en-US" smtClean="0"/>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47233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8/21/2020</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0993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42.png"/><Relationship Id="rId1" Type="http://schemas.openxmlformats.org/officeDocument/2006/relationships/slideLayout" Target="../slideLayouts/slideLayout28.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image" Target="../media/image65.pn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image" Target="../media/image64.png"/><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1.png"/><Relationship Id="rId1" Type="http://schemas.openxmlformats.org/officeDocument/2006/relationships/slideLayout" Target="../slideLayouts/slideLayout28.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png"/><Relationship Id="rId16" Type="http://schemas.openxmlformats.org/officeDocument/2006/relationships/image" Target="../media/image108.png"/><Relationship Id="rId1" Type="http://schemas.openxmlformats.org/officeDocument/2006/relationships/slideLayout" Target="../slideLayouts/slideLayout28.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28.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10.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09.png"/></Relationships>
</file>

<file path=ppt/slides/_rels/slide1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image" Target="../media/image123.png"/><Relationship Id="rId16" Type="http://schemas.openxmlformats.org/officeDocument/2006/relationships/image" Target="../media/image110.png"/><Relationship Id="rId1" Type="http://schemas.openxmlformats.org/officeDocument/2006/relationships/slideLayout" Target="../slideLayouts/slideLayout28.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5" Type="http://schemas.openxmlformats.org/officeDocument/2006/relationships/image" Target="../media/image109.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s>
</file>

<file path=ppt/slides/_rels/slide15.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image" Target="../media/image136.png"/><Relationship Id="rId16" Type="http://schemas.openxmlformats.org/officeDocument/2006/relationships/image" Target="../media/image110.png"/><Relationship Id="rId1" Type="http://schemas.openxmlformats.org/officeDocument/2006/relationships/slideLayout" Target="../slideLayouts/slideLayout28.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0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s>
</file>

<file path=ppt/slides/_rels/slide1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8.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56.png"/></Relationships>
</file>

<file path=ppt/slides/_rels/slide17.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28.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18.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8.xml"/><Relationship Id="rId6" Type="http://schemas.openxmlformats.org/officeDocument/2006/relationships/image" Target="../media/image171.pn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png"/><Relationship Id="rId4" Type="http://schemas.openxmlformats.org/officeDocument/2006/relationships/image" Target="../media/image169.png"/><Relationship Id="rId9" Type="http://schemas.openxmlformats.org/officeDocument/2006/relationships/image" Target="../media/image174.png"/></Relationships>
</file>

<file path=ppt/slides/_rels/slide1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8.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2.png"/><Relationship Id="rId2" Type="http://schemas.microsoft.com/office/2011/relationships/webextension" Target="../webextensions/webextension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8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mailto:CalAIMFoster@dhcs.ca.gov"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5.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96.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97.png"/><Relationship Id="rId2" Type="http://schemas.microsoft.com/office/2011/relationships/webextension" Target="../webextensions/webextension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98.gi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mailto:CalAIMFoster@dhcs.ca.gov"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0.png"/><Relationship Id="rId2" Type="http://schemas.microsoft.com/office/2011/relationships/webextension" Target="../webextensions/webextension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0.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6CE3CD-95B7-4C7E-9330-C49A7D6A52C8}"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mn-cs"/>
            </a:endParaRPr>
          </a:p>
        </p:txBody>
      </p:sp>
      <p:sp>
        <p:nvSpPr>
          <p:cNvPr id="6" name="Title 5"/>
          <p:cNvSpPr>
            <a:spLocks noGrp="1"/>
          </p:cNvSpPr>
          <p:nvPr>
            <p:ph type="ctrTitle"/>
          </p:nvPr>
        </p:nvSpPr>
        <p:spPr>
          <a:xfrm>
            <a:off x="914400" y="1403350"/>
            <a:ext cx="8001000" cy="2482850"/>
          </a:xfrm>
        </p:spPr>
        <p:txBody>
          <a:bodyPr/>
          <a:lstStyle/>
          <a:p>
            <a:pPr algn="ctr"/>
            <a:r>
              <a:rPr lang="en-US" dirty="0" smtClean="0">
                <a:solidFill>
                  <a:schemeClr val="tx1"/>
                </a:solidFill>
              </a:rPr>
              <a:t>Welcome!</a:t>
            </a:r>
            <a:r>
              <a:rPr lang="en-US" sz="4200" dirty="0" smtClean="0">
                <a:solidFill>
                  <a:schemeClr val="tx1"/>
                </a:solidFill>
              </a:rPr>
              <a:t/>
            </a:r>
            <a:br>
              <a:rPr lang="en-US" sz="4200" dirty="0" smtClean="0">
                <a:solidFill>
                  <a:schemeClr val="tx1"/>
                </a:solidFill>
              </a:rPr>
            </a:br>
            <a:r>
              <a:rPr lang="en-US" sz="4200" dirty="0" smtClean="0">
                <a:solidFill>
                  <a:schemeClr val="tx1"/>
                </a:solidFill>
              </a:rPr>
              <a:t>We’ll begin the meeting shortly</a:t>
            </a:r>
            <a:r>
              <a:rPr lang="en-US" dirty="0" smtClean="0">
                <a:solidFill>
                  <a:schemeClr val="tx1"/>
                </a:solidFill>
              </a:rPr>
              <a:t>. </a:t>
            </a:r>
            <a:endParaRPr lang="en-US" dirty="0">
              <a:solidFill>
                <a:schemeClr val="tx1"/>
              </a:solidFill>
            </a:endParaRPr>
          </a:p>
        </p:txBody>
      </p:sp>
      <p:sp>
        <p:nvSpPr>
          <p:cNvPr id="7" name="Subtitle 6"/>
          <p:cNvSpPr>
            <a:spLocks noGrp="1"/>
          </p:cNvSpPr>
          <p:nvPr>
            <p:ph type="subTitle" idx="1"/>
          </p:nvPr>
        </p:nvSpPr>
        <p:spPr>
          <a:xfrm>
            <a:off x="914400" y="3429000"/>
            <a:ext cx="8001000" cy="2667000"/>
          </a:xfrm>
        </p:spPr>
        <p:txBody>
          <a:bodyPr>
            <a:normAutofit fontScale="92500"/>
          </a:bodyPr>
          <a:lstStyle/>
          <a:p>
            <a:pPr algn="ctr"/>
            <a:endParaRPr lang="en-US" sz="3000" dirty="0" smtClean="0">
              <a:solidFill>
                <a:schemeClr val="tx1"/>
              </a:solidFill>
            </a:endParaRPr>
          </a:p>
          <a:p>
            <a:pPr algn="ctr"/>
            <a:r>
              <a:rPr lang="en-US" sz="3000" dirty="0" smtClean="0">
                <a:solidFill>
                  <a:schemeClr val="tx1"/>
                </a:solidFill>
              </a:rPr>
              <a:t>CalAIM </a:t>
            </a:r>
            <a:r>
              <a:rPr lang="en-US" sz="3000" dirty="0">
                <a:solidFill>
                  <a:schemeClr val="tx1"/>
                </a:solidFill>
              </a:rPr>
              <a:t>Foster Care Model of Care Workgroup </a:t>
            </a:r>
            <a:br>
              <a:rPr lang="en-US" sz="3000" dirty="0">
                <a:solidFill>
                  <a:schemeClr val="tx1"/>
                </a:solidFill>
              </a:rPr>
            </a:br>
            <a:r>
              <a:rPr lang="en-US" sz="3000" dirty="0" smtClean="0">
                <a:solidFill>
                  <a:schemeClr val="tx1"/>
                </a:solidFill>
              </a:rPr>
              <a:t>8-21-20</a:t>
            </a:r>
          </a:p>
          <a:p>
            <a:pPr algn="ctr"/>
            <a:r>
              <a:rPr lang="en-US" sz="3000" dirty="0" smtClean="0">
                <a:solidFill>
                  <a:schemeClr val="tx1"/>
                </a:solidFill>
              </a:rPr>
              <a:t>9:00 am-1:45 pm Meeting</a:t>
            </a:r>
          </a:p>
          <a:p>
            <a:pPr algn="ctr"/>
            <a:r>
              <a:rPr lang="en-US" sz="3000" dirty="0" smtClean="0">
                <a:solidFill>
                  <a:schemeClr val="tx1"/>
                </a:solidFill>
              </a:rPr>
              <a:t>1:45 pm - 2:00 pm Public Comment </a:t>
            </a:r>
          </a:p>
          <a:p>
            <a:pPr algn="ctr"/>
            <a:endParaRPr lang="en-US" sz="3000" dirty="0" smtClean="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12115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8288" y="1481275"/>
            <a:ext cx="3805194" cy="358729"/>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718779" y="2293731"/>
            <a:ext cx="82620" cy="8262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87053" y="2236455"/>
            <a:ext cx="7118729" cy="229886"/>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76558" y="2527934"/>
            <a:ext cx="991210" cy="228881"/>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718779" y="2965413"/>
            <a:ext cx="82620" cy="8262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877228" y="2909031"/>
            <a:ext cx="7219588" cy="228992"/>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869412" y="3189567"/>
            <a:ext cx="5003382" cy="238929"/>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718779" y="3637094"/>
            <a:ext cx="82620" cy="82620"/>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877228" y="3580713"/>
            <a:ext cx="7412939" cy="228992"/>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869412" y="3870406"/>
            <a:ext cx="1699300" cy="184778"/>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1211581" y="4196952"/>
            <a:ext cx="7157867" cy="197060"/>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1224680" y="4442282"/>
            <a:ext cx="4349184" cy="197060"/>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1211580" y="4740013"/>
            <a:ext cx="7090992" cy="196949"/>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222447" y="4985344"/>
            <a:ext cx="2885239" cy="197060"/>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2881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69665" y="1537297"/>
            <a:ext cx="4822064" cy="34622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645073" y="4531345"/>
            <a:ext cx="492838" cy="168367"/>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530736" y="4775521"/>
            <a:ext cx="708485" cy="130295"/>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683551" y="4951592"/>
            <a:ext cx="410374" cy="119241"/>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243513" y="3982952"/>
            <a:ext cx="192044" cy="192043"/>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243513" y="3982952"/>
            <a:ext cx="192405" cy="192405"/>
          </a:xfrm>
          <a:custGeom>
            <a:avLst/>
            <a:gdLst/>
            <a:ahLst/>
            <a:cxnLst/>
            <a:rect l="l" t="t" r="r" b="b"/>
            <a:pathLst>
              <a:path w="256539" h="256539">
                <a:moveTo>
                  <a:pt x="0" y="256057"/>
                </a:moveTo>
                <a:lnTo>
                  <a:pt x="256058" y="0"/>
                </a:lnTo>
                <a:lnTo>
                  <a:pt x="256058" y="256057"/>
                </a:lnTo>
                <a:lnTo>
                  <a:pt x="0" y="256057"/>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857867" y="4222800"/>
            <a:ext cx="499376" cy="168367"/>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1768407" y="4478699"/>
            <a:ext cx="680168" cy="119241"/>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2490410" y="3674405"/>
            <a:ext cx="192043" cy="192043"/>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2490410" y="3674405"/>
            <a:ext cx="192405" cy="192405"/>
          </a:xfrm>
          <a:custGeom>
            <a:avLst/>
            <a:gdLst/>
            <a:ahLst/>
            <a:cxnLst/>
            <a:rect l="l" t="t" r="r" b="b"/>
            <a:pathLst>
              <a:path w="256539" h="256539">
                <a:moveTo>
                  <a:pt x="0" y="256057"/>
                </a:moveTo>
                <a:lnTo>
                  <a:pt x="256057" y="0"/>
                </a:lnTo>
                <a:lnTo>
                  <a:pt x="256057" y="256057"/>
                </a:lnTo>
                <a:lnTo>
                  <a:pt x="0" y="256057"/>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3170512" y="3914253"/>
            <a:ext cx="505301" cy="168593"/>
          </a:xfrm>
          <a:custGeom>
            <a:avLst/>
            <a:gdLst/>
            <a:ahLst/>
            <a:cxnLst/>
            <a:rect l="l" t="t" r="r" b="b"/>
            <a:pathLst>
              <a:path w="673735" h="224789">
                <a:moveTo>
                  <a:pt x="11235" y="56122"/>
                </a:moveTo>
                <a:lnTo>
                  <a:pt x="8754" y="56122"/>
                </a:lnTo>
                <a:lnTo>
                  <a:pt x="7911" y="55824"/>
                </a:lnTo>
                <a:lnTo>
                  <a:pt x="3991" y="31162"/>
                </a:lnTo>
                <a:lnTo>
                  <a:pt x="4090" y="29475"/>
                </a:lnTo>
                <a:lnTo>
                  <a:pt x="16892" y="13100"/>
                </a:lnTo>
                <a:lnTo>
                  <a:pt x="20663" y="11016"/>
                </a:lnTo>
                <a:lnTo>
                  <a:pt x="25278" y="8981"/>
                </a:lnTo>
                <a:lnTo>
                  <a:pt x="36195" y="5011"/>
                </a:lnTo>
                <a:lnTo>
                  <a:pt x="42199" y="3374"/>
                </a:lnTo>
                <a:lnTo>
                  <a:pt x="48749" y="2084"/>
                </a:lnTo>
                <a:lnTo>
                  <a:pt x="55399" y="694"/>
                </a:lnTo>
                <a:lnTo>
                  <a:pt x="62296" y="0"/>
                </a:lnTo>
                <a:lnTo>
                  <a:pt x="69442" y="0"/>
                </a:lnTo>
                <a:lnTo>
                  <a:pt x="107353" y="7195"/>
                </a:lnTo>
                <a:lnTo>
                  <a:pt x="119907" y="16226"/>
                </a:lnTo>
                <a:lnTo>
                  <a:pt x="125564" y="21287"/>
                </a:lnTo>
                <a:lnTo>
                  <a:pt x="129732" y="27341"/>
                </a:lnTo>
                <a:lnTo>
                  <a:pt x="132412" y="34387"/>
                </a:lnTo>
                <a:lnTo>
                  <a:pt x="134556" y="39747"/>
                </a:lnTo>
                <a:lnTo>
                  <a:pt x="49791" y="39747"/>
                </a:lnTo>
                <a:lnTo>
                  <a:pt x="43936" y="40590"/>
                </a:lnTo>
                <a:lnTo>
                  <a:pt x="33714" y="43964"/>
                </a:lnTo>
                <a:lnTo>
                  <a:pt x="29248" y="45850"/>
                </a:lnTo>
                <a:lnTo>
                  <a:pt x="25378" y="47934"/>
                </a:lnTo>
                <a:lnTo>
                  <a:pt x="21606" y="49919"/>
                </a:lnTo>
                <a:lnTo>
                  <a:pt x="18431" y="51805"/>
                </a:lnTo>
                <a:lnTo>
                  <a:pt x="15850" y="53591"/>
                </a:lnTo>
                <a:lnTo>
                  <a:pt x="13270" y="55278"/>
                </a:lnTo>
                <a:lnTo>
                  <a:pt x="11235" y="56122"/>
                </a:lnTo>
                <a:close/>
              </a:path>
              <a:path w="673735" h="224789">
                <a:moveTo>
                  <a:pt x="139558" y="220618"/>
                </a:moveTo>
                <a:lnTo>
                  <a:pt x="11384" y="220618"/>
                </a:lnTo>
                <a:lnTo>
                  <a:pt x="9300" y="220420"/>
                </a:lnTo>
                <a:lnTo>
                  <a:pt x="0" y="196849"/>
                </a:lnTo>
                <a:lnTo>
                  <a:pt x="70" y="195361"/>
                </a:lnTo>
                <a:lnTo>
                  <a:pt x="368" y="192780"/>
                </a:lnTo>
                <a:lnTo>
                  <a:pt x="765" y="190101"/>
                </a:lnTo>
                <a:lnTo>
                  <a:pt x="1410" y="187769"/>
                </a:lnTo>
                <a:lnTo>
                  <a:pt x="2303" y="185784"/>
                </a:lnTo>
                <a:lnTo>
                  <a:pt x="3197" y="183700"/>
                </a:lnTo>
                <a:lnTo>
                  <a:pt x="4338" y="181665"/>
                </a:lnTo>
                <a:lnTo>
                  <a:pt x="7117" y="177695"/>
                </a:lnTo>
                <a:lnTo>
                  <a:pt x="8903" y="175562"/>
                </a:lnTo>
                <a:lnTo>
                  <a:pt x="11086" y="173279"/>
                </a:lnTo>
                <a:lnTo>
                  <a:pt x="53978" y="127335"/>
                </a:lnTo>
                <a:lnTo>
                  <a:pt x="80061" y="88823"/>
                </a:lnTo>
                <a:lnTo>
                  <a:pt x="82691" y="79494"/>
                </a:lnTo>
                <a:lnTo>
                  <a:pt x="83683" y="75028"/>
                </a:lnTo>
                <a:lnTo>
                  <a:pt x="84168" y="70860"/>
                </a:lnTo>
                <a:lnTo>
                  <a:pt x="84179" y="63019"/>
                </a:lnTo>
                <a:lnTo>
                  <a:pt x="83584" y="59546"/>
                </a:lnTo>
                <a:lnTo>
                  <a:pt x="61006" y="39747"/>
                </a:lnTo>
                <a:lnTo>
                  <a:pt x="134556" y="39747"/>
                </a:lnTo>
                <a:lnTo>
                  <a:pt x="135191" y="41335"/>
                </a:lnTo>
                <a:lnTo>
                  <a:pt x="136580" y="48827"/>
                </a:lnTo>
                <a:lnTo>
                  <a:pt x="136580" y="63912"/>
                </a:lnTo>
                <a:lnTo>
                  <a:pt x="135885" y="70860"/>
                </a:lnTo>
                <a:lnTo>
                  <a:pt x="134496" y="77707"/>
                </a:lnTo>
                <a:lnTo>
                  <a:pt x="133206" y="84456"/>
                </a:lnTo>
                <a:lnTo>
                  <a:pt x="113767" y="118738"/>
                </a:lnTo>
                <a:lnTo>
                  <a:pt x="86692" y="149823"/>
                </a:lnTo>
                <a:lnTo>
                  <a:pt x="77629" y="158988"/>
                </a:lnTo>
                <a:lnTo>
                  <a:pt x="52322" y="184891"/>
                </a:lnTo>
                <a:lnTo>
                  <a:pt x="138863" y="184891"/>
                </a:lnTo>
                <a:lnTo>
                  <a:pt x="139855" y="185238"/>
                </a:lnTo>
                <a:lnTo>
                  <a:pt x="140748" y="185933"/>
                </a:lnTo>
                <a:lnTo>
                  <a:pt x="141741" y="186627"/>
                </a:lnTo>
                <a:lnTo>
                  <a:pt x="142584" y="187669"/>
                </a:lnTo>
                <a:lnTo>
                  <a:pt x="143974" y="190448"/>
                </a:lnTo>
                <a:lnTo>
                  <a:pt x="144470" y="192284"/>
                </a:lnTo>
                <a:lnTo>
                  <a:pt x="144768" y="194567"/>
                </a:lnTo>
                <a:lnTo>
                  <a:pt x="145165" y="196849"/>
                </a:lnTo>
                <a:lnTo>
                  <a:pt x="145284" y="198487"/>
                </a:lnTo>
                <a:lnTo>
                  <a:pt x="145352" y="206129"/>
                </a:lnTo>
                <a:lnTo>
                  <a:pt x="145214" y="208659"/>
                </a:lnTo>
                <a:lnTo>
                  <a:pt x="144619" y="213225"/>
                </a:lnTo>
                <a:lnTo>
                  <a:pt x="144172" y="215110"/>
                </a:lnTo>
                <a:lnTo>
                  <a:pt x="143577" y="216599"/>
                </a:lnTo>
                <a:lnTo>
                  <a:pt x="143081" y="218088"/>
                </a:lnTo>
                <a:lnTo>
                  <a:pt x="142386" y="219130"/>
                </a:lnTo>
                <a:lnTo>
                  <a:pt x="140600" y="220321"/>
                </a:lnTo>
                <a:lnTo>
                  <a:pt x="139558" y="220618"/>
                </a:lnTo>
                <a:close/>
              </a:path>
              <a:path w="673735" h="224789">
                <a:moveTo>
                  <a:pt x="243875" y="224489"/>
                </a:moveTo>
                <a:lnTo>
                  <a:pt x="200183" y="212617"/>
                </a:lnTo>
                <a:lnTo>
                  <a:pt x="176662" y="178973"/>
                </a:lnTo>
                <a:lnTo>
                  <a:pt x="169405" y="137849"/>
                </a:lnTo>
                <a:lnTo>
                  <a:pt x="168587" y="111351"/>
                </a:lnTo>
                <a:lnTo>
                  <a:pt x="168819" y="100493"/>
                </a:lnTo>
                <a:lnTo>
                  <a:pt x="175341" y="56140"/>
                </a:lnTo>
                <a:lnTo>
                  <a:pt x="197466" y="17491"/>
                </a:lnTo>
                <a:lnTo>
                  <a:pt x="237669" y="493"/>
                </a:lnTo>
                <a:lnTo>
                  <a:pt x="248192" y="0"/>
                </a:lnTo>
                <a:lnTo>
                  <a:pt x="258870" y="493"/>
                </a:lnTo>
                <a:lnTo>
                  <a:pt x="298137" y="17007"/>
                </a:lnTo>
                <a:lnTo>
                  <a:pt x="310935" y="34834"/>
                </a:lnTo>
                <a:lnTo>
                  <a:pt x="239707" y="34834"/>
                </a:lnTo>
                <a:lnTo>
                  <a:pt x="234248" y="36422"/>
                </a:lnTo>
                <a:lnTo>
                  <a:pt x="229882" y="39598"/>
                </a:lnTo>
                <a:lnTo>
                  <a:pt x="225614" y="42774"/>
                </a:lnTo>
                <a:lnTo>
                  <a:pt x="222240" y="47587"/>
                </a:lnTo>
                <a:lnTo>
                  <a:pt x="219759" y="54038"/>
                </a:lnTo>
                <a:lnTo>
                  <a:pt x="217278" y="60389"/>
                </a:lnTo>
                <a:lnTo>
                  <a:pt x="213004" y="101749"/>
                </a:lnTo>
                <a:lnTo>
                  <a:pt x="213093" y="124060"/>
                </a:lnTo>
                <a:lnTo>
                  <a:pt x="217923" y="167324"/>
                </a:lnTo>
                <a:lnTo>
                  <a:pt x="239806" y="189505"/>
                </a:lnTo>
                <a:lnTo>
                  <a:pt x="308206" y="189505"/>
                </a:lnTo>
                <a:lnTo>
                  <a:pt x="305654" y="193971"/>
                </a:lnTo>
                <a:lnTo>
                  <a:pt x="272988" y="220051"/>
                </a:lnTo>
                <a:lnTo>
                  <a:pt x="254454" y="223996"/>
                </a:lnTo>
                <a:lnTo>
                  <a:pt x="243875" y="224489"/>
                </a:lnTo>
                <a:close/>
              </a:path>
              <a:path w="673735" h="224789">
                <a:moveTo>
                  <a:pt x="308206" y="189505"/>
                </a:moveTo>
                <a:lnTo>
                  <a:pt x="250028" y="189505"/>
                </a:lnTo>
                <a:lnTo>
                  <a:pt x="253849" y="188811"/>
                </a:lnTo>
                <a:lnTo>
                  <a:pt x="257124" y="187421"/>
                </a:lnTo>
                <a:lnTo>
                  <a:pt x="272159" y="170600"/>
                </a:lnTo>
                <a:lnTo>
                  <a:pt x="273847" y="166332"/>
                </a:lnTo>
                <a:lnTo>
                  <a:pt x="279062" y="125828"/>
                </a:lnTo>
                <a:lnTo>
                  <a:pt x="279100" y="106141"/>
                </a:lnTo>
                <a:lnTo>
                  <a:pt x="278912" y="98660"/>
                </a:lnTo>
                <a:lnTo>
                  <a:pt x="275583" y="65947"/>
                </a:lnTo>
                <a:lnTo>
                  <a:pt x="274492" y="60092"/>
                </a:lnTo>
                <a:lnTo>
                  <a:pt x="273053" y="55179"/>
                </a:lnTo>
                <a:lnTo>
                  <a:pt x="271266" y="51209"/>
                </a:lnTo>
                <a:lnTo>
                  <a:pt x="269579" y="47140"/>
                </a:lnTo>
                <a:lnTo>
                  <a:pt x="267495" y="43915"/>
                </a:lnTo>
                <a:lnTo>
                  <a:pt x="262533" y="39151"/>
                </a:lnTo>
                <a:lnTo>
                  <a:pt x="259704" y="37464"/>
                </a:lnTo>
                <a:lnTo>
                  <a:pt x="256529" y="36472"/>
                </a:lnTo>
                <a:lnTo>
                  <a:pt x="253452" y="35380"/>
                </a:lnTo>
                <a:lnTo>
                  <a:pt x="250028" y="34834"/>
                </a:lnTo>
                <a:lnTo>
                  <a:pt x="310935" y="34834"/>
                </a:lnTo>
                <a:lnTo>
                  <a:pt x="321592" y="75288"/>
                </a:lnTo>
                <a:lnTo>
                  <a:pt x="323472" y="113584"/>
                </a:lnTo>
                <a:lnTo>
                  <a:pt x="323258" y="124060"/>
                </a:lnTo>
                <a:lnTo>
                  <a:pt x="316931" y="168432"/>
                </a:lnTo>
                <a:lnTo>
                  <a:pt x="310083" y="186221"/>
                </a:lnTo>
                <a:lnTo>
                  <a:pt x="308206" y="189505"/>
                </a:lnTo>
                <a:close/>
              </a:path>
              <a:path w="673735" h="224789">
                <a:moveTo>
                  <a:pt x="362236" y="67436"/>
                </a:moveTo>
                <a:lnTo>
                  <a:pt x="357824" y="45552"/>
                </a:lnTo>
                <a:lnTo>
                  <a:pt x="357968" y="43022"/>
                </a:lnTo>
                <a:lnTo>
                  <a:pt x="410270" y="4614"/>
                </a:lnTo>
                <a:lnTo>
                  <a:pt x="410766" y="4118"/>
                </a:lnTo>
                <a:lnTo>
                  <a:pt x="411411" y="3771"/>
                </a:lnTo>
                <a:lnTo>
                  <a:pt x="412205" y="3572"/>
                </a:lnTo>
                <a:lnTo>
                  <a:pt x="413098" y="3275"/>
                </a:lnTo>
                <a:lnTo>
                  <a:pt x="414190" y="3026"/>
                </a:lnTo>
                <a:lnTo>
                  <a:pt x="416869" y="2629"/>
                </a:lnTo>
                <a:lnTo>
                  <a:pt x="418656" y="2530"/>
                </a:lnTo>
                <a:lnTo>
                  <a:pt x="420839" y="2530"/>
                </a:lnTo>
                <a:lnTo>
                  <a:pt x="423022" y="2431"/>
                </a:lnTo>
                <a:lnTo>
                  <a:pt x="425851" y="2381"/>
                </a:lnTo>
                <a:lnTo>
                  <a:pt x="433592" y="2381"/>
                </a:lnTo>
                <a:lnTo>
                  <a:pt x="437016" y="2481"/>
                </a:lnTo>
                <a:lnTo>
                  <a:pt x="439596" y="2679"/>
                </a:lnTo>
                <a:lnTo>
                  <a:pt x="442276" y="2778"/>
                </a:lnTo>
                <a:lnTo>
                  <a:pt x="444261" y="3026"/>
                </a:lnTo>
                <a:lnTo>
                  <a:pt x="445551" y="3423"/>
                </a:lnTo>
                <a:lnTo>
                  <a:pt x="446940" y="3820"/>
                </a:lnTo>
                <a:lnTo>
                  <a:pt x="447833" y="4366"/>
                </a:lnTo>
                <a:lnTo>
                  <a:pt x="448230" y="5061"/>
                </a:lnTo>
                <a:lnTo>
                  <a:pt x="448727" y="5756"/>
                </a:lnTo>
                <a:lnTo>
                  <a:pt x="448975" y="6599"/>
                </a:lnTo>
                <a:lnTo>
                  <a:pt x="448975" y="45552"/>
                </a:lnTo>
                <a:lnTo>
                  <a:pt x="405059" y="45552"/>
                </a:lnTo>
                <a:lnTo>
                  <a:pt x="370225" y="64905"/>
                </a:lnTo>
                <a:lnTo>
                  <a:pt x="367644" y="66096"/>
                </a:lnTo>
                <a:lnTo>
                  <a:pt x="365511" y="66840"/>
                </a:lnTo>
                <a:lnTo>
                  <a:pt x="362236" y="67436"/>
                </a:lnTo>
                <a:close/>
              </a:path>
              <a:path w="673735" h="224789">
                <a:moveTo>
                  <a:pt x="448975" y="186677"/>
                </a:moveTo>
                <a:lnTo>
                  <a:pt x="405059" y="186677"/>
                </a:lnTo>
                <a:lnTo>
                  <a:pt x="405059" y="45552"/>
                </a:lnTo>
                <a:lnTo>
                  <a:pt x="448975" y="45552"/>
                </a:lnTo>
                <a:lnTo>
                  <a:pt x="448975" y="186677"/>
                </a:lnTo>
                <a:close/>
              </a:path>
              <a:path w="673735" h="224789">
                <a:moveTo>
                  <a:pt x="485248" y="220618"/>
                </a:moveTo>
                <a:lnTo>
                  <a:pt x="363824" y="220618"/>
                </a:lnTo>
                <a:lnTo>
                  <a:pt x="362980" y="220370"/>
                </a:lnTo>
                <a:lnTo>
                  <a:pt x="358167" y="206972"/>
                </a:lnTo>
                <a:lnTo>
                  <a:pt x="358167" y="200621"/>
                </a:lnTo>
                <a:lnTo>
                  <a:pt x="358315" y="197941"/>
                </a:lnTo>
                <a:lnTo>
                  <a:pt x="358911" y="193574"/>
                </a:lnTo>
                <a:lnTo>
                  <a:pt x="359358" y="191838"/>
                </a:lnTo>
                <a:lnTo>
                  <a:pt x="359953" y="190548"/>
                </a:lnTo>
                <a:lnTo>
                  <a:pt x="360549" y="189158"/>
                </a:lnTo>
                <a:lnTo>
                  <a:pt x="361243" y="188166"/>
                </a:lnTo>
                <a:lnTo>
                  <a:pt x="362831" y="186975"/>
                </a:lnTo>
                <a:lnTo>
                  <a:pt x="363724" y="186677"/>
                </a:lnTo>
                <a:lnTo>
                  <a:pt x="485248" y="186677"/>
                </a:lnTo>
                <a:lnTo>
                  <a:pt x="486141" y="186975"/>
                </a:lnTo>
                <a:lnTo>
                  <a:pt x="486935" y="187570"/>
                </a:lnTo>
                <a:lnTo>
                  <a:pt x="487829" y="188166"/>
                </a:lnTo>
                <a:lnTo>
                  <a:pt x="488573" y="189158"/>
                </a:lnTo>
                <a:lnTo>
                  <a:pt x="489168" y="190548"/>
                </a:lnTo>
                <a:lnTo>
                  <a:pt x="489764" y="191838"/>
                </a:lnTo>
                <a:lnTo>
                  <a:pt x="490210" y="193574"/>
                </a:lnTo>
                <a:lnTo>
                  <a:pt x="490806" y="197941"/>
                </a:lnTo>
                <a:lnTo>
                  <a:pt x="490955" y="200621"/>
                </a:lnTo>
                <a:lnTo>
                  <a:pt x="490955" y="206972"/>
                </a:lnTo>
                <a:lnTo>
                  <a:pt x="490756" y="209652"/>
                </a:lnTo>
                <a:lnTo>
                  <a:pt x="490359" y="211835"/>
                </a:lnTo>
                <a:lnTo>
                  <a:pt x="490062" y="214019"/>
                </a:lnTo>
                <a:lnTo>
                  <a:pt x="486141" y="220370"/>
                </a:lnTo>
                <a:lnTo>
                  <a:pt x="485248" y="220618"/>
                </a:lnTo>
                <a:close/>
              </a:path>
              <a:path w="673735" h="224789">
                <a:moveTo>
                  <a:pt x="669011" y="175661"/>
                </a:moveTo>
                <a:lnTo>
                  <a:pt x="520889" y="175661"/>
                </a:lnTo>
                <a:lnTo>
                  <a:pt x="519450" y="175512"/>
                </a:lnTo>
                <a:lnTo>
                  <a:pt x="512851" y="149361"/>
                </a:lnTo>
                <a:lnTo>
                  <a:pt x="512950" y="146781"/>
                </a:lnTo>
                <a:lnTo>
                  <a:pt x="585596" y="8783"/>
                </a:lnTo>
                <a:lnTo>
                  <a:pt x="588425" y="6252"/>
                </a:lnTo>
                <a:lnTo>
                  <a:pt x="589814" y="5458"/>
                </a:lnTo>
                <a:lnTo>
                  <a:pt x="591700" y="4813"/>
                </a:lnTo>
                <a:lnTo>
                  <a:pt x="596463" y="3820"/>
                </a:lnTo>
                <a:lnTo>
                  <a:pt x="599490" y="3473"/>
                </a:lnTo>
                <a:lnTo>
                  <a:pt x="603162" y="3275"/>
                </a:lnTo>
                <a:lnTo>
                  <a:pt x="606834" y="2977"/>
                </a:lnTo>
                <a:lnTo>
                  <a:pt x="611301" y="2828"/>
                </a:lnTo>
                <a:lnTo>
                  <a:pt x="622217" y="2828"/>
                </a:lnTo>
                <a:lnTo>
                  <a:pt x="647673" y="40938"/>
                </a:lnTo>
                <a:lnTo>
                  <a:pt x="604949" y="40938"/>
                </a:lnTo>
                <a:lnTo>
                  <a:pt x="547933" y="140529"/>
                </a:lnTo>
                <a:lnTo>
                  <a:pt x="668812" y="140529"/>
                </a:lnTo>
                <a:lnTo>
                  <a:pt x="670350" y="141918"/>
                </a:lnTo>
                <a:lnTo>
                  <a:pt x="671640" y="144697"/>
                </a:lnTo>
                <a:lnTo>
                  <a:pt x="672930" y="147376"/>
                </a:lnTo>
                <a:lnTo>
                  <a:pt x="673575" y="151892"/>
                </a:lnTo>
                <a:lnTo>
                  <a:pt x="673575" y="164000"/>
                </a:lnTo>
                <a:lnTo>
                  <a:pt x="672980" y="168366"/>
                </a:lnTo>
                <a:lnTo>
                  <a:pt x="671789" y="171344"/>
                </a:lnTo>
                <a:lnTo>
                  <a:pt x="670598" y="174222"/>
                </a:lnTo>
                <a:lnTo>
                  <a:pt x="669011" y="175661"/>
                </a:lnTo>
                <a:close/>
              </a:path>
              <a:path w="673735" h="224789">
                <a:moveTo>
                  <a:pt x="647673" y="140529"/>
                </a:moveTo>
                <a:lnTo>
                  <a:pt x="605395" y="140529"/>
                </a:lnTo>
                <a:lnTo>
                  <a:pt x="605395" y="40938"/>
                </a:lnTo>
                <a:lnTo>
                  <a:pt x="647673" y="40938"/>
                </a:lnTo>
                <a:lnTo>
                  <a:pt x="647673" y="140529"/>
                </a:lnTo>
                <a:close/>
              </a:path>
              <a:path w="673735" h="224789">
                <a:moveTo>
                  <a:pt x="630504" y="221660"/>
                </a:moveTo>
                <a:lnTo>
                  <a:pt x="622267" y="221660"/>
                </a:lnTo>
                <a:lnTo>
                  <a:pt x="618892" y="221512"/>
                </a:lnTo>
                <a:lnTo>
                  <a:pt x="605395" y="216053"/>
                </a:lnTo>
                <a:lnTo>
                  <a:pt x="605395" y="175661"/>
                </a:lnTo>
                <a:lnTo>
                  <a:pt x="647673" y="175661"/>
                </a:lnTo>
                <a:lnTo>
                  <a:pt x="647673" y="216053"/>
                </a:lnTo>
                <a:lnTo>
                  <a:pt x="630504" y="221660"/>
                </a:lnTo>
                <a:close/>
              </a:path>
            </a:pathLst>
          </a:custGeom>
          <a:solidFill>
            <a:srgbClr val="000000"/>
          </a:solid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2994194" y="4169148"/>
            <a:ext cx="846048" cy="125828"/>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3221026" y="4334500"/>
            <a:ext cx="405949" cy="119241"/>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3737309" y="3365858"/>
            <a:ext cx="192043" cy="192044"/>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3737309" y="3365858"/>
            <a:ext cx="192405" cy="192405"/>
          </a:xfrm>
          <a:custGeom>
            <a:avLst/>
            <a:gdLst/>
            <a:ahLst/>
            <a:cxnLst/>
            <a:rect l="l" t="t" r="r" b="b"/>
            <a:pathLst>
              <a:path w="256539" h="256539">
                <a:moveTo>
                  <a:pt x="0" y="256059"/>
                </a:moveTo>
                <a:lnTo>
                  <a:pt x="256057" y="0"/>
                </a:lnTo>
                <a:lnTo>
                  <a:pt x="256057" y="256059"/>
                </a:lnTo>
                <a:lnTo>
                  <a:pt x="0" y="256059"/>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4417440" y="3605707"/>
            <a:ext cx="498634" cy="168593"/>
          </a:xfrm>
          <a:custGeom>
            <a:avLst/>
            <a:gdLst/>
            <a:ahLst/>
            <a:cxnLst/>
            <a:rect l="l" t="t" r="r" b="b"/>
            <a:pathLst>
              <a:path w="664845" h="224789">
                <a:moveTo>
                  <a:pt x="11235" y="56122"/>
                </a:moveTo>
                <a:lnTo>
                  <a:pt x="8754" y="56122"/>
                </a:lnTo>
                <a:lnTo>
                  <a:pt x="7911" y="55824"/>
                </a:lnTo>
                <a:lnTo>
                  <a:pt x="3991" y="31162"/>
                </a:lnTo>
                <a:lnTo>
                  <a:pt x="4090" y="29475"/>
                </a:lnTo>
                <a:lnTo>
                  <a:pt x="16892" y="13100"/>
                </a:lnTo>
                <a:lnTo>
                  <a:pt x="20664" y="11016"/>
                </a:lnTo>
                <a:lnTo>
                  <a:pt x="25278" y="8981"/>
                </a:lnTo>
                <a:lnTo>
                  <a:pt x="36195" y="5011"/>
                </a:lnTo>
                <a:lnTo>
                  <a:pt x="42199" y="3374"/>
                </a:lnTo>
                <a:lnTo>
                  <a:pt x="48749" y="2084"/>
                </a:lnTo>
                <a:lnTo>
                  <a:pt x="55399" y="694"/>
                </a:lnTo>
                <a:lnTo>
                  <a:pt x="62296" y="0"/>
                </a:lnTo>
                <a:lnTo>
                  <a:pt x="69442" y="0"/>
                </a:lnTo>
                <a:lnTo>
                  <a:pt x="107353" y="7195"/>
                </a:lnTo>
                <a:lnTo>
                  <a:pt x="119907" y="16226"/>
                </a:lnTo>
                <a:lnTo>
                  <a:pt x="125564" y="21287"/>
                </a:lnTo>
                <a:lnTo>
                  <a:pt x="129732" y="27341"/>
                </a:lnTo>
                <a:lnTo>
                  <a:pt x="132412" y="34387"/>
                </a:lnTo>
                <a:lnTo>
                  <a:pt x="134556" y="39747"/>
                </a:lnTo>
                <a:lnTo>
                  <a:pt x="49792" y="39747"/>
                </a:lnTo>
                <a:lnTo>
                  <a:pt x="43936" y="40590"/>
                </a:lnTo>
                <a:lnTo>
                  <a:pt x="33714" y="43964"/>
                </a:lnTo>
                <a:lnTo>
                  <a:pt x="29248" y="45850"/>
                </a:lnTo>
                <a:lnTo>
                  <a:pt x="25378" y="47934"/>
                </a:lnTo>
                <a:lnTo>
                  <a:pt x="21606" y="49919"/>
                </a:lnTo>
                <a:lnTo>
                  <a:pt x="18430" y="51805"/>
                </a:lnTo>
                <a:lnTo>
                  <a:pt x="15850" y="53591"/>
                </a:lnTo>
                <a:lnTo>
                  <a:pt x="13270" y="55278"/>
                </a:lnTo>
                <a:lnTo>
                  <a:pt x="11235" y="56122"/>
                </a:lnTo>
                <a:close/>
              </a:path>
              <a:path w="664845" h="224789">
                <a:moveTo>
                  <a:pt x="139557" y="220618"/>
                </a:moveTo>
                <a:lnTo>
                  <a:pt x="11384" y="220618"/>
                </a:lnTo>
                <a:lnTo>
                  <a:pt x="9300" y="220420"/>
                </a:lnTo>
                <a:lnTo>
                  <a:pt x="0" y="196849"/>
                </a:lnTo>
                <a:lnTo>
                  <a:pt x="70" y="195361"/>
                </a:lnTo>
                <a:lnTo>
                  <a:pt x="368" y="192780"/>
                </a:lnTo>
                <a:lnTo>
                  <a:pt x="765" y="190101"/>
                </a:lnTo>
                <a:lnTo>
                  <a:pt x="1410" y="187769"/>
                </a:lnTo>
                <a:lnTo>
                  <a:pt x="2303" y="185784"/>
                </a:lnTo>
                <a:lnTo>
                  <a:pt x="3197" y="183700"/>
                </a:lnTo>
                <a:lnTo>
                  <a:pt x="4338" y="181665"/>
                </a:lnTo>
                <a:lnTo>
                  <a:pt x="7117" y="177695"/>
                </a:lnTo>
                <a:lnTo>
                  <a:pt x="8903" y="175562"/>
                </a:lnTo>
                <a:lnTo>
                  <a:pt x="11086" y="173279"/>
                </a:lnTo>
                <a:lnTo>
                  <a:pt x="53978" y="127335"/>
                </a:lnTo>
                <a:lnTo>
                  <a:pt x="80061" y="88823"/>
                </a:lnTo>
                <a:lnTo>
                  <a:pt x="82691" y="79494"/>
                </a:lnTo>
                <a:lnTo>
                  <a:pt x="83683" y="75028"/>
                </a:lnTo>
                <a:lnTo>
                  <a:pt x="84168" y="70860"/>
                </a:lnTo>
                <a:lnTo>
                  <a:pt x="84179" y="63019"/>
                </a:lnTo>
                <a:lnTo>
                  <a:pt x="83584" y="59546"/>
                </a:lnTo>
                <a:lnTo>
                  <a:pt x="61006" y="39747"/>
                </a:lnTo>
                <a:lnTo>
                  <a:pt x="134556" y="39747"/>
                </a:lnTo>
                <a:lnTo>
                  <a:pt x="135191" y="41335"/>
                </a:lnTo>
                <a:lnTo>
                  <a:pt x="136580" y="48827"/>
                </a:lnTo>
                <a:lnTo>
                  <a:pt x="136580" y="63912"/>
                </a:lnTo>
                <a:lnTo>
                  <a:pt x="135885" y="70860"/>
                </a:lnTo>
                <a:lnTo>
                  <a:pt x="134496" y="77707"/>
                </a:lnTo>
                <a:lnTo>
                  <a:pt x="133206" y="84456"/>
                </a:lnTo>
                <a:lnTo>
                  <a:pt x="113766" y="118738"/>
                </a:lnTo>
                <a:lnTo>
                  <a:pt x="86692" y="149823"/>
                </a:lnTo>
                <a:lnTo>
                  <a:pt x="77629" y="158988"/>
                </a:lnTo>
                <a:lnTo>
                  <a:pt x="52322" y="184891"/>
                </a:lnTo>
                <a:lnTo>
                  <a:pt x="138863" y="184891"/>
                </a:lnTo>
                <a:lnTo>
                  <a:pt x="139855" y="185238"/>
                </a:lnTo>
                <a:lnTo>
                  <a:pt x="140748" y="185933"/>
                </a:lnTo>
                <a:lnTo>
                  <a:pt x="141741" y="186627"/>
                </a:lnTo>
                <a:lnTo>
                  <a:pt x="142584" y="187669"/>
                </a:lnTo>
                <a:lnTo>
                  <a:pt x="143974" y="190448"/>
                </a:lnTo>
                <a:lnTo>
                  <a:pt x="144470" y="192284"/>
                </a:lnTo>
                <a:lnTo>
                  <a:pt x="144768" y="194567"/>
                </a:lnTo>
                <a:lnTo>
                  <a:pt x="145165" y="196849"/>
                </a:lnTo>
                <a:lnTo>
                  <a:pt x="145284" y="198487"/>
                </a:lnTo>
                <a:lnTo>
                  <a:pt x="145352" y="206129"/>
                </a:lnTo>
                <a:lnTo>
                  <a:pt x="145214" y="208659"/>
                </a:lnTo>
                <a:lnTo>
                  <a:pt x="144619" y="213225"/>
                </a:lnTo>
                <a:lnTo>
                  <a:pt x="144172" y="215110"/>
                </a:lnTo>
                <a:lnTo>
                  <a:pt x="143577" y="216599"/>
                </a:lnTo>
                <a:lnTo>
                  <a:pt x="143081" y="218088"/>
                </a:lnTo>
                <a:lnTo>
                  <a:pt x="142386" y="219130"/>
                </a:lnTo>
                <a:lnTo>
                  <a:pt x="140600" y="220321"/>
                </a:lnTo>
                <a:lnTo>
                  <a:pt x="139557" y="220618"/>
                </a:lnTo>
                <a:close/>
              </a:path>
              <a:path w="664845" h="224789">
                <a:moveTo>
                  <a:pt x="243875" y="224489"/>
                </a:moveTo>
                <a:lnTo>
                  <a:pt x="200183" y="212617"/>
                </a:lnTo>
                <a:lnTo>
                  <a:pt x="176662" y="178973"/>
                </a:lnTo>
                <a:lnTo>
                  <a:pt x="169405" y="137849"/>
                </a:lnTo>
                <a:lnTo>
                  <a:pt x="168587" y="111351"/>
                </a:lnTo>
                <a:lnTo>
                  <a:pt x="168819" y="100493"/>
                </a:lnTo>
                <a:lnTo>
                  <a:pt x="175341" y="56140"/>
                </a:lnTo>
                <a:lnTo>
                  <a:pt x="197466" y="17491"/>
                </a:lnTo>
                <a:lnTo>
                  <a:pt x="237669" y="493"/>
                </a:lnTo>
                <a:lnTo>
                  <a:pt x="248192" y="0"/>
                </a:lnTo>
                <a:lnTo>
                  <a:pt x="258870" y="493"/>
                </a:lnTo>
                <a:lnTo>
                  <a:pt x="298137" y="17007"/>
                </a:lnTo>
                <a:lnTo>
                  <a:pt x="310935" y="34834"/>
                </a:lnTo>
                <a:lnTo>
                  <a:pt x="239707" y="34834"/>
                </a:lnTo>
                <a:lnTo>
                  <a:pt x="234248" y="36422"/>
                </a:lnTo>
                <a:lnTo>
                  <a:pt x="229882" y="39598"/>
                </a:lnTo>
                <a:lnTo>
                  <a:pt x="225614" y="42774"/>
                </a:lnTo>
                <a:lnTo>
                  <a:pt x="222240" y="47587"/>
                </a:lnTo>
                <a:lnTo>
                  <a:pt x="219759" y="54038"/>
                </a:lnTo>
                <a:lnTo>
                  <a:pt x="217278" y="60389"/>
                </a:lnTo>
                <a:lnTo>
                  <a:pt x="213004" y="101749"/>
                </a:lnTo>
                <a:lnTo>
                  <a:pt x="213093" y="124060"/>
                </a:lnTo>
                <a:lnTo>
                  <a:pt x="217923" y="167324"/>
                </a:lnTo>
                <a:lnTo>
                  <a:pt x="239806" y="189505"/>
                </a:lnTo>
                <a:lnTo>
                  <a:pt x="308206" y="189505"/>
                </a:lnTo>
                <a:lnTo>
                  <a:pt x="305654" y="193971"/>
                </a:lnTo>
                <a:lnTo>
                  <a:pt x="272988" y="220051"/>
                </a:lnTo>
                <a:lnTo>
                  <a:pt x="254454" y="223996"/>
                </a:lnTo>
                <a:lnTo>
                  <a:pt x="243875" y="224489"/>
                </a:lnTo>
                <a:close/>
              </a:path>
              <a:path w="664845" h="224789">
                <a:moveTo>
                  <a:pt x="308206" y="189505"/>
                </a:moveTo>
                <a:lnTo>
                  <a:pt x="250028" y="189505"/>
                </a:lnTo>
                <a:lnTo>
                  <a:pt x="253849" y="188811"/>
                </a:lnTo>
                <a:lnTo>
                  <a:pt x="257124" y="187421"/>
                </a:lnTo>
                <a:lnTo>
                  <a:pt x="272160" y="170600"/>
                </a:lnTo>
                <a:lnTo>
                  <a:pt x="273847" y="166332"/>
                </a:lnTo>
                <a:lnTo>
                  <a:pt x="279062" y="125828"/>
                </a:lnTo>
                <a:lnTo>
                  <a:pt x="279100" y="106141"/>
                </a:lnTo>
                <a:lnTo>
                  <a:pt x="278912" y="98660"/>
                </a:lnTo>
                <a:lnTo>
                  <a:pt x="275583" y="65947"/>
                </a:lnTo>
                <a:lnTo>
                  <a:pt x="274492" y="60092"/>
                </a:lnTo>
                <a:lnTo>
                  <a:pt x="273053" y="55179"/>
                </a:lnTo>
                <a:lnTo>
                  <a:pt x="271266" y="51209"/>
                </a:lnTo>
                <a:lnTo>
                  <a:pt x="269579" y="47140"/>
                </a:lnTo>
                <a:lnTo>
                  <a:pt x="267495" y="43915"/>
                </a:lnTo>
                <a:lnTo>
                  <a:pt x="262533" y="39151"/>
                </a:lnTo>
                <a:lnTo>
                  <a:pt x="259704" y="37464"/>
                </a:lnTo>
                <a:lnTo>
                  <a:pt x="256529" y="36472"/>
                </a:lnTo>
                <a:lnTo>
                  <a:pt x="253452" y="35380"/>
                </a:lnTo>
                <a:lnTo>
                  <a:pt x="250028" y="34834"/>
                </a:lnTo>
                <a:lnTo>
                  <a:pt x="310935" y="34834"/>
                </a:lnTo>
                <a:lnTo>
                  <a:pt x="321592" y="75288"/>
                </a:lnTo>
                <a:lnTo>
                  <a:pt x="323472" y="113584"/>
                </a:lnTo>
                <a:lnTo>
                  <a:pt x="323258" y="124060"/>
                </a:lnTo>
                <a:lnTo>
                  <a:pt x="316931" y="168432"/>
                </a:lnTo>
                <a:lnTo>
                  <a:pt x="310083" y="186221"/>
                </a:lnTo>
                <a:lnTo>
                  <a:pt x="308206" y="189505"/>
                </a:lnTo>
                <a:close/>
              </a:path>
              <a:path w="664845" h="224789">
                <a:moveTo>
                  <a:pt x="362236" y="67436"/>
                </a:moveTo>
                <a:lnTo>
                  <a:pt x="357824" y="45552"/>
                </a:lnTo>
                <a:lnTo>
                  <a:pt x="357968" y="43022"/>
                </a:lnTo>
                <a:lnTo>
                  <a:pt x="410270" y="4614"/>
                </a:lnTo>
                <a:lnTo>
                  <a:pt x="410766" y="4118"/>
                </a:lnTo>
                <a:lnTo>
                  <a:pt x="411411" y="3771"/>
                </a:lnTo>
                <a:lnTo>
                  <a:pt x="412205" y="3572"/>
                </a:lnTo>
                <a:lnTo>
                  <a:pt x="413098" y="3275"/>
                </a:lnTo>
                <a:lnTo>
                  <a:pt x="414190" y="3026"/>
                </a:lnTo>
                <a:lnTo>
                  <a:pt x="416869" y="2629"/>
                </a:lnTo>
                <a:lnTo>
                  <a:pt x="418656" y="2530"/>
                </a:lnTo>
                <a:lnTo>
                  <a:pt x="420839" y="2530"/>
                </a:lnTo>
                <a:lnTo>
                  <a:pt x="423022" y="2431"/>
                </a:lnTo>
                <a:lnTo>
                  <a:pt x="425851" y="2381"/>
                </a:lnTo>
                <a:lnTo>
                  <a:pt x="433592" y="2381"/>
                </a:lnTo>
                <a:lnTo>
                  <a:pt x="437016" y="2481"/>
                </a:lnTo>
                <a:lnTo>
                  <a:pt x="439596" y="2679"/>
                </a:lnTo>
                <a:lnTo>
                  <a:pt x="442276" y="2778"/>
                </a:lnTo>
                <a:lnTo>
                  <a:pt x="444261" y="3026"/>
                </a:lnTo>
                <a:lnTo>
                  <a:pt x="445551" y="3423"/>
                </a:lnTo>
                <a:lnTo>
                  <a:pt x="446940" y="3820"/>
                </a:lnTo>
                <a:lnTo>
                  <a:pt x="447833" y="4366"/>
                </a:lnTo>
                <a:lnTo>
                  <a:pt x="448230" y="5061"/>
                </a:lnTo>
                <a:lnTo>
                  <a:pt x="448727" y="5756"/>
                </a:lnTo>
                <a:lnTo>
                  <a:pt x="448975" y="6599"/>
                </a:lnTo>
                <a:lnTo>
                  <a:pt x="448975" y="45552"/>
                </a:lnTo>
                <a:lnTo>
                  <a:pt x="405059" y="45552"/>
                </a:lnTo>
                <a:lnTo>
                  <a:pt x="370225" y="64905"/>
                </a:lnTo>
                <a:lnTo>
                  <a:pt x="367644" y="66096"/>
                </a:lnTo>
                <a:lnTo>
                  <a:pt x="365511" y="66840"/>
                </a:lnTo>
                <a:lnTo>
                  <a:pt x="362236" y="67436"/>
                </a:lnTo>
                <a:close/>
              </a:path>
              <a:path w="664845" h="224789">
                <a:moveTo>
                  <a:pt x="448975" y="186677"/>
                </a:moveTo>
                <a:lnTo>
                  <a:pt x="405059" y="186677"/>
                </a:lnTo>
                <a:lnTo>
                  <a:pt x="405059" y="45552"/>
                </a:lnTo>
                <a:lnTo>
                  <a:pt x="448975" y="45552"/>
                </a:lnTo>
                <a:lnTo>
                  <a:pt x="448975" y="186677"/>
                </a:lnTo>
                <a:close/>
              </a:path>
              <a:path w="664845" h="224789">
                <a:moveTo>
                  <a:pt x="485248" y="220618"/>
                </a:moveTo>
                <a:lnTo>
                  <a:pt x="363824" y="220618"/>
                </a:lnTo>
                <a:lnTo>
                  <a:pt x="362980" y="220370"/>
                </a:lnTo>
                <a:lnTo>
                  <a:pt x="358167" y="206972"/>
                </a:lnTo>
                <a:lnTo>
                  <a:pt x="358167" y="200621"/>
                </a:lnTo>
                <a:lnTo>
                  <a:pt x="358316" y="197941"/>
                </a:lnTo>
                <a:lnTo>
                  <a:pt x="358911" y="193574"/>
                </a:lnTo>
                <a:lnTo>
                  <a:pt x="359358" y="191838"/>
                </a:lnTo>
                <a:lnTo>
                  <a:pt x="359953" y="190548"/>
                </a:lnTo>
                <a:lnTo>
                  <a:pt x="360549" y="189158"/>
                </a:lnTo>
                <a:lnTo>
                  <a:pt x="361243" y="188166"/>
                </a:lnTo>
                <a:lnTo>
                  <a:pt x="362831" y="186975"/>
                </a:lnTo>
                <a:lnTo>
                  <a:pt x="363724" y="186677"/>
                </a:lnTo>
                <a:lnTo>
                  <a:pt x="485248" y="186677"/>
                </a:lnTo>
                <a:lnTo>
                  <a:pt x="486141" y="186975"/>
                </a:lnTo>
                <a:lnTo>
                  <a:pt x="486935" y="187570"/>
                </a:lnTo>
                <a:lnTo>
                  <a:pt x="487829" y="188166"/>
                </a:lnTo>
                <a:lnTo>
                  <a:pt x="488573" y="189158"/>
                </a:lnTo>
                <a:lnTo>
                  <a:pt x="489168" y="190548"/>
                </a:lnTo>
                <a:lnTo>
                  <a:pt x="489764" y="191838"/>
                </a:lnTo>
                <a:lnTo>
                  <a:pt x="490210" y="193574"/>
                </a:lnTo>
                <a:lnTo>
                  <a:pt x="490806" y="197941"/>
                </a:lnTo>
                <a:lnTo>
                  <a:pt x="490955" y="200621"/>
                </a:lnTo>
                <a:lnTo>
                  <a:pt x="490955" y="206972"/>
                </a:lnTo>
                <a:lnTo>
                  <a:pt x="490756" y="209652"/>
                </a:lnTo>
                <a:lnTo>
                  <a:pt x="490359" y="211835"/>
                </a:lnTo>
                <a:lnTo>
                  <a:pt x="490062" y="214019"/>
                </a:lnTo>
                <a:lnTo>
                  <a:pt x="486141" y="220370"/>
                </a:lnTo>
                <a:lnTo>
                  <a:pt x="485248" y="220618"/>
                </a:lnTo>
                <a:close/>
              </a:path>
              <a:path w="664845" h="224789">
                <a:moveTo>
                  <a:pt x="545005" y="121920"/>
                </a:moveTo>
                <a:lnTo>
                  <a:pt x="537165" y="121920"/>
                </a:lnTo>
                <a:lnTo>
                  <a:pt x="534833" y="121126"/>
                </a:lnTo>
                <a:lnTo>
                  <a:pt x="533344" y="119539"/>
                </a:lnTo>
                <a:lnTo>
                  <a:pt x="531955" y="117951"/>
                </a:lnTo>
                <a:lnTo>
                  <a:pt x="531272" y="115023"/>
                </a:lnTo>
                <a:lnTo>
                  <a:pt x="531260" y="12058"/>
                </a:lnTo>
                <a:lnTo>
                  <a:pt x="532104" y="8832"/>
                </a:lnTo>
                <a:lnTo>
                  <a:pt x="533791" y="6847"/>
                </a:lnTo>
                <a:lnTo>
                  <a:pt x="535577" y="4862"/>
                </a:lnTo>
                <a:lnTo>
                  <a:pt x="538406" y="3870"/>
                </a:lnTo>
                <a:lnTo>
                  <a:pt x="645837" y="3870"/>
                </a:lnTo>
                <a:lnTo>
                  <a:pt x="646780" y="4217"/>
                </a:lnTo>
                <a:lnTo>
                  <a:pt x="648566" y="5607"/>
                </a:lnTo>
                <a:lnTo>
                  <a:pt x="649311" y="6698"/>
                </a:lnTo>
                <a:lnTo>
                  <a:pt x="649906" y="8187"/>
                </a:lnTo>
                <a:lnTo>
                  <a:pt x="650601" y="9576"/>
                </a:lnTo>
                <a:lnTo>
                  <a:pt x="651047" y="11462"/>
                </a:lnTo>
                <a:lnTo>
                  <a:pt x="651246" y="13844"/>
                </a:lnTo>
                <a:lnTo>
                  <a:pt x="651544" y="16226"/>
                </a:lnTo>
                <a:lnTo>
                  <a:pt x="651692" y="19104"/>
                </a:lnTo>
                <a:lnTo>
                  <a:pt x="651692" y="29227"/>
                </a:lnTo>
                <a:lnTo>
                  <a:pt x="651097" y="34090"/>
                </a:lnTo>
                <a:lnTo>
                  <a:pt x="649906" y="37067"/>
                </a:lnTo>
                <a:lnTo>
                  <a:pt x="648814" y="40044"/>
                </a:lnTo>
                <a:lnTo>
                  <a:pt x="647127" y="41533"/>
                </a:lnTo>
                <a:lnTo>
                  <a:pt x="567881" y="41533"/>
                </a:lnTo>
                <a:lnTo>
                  <a:pt x="567881" y="87979"/>
                </a:lnTo>
                <a:lnTo>
                  <a:pt x="608224" y="87979"/>
                </a:lnTo>
                <a:lnTo>
                  <a:pt x="645738" y="103163"/>
                </a:lnTo>
                <a:lnTo>
                  <a:pt x="658689" y="119985"/>
                </a:lnTo>
                <a:lnTo>
                  <a:pt x="566541" y="119985"/>
                </a:lnTo>
                <a:lnTo>
                  <a:pt x="560587" y="120332"/>
                </a:lnTo>
                <a:lnTo>
                  <a:pt x="555228" y="121027"/>
                </a:lnTo>
                <a:lnTo>
                  <a:pt x="549968" y="121623"/>
                </a:lnTo>
                <a:lnTo>
                  <a:pt x="545005" y="121920"/>
                </a:lnTo>
                <a:close/>
              </a:path>
              <a:path w="664845" h="224789">
                <a:moveTo>
                  <a:pt x="608223" y="87979"/>
                </a:moveTo>
                <a:lnTo>
                  <a:pt x="567881" y="87979"/>
                </a:lnTo>
                <a:lnTo>
                  <a:pt x="571752" y="87483"/>
                </a:lnTo>
                <a:lnTo>
                  <a:pt x="575622" y="87185"/>
                </a:lnTo>
                <a:lnTo>
                  <a:pt x="583363" y="86987"/>
                </a:lnTo>
                <a:lnTo>
                  <a:pt x="587383" y="86937"/>
                </a:lnTo>
                <a:lnTo>
                  <a:pt x="591551" y="86937"/>
                </a:lnTo>
                <a:lnTo>
                  <a:pt x="600148" y="87198"/>
                </a:lnTo>
                <a:lnTo>
                  <a:pt x="608223" y="87979"/>
                </a:lnTo>
                <a:close/>
              </a:path>
              <a:path w="664845" h="224789">
                <a:moveTo>
                  <a:pt x="654658" y="189357"/>
                </a:moveTo>
                <a:lnTo>
                  <a:pt x="581874" y="189357"/>
                </a:lnTo>
                <a:lnTo>
                  <a:pt x="587779" y="188711"/>
                </a:lnTo>
                <a:lnTo>
                  <a:pt x="593039" y="187421"/>
                </a:lnTo>
                <a:lnTo>
                  <a:pt x="598299" y="186032"/>
                </a:lnTo>
                <a:lnTo>
                  <a:pt x="602765" y="183849"/>
                </a:lnTo>
                <a:lnTo>
                  <a:pt x="606437" y="180871"/>
                </a:lnTo>
                <a:lnTo>
                  <a:pt x="610209" y="177894"/>
                </a:lnTo>
                <a:lnTo>
                  <a:pt x="613087" y="174172"/>
                </a:lnTo>
                <a:lnTo>
                  <a:pt x="617056" y="165240"/>
                </a:lnTo>
                <a:lnTo>
                  <a:pt x="618049" y="159881"/>
                </a:lnTo>
                <a:lnTo>
                  <a:pt x="618049" y="148270"/>
                </a:lnTo>
                <a:lnTo>
                  <a:pt x="617205" y="143506"/>
                </a:lnTo>
                <a:lnTo>
                  <a:pt x="613831" y="135169"/>
                </a:lnTo>
                <a:lnTo>
                  <a:pt x="611201" y="131646"/>
                </a:lnTo>
                <a:lnTo>
                  <a:pt x="607628" y="128768"/>
                </a:lnTo>
                <a:lnTo>
                  <a:pt x="604055" y="125791"/>
                </a:lnTo>
                <a:lnTo>
                  <a:pt x="599441" y="123608"/>
                </a:lnTo>
                <a:lnTo>
                  <a:pt x="593784" y="122218"/>
                </a:lnTo>
                <a:lnTo>
                  <a:pt x="588127" y="120729"/>
                </a:lnTo>
                <a:lnTo>
                  <a:pt x="581229" y="119985"/>
                </a:lnTo>
                <a:lnTo>
                  <a:pt x="658689" y="119985"/>
                </a:lnTo>
                <a:lnTo>
                  <a:pt x="664793" y="150205"/>
                </a:lnTo>
                <a:lnTo>
                  <a:pt x="664411" y="158820"/>
                </a:lnTo>
                <a:lnTo>
                  <a:pt x="663267" y="166952"/>
                </a:lnTo>
                <a:lnTo>
                  <a:pt x="661359" y="174600"/>
                </a:lnTo>
                <a:lnTo>
                  <a:pt x="658689" y="181764"/>
                </a:lnTo>
                <a:lnTo>
                  <a:pt x="655321" y="188352"/>
                </a:lnTo>
                <a:lnTo>
                  <a:pt x="654658" y="189357"/>
                </a:lnTo>
                <a:close/>
              </a:path>
              <a:path w="664845" h="224789">
                <a:moveTo>
                  <a:pt x="579939" y="224489"/>
                </a:moveTo>
                <a:lnTo>
                  <a:pt x="573191" y="224489"/>
                </a:lnTo>
                <a:lnTo>
                  <a:pt x="566789" y="224042"/>
                </a:lnTo>
                <a:lnTo>
                  <a:pt x="560736" y="223149"/>
                </a:lnTo>
                <a:lnTo>
                  <a:pt x="554781" y="222355"/>
                </a:lnTo>
                <a:lnTo>
                  <a:pt x="522859" y="199963"/>
                </a:lnTo>
                <a:lnTo>
                  <a:pt x="522824" y="189357"/>
                </a:lnTo>
                <a:lnTo>
                  <a:pt x="522931" y="187421"/>
                </a:lnTo>
                <a:lnTo>
                  <a:pt x="523073" y="185933"/>
                </a:lnTo>
                <a:lnTo>
                  <a:pt x="523370" y="183749"/>
                </a:lnTo>
                <a:lnTo>
                  <a:pt x="523767" y="182012"/>
                </a:lnTo>
                <a:lnTo>
                  <a:pt x="524264" y="180722"/>
                </a:lnTo>
                <a:lnTo>
                  <a:pt x="524760" y="179333"/>
                </a:lnTo>
                <a:lnTo>
                  <a:pt x="525306" y="178341"/>
                </a:lnTo>
                <a:lnTo>
                  <a:pt x="525901" y="177745"/>
                </a:lnTo>
                <a:lnTo>
                  <a:pt x="526596" y="177150"/>
                </a:lnTo>
                <a:lnTo>
                  <a:pt x="527390" y="176852"/>
                </a:lnTo>
                <a:lnTo>
                  <a:pt x="529375" y="176852"/>
                </a:lnTo>
                <a:lnTo>
                  <a:pt x="531062" y="177497"/>
                </a:lnTo>
                <a:lnTo>
                  <a:pt x="533344" y="178787"/>
                </a:lnTo>
                <a:lnTo>
                  <a:pt x="535726" y="180077"/>
                </a:lnTo>
                <a:lnTo>
                  <a:pt x="567881" y="189357"/>
                </a:lnTo>
                <a:lnTo>
                  <a:pt x="654658" y="189357"/>
                </a:lnTo>
                <a:lnTo>
                  <a:pt x="651320" y="194418"/>
                </a:lnTo>
                <a:lnTo>
                  <a:pt x="614625" y="219427"/>
                </a:lnTo>
                <a:lnTo>
                  <a:pt x="589253" y="224173"/>
                </a:lnTo>
                <a:lnTo>
                  <a:pt x="579939" y="224489"/>
                </a:lnTo>
                <a:close/>
              </a:path>
            </a:pathLst>
          </a:custGeom>
          <a:solidFill>
            <a:srgbClr val="000000"/>
          </a:solidFill>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4552994" y="3861607"/>
            <a:ext cx="220980" cy="99536"/>
          </a:xfrm>
          <a:custGeom>
            <a:avLst/>
            <a:gdLst/>
            <a:ahLst/>
            <a:cxnLst/>
            <a:rect l="l" t="t" r="r" b="b"/>
            <a:pathLst>
              <a:path w="294639" h="132714">
                <a:moveTo>
                  <a:pt x="71371" y="117603"/>
                </a:moveTo>
                <a:lnTo>
                  <a:pt x="39815" y="117603"/>
                </a:lnTo>
                <a:lnTo>
                  <a:pt x="43189" y="117107"/>
                </a:lnTo>
                <a:lnTo>
                  <a:pt x="49342" y="115122"/>
                </a:lnTo>
                <a:lnTo>
                  <a:pt x="61152" y="99541"/>
                </a:lnTo>
                <a:lnTo>
                  <a:pt x="61152" y="92495"/>
                </a:lnTo>
                <a:lnTo>
                  <a:pt x="60309" y="89369"/>
                </a:lnTo>
                <a:lnTo>
                  <a:pt x="58622" y="86788"/>
                </a:lnTo>
                <a:lnTo>
                  <a:pt x="57034" y="84208"/>
                </a:lnTo>
                <a:lnTo>
                  <a:pt x="54850" y="81975"/>
                </a:lnTo>
                <a:lnTo>
                  <a:pt x="52072" y="80089"/>
                </a:lnTo>
                <a:lnTo>
                  <a:pt x="49392" y="78104"/>
                </a:lnTo>
                <a:lnTo>
                  <a:pt x="46315" y="76318"/>
                </a:lnTo>
                <a:lnTo>
                  <a:pt x="42842" y="74730"/>
                </a:lnTo>
                <a:lnTo>
                  <a:pt x="39368" y="73043"/>
                </a:lnTo>
                <a:lnTo>
                  <a:pt x="35688" y="71306"/>
                </a:lnTo>
                <a:lnTo>
                  <a:pt x="32124" y="69669"/>
                </a:lnTo>
                <a:lnTo>
                  <a:pt x="28551" y="67982"/>
                </a:lnTo>
                <a:lnTo>
                  <a:pt x="3244" y="38804"/>
                </a:lnTo>
                <a:lnTo>
                  <a:pt x="3244" y="28284"/>
                </a:lnTo>
                <a:lnTo>
                  <a:pt x="14260" y="8783"/>
                </a:lnTo>
                <a:lnTo>
                  <a:pt x="17733" y="5905"/>
                </a:lnTo>
                <a:lnTo>
                  <a:pt x="21852" y="3721"/>
                </a:lnTo>
                <a:lnTo>
                  <a:pt x="31478" y="744"/>
                </a:lnTo>
                <a:lnTo>
                  <a:pt x="36689" y="0"/>
                </a:lnTo>
                <a:lnTo>
                  <a:pt x="45025" y="0"/>
                </a:lnTo>
                <a:lnTo>
                  <a:pt x="47854" y="248"/>
                </a:lnTo>
                <a:lnTo>
                  <a:pt x="53610" y="1240"/>
                </a:lnTo>
                <a:lnTo>
                  <a:pt x="56339" y="1935"/>
                </a:lnTo>
                <a:lnTo>
                  <a:pt x="58919" y="2828"/>
                </a:lnTo>
                <a:lnTo>
                  <a:pt x="61500" y="3622"/>
                </a:lnTo>
                <a:lnTo>
                  <a:pt x="63782" y="4515"/>
                </a:lnTo>
                <a:lnTo>
                  <a:pt x="67752" y="6500"/>
                </a:lnTo>
                <a:lnTo>
                  <a:pt x="69042" y="7344"/>
                </a:lnTo>
                <a:lnTo>
                  <a:pt x="69638" y="8038"/>
                </a:lnTo>
                <a:lnTo>
                  <a:pt x="70233" y="8634"/>
                </a:lnTo>
                <a:lnTo>
                  <a:pt x="70630" y="9130"/>
                </a:lnTo>
                <a:lnTo>
                  <a:pt x="70829" y="9527"/>
                </a:lnTo>
                <a:lnTo>
                  <a:pt x="71027" y="9825"/>
                </a:lnTo>
                <a:lnTo>
                  <a:pt x="71176" y="10271"/>
                </a:lnTo>
                <a:lnTo>
                  <a:pt x="71275" y="10867"/>
                </a:lnTo>
                <a:lnTo>
                  <a:pt x="71474" y="11462"/>
                </a:lnTo>
                <a:lnTo>
                  <a:pt x="71573" y="12951"/>
                </a:lnTo>
                <a:lnTo>
                  <a:pt x="71692" y="14142"/>
                </a:lnTo>
                <a:lnTo>
                  <a:pt x="38078" y="14142"/>
                </a:lnTo>
                <a:lnTo>
                  <a:pt x="20512" y="29624"/>
                </a:lnTo>
                <a:lnTo>
                  <a:pt x="20512" y="35578"/>
                </a:lnTo>
                <a:lnTo>
                  <a:pt x="42544" y="55179"/>
                </a:lnTo>
                <a:lnTo>
                  <a:pt x="46117" y="56817"/>
                </a:lnTo>
                <a:lnTo>
                  <a:pt x="49690" y="58504"/>
                </a:lnTo>
                <a:lnTo>
                  <a:pt x="53362" y="60191"/>
                </a:lnTo>
                <a:lnTo>
                  <a:pt x="56934" y="62077"/>
                </a:lnTo>
                <a:lnTo>
                  <a:pt x="60408" y="64161"/>
                </a:lnTo>
                <a:lnTo>
                  <a:pt x="63981" y="66146"/>
                </a:lnTo>
                <a:lnTo>
                  <a:pt x="67107" y="68527"/>
                </a:lnTo>
                <a:lnTo>
                  <a:pt x="69838" y="71356"/>
                </a:lnTo>
                <a:lnTo>
                  <a:pt x="72565" y="73986"/>
                </a:lnTo>
                <a:lnTo>
                  <a:pt x="74798" y="77211"/>
                </a:lnTo>
                <a:lnTo>
                  <a:pt x="78173" y="84754"/>
                </a:lnTo>
                <a:lnTo>
                  <a:pt x="79016" y="89170"/>
                </a:lnTo>
                <a:lnTo>
                  <a:pt x="79016" y="100285"/>
                </a:lnTo>
                <a:lnTo>
                  <a:pt x="77875" y="105644"/>
                </a:lnTo>
                <a:lnTo>
                  <a:pt x="75360" y="110805"/>
                </a:lnTo>
                <a:lnTo>
                  <a:pt x="73409" y="114973"/>
                </a:lnTo>
                <a:lnTo>
                  <a:pt x="71371" y="117603"/>
                </a:lnTo>
                <a:close/>
              </a:path>
              <a:path w="294639" h="132714">
                <a:moveTo>
                  <a:pt x="69538" y="23371"/>
                </a:moveTo>
                <a:lnTo>
                  <a:pt x="68347" y="23371"/>
                </a:lnTo>
                <a:lnTo>
                  <a:pt x="67206" y="22925"/>
                </a:lnTo>
                <a:lnTo>
                  <a:pt x="65618" y="22032"/>
                </a:lnTo>
                <a:lnTo>
                  <a:pt x="64130" y="21039"/>
                </a:lnTo>
                <a:lnTo>
                  <a:pt x="62244" y="19997"/>
                </a:lnTo>
                <a:lnTo>
                  <a:pt x="59961" y="18905"/>
                </a:lnTo>
                <a:lnTo>
                  <a:pt x="57679" y="17715"/>
                </a:lnTo>
                <a:lnTo>
                  <a:pt x="54999" y="16623"/>
                </a:lnTo>
                <a:lnTo>
                  <a:pt x="48846" y="14638"/>
                </a:lnTo>
                <a:lnTo>
                  <a:pt x="45422" y="14142"/>
                </a:lnTo>
                <a:lnTo>
                  <a:pt x="71692" y="14142"/>
                </a:lnTo>
                <a:lnTo>
                  <a:pt x="70183" y="22975"/>
                </a:lnTo>
                <a:lnTo>
                  <a:pt x="69935" y="23223"/>
                </a:lnTo>
                <a:lnTo>
                  <a:pt x="69538" y="23371"/>
                </a:lnTo>
                <a:close/>
              </a:path>
              <a:path w="294639" h="132714">
                <a:moveTo>
                  <a:pt x="41552" y="132192"/>
                </a:moveTo>
                <a:lnTo>
                  <a:pt x="31032" y="132192"/>
                </a:lnTo>
                <a:lnTo>
                  <a:pt x="27012" y="131795"/>
                </a:lnTo>
                <a:lnTo>
                  <a:pt x="23340" y="131001"/>
                </a:lnTo>
                <a:lnTo>
                  <a:pt x="19668" y="130307"/>
                </a:lnTo>
                <a:lnTo>
                  <a:pt x="0" y="112095"/>
                </a:lnTo>
                <a:lnTo>
                  <a:pt x="112" y="110805"/>
                </a:lnTo>
                <a:lnTo>
                  <a:pt x="1755" y="107183"/>
                </a:lnTo>
                <a:lnTo>
                  <a:pt x="2152" y="106885"/>
                </a:lnTo>
                <a:lnTo>
                  <a:pt x="2648" y="106736"/>
                </a:lnTo>
                <a:lnTo>
                  <a:pt x="4137" y="106736"/>
                </a:lnTo>
                <a:lnTo>
                  <a:pt x="5427" y="107332"/>
                </a:lnTo>
                <a:lnTo>
                  <a:pt x="7114" y="108523"/>
                </a:lnTo>
                <a:lnTo>
                  <a:pt x="8801" y="109614"/>
                </a:lnTo>
                <a:lnTo>
                  <a:pt x="31280" y="117603"/>
                </a:lnTo>
                <a:lnTo>
                  <a:pt x="71371" y="117603"/>
                </a:lnTo>
                <a:lnTo>
                  <a:pt x="70332" y="118943"/>
                </a:lnTo>
                <a:lnTo>
                  <a:pt x="66363" y="122218"/>
                </a:lnTo>
                <a:lnTo>
                  <a:pt x="62492" y="125493"/>
                </a:lnTo>
                <a:lnTo>
                  <a:pt x="57877" y="127974"/>
                </a:lnTo>
                <a:lnTo>
                  <a:pt x="47258" y="131349"/>
                </a:lnTo>
                <a:lnTo>
                  <a:pt x="41552" y="132192"/>
                </a:lnTo>
                <a:close/>
              </a:path>
              <a:path w="294639" h="132714">
                <a:moveTo>
                  <a:pt x="113183" y="130852"/>
                </a:moveTo>
                <a:lnTo>
                  <a:pt x="109908" y="130852"/>
                </a:lnTo>
                <a:lnTo>
                  <a:pt x="108568" y="130753"/>
                </a:lnTo>
                <a:lnTo>
                  <a:pt x="107476" y="130555"/>
                </a:lnTo>
                <a:lnTo>
                  <a:pt x="106484" y="130455"/>
                </a:lnTo>
                <a:lnTo>
                  <a:pt x="103457" y="6897"/>
                </a:lnTo>
                <a:lnTo>
                  <a:pt x="104152" y="4912"/>
                </a:lnTo>
                <a:lnTo>
                  <a:pt x="105541" y="3721"/>
                </a:lnTo>
                <a:lnTo>
                  <a:pt x="107030" y="2530"/>
                </a:lnTo>
                <a:lnTo>
                  <a:pt x="108667" y="1935"/>
                </a:lnTo>
                <a:lnTo>
                  <a:pt x="122909" y="1935"/>
                </a:lnTo>
                <a:lnTo>
                  <a:pt x="124794" y="2133"/>
                </a:lnTo>
                <a:lnTo>
                  <a:pt x="127970" y="2927"/>
                </a:lnTo>
                <a:lnTo>
                  <a:pt x="129360" y="3572"/>
                </a:lnTo>
                <a:lnTo>
                  <a:pt x="130551" y="4465"/>
                </a:lnTo>
                <a:lnTo>
                  <a:pt x="131742" y="5259"/>
                </a:lnTo>
                <a:lnTo>
                  <a:pt x="132734" y="6351"/>
                </a:lnTo>
                <a:lnTo>
                  <a:pt x="133528" y="7741"/>
                </a:lnTo>
                <a:lnTo>
                  <a:pt x="134322" y="9031"/>
                </a:lnTo>
                <a:lnTo>
                  <a:pt x="135050" y="10668"/>
                </a:lnTo>
                <a:lnTo>
                  <a:pt x="135612" y="12355"/>
                </a:lnTo>
                <a:lnTo>
                  <a:pt x="137043" y="15928"/>
                </a:lnTo>
                <a:lnTo>
                  <a:pt x="119981" y="15928"/>
                </a:lnTo>
                <a:lnTo>
                  <a:pt x="119865" y="128570"/>
                </a:lnTo>
                <a:lnTo>
                  <a:pt x="119535" y="129066"/>
                </a:lnTo>
                <a:lnTo>
                  <a:pt x="119336" y="129463"/>
                </a:lnTo>
                <a:lnTo>
                  <a:pt x="118889" y="129810"/>
                </a:lnTo>
                <a:lnTo>
                  <a:pt x="118195" y="130108"/>
                </a:lnTo>
                <a:lnTo>
                  <a:pt x="117500" y="130307"/>
                </a:lnTo>
                <a:lnTo>
                  <a:pt x="116607" y="130455"/>
                </a:lnTo>
                <a:lnTo>
                  <a:pt x="115515" y="130555"/>
                </a:lnTo>
                <a:lnTo>
                  <a:pt x="114523" y="130753"/>
                </a:lnTo>
                <a:lnTo>
                  <a:pt x="113183" y="130852"/>
                </a:lnTo>
                <a:close/>
              </a:path>
              <a:path w="294639" h="132714">
                <a:moveTo>
                  <a:pt x="189907" y="105248"/>
                </a:moveTo>
                <a:lnTo>
                  <a:pt x="173275" y="105248"/>
                </a:lnTo>
                <a:lnTo>
                  <a:pt x="211980" y="12653"/>
                </a:lnTo>
                <a:lnTo>
                  <a:pt x="212719" y="10569"/>
                </a:lnTo>
                <a:lnTo>
                  <a:pt x="220465" y="2530"/>
                </a:lnTo>
                <a:lnTo>
                  <a:pt x="221756" y="2133"/>
                </a:lnTo>
                <a:lnTo>
                  <a:pt x="223244" y="1935"/>
                </a:lnTo>
                <a:lnTo>
                  <a:pt x="236791" y="1935"/>
                </a:lnTo>
                <a:lnTo>
                  <a:pt x="242944" y="15928"/>
                </a:lnTo>
                <a:lnTo>
                  <a:pt x="226271" y="15928"/>
                </a:lnTo>
                <a:lnTo>
                  <a:pt x="189907" y="105248"/>
                </a:lnTo>
                <a:close/>
              </a:path>
              <a:path w="294639" h="132714">
                <a:moveTo>
                  <a:pt x="173523" y="130852"/>
                </a:moveTo>
                <a:lnTo>
                  <a:pt x="170844" y="130852"/>
                </a:lnTo>
                <a:lnTo>
                  <a:pt x="169653" y="130753"/>
                </a:lnTo>
                <a:lnTo>
                  <a:pt x="168660" y="130555"/>
                </a:lnTo>
                <a:lnTo>
                  <a:pt x="167668" y="130455"/>
                </a:lnTo>
                <a:lnTo>
                  <a:pt x="163897" y="128173"/>
                </a:lnTo>
                <a:lnTo>
                  <a:pt x="120130" y="15928"/>
                </a:lnTo>
                <a:lnTo>
                  <a:pt x="137043" y="15928"/>
                </a:lnTo>
                <a:lnTo>
                  <a:pt x="172828" y="105248"/>
                </a:lnTo>
                <a:lnTo>
                  <a:pt x="189907" y="105248"/>
                </a:lnTo>
                <a:lnTo>
                  <a:pt x="174615" y="130803"/>
                </a:lnTo>
                <a:lnTo>
                  <a:pt x="173523" y="130852"/>
                </a:lnTo>
                <a:close/>
              </a:path>
              <a:path w="294639" h="132714">
                <a:moveTo>
                  <a:pt x="236295" y="130852"/>
                </a:moveTo>
                <a:lnTo>
                  <a:pt x="233119" y="130852"/>
                </a:lnTo>
                <a:lnTo>
                  <a:pt x="231829" y="130753"/>
                </a:lnTo>
                <a:lnTo>
                  <a:pt x="230737" y="130555"/>
                </a:lnTo>
                <a:lnTo>
                  <a:pt x="229645" y="130455"/>
                </a:lnTo>
                <a:lnTo>
                  <a:pt x="226420" y="15928"/>
                </a:lnTo>
                <a:lnTo>
                  <a:pt x="242944" y="15928"/>
                </a:lnTo>
                <a:lnTo>
                  <a:pt x="242828" y="128570"/>
                </a:lnTo>
                <a:lnTo>
                  <a:pt x="242498" y="129066"/>
                </a:lnTo>
                <a:lnTo>
                  <a:pt x="242299" y="129463"/>
                </a:lnTo>
                <a:lnTo>
                  <a:pt x="238627" y="130555"/>
                </a:lnTo>
                <a:lnTo>
                  <a:pt x="237635" y="130753"/>
                </a:lnTo>
                <a:lnTo>
                  <a:pt x="236295" y="130852"/>
                </a:lnTo>
                <a:close/>
              </a:path>
              <a:path w="294639" h="132714">
                <a:moveTo>
                  <a:pt x="287363" y="130852"/>
                </a:moveTo>
                <a:lnTo>
                  <a:pt x="284088" y="130852"/>
                </a:lnTo>
                <a:lnTo>
                  <a:pt x="282699" y="130753"/>
                </a:lnTo>
                <a:lnTo>
                  <a:pt x="281508" y="130555"/>
                </a:lnTo>
                <a:lnTo>
                  <a:pt x="280416" y="130455"/>
                </a:lnTo>
                <a:lnTo>
                  <a:pt x="277190" y="3969"/>
                </a:lnTo>
                <a:lnTo>
                  <a:pt x="277339" y="3523"/>
                </a:lnTo>
                <a:lnTo>
                  <a:pt x="277935" y="2729"/>
                </a:lnTo>
                <a:lnTo>
                  <a:pt x="278431" y="2431"/>
                </a:lnTo>
                <a:lnTo>
                  <a:pt x="279126" y="2233"/>
                </a:lnTo>
                <a:lnTo>
                  <a:pt x="279820" y="1935"/>
                </a:lnTo>
                <a:lnTo>
                  <a:pt x="280714" y="1736"/>
                </a:lnTo>
                <a:lnTo>
                  <a:pt x="281805" y="1637"/>
                </a:lnTo>
                <a:lnTo>
                  <a:pt x="282897" y="1439"/>
                </a:lnTo>
                <a:lnTo>
                  <a:pt x="284187" y="1339"/>
                </a:lnTo>
                <a:lnTo>
                  <a:pt x="287363" y="1339"/>
                </a:lnTo>
                <a:lnTo>
                  <a:pt x="288752" y="1439"/>
                </a:lnTo>
                <a:lnTo>
                  <a:pt x="289844" y="1637"/>
                </a:lnTo>
                <a:lnTo>
                  <a:pt x="290936" y="1736"/>
                </a:lnTo>
                <a:lnTo>
                  <a:pt x="291779" y="1935"/>
                </a:lnTo>
                <a:lnTo>
                  <a:pt x="292375" y="2233"/>
                </a:lnTo>
                <a:lnTo>
                  <a:pt x="293069" y="2431"/>
                </a:lnTo>
                <a:lnTo>
                  <a:pt x="293516" y="2729"/>
                </a:lnTo>
                <a:lnTo>
                  <a:pt x="293715" y="3126"/>
                </a:lnTo>
                <a:lnTo>
                  <a:pt x="294012" y="3523"/>
                </a:lnTo>
                <a:lnTo>
                  <a:pt x="294161" y="3969"/>
                </a:lnTo>
                <a:lnTo>
                  <a:pt x="294161" y="128222"/>
                </a:lnTo>
                <a:lnTo>
                  <a:pt x="294012" y="128669"/>
                </a:lnTo>
                <a:lnTo>
                  <a:pt x="293715" y="129066"/>
                </a:lnTo>
                <a:lnTo>
                  <a:pt x="293516" y="129463"/>
                </a:lnTo>
                <a:lnTo>
                  <a:pt x="289844" y="130555"/>
                </a:lnTo>
                <a:lnTo>
                  <a:pt x="288752" y="130753"/>
                </a:lnTo>
                <a:lnTo>
                  <a:pt x="287363" y="130852"/>
                </a:lnTo>
                <a:close/>
              </a:path>
            </a:pathLst>
          </a:custGeom>
          <a:solidFill>
            <a:srgbClr val="000000"/>
          </a:solidFill>
        </p:spPr>
        <p:txBody>
          <a:bodyPr wrap="square" lIns="0" tIns="0" rIns="0" bIns="0" rtlCol="0"/>
          <a:lstStyle/>
          <a:p>
            <a:pPr defTabSz="685800"/>
            <a:endParaRPr sz="1350">
              <a:solidFill>
                <a:prstClr val="black"/>
              </a:solidFill>
              <a:latin typeface="Calibri"/>
            </a:endParaRPr>
          </a:p>
        </p:txBody>
      </p:sp>
      <p:sp>
        <p:nvSpPr>
          <p:cNvPr id="19" name="object 19"/>
          <p:cNvSpPr/>
          <p:nvPr/>
        </p:nvSpPr>
        <p:spPr>
          <a:xfrm>
            <a:off x="4337881" y="4026067"/>
            <a:ext cx="662114" cy="99032"/>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0" name="object 20"/>
          <p:cNvSpPr/>
          <p:nvPr/>
        </p:nvSpPr>
        <p:spPr>
          <a:xfrm>
            <a:off x="4467954" y="4190302"/>
            <a:ext cx="405950" cy="119241"/>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4984205" y="3057312"/>
            <a:ext cx="192044" cy="192043"/>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2" name="object 22"/>
          <p:cNvSpPr/>
          <p:nvPr/>
        </p:nvSpPr>
        <p:spPr>
          <a:xfrm>
            <a:off x="4984205" y="3057312"/>
            <a:ext cx="192405" cy="192405"/>
          </a:xfrm>
          <a:custGeom>
            <a:avLst/>
            <a:gdLst/>
            <a:ahLst/>
            <a:cxnLst/>
            <a:rect l="l" t="t" r="r" b="b"/>
            <a:pathLst>
              <a:path w="256540" h="256539">
                <a:moveTo>
                  <a:pt x="0" y="256057"/>
                </a:moveTo>
                <a:lnTo>
                  <a:pt x="256059" y="0"/>
                </a:lnTo>
                <a:lnTo>
                  <a:pt x="256059" y="256057"/>
                </a:lnTo>
                <a:lnTo>
                  <a:pt x="0" y="256057"/>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23" name="object 23"/>
          <p:cNvSpPr/>
          <p:nvPr/>
        </p:nvSpPr>
        <p:spPr>
          <a:xfrm>
            <a:off x="5664309" y="3297161"/>
            <a:ext cx="502544" cy="168367"/>
          </a:xfrm>
          <a:prstGeom prst="rect">
            <a:avLst/>
          </a:prstGeom>
          <a:blipFill>
            <a:blip r:embed="rId1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4" name="object 24"/>
          <p:cNvSpPr/>
          <p:nvPr/>
        </p:nvSpPr>
        <p:spPr>
          <a:xfrm>
            <a:off x="5525509" y="3541337"/>
            <a:ext cx="776844" cy="130295"/>
          </a:xfrm>
          <a:prstGeom prst="rect">
            <a:avLst/>
          </a:prstGeom>
          <a:blipFill>
            <a:blip r:embed="rId1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5" name="object 25"/>
          <p:cNvSpPr/>
          <p:nvPr/>
        </p:nvSpPr>
        <p:spPr>
          <a:xfrm>
            <a:off x="5707975" y="3717408"/>
            <a:ext cx="412797" cy="119241"/>
          </a:xfrm>
          <a:prstGeom prst="rect">
            <a:avLst/>
          </a:prstGeom>
          <a:blipFill>
            <a:blip r:embed="rId1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6" name="object 26"/>
          <p:cNvSpPr/>
          <p:nvPr/>
        </p:nvSpPr>
        <p:spPr>
          <a:xfrm>
            <a:off x="5651575" y="3955779"/>
            <a:ext cx="528925" cy="130295"/>
          </a:xfrm>
          <a:prstGeom prst="rect">
            <a:avLst/>
          </a:prstGeom>
          <a:blipFill>
            <a:blip r:embed="rId1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5526739" y="4125932"/>
            <a:ext cx="781967" cy="125159"/>
          </a:xfrm>
          <a:prstGeom prst="rect">
            <a:avLst/>
          </a:prstGeom>
          <a:blipFill>
            <a:blip r:embed="rId2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8" name="object 28"/>
          <p:cNvSpPr/>
          <p:nvPr/>
        </p:nvSpPr>
        <p:spPr>
          <a:xfrm>
            <a:off x="6231104" y="2748767"/>
            <a:ext cx="192043" cy="192043"/>
          </a:xfrm>
          <a:prstGeom prst="rect">
            <a:avLst/>
          </a:prstGeom>
          <a:blipFill>
            <a:blip r:embed="rId2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9" name="object 29"/>
          <p:cNvSpPr/>
          <p:nvPr/>
        </p:nvSpPr>
        <p:spPr>
          <a:xfrm>
            <a:off x="6231104" y="2748767"/>
            <a:ext cx="192405" cy="192405"/>
          </a:xfrm>
          <a:custGeom>
            <a:avLst/>
            <a:gdLst/>
            <a:ahLst/>
            <a:cxnLst/>
            <a:rect l="l" t="t" r="r" b="b"/>
            <a:pathLst>
              <a:path w="256540" h="256539">
                <a:moveTo>
                  <a:pt x="0" y="256057"/>
                </a:moveTo>
                <a:lnTo>
                  <a:pt x="256057" y="0"/>
                </a:lnTo>
                <a:lnTo>
                  <a:pt x="256057" y="256057"/>
                </a:lnTo>
                <a:lnTo>
                  <a:pt x="0" y="256057"/>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30" name="object 30"/>
          <p:cNvSpPr/>
          <p:nvPr/>
        </p:nvSpPr>
        <p:spPr>
          <a:xfrm>
            <a:off x="6911309" y="2988615"/>
            <a:ext cx="502614" cy="168367"/>
          </a:xfrm>
          <a:prstGeom prst="rect">
            <a:avLst/>
          </a:prstGeom>
          <a:blipFill>
            <a:blip r:embed="rId2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1" name="object 31"/>
          <p:cNvSpPr/>
          <p:nvPr/>
        </p:nvSpPr>
        <p:spPr>
          <a:xfrm>
            <a:off x="6684373" y="3232791"/>
            <a:ext cx="953889" cy="130295"/>
          </a:xfrm>
          <a:prstGeom prst="rect">
            <a:avLst/>
          </a:prstGeom>
          <a:blipFill>
            <a:blip r:embed="rId2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2" name="object 32"/>
          <p:cNvSpPr/>
          <p:nvPr/>
        </p:nvSpPr>
        <p:spPr>
          <a:xfrm>
            <a:off x="6761125" y="3405847"/>
            <a:ext cx="800978" cy="102159"/>
          </a:xfrm>
          <a:prstGeom prst="rect">
            <a:avLst/>
          </a:prstGeom>
          <a:blipFill>
            <a:blip r:embed="rId2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3" name="object 33"/>
          <p:cNvSpPr/>
          <p:nvPr/>
        </p:nvSpPr>
        <p:spPr>
          <a:xfrm>
            <a:off x="6908020" y="3567292"/>
            <a:ext cx="502165" cy="105062"/>
          </a:xfrm>
          <a:prstGeom prst="rect">
            <a:avLst/>
          </a:prstGeom>
          <a:blipFill>
            <a:blip r:embed="rId2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4" name="object 34"/>
          <p:cNvSpPr/>
          <p:nvPr/>
        </p:nvSpPr>
        <p:spPr>
          <a:xfrm>
            <a:off x="6709406" y="3817386"/>
            <a:ext cx="903171" cy="130741"/>
          </a:xfrm>
          <a:prstGeom prst="rect">
            <a:avLst/>
          </a:prstGeom>
          <a:blipFill>
            <a:blip r:embed="rId2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5" name="object 35"/>
          <p:cNvSpPr/>
          <p:nvPr/>
        </p:nvSpPr>
        <p:spPr>
          <a:xfrm>
            <a:off x="6849197" y="3981733"/>
            <a:ext cx="625543" cy="105062"/>
          </a:xfrm>
          <a:prstGeom prst="rect">
            <a:avLst/>
          </a:prstGeom>
          <a:blipFill>
            <a:blip r:embed="rId2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6" name="object 36"/>
          <p:cNvSpPr/>
          <p:nvPr/>
        </p:nvSpPr>
        <p:spPr>
          <a:xfrm>
            <a:off x="7478001" y="2440220"/>
            <a:ext cx="192044" cy="192044"/>
          </a:xfrm>
          <a:prstGeom prst="rect">
            <a:avLst/>
          </a:prstGeom>
          <a:blipFill>
            <a:blip r:embed="rId2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7" name="object 37"/>
          <p:cNvSpPr/>
          <p:nvPr/>
        </p:nvSpPr>
        <p:spPr>
          <a:xfrm>
            <a:off x="7478000" y="2440220"/>
            <a:ext cx="192405" cy="192405"/>
          </a:xfrm>
          <a:custGeom>
            <a:avLst/>
            <a:gdLst/>
            <a:ahLst/>
            <a:cxnLst/>
            <a:rect l="l" t="t" r="r" b="b"/>
            <a:pathLst>
              <a:path w="256540" h="256539">
                <a:moveTo>
                  <a:pt x="0" y="256058"/>
                </a:moveTo>
                <a:lnTo>
                  <a:pt x="256059" y="0"/>
                </a:lnTo>
                <a:lnTo>
                  <a:pt x="256059" y="256058"/>
                </a:lnTo>
                <a:lnTo>
                  <a:pt x="0" y="256058"/>
                </a:lnTo>
                <a:close/>
              </a:path>
            </a:pathLst>
          </a:custGeom>
          <a:ln w="9527">
            <a:solidFill>
              <a:srgbClr val="318CCA"/>
            </a:solidFill>
          </a:ln>
        </p:spPr>
        <p:txBody>
          <a:bodyPr wrap="square" lIns="0" tIns="0" rIns="0" bIns="0" rtlCol="0"/>
          <a:lstStyle/>
          <a:p>
            <a:pPr defTabSz="685800"/>
            <a:endParaRPr sz="1350">
              <a:solidFill>
                <a:prstClr val="black"/>
              </a:solidFill>
              <a:latin typeface="Calibri"/>
            </a:endParaRPr>
          </a:p>
        </p:txBody>
      </p:sp>
      <p:sp>
        <p:nvSpPr>
          <p:cNvPr id="38" name="object 38"/>
          <p:cNvSpPr/>
          <p:nvPr/>
        </p:nvSpPr>
        <p:spPr>
          <a:xfrm>
            <a:off x="8158104" y="2680070"/>
            <a:ext cx="500450" cy="168367"/>
          </a:xfrm>
          <a:prstGeom prst="rect">
            <a:avLst/>
          </a:prstGeom>
          <a:blipFill>
            <a:blip r:embed="rId2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9" name="object 39"/>
          <p:cNvSpPr/>
          <p:nvPr/>
        </p:nvSpPr>
        <p:spPr>
          <a:xfrm>
            <a:off x="8051416" y="2924245"/>
            <a:ext cx="708410" cy="130295"/>
          </a:xfrm>
          <a:prstGeom prst="rect">
            <a:avLst/>
          </a:prstGeom>
          <a:blipFill>
            <a:blip r:embed="rId3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0" name="object 40"/>
          <p:cNvSpPr/>
          <p:nvPr/>
        </p:nvSpPr>
        <p:spPr>
          <a:xfrm>
            <a:off x="8203362" y="3100316"/>
            <a:ext cx="411206" cy="119241"/>
          </a:xfrm>
          <a:prstGeom prst="rect">
            <a:avLst/>
          </a:prstGeom>
          <a:blipFill>
            <a:blip r:embed="rId31"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48363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75726" y="1423873"/>
            <a:ext cx="4213024"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3722941" y="2248574"/>
            <a:ext cx="2617337" cy="147265"/>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3722941" y="2455795"/>
            <a:ext cx="1247150" cy="147265"/>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3722941" y="2663350"/>
            <a:ext cx="1970888" cy="146819"/>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3709842" y="2859406"/>
            <a:ext cx="2062282" cy="158096"/>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3711516" y="3341396"/>
            <a:ext cx="855130" cy="111537"/>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3722942" y="3541918"/>
            <a:ext cx="1375211" cy="118236"/>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3722942" y="3749139"/>
            <a:ext cx="2193042" cy="147265"/>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3716690" y="3954239"/>
            <a:ext cx="3026364" cy="149275"/>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3715304" y="4155765"/>
            <a:ext cx="3161147" cy="149834"/>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3715303" y="4370913"/>
            <a:ext cx="2842529" cy="141013"/>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3722942" y="4578023"/>
            <a:ext cx="1517126" cy="118235"/>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3711516" y="4928825"/>
            <a:ext cx="3861620" cy="153740"/>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3711515" y="5142856"/>
            <a:ext cx="1023554" cy="117902"/>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3716214" y="5343267"/>
            <a:ext cx="3148955" cy="153740"/>
          </a:xfrm>
          <a:prstGeom prst="rect">
            <a:avLst/>
          </a:prstGeom>
          <a:blipFill>
            <a:blip r:embed="rId1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4925331" y="5602848"/>
            <a:ext cx="2348597" cy="98251"/>
          </a:xfrm>
          <a:prstGeom prst="rect">
            <a:avLst/>
          </a:prstGeom>
          <a:blipFill>
            <a:blip r:embed="rId1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5260809" y="5752570"/>
            <a:ext cx="1670329" cy="98474"/>
          </a:xfrm>
          <a:prstGeom prst="rect">
            <a:avLst/>
          </a:prstGeom>
          <a:blipFill>
            <a:blip r:embed="rId18"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7546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5969" y="1534920"/>
            <a:ext cx="6002438"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554859" y="2134449"/>
            <a:ext cx="7566380" cy="229774"/>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570080" y="2421722"/>
            <a:ext cx="4554345" cy="228434"/>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2183189" y="2733881"/>
            <a:ext cx="4870908" cy="196168"/>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7127289" y="2779210"/>
            <a:ext cx="94120" cy="100373"/>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7238344" y="2748619"/>
            <a:ext cx="256445" cy="146149"/>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2189776" y="3020708"/>
            <a:ext cx="3459175" cy="188017"/>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5722143" y="3057887"/>
            <a:ext cx="94120" cy="100373"/>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5877118" y="3027295"/>
            <a:ext cx="262414" cy="146209"/>
          </a:xfrm>
          <a:custGeom>
            <a:avLst/>
            <a:gdLst/>
            <a:ahLst/>
            <a:cxnLst/>
            <a:rect l="l" t="t" r="r" b="b"/>
            <a:pathLst>
              <a:path w="349884" h="194944">
                <a:moveTo>
                  <a:pt x="133086" y="151694"/>
                </a:moveTo>
                <a:lnTo>
                  <a:pt x="6996" y="151694"/>
                </a:lnTo>
                <a:lnTo>
                  <a:pt x="5805" y="151545"/>
                </a:lnTo>
                <a:lnTo>
                  <a:pt x="0" y="129315"/>
                </a:lnTo>
                <a:lnTo>
                  <a:pt x="100" y="127131"/>
                </a:lnTo>
                <a:lnTo>
                  <a:pt x="62523" y="8634"/>
                </a:lnTo>
                <a:lnTo>
                  <a:pt x="69173" y="5805"/>
                </a:lnTo>
                <a:lnTo>
                  <a:pt x="71257" y="5309"/>
                </a:lnTo>
                <a:lnTo>
                  <a:pt x="73837" y="5012"/>
                </a:lnTo>
                <a:lnTo>
                  <a:pt x="76914" y="4913"/>
                </a:lnTo>
                <a:lnTo>
                  <a:pt x="80090" y="4714"/>
                </a:lnTo>
                <a:lnTo>
                  <a:pt x="83911" y="4615"/>
                </a:lnTo>
                <a:lnTo>
                  <a:pt x="93240" y="4615"/>
                </a:lnTo>
                <a:lnTo>
                  <a:pt x="97359" y="4714"/>
                </a:lnTo>
                <a:lnTo>
                  <a:pt x="104205" y="5111"/>
                </a:lnTo>
                <a:lnTo>
                  <a:pt x="106935" y="5508"/>
                </a:lnTo>
                <a:lnTo>
                  <a:pt x="108921" y="6104"/>
                </a:lnTo>
                <a:lnTo>
                  <a:pt x="111004" y="6599"/>
                </a:lnTo>
                <a:lnTo>
                  <a:pt x="112542" y="7244"/>
                </a:lnTo>
                <a:lnTo>
                  <a:pt x="113535" y="8039"/>
                </a:lnTo>
                <a:lnTo>
                  <a:pt x="114527" y="8733"/>
                </a:lnTo>
                <a:lnTo>
                  <a:pt x="115024" y="9627"/>
                </a:lnTo>
                <a:lnTo>
                  <a:pt x="115024" y="36918"/>
                </a:lnTo>
                <a:lnTo>
                  <a:pt x="78552" y="36918"/>
                </a:lnTo>
                <a:lnTo>
                  <a:pt x="30021" y="121772"/>
                </a:lnTo>
                <a:lnTo>
                  <a:pt x="132888" y="121772"/>
                </a:lnTo>
                <a:lnTo>
                  <a:pt x="134178" y="122963"/>
                </a:lnTo>
                <a:lnTo>
                  <a:pt x="135270" y="125345"/>
                </a:lnTo>
                <a:lnTo>
                  <a:pt x="136360" y="127628"/>
                </a:lnTo>
                <a:lnTo>
                  <a:pt x="136907" y="131498"/>
                </a:lnTo>
                <a:lnTo>
                  <a:pt x="136907" y="141720"/>
                </a:lnTo>
                <a:lnTo>
                  <a:pt x="136411" y="145392"/>
                </a:lnTo>
                <a:lnTo>
                  <a:pt x="135418" y="147972"/>
                </a:lnTo>
                <a:lnTo>
                  <a:pt x="134425" y="150453"/>
                </a:lnTo>
                <a:lnTo>
                  <a:pt x="133086" y="151694"/>
                </a:lnTo>
                <a:close/>
              </a:path>
              <a:path w="349884" h="194944">
                <a:moveTo>
                  <a:pt x="115024" y="121772"/>
                </a:moveTo>
                <a:lnTo>
                  <a:pt x="78849" y="121772"/>
                </a:lnTo>
                <a:lnTo>
                  <a:pt x="78849" y="36918"/>
                </a:lnTo>
                <a:lnTo>
                  <a:pt x="115024" y="36918"/>
                </a:lnTo>
                <a:lnTo>
                  <a:pt x="115024" y="121772"/>
                </a:lnTo>
                <a:close/>
              </a:path>
              <a:path w="349884" h="194944">
                <a:moveTo>
                  <a:pt x="100286" y="190846"/>
                </a:moveTo>
                <a:lnTo>
                  <a:pt x="93338" y="190846"/>
                </a:lnTo>
                <a:lnTo>
                  <a:pt x="90461" y="190697"/>
                </a:lnTo>
                <a:lnTo>
                  <a:pt x="88079" y="190399"/>
                </a:lnTo>
                <a:lnTo>
                  <a:pt x="85797" y="190201"/>
                </a:lnTo>
                <a:lnTo>
                  <a:pt x="78849" y="186032"/>
                </a:lnTo>
                <a:lnTo>
                  <a:pt x="78849" y="151694"/>
                </a:lnTo>
                <a:lnTo>
                  <a:pt x="115024" y="151694"/>
                </a:lnTo>
                <a:lnTo>
                  <a:pt x="115024" y="186032"/>
                </a:lnTo>
                <a:lnTo>
                  <a:pt x="114726" y="186876"/>
                </a:lnTo>
                <a:lnTo>
                  <a:pt x="113535" y="188266"/>
                </a:lnTo>
                <a:lnTo>
                  <a:pt x="112493" y="188861"/>
                </a:lnTo>
                <a:lnTo>
                  <a:pt x="111004" y="189357"/>
                </a:lnTo>
                <a:lnTo>
                  <a:pt x="109615" y="189853"/>
                </a:lnTo>
                <a:lnTo>
                  <a:pt x="107779" y="190201"/>
                </a:lnTo>
                <a:lnTo>
                  <a:pt x="105496" y="190399"/>
                </a:lnTo>
                <a:lnTo>
                  <a:pt x="103214" y="190697"/>
                </a:lnTo>
                <a:lnTo>
                  <a:pt x="100286" y="190846"/>
                </a:lnTo>
                <a:close/>
              </a:path>
              <a:path w="349884" h="194944">
                <a:moveTo>
                  <a:pt x="199293" y="97060"/>
                </a:moveTo>
                <a:lnTo>
                  <a:pt x="183613" y="97060"/>
                </a:lnTo>
                <a:lnTo>
                  <a:pt x="176814" y="95869"/>
                </a:lnTo>
                <a:lnTo>
                  <a:pt x="150267" y="62523"/>
                </a:lnTo>
                <a:lnTo>
                  <a:pt x="149622" y="55973"/>
                </a:lnTo>
                <a:lnTo>
                  <a:pt x="149664" y="41434"/>
                </a:lnTo>
                <a:lnTo>
                  <a:pt x="167684" y="6104"/>
                </a:lnTo>
                <a:lnTo>
                  <a:pt x="173907" y="3374"/>
                </a:lnTo>
                <a:lnTo>
                  <a:pt x="178601" y="1240"/>
                </a:lnTo>
                <a:lnTo>
                  <a:pt x="185151" y="0"/>
                </a:lnTo>
                <a:lnTo>
                  <a:pt x="201328" y="0"/>
                </a:lnTo>
                <a:lnTo>
                  <a:pt x="208324" y="1290"/>
                </a:lnTo>
                <a:lnTo>
                  <a:pt x="219241" y="6451"/>
                </a:lnTo>
                <a:lnTo>
                  <a:pt x="223509" y="9924"/>
                </a:lnTo>
                <a:lnTo>
                  <a:pt x="226585" y="14291"/>
                </a:lnTo>
                <a:lnTo>
                  <a:pt x="229760" y="18658"/>
                </a:lnTo>
                <a:lnTo>
                  <a:pt x="230312" y="19948"/>
                </a:lnTo>
                <a:lnTo>
                  <a:pt x="189815" y="19948"/>
                </a:lnTo>
                <a:lnTo>
                  <a:pt x="187682" y="20444"/>
                </a:lnTo>
                <a:lnTo>
                  <a:pt x="185796" y="21436"/>
                </a:lnTo>
                <a:lnTo>
                  <a:pt x="184010" y="22429"/>
                </a:lnTo>
                <a:lnTo>
                  <a:pt x="182521" y="24067"/>
                </a:lnTo>
                <a:lnTo>
                  <a:pt x="181249" y="26498"/>
                </a:lnTo>
                <a:lnTo>
                  <a:pt x="180139" y="28532"/>
                </a:lnTo>
                <a:lnTo>
                  <a:pt x="179246" y="31410"/>
                </a:lnTo>
                <a:lnTo>
                  <a:pt x="178589" y="35430"/>
                </a:lnTo>
                <a:lnTo>
                  <a:pt x="178154" y="38556"/>
                </a:lnTo>
                <a:lnTo>
                  <a:pt x="177990" y="41434"/>
                </a:lnTo>
                <a:lnTo>
                  <a:pt x="178032" y="55973"/>
                </a:lnTo>
                <a:lnTo>
                  <a:pt x="190113" y="76964"/>
                </a:lnTo>
                <a:lnTo>
                  <a:pt x="229386" y="76964"/>
                </a:lnTo>
                <a:lnTo>
                  <a:pt x="228223" y="79246"/>
                </a:lnTo>
                <a:lnTo>
                  <a:pt x="224529" y="83662"/>
                </a:lnTo>
                <a:lnTo>
                  <a:pt x="221176" y="87781"/>
                </a:lnTo>
                <a:lnTo>
                  <a:pt x="216711" y="91105"/>
                </a:lnTo>
                <a:lnTo>
                  <a:pt x="205793" y="95869"/>
                </a:lnTo>
                <a:lnTo>
                  <a:pt x="199293" y="97060"/>
                </a:lnTo>
                <a:close/>
              </a:path>
              <a:path w="349884" h="194944">
                <a:moveTo>
                  <a:pt x="185597" y="194865"/>
                </a:moveTo>
                <a:lnTo>
                  <a:pt x="179643" y="194865"/>
                </a:lnTo>
                <a:lnTo>
                  <a:pt x="177112" y="194666"/>
                </a:lnTo>
                <a:lnTo>
                  <a:pt x="173440" y="193873"/>
                </a:lnTo>
                <a:lnTo>
                  <a:pt x="172150" y="193277"/>
                </a:lnTo>
                <a:lnTo>
                  <a:pt x="171185" y="192334"/>
                </a:lnTo>
                <a:lnTo>
                  <a:pt x="170562" y="191788"/>
                </a:lnTo>
                <a:lnTo>
                  <a:pt x="170297" y="191143"/>
                </a:lnTo>
                <a:lnTo>
                  <a:pt x="170314" y="189952"/>
                </a:lnTo>
                <a:lnTo>
                  <a:pt x="170503" y="188911"/>
                </a:lnTo>
                <a:lnTo>
                  <a:pt x="303698" y="6104"/>
                </a:lnTo>
                <a:lnTo>
                  <a:pt x="309503" y="1637"/>
                </a:lnTo>
                <a:lnTo>
                  <a:pt x="310893" y="1141"/>
                </a:lnTo>
                <a:lnTo>
                  <a:pt x="312530" y="794"/>
                </a:lnTo>
                <a:lnTo>
                  <a:pt x="316302" y="397"/>
                </a:lnTo>
                <a:lnTo>
                  <a:pt x="318634" y="298"/>
                </a:lnTo>
                <a:lnTo>
                  <a:pt x="324589" y="298"/>
                </a:lnTo>
                <a:lnTo>
                  <a:pt x="327069" y="496"/>
                </a:lnTo>
                <a:lnTo>
                  <a:pt x="330741" y="1290"/>
                </a:lnTo>
                <a:lnTo>
                  <a:pt x="332082" y="1886"/>
                </a:lnTo>
                <a:lnTo>
                  <a:pt x="332875" y="2680"/>
                </a:lnTo>
                <a:lnTo>
                  <a:pt x="333768" y="3374"/>
                </a:lnTo>
                <a:lnTo>
                  <a:pt x="332130" y="8783"/>
                </a:lnTo>
                <a:lnTo>
                  <a:pt x="200683" y="188911"/>
                </a:lnTo>
                <a:lnTo>
                  <a:pt x="194579" y="193525"/>
                </a:lnTo>
                <a:lnTo>
                  <a:pt x="193289" y="194021"/>
                </a:lnTo>
                <a:lnTo>
                  <a:pt x="191700" y="194369"/>
                </a:lnTo>
                <a:lnTo>
                  <a:pt x="187929" y="194765"/>
                </a:lnTo>
                <a:lnTo>
                  <a:pt x="185597" y="194865"/>
                </a:lnTo>
                <a:close/>
              </a:path>
              <a:path w="349884" h="194944">
                <a:moveTo>
                  <a:pt x="229386" y="76964"/>
                </a:moveTo>
                <a:lnTo>
                  <a:pt x="195274" y="76964"/>
                </a:lnTo>
                <a:lnTo>
                  <a:pt x="197556" y="76418"/>
                </a:lnTo>
                <a:lnTo>
                  <a:pt x="199342" y="75326"/>
                </a:lnTo>
                <a:lnTo>
                  <a:pt x="206042" y="61482"/>
                </a:lnTo>
                <a:lnTo>
                  <a:pt x="206537" y="57909"/>
                </a:lnTo>
                <a:lnTo>
                  <a:pt x="206651" y="55973"/>
                </a:lnTo>
                <a:lnTo>
                  <a:pt x="206743" y="42922"/>
                </a:lnTo>
                <a:lnTo>
                  <a:pt x="206488" y="39102"/>
                </a:lnTo>
                <a:lnTo>
                  <a:pt x="205832" y="34983"/>
                </a:lnTo>
                <a:lnTo>
                  <a:pt x="205397" y="31758"/>
                </a:lnTo>
                <a:lnTo>
                  <a:pt x="204553" y="28781"/>
                </a:lnTo>
                <a:lnTo>
                  <a:pt x="203291" y="26349"/>
                </a:lnTo>
                <a:lnTo>
                  <a:pt x="202271" y="24215"/>
                </a:lnTo>
                <a:lnTo>
                  <a:pt x="200732" y="22578"/>
                </a:lnTo>
                <a:lnTo>
                  <a:pt x="198747" y="21586"/>
                </a:lnTo>
                <a:lnTo>
                  <a:pt x="196861" y="20494"/>
                </a:lnTo>
                <a:lnTo>
                  <a:pt x="194678" y="19948"/>
                </a:lnTo>
                <a:lnTo>
                  <a:pt x="230312" y="19948"/>
                </a:lnTo>
                <a:lnTo>
                  <a:pt x="231944" y="23768"/>
                </a:lnTo>
                <a:lnTo>
                  <a:pt x="233135" y="29624"/>
                </a:lnTo>
                <a:lnTo>
                  <a:pt x="234431" y="35430"/>
                </a:lnTo>
                <a:lnTo>
                  <a:pt x="235070" y="41434"/>
                </a:lnTo>
                <a:lnTo>
                  <a:pt x="234977" y="55973"/>
                </a:lnTo>
                <a:lnTo>
                  <a:pt x="234227" y="61977"/>
                </a:lnTo>
                <a:lnTo>
                  <a:pt x="230853" y="74086"/>
                </a:lnTo>
                <a:lnTo>
                  <a:pt x="229386" y="76964"/>
                </a:lnTo>
                <a:close/>
              </a:path>
              <a:path w="349884" h="194944">
                <a:moveTo>
                  <a:pt x="313622" y="192334"/>
                </a:moveTo>
                <a:lnTo>
                  <a:pt x="297941" y="192334"/>
                </a:lnTo>
                <a:lnTo>
                  <a:pt x="291143" y="191143"/>
                </a:lnTo>
                <a:lnTo>
                  <a:pt x="264595" y="157797"/>
                </a:lnTo>
                <a:lnTo>
                  <a:pt x="263950" y="151247"/>
                </a:lnTo>
                <a:lnTo>
                  <a:pt x="263993" y="136708"/>
                </a:lnTo>
                <a:lnTo>
                  <a:pt x="282012" y="101378"/>
                </a:lnTo>
                <a:lnTo>
                  <a:pt x="287471" y="98996"/>
                </a:lnTo>
                <a:lnTo>
                  <a:pt x="292930" y="96514"/>
                </a:lnTo>
                <a:lnTo>
                  <a:pt x="299480" y="95274"/>
                </a:lnTo>
                <a:lnTo>
                  <a:pt x="315657" y="95274"/>
                </a:lnTo>
                <a:lnTo>
                  <a:pt x="322653" y="96564"/>
                </a:lnTo>
                <a:lnTo>
                  <a:pt x="333570" y="101725"/>
                </a:lnTo>
                <a:lnTo>
                  <a:pt x="337837" y="105198"/>
                </a:lnTo>
                <a:lnTo>
                  <a:pt x="340914" y="109565"/>
                </a:lnTo>
                <a:lnTo>
                  <a:pt x="344089" y="113932"/>
                </a:lnTo>
                <a:lnTo>
                  <a:pt x="344640" y="115222"/>
                </a:lnTo>
                <a:lnTo>
                  <a:pt x="304144" y="115222"/>
                </a:lnTo>
                <a:lnTo>
                  <a:pt x="302010" y="115718"/>
                </a:lnTo>
                <a:lnTo>
                  <a:pt x="300125" y="116710"/>
                </a:lnTo>
                <a:lnTo>
                  <a:pt x="298339" y="117703"/>
                </a:lnTo>
                <a:lnTo>
                  <a:pt x="296849" y="119341"/>
                </a:lnTo>
                <a:lnTo>
                  <a:pt x="295577" y="121772"/>
                </a:lnTo>
                <a:lnTo>
                  <a:pt x="294468" y="123806"/>
                </a:lnTo>
                <a:lnTo>
                  <a:pt x="293575" y="126684"/>
                </a:lnTo>
                <a:lnTo>
                  <a:pt x="292917" y="130704"/>
                </a:lnTo>
                <a:lnTo>
                  <a:pt x="292483" y="133830"/>
                </a:lnTo>
                <a:lnTo>
                  <a:pt x="292319" y="136708"/>
                </a:lnTo>
                <a:lnTo>
                  <a:pt x="292360" y="151247"/>
                </a:lnTo>
                <a:lnTo>
                  <a:pt x="304442" y="172238"/>
                </a:lnTo>
                <a:lnTo>
                  <a:pt x="343715" y="172238"/>
                </a:lnTo>
                <a:lnTo>
                  <a:pt x="342551" y="174520"/>
                </a:lnTo>
                <a:lnTo>
                  <a:pt x="338858" y="178936"/>
                </a:lnTo>
                <a:lnTo>
                  <a:pt x="335505" y="183055"/>
                </a:lnTo>
                <a:lnTo>
                  <a:pt x="331040" y="186379"/>
                </a:lnTo>
                <a:lnTo>
                  <a:pt x="320122" y="191143"/>
                </a:lnTo>
                <a:lnTo>
                  <a:pt x="313622" y="192334"/>
                </a:lnTo>
                <a:close/>
              </a:path>
              <a:path w="349884" h="194944">
                <a:moveTo>
                  <a:pt x="343715" y="172238"/>
                </a:moveTo>
                <a:lnTo>
                  <a:pt x="309603" y="172238"/>
                </a:lnTo>
                <a:lnTo>
                  <a:pt x="311885" y="171692"/>
                </a:lnTo>
                <a:lnTo>
                  <a:pt x="313671" y="170600"/>
                </a:lnTo>
                <a:lnTo>
                  <a:pt x="320371" y="156756"/>
                </a:lnTo>
                <a:lnTo>
                  <a:pt x="320866" y="153183"/>
                </a:lnTo>
                <a:lnTo>
                  <a:pt x="320980" y="151247"/>
                </a:lnTo>
                <a:lnTo>
                  <a:pt x="321072" y="138196"/>
                </a:lnTo>
                <a:lnTo>
                  <a:pt x="320817" y="134376"/>
                </a:lnTo>
                <a:lnTo>
                  <a:pt x="320161" y="130257"/>
                </a:lnTo>
                <a:lnTo>
                  <a:pt x="319726" y="127032"/>
                </a:lnTo>
                <a:lnTo>
                  <a:pt x="318882" y="124055"/>
                </a:lnTo>
                <a:lnTo>
                  <a:pt x="317620" y="121623"/>
                </a:lnTo>
                <a:lnTo>
                  <a:pt x="316600" y="119489"/>
                </a:lnTo>
                <a:lnTo>
                  <a:pt x="315061" y="117852"/>
                </a:lnTo>
                <a:lnTo>
                  <a:pt x="313076" y="116860"/>
                </a:lnTo>
                <a:lnTo>
                  <a:pt x="311190" y="115768"/>
                </a:lnTo>
                <a:lnTo>
                  <a:pt x="309006" y="115222"/>
                </a:lnTo>
                <a:lnTo>
                  <a:pt x="344640" y="115222"/>
                </a:lnTo>
                <a:lnTo>
                  <a:pt x="346273" y="119042"/>
                </a:lnTo>
                <a:lnTo>
                  <a:pt x="347464" y="124898"/>
                </a:lnTo>
                <a:lnTo>
                  <a:pt x="348760" y="130704"/>
                </a:lnTo>
                <a:lnTo>
                  <a:pt x="349399" y="136708"/>
                </a:lnTo>
                <a:lnTo>
                  <a:pt x="349306" y="151247"/>
                </a:lnTo>
                <a:lnTo>
                  <a:pt x="348556" y="157251"/>
                </a:lnTo>
                <a:lnTo>
                  <a:pt x="345182" y="169360"/>
                </a:lnTo>
                <a:lnTo>
                  <a:pt x="343715" y="172238"/>
                </a:lnTo>
                <a:close/>
              </a:path>
            </a:pathLst>
          </a:custGeom>
          <a:solidFill>
            <a:srgbClr val="009544"/>
          </a:solid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2197815" y="3296705"/>
            <a:ext cx="6049322" cy="190808"/>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8320328" y="3336563"/>
            <a:ext cx="94121" cy="100373"/>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8480541" y="3305971"/>
            <a:ext cx="367837" cy="14614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2197815" y="3575382"/>
            <a:ext cx="6049322" cy="190808"/>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8320328" y="3615240"/>
            <a:ext cx="94121" cy="100373"/>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8480541" y="3584648"/>
            <a:ext cx="367837" cy="146149"/>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4925331" y="5602848"/>
            <a:ext cx="2348597" cy="98251"/>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5260809" y="5752570"/>
            <a:ext cx="1670329" cy="98474"/>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179313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3343" y="1480494"/>
            <a:ext cx="6002438"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1164613" y="2303560"/>
            <a:ext cx="6706670" cy="229774"/>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1094088" y="2590276"/>
            <a:ext cx="4567204" cy="22899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2807568" y="3196295"/>
            <a:ext cx="1893252" cy="188799"/>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4774011" y="3234144"/>
            <a:ext cx="94120" cy="100373"/>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4941078" y="3203552"/>
            <a:ext cx="360984" cy="146149"/>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2807568" y="3474971"/>
            <a:ext cx="2193705" cy="188799"/>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5074464" y="3512821"/>
            <a:ext cx="94120" cy="100373"/>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5241532" y="3482229"/>
            <a:ext cx="360998" cy="146209"/>
          </a:xfrm>
          <a:custGeom>
            <a:avLst/>
            <a:gdLst/>
            <a:ahLst/>
            <a:cxnLst/>
            <a:rect l="l" t="t" r="r" b="b"/>
            <a:pathLst>
              <a:path w="481329" h="194945">
                <a:moveTo>
                  <a:pt x="3875" y="59447"/>
                </a:moveTo>
                <a:lnTo>
                  <a:pt x="0" y="40938"/>
                </a:lnTo>
                <a:lnTo>
                  <a:pt x="154" y="38705"/>
                </a:lnTo>
                <a:lnTo>
                  <a:pt x="44714" y="5954"/>
                </a:lnTo>
                <a:lnTo>
                  <a:pt x="45111" y="5558"/>
                </a:lnTo>
                <a:lnTo>
                  <a:pt x="49180" y="4615"/>
                </a:lnTo>
                <a:lnTo>
                  <a:pt x="50371" y="4416"/>
                </a:lnTo>
                <a:lnTo>
                  <a:pt x="51859" y="4317"/>
                </a:lnTo>
                <a:lnTo>
                  <a:pt x="53646" y="4317"/>
                </a:lnTo>
                <a:lnTo>
                  <a:pt x="55532" y="4217"/>
                </a:lnTo>
                <a:lnTo>
                  <a:pt x="57963" y="4168"/>
                </a:lnTo>
                <a:lnTo>
                  <a:pt x="64513" y="4168"/>
                </a:lnTo>
                <a:lnTo>
                  <a:pt x="67391" y="4268"/>
                </a:lnTo>
                <a:lnTo>
                  <a:pt x="69574" y="4466"/>
                </a:lnTo>
                <a:lnTo>
                  <a:pt x="71857" y="4565"/>
                </a:lnTo>
                <a:lnTo>
                  <a:pt x="73544" y="4763"/>
                </a:lnTo>
                <a:lnTo>
                  <a:pt x="74636" y="5061"/>
                </a:lnTo>
                <a:lnTo>
                  <a:pt x="75827" y="5359"/>
                </a:lnTo>
                <a:lnTo>
                  <a:pt x="76621" y="5805"/>
                </a:lnTo>
                <a:lnTo>
                  <a:pt x="77415" y="6996"/>
                </a:lnTo>
                <a:lnTo>
                  <a:pt x="77614" y="7691"/>
                </a:lnTo>
                <a:lnTo>
                  <a:pt x="77614" y="40938"/>
                </a:lnTo>
                <a:lnTo>
                  <a:pt x="40248" y="40938"/>
                </a:lnTo>
                <a:lnTo>
                  <a:pt x="10624" y="57313"/>
                </a:lnTo>
                <a:lnTo>
                  <a:pt x="8440" y="58404"/>
                </a:lnTo>
                <a:lnTo>
                  <a:pt x="6654" y="59049"/>
                </a:lnTo>
                <a:lnTo>
                  <a:pt x="3875" y="59447"/>
                </a:lnTo>
                <a:close/>
              </a:path>
              <a:path w="481329" h="194945">
                <a:moveTo>
                  <a:pt x="77614" y="161073"/>
                </a:moveTo>
                <a:lnTo>
                  <a:pt x="40248" y="161073"/>
                </a:lnTo>
                <a:lnTo>
                  <a:pt x="40248" y="40938"/>
                </a:lnTo>
                <a:lnTo>
                  <a:pt x="77614" y="40938"/>
                </a:lnTo>
                <a:lnTo>
                  <a:pt x="77614" y="161073"/>
                </a:lnTo>
                <a:close/>
              </a:path>
              <a:path w="481329" h="194945">
                <a:moveTo>
                  <a:pt x="108578" y="189952"/>
                </a:moveTo>
                <a:lnTo>
                  <a:pt x="5066" y="189952"/>
                </a:lnTo>
                <a:lnTo>
                  <a:pt x="4322" y="189704"/>
                </a:lnTo>
                <a:lnTo>
                  <a:pt x="451" y="180624"/>
                </a:lnTo>
                <a:lnTo>
                  <a:pt x="451" y="170600"/>
                </a:lnTo>
                <a:lnTo>
                  <a:pt x="4967" y="161073"/>
                </a:lnTo>
                <a:lnTo>
                  <a:pt x="108578" y="161073"/>
                </a:lnTo>
                <a:lnTo>
                  <a:pt x="109371" y="161320"/>
                </a:lnTo>
                <a:lnTo>
                  <a:pt x="110760" y="162313"/>
                </a:lnTo>
                <a:lnTo>
                  <a:pt x="111356" y="163156"/>
                </a:lnTo>
                <a:lnTo>
                  <a:pt x="111852" y="164347"/>
                </a:lnTo>
                <a:lnTo>
                  <a:pt x="112448" y="165439"/>
                </a:lnTo>
                <a:lnTo>
                  <a:pt x="112845" y="166928"/>
                </a:lnTo>
                <a:lnTo>
                  <a:pt x="113241" y="170600"/>
                </a:lnTo>
                <a:lnTo>
                  <a:pt x="113341" y="178341"/>
                </a:lnTo>
                <a:lnTo>
                  <a:pt x="113192" y="180624"/>
                </a:lnTo>
                <a:lnTo>
                  <a:pt x="112895" y="182509"/>
                </a:lnTo>
                <a:lnTo>
                  <a:pt x="112696" y="184296"/>
                </a:lnTo>
                <a:lnTo>
                  <a:pt x="112299" y="185734"/>
                </a:lnTo>
                <a:lnTo>
                  <a:pt x="111704" y="186826"/>
                </a:lnTo>
                <a:lnTo>
                  <a:pt x="111207" y="187918"/>
                </a:lnTo>
                <a:lnTo>
                  <a:pt x="110612" y="188712"/>
                </a:lnTo>
                <a:lnTo>
                  <a:pt x="109917" y="189208"/>
                </a:lnTo>
                <a:lnTo>
                  <a:pt x="109322" y="189704"/>
                </a:lnTo>
                <a:lnTo>
                  <a:pt x="108578" y="189952"/>
                </a:lnTo>
                <a:close/>
              </a:path>
              <a:path w="481329" h="194945">
                <a:moveTo>
                  <a:pt x="148982" y="49870"/>
                </a:moveTo>
                <a:lnTo>
                  <a:pt x="146898" y="49870"/>
                </a:lnTo>
                <a:lnTo>
                  <a:pt x="146153" y="49622"/>
                </a:lnTo>
                <a:lnTo>
                  <a:pt x="142778" y="28631"/>
                </a:lnTo>
                <a:lnTo>
                  <a:pt x="142878" y="27242"/>
                </a:lnTo>
                <a:lnTo>
                  <a:pt x="147195" y="17566"/>
                </a:lnTo>
                <a:lnTo>
                  <a:pt x="148386" y="16375"/>
                </a:lnTo>
                <a:lnTo>
                  <a:pt x="150570" y="14936"/>
                </a:lnTo>
                <a:lnTo>
                  <a:pt x="153745" y="13249"/>
                </a:lnTo>
                <a:lnTo>
                  <a:pt x="157021" y="11463"/>
                </a:lnTo>
                <a:lnTo>
                  <a:pt x="160990" y="9726"/>
                </a:lnTo>
                <a:lnTo>
                  <a:pt x="170319" y="6351"/>
                </a:lnTo>
                <a:lnTo>
                  <a:pt x="175430" y="4962"/>
                </a:lnTo>
                <a:lnTo>
                  <a:pt x="180988" y="3870"/>
                </a:lnTo>
                <a:lnTo>
                  <a:pt x="186644" y="2680"/>
                </a:lnTo>
                <a:lnTo>
                  <a:pt x="192500" y="2084"/>
                </a:lnTo>
                <a:lnTo>
                  <a:pt x="198554" y="2084"/>
                </a:lnTo>
                <a:lnTo>
                  <a:pt x="236813" y="11562"/>
                </a:lnTo>
                <a:lnTo>
                  <a:pt x="241576" y="15928"/>
                </a:lnTo>
                <a:lnTo>
                  <a:pt x="246340" y="20196"/>
                </a:lnTo>
                <a:lnTo>
                  <a:pt x="249863" y="25307"/>
                </a:lnTo>
                <a:lnTo>
                  <a:pt x="252145" y="31262"/>
                </a:lnTo>
                <a:lnTo>
                  <a:pt x="253991" y="35877"/>
                </a:lnTo>
                <a:lnTo>
                  <a:pt x="181831" y="35877"/>
                </a:lnTo>
                <a:lnTo>
                  <a:pt x="176869" y="36621"/>
                </a:lnTo>
                <a:lnTo>
                  <a:pt x="172503" y="38109"/>
                </a:lnTo>
                <a:lnTo>
                  <a:pt x="168135" y="39499"/>
                </a:lnTo>
                <a:lnTo>
                  <a:pt x="164315" y="41086"/>
                </a:lnTo>
                <a:lnTo>
                  <a:pt x="157765" y="44659"/>
                </a:lnTo>
                <a:lnTo>
                  <a:pt x="155035" y="46297"/>
                </a:lnTo>
                <a:lnTo>
                  <a:pt x="152853" y="47786"/>
                </a:lnTo>
                <a:lnTo>
                  <a:pt x="150669" y="49175"/>
                </a:lnTo>
                <a:lnTo>
                  <a:pt x="148982" y="49870"/>
                </a:lnTo>
                <a:close/>
              </a:path>
              <a:path w="481329" h="194945">
                <a:moveTo>
                  <a:pt x="258249" y="189952"/>
                </a:moveTo>
                <a:lnTo>
                  <a:pt x="149130" y="189952"/>
                </a:lnTo>
                <a:lnTo>
                  <a:pt x="147294" y="189754"/>
                </a:lnTo>
                <a:lnTo>
                  <a:pt x="139383" y="169756"/>
                </a:lnTo>
                <a:lnTo>
                  <a:pt x="139454" y="168466"/>
                </a:lnTo>
                <a:lnTo>
                  <a:pt x="148833" y="149610"/>
                </a:lnTo>
                <a:lnTo>
                  <a:pt x="180839" y="115371"/>
                </a:lnTo>
                <a:lnTo>
                  <a:pt x="187190" y="108721"/>
                </a:lnTo>
                <a:lnTo>
                  <a:pt x="192302" y="102668"/>
                </a:lnTo>
                <a:lnTo>
                  <a:pt x="196172" y="97209"/>
                </a:lnTo>
                <a:lnTo>
                  <a:pt x="200142" y="91750"/>
                </a:lnTo>
                <a:lnTo>
                  <a:pt x="211058" y="62325"/>
                </a:lnTo>
                <a:lnTo>
                  <a:pt x="211058" y="55775"/>
                </a:lnTo>
                <a:lnTo>
                  <a:pt x="210563" y="52797"/>
                </a:lnTo>
                <a:lnTo>
                  <a:pt x="208577" y="47141"/>
                </a:lnTo>
                <a:lnTo>
                  <a:pt x="207088" y="44659"/>
                </a:lnTo>
                <a:lnTo>
                  <a:pt x="205104" y="42576"/>
                </a:lnTo>
                <a:lnTo>
                  <a:pt x="203218" y="40491"/>
                </a:lnTo>
                <a:lnTo>
                  <a:pt x="200787" y="38854"/>
                </a:lnTo>
                <a:lnTo>
                  <a:pt x="194832" y="36472"/>
                </a:lnTo>
                <a:lnTo>
                  <a:pt x="191358" y="35877"/>
                </a:lnTo>
                <a:lnTo>
                  <a:pt x="253991" y="35877"/>
                </a:lnTo>
                <a:lnTo>
                  <a:pt x="254527" y="37216"/>
                </a:lnTo>
                <a:lnTo>
                  <a:pt x="255626" y="43121"/>
                </a:lnTo>
                <a:lnTo>
                  <a:pt x="255718" y="56420"/>
                </a:lnTo>
                <a:lnTo>
                  <a:pt x="255122" y="62325"/>
                </a:lnTo>
                <a:lnTo>
                  <a:pt x="253932" y="68180"/>
                </a:lnTo>
                <a:lnTo>
                  <a:pt x="252841" y="73937"/>
                </a:lnTo>
                <a:lnTo>
                  <a:pt x="231602" y="109119"/>
                </a:lnTo>
                <a:lnTo>
                  <a:pt x="205550" y="137403"/>
                </a:lnTo>
                <a:lnTo>
                  <a:pt x="183965" y="159583"/>
                </a:lnTo>
                <a:lnTo>
                  <a:pt x="257654" y="159583"/>
                </a:lnTo>
                <a:lnTo>
                  <a:pt x="258497" y="159882"/>
                </a:lnTo>
                <a:lnTo>
                  <a:pt x="259291" y="160477"/>
                </a:lnTo>
                <a:lnTo>
                  <a:pt x="260184" y="160974"/>
                </a:lnTo>
                <a:lnTo>
                  <a:pt x="260879" y="161817"/>
                </a:lnTo>
                <a:lnTo>
                  <a:pt x="261375" y="163008"/>
                </a:lnTo>
                <a:lnTo>
                  <a:pt x="261971" y="164199"/>
                </a:lnTo>
                <a:lnTo>
                  <a:pt x="262418" y="165787"/>
                </a:lnTo>
                <a:lnTo>
                  <a:pt x="263013" y="169756"/>
                </a:lnTo>
                <a:lnTo>
                  <a:pt x="263104" y="171146"/>
                </a:lnTo>
                <a:lnTo>
                  <a:pt x="263149" y="177597"/>
                </a:lnTo>
                <a:lnTo>
                  <a:pt x="263013" y="179780"/>
                </a:lnTo>
                <a:lnTo>
                  <a:pt x="262715" y="181765"/>
                </a:lnTo>
                <a:lnTo>
                  <a:pt x="262517" y="183750"/>
                </a:lnTo>
                <a:lnTo>
                  <a:pt x="262169" y="185338"/>
                </a:lnTo>
                <a:lnTo>
                  <a:pt x="261177" y="187720"/>
                </a:lnTo>
                <a:lnTo>
                  <a:pt x="260532" y="188612"/>
                </a:lnTo>
                <a:lnTo>
                  <a:pt x="259043" y="189704"/>
                </a:lnTo>
                <a:lnTo>
                  <a:pt x="258249" y="189952"/>
                </a:lnTo>
                <a:close/>
              </a:path>
              <a:path w="481329" h="194945">
                <a:moveTo>
                  <a:pt x="331204" y="97060"/>
                </a:moveTo>
                <a:lnTo>
                  <a:pt x="315523" y="97060"/>
                </a:lnTo>
                <a:lnTo>
                  <a:pt x="308726" y="95869"/>
                </a:lnTo>
                <a:lnTo>
                  <a:pt x="282177" y="62523"/>
                </a:lnTo>
                <a:lnTo>
                  <a:pt x="281533" y="55973"/>
                </a:lnTo>
                <a:lnTo>
                  <a:pt x="281576" y="41434"/>
                </a:lnTo>
                <a:lnTo>
                  <a:pt x="299595" y="6104"/>
                </a:lnTo>
                <a:lnTo>
                  <a:pt x="305818" y="3374"/>
                </a:lnTo>
                <a:lnTo>
                  <a:pt x="310512" y="1240"/>
                </a:lnTo>
                <a:lnTo>
                  <a:pt x="317062" y="0"/>
                </a:lnTo>
                <a:lnTo>
                  <a:pt x="333239" y="0"/>
                </a:lnTo>
                <a:lnTo>
                  <a:pt x="340236" y="1290"/>
                </a:lnTo>
                <a:lnTo>
                  <a:pt x="351153" y="6451"/>
                </a:lnTo>
                <a:lnTo>
                  <a:pt x="355420" y="9924"/>
                </a:lnTo>
                <a:lnTo>
                  <a:pt x="358497" y="14291"/>
                </a:lnTo>
                <a:lnTo>
                  <a:pt x="361672" y="18658"/>
                </a:lnTo>
                <a:lnTo>
                  <a:pt x="362223" y="19948"/>
                </a:lnTo>
                <a:lnTo>
                  <a:pt x="321727" y="19948"/>
                </a:lnTo>
                <a:lnTo>
                  <a:pt x="319593" y="20444"/>
                </a:lnTo>
                <a:lnTo>
                  <a:pt x="317707" y="21436"/>
                </a:lnTo>
                <a:lnTo>
                  <a:pt x="315921" y="22429"/>
                </a:lnTo>
                <a:lnTo>
                  <a:pt x="314432" y="24067"/>
                </a:lnTo>
                <a:lnTo>
                  <a:pt x="313160" y="26498"/>
                </a:lnTo>
                <a:lnTo>
                  <a:pt x="312051" y="28532"/>
                </a:lnTo>
                <a:lnTo>
                  <a:pt x="311157" y="31410"/>
                </a:lnTo>
                <a:lnTo>
                  <a:pt x="310500" y="35430"/>
                </a:lnTo>
                <a:lnTo>
                  <a:pt x="310066" y="38556"/>
                </a:lnTo>
                <a:lnTo>
                  <a:pt x="309902" y="41434"/>
                </a:lnTo>
                <a:lnTo>
                  <a:pt x="309943" y="55973"/>
                </a:lnTo>
                <a:lnTo>
                  <a:pt x="322025" y="76964"/>
                </a:lnTo>
                <a:lnTo>
                  <a:pt x="361297" y="76964"/>
                </a:lnTo>
                <a:lnTo>
                  <a:pt x="360134" y="79246"/>
                </a:lnTo>
                <a:lnTo>
                  <a:pt x="356441" y="83662"/>
                </a:lnTo>
                <a:lnTo>
                  <a:pt x="353088" y="87781"/>
                </a:lnTo>
                <a:lnTo>
                  <a:pt x="348622" y="91105"/>
                </a:lnTo>
                <a:lnTo>
                  <a:pt x="337705" y="95869"/>
                </a:lnTo>
                <a:lnTo>
                  <a:pt x="331204" y="97060"/>
                </a:lnTo>
                <a:close/>
              </a:path>
              <a:path w="481329" h="194945">
                <a:moveTo>
                  <a:pt x="317509" y="194865"/>
                </a:moveTo>
                <a:lnTo>
                  <a:pt x="311554" y="194865"/>
                </a:lnTo>
                <a:lnTo>
                  <a:pt x="309024" y="194666"/>
                </a:lnTo>
                <a:lnTo>
                  <a:pt x="305352" y="193873"/>
                </a:lnTo>
                <a:lnTo>
                  <a:pt x="304061" y="193277"/>
                </a:lnTo>
                <a:lnTo>
                  <a:pt x="303097" y="192334"/>
                </a:lnTo>
                <a:lnTo>
                  <a:pt x="302474" y="191788"/>
                </a:lnTo>
                <a:lnTo>
                  <a:pt x="302208" y="191143"/>
                </a:lnTo>
                <a:lnTo>
                  <a:pt x="302225" y="189952"/>
                </a:lnTo>
                <a:lnTo>
                  <a:pt x="302414" y="188911"/>
                </a:lnTo>
                <a:lnTo>
                  <a:pt x="435609" y="6104"/>
                </a:lnTo>
                <a:lnTo>
                  <a:pt x="441415" y="1637"/>
                </a:lnTo>
                <a:lnTo>
                  <a:pt x="442804" y="1141"/>
                </a:lnTo>
                <a:lnTo>
                  <a:pt x="444441" y="794"/>
                </a:lnTo>
                <a:lnTo>
                  <a:pt x="448213" y="397"/>
                </a:lnTo>
                <a:lnTo>
                  <a:pt x="450546" y="298"/>
                </a:lnTo>
                <a:lnTo>
                  <a:pt x="456499" y="298"/>
                </a:lnTo>
                <a:lnTo>
                  <a:pt x="458981" y="496"/>
                </a:lnTo>
                <a:lnTo>
                  <a:pt x="462653" y="1290"/>
                </a:lnTo>
                <a:lnTo>
                  <a:pt x="463993" y="1886"/>
                </a:lnTo>
                <a:lnTo>
                  <a:pt x="464786" y="2680"/>
                </a:lnTo>
                <a:lnTo>
                  <a:pt x="465680" y="3374"/>
                </a:lnTo>
                <a:lnTo>
                  <a:pt x="464042" y="8783"/>
                </a:lnTo>
                <a:lnTo>
                  <a:pt x="332594" y="188911"/>
                </a:lnTo>
                <a:lnTo>
                  <a:pt x="326490" y="193525"/>
                </a:lnTo>
                <a:lnTo>
                  <a:pt x="325200" y="194021"/>
                </a:lnTo>
                <a:lnTo>
                  <a:pt x="323612" y="194369"/>
                </a:lnTo>
                <a:lnTo>
                  <a:pt x="319841" y="194765"/>
                </a:lnTo>
                <a:lnTo>
                  <a:pt x="317509" y="194865"/>
                </a:lnTo>
                <a:close/>
              </a:path>
              <a:path w="481329" h="194945">
                <a:moveTo>
                  <a:pt x="361297" y="76964"/>
                </a:moveTo>
                <a:lnTo>
                  <a:pt x="327185" y="76964"/>
                </a:lnTo>
                <a:lnTo>
                  <a:pt x="329468" y="76418"/>
                </a:lnTo>
                <a:lnTo>
                  <a:pt x="331254" y="75326"/>
                </a:lnTo>
                <a:lnTo>
                  <a:pt x="337953" y="61482"/>
                </a:lnTo>
                <a:lnTo>
                  <a:pt x="338449" y="57909"/>
                </a:lnTo>
                <a:lnTo>
                  <a:pt x="338563" y="55973"/>
                </a:lnTo>
                <a:lnTo>
                  <a:pt x="338655" y="42922"/>
                </a:lnTo>
                <a:lnTo>
                  <a:pt x="338400" y="39102"/>
                </a:lnTo>
                <a:lnTo>
                  <a:pt x="337744" y="34983"/>
                </a:lnTo>
                <a:lnTo>
                  <a:pt x="337308" y="31758"/>
                </a:lnTo>
                <a:lnTo>
                  <a:pt x="336465" y="28781"/>
                </a:lnTo>
                <a:lnTo>
                  <a:pt x="335203" y="26349"/>
                </a:lnTo>
                <a:lnTo>
                  <a:pt x="334182" y="24215"/>
                </a:lnTo>
                <a:lnTo>
                  <a:pt x="332644" y="22578"/>
                </a:lnTo>
                <a:lnTo>
                  <a:pt x="330659" y="21586"/>
                </a:lnTo>
                <a:lnTo>
                  <a:pt x="328773" y="20494"/>
                </a:lnTo>
                <a:lnTo>
                  <a:pt x="326589" y="19948"/>
                </a:lnTo>
                <a:lnTo>
                  <a:pt x="362223" y="19948"/>
                </a:lnTo>
                <a:lnTo>
                  <a:pt x="363856" y="23768"/>
                </a:lnTo>
                <a:lnTo>
                  <a:pt x="365047" y="29624"/>
                </a:lnTo>
                <a:lnTo>
                  <a:pt x="366342" y="35430"/>
                </a:lnTo>
                <a:lnTo>
                  <a:pt x="366982" y="41434"/>
                </a:lnTo>
                <a:lnTo>
                  <a:pt x="366889" y="55973"/>
                </a:lnTo>
                <a:lnTo>
                  <a:pt x="366138" y="61977"/>
                </a:lnTo>
                <a:lnTo>
                  <a:pt x="362764" y="74086"/>
                </a:lnTo>
                <a:lnTo>
                  <a:pt x="361297" y="76964"/>
                </a:lnTo>
                <a:close/>
              </a:path>
              <a:path w="481329" h="194945">
                <a:moveTo>
                  <a:pt x="445533" y="192334"/>
                </a:moveTo>
                <a:lnTo>
                  <a:pt x="429852" y="192334"/>
                </a:lnTo>
                <a:lnTo>
                  <a:pt x="423054" y="191143"/>
                </a:lnTo>
                <a:lnTo>
                  <a:pt x="396506" y="157797"/>
                </a:lnTo>
                <a:lnTo>
                  <a:pt x="395862" y="151247"/>
                </a:lnTo>
                <a:lnTo>
                  <a:pt x="395905" y="136708"/>
                </a:lnTo>
                <a:lnTo>
                  <a:pt x="413924" y="101378"/>
                </a:lnTo>
                <a:lnTo>
                  <a:pt x="419382" y="98996"/>
                </a:lnTo>
                <a:lnTo>
                  <a:pt x="424841" y="96514"/>
                </a:lnTo>
                <a:lnTo>
                  <a:pt x="431391" y="95274"/>
                </a:lnTo>
                <a:lnTo>
                  <a:pt x="447567" y="95274"/>
                </a:lnTo>
                <a:lnTo>
                  <a:pt x="454564" y="96564"/>
                </a:lnTo>
                <a:lnTo>
                  <a:pt x="465482" y="101725"/>
                </a:lnTo>
                <a:lnTo>
                  <a:pt x="469749" y="105198"/>
                </a:lnTo>
                <a:lnTo>
                  <a:pt x="472825" y="109565"/>
                </a:lnTo>
                <a:lnTo>
                  <a:pt x="476001" y="113932"/>
                </a:lnTo>
                <a:lnTo>
                  <a:pt x="476552" y="115222"/>
                </a:lnTo>
                <a:lnTo>
                  <a:pt x="436055" y="115222"/>
                </a:lnTo>
                <a:lnTo>
                  <a:pt x="433922" y="115718"/>
                </a:lnTo>
                <a:lnTo>
                  <a:pt x="432036" y="116710"/>
                </a:lnTo>
                <a:lnTo>
                  <a:pt x="430249" y="117703"/>
                </a:lnTo>
                <a:lnTo>
                  <a:pt x="428761" y="119341"/>
                </a:lnTo>
                <a:lnTo>
                  <a:pt x="427489" y="121772"/>
                </a:lnTo>
                <a:lnTo>
                  <a:pt x="426379" y="123806"/>
                </a:lnTo>
                <a:lnTo>
                  <a:pt x="425486" y="126684"/>
                </a:lnTo>
                <a:lnTo>
                  <a:pt x="424828" y="130704"/>
                </a:lnTo>
                <a:lnTo>
                  <a:pt x="424395" y="133830"/>
                </a:lnTo>
                <a:lnTo>
                  <a:pt x="424231" y="136708"/>
                </a:lnTo>
                <a:lnTo>
                  <a:pt x="424272" y="151247"/>
                </a:lnTo>
                <a:lnTo>
                  <a:pt x="436354" y="172238"/>
                </a:lnTo>
                <a:lnTo>
                  <a:pt x="475626" y="172238"/>
                </a:lnTo>
                <a:lnTo>
                  <a:pt x="474463" y="174520"/>
                </a:lnTo>
                <a:lnTo>
                  <a:pt x="470769" y="178936"/>
                </a:lnTo>
                <a:lnTo>
                  <a:pt x="467417" y="183055"/>
                </a:lnTo>
                <a:lnTo>
                  <a:pt x="462950" y="186379"/>
                </a:lnTo>
                <a:lnTo>
                  <a:pt x="452034" y="191143"/>
                </a:lnTo>
                <a:lnTo>
                  <a:pt x="445533" y="192334"/>
                </a:lnTo>
                <a:close/>
              </a:path>
              <a:path w="481329" h="194945">
                <a:moveTo>
                  <a:pt x="475626" y="172238"/>
                </a:moveTo>
                <a:lnTo>
                  <a:pt x="441514" y="172238"/>
                </a:lnTo>
                <a:lnTo>
                  <a:pt x="443796" y="171692"/>
                </a:lnTo>
                <a:lnTo>
                  <a:pt x="445583" y="170600"/>
                </a:lnTo>
                <a:lnTo>
                  <a:pt x="452282" y="156756"/>
                </a:lnTo>
                <a:lnTo>
                  <a:pt x="452778" y="153183"/>
                </a:lnTo>
                <a:lnTo>
                  <a:pt x="452892" y="151247"/>
                </a:lnTo>
                <a:lnTo>
                  <a:pt x="452983" y="138196"/>
                </a:lnTo>
                <a:lnTo>
                  <a:pt x="452728" y="134376"/>
                </a:lnTo>
                <a:lnTo>
                  <a:pt x="452073" y="130257"/>
                </a:lnTo>
                <a:lnTo>
                  <a:pt x="451637" y="127032"/>
                </a:lnTo>
                <a:lnTo>
                  <a:pt x="450793" y="124055"/>
                </a:lnTo>
                <a:lnTo>
                  <a:pt x="449531" y="121623"/>
                </a:lnTo>
                <a:lnTo>
                  <a:pt x="448511" y="119489"/>
                </a:lnTo>
                <a:lnTo>
                  <a:pt x="446973" y="117852"/>
                </a:lnTo>
                <a:lnTo>
                  <a:pt x="444987" y="116860"/>
                </a:lnTo>
                <a:lnTo>
                  <a:pt x="443102" y="115768"/>
                </a:lnTo>
                <a:lnTo>
                  <a:pt x="440918" y="115222"/>
                </a:lnTo>
                <a:lnTo>
                  <a:pt x="476552" y="115222"/>
                </a:lnTo>
                <a:lnTo>
                  <a:pt x="478185" y="119042"/>
                </a:lnTo>
                <a:lnTo>
                  <a:pt x="479376" y="124898"/>
                </a:lnTo>
                <a:lnTo>
                  <a:pt x="480671" y="130704"/>
                </a:lnTo>
                <a:lnTo>
                  <a:pt x="481311" y="136708"/>
                </a:lnTo>
                <a:lnTo>
                  <a:pt x="481218" y="151247"/>
                </a:lnTo>
                <a:lnTo>
                  <a:pt x="480466" y="157251"/>
                </a:lnTo>
                <a:lnTo>
                  <a:pt x="477093" y="169360"/>
                </a:lnTo>
                <a:lnTo>
                  <a:pt x="475626" y="172238"/>
                </a:lnTo>
                <a:close/>
              </a:path>
            </a:pathLst>
          </a:custGeom>
          <a:solidFill>
            <a:srgbClr val="009544"/>
          </a:solid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2807568" y="3753648"/>
            <a:ext cx="2298848" cy="188799"/>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5179607" y="3791497"/>
            <a:ext cx="94120" cy="100373"/>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5346673" y="3760905"/>
            <a:ext cx="360998" cy="146209"/>
          </a:xfrm>
          <a:custGeom>
            <a:avLst/>
            <a:gdLst/>
            <a:ahLst/>
            <a:cxnLst/>
            <a:rect l="l" t="t" r="r" b="b"/>
            <a:pathLst>
              <a:path w="481329" h="194945">
                <a:moveTo>
                  <a:pt x="3875" y="59447"/>
                </a:moveTo>
                <a:lnTo>
                  <a:pt x="0" y="40938"/>
                </a:lnTo>
                <a:lnTo>
                  <a:pt x="154" y="38705"/>
                </a:lnTo>
                <a:lnTo>
                  <a:pt x="44714" y="5954"/>
                </a:lnTo>
                <a:lnTo>
                  <a:pt x="45111" y="5558"/>
                </a:lnTo>
                <a:lnTo>
                  <a:pt x="49180" y="4615"/>
                </a:lnTo>
                <a:lnTo>
                  <a:pt x="50371" y="4416"/>
                </a:lnTo>
                <a:lnTo>
                  <a:pt x="51859" y="4317"/>
                </a:lnTo>
                <a:lnTo>
                  <a:pt x="53646" y="4317"/>
                </a:lnTo>
                <a:lnTo>
                  <a:pt x="55532" y="4217"/>
                </a:lnTo>
                <a:lnTo>
                  <a:pt x="57963" y="4168"/>
                </a:lnTo>
                <a:lnTo>
                  <a:pt x="64513" y="4168"/>
                </a:lnTo>
                <a:lnTo>
                  <a:pt x="67391" y="4268"/>
                </a:lnTo>
                <a:lnTo>
                  <a:pt x="69574" y="4466"/>
                </a:lnTo>
                <a:lnTo>
                  <a:pt x="71857" y="4565"/>
                </a:lnTo>
                <a:lnTo>
                  <a:pt x="73544" y="4763"/>
                </a:lnTo>
                <a:lnTo>
                  <a:pt x="74636" y="5061"/>
                </a:lnTo>
                <a:lnTo>
                  <a:pt x="75827" y="5359"/>
                </a:lnTo>
                <a:lnTo>
                  <a:pt x="76621" y="5805"/>
                </a:lnTo>
                <a:lnTo>
                  <a:pt x="77416" y="6996"/>
                </a:lnTo>
                <a:lnTo>
                  <a:pt x="77614" y="7691"/>
                </a:lnTo>
                <a:lnTo>
                  <a:pt x="77614" y="40938"/>
                </a:lnTo>
                <a:lnTo>
                  <a:pt x="40248" y="40938"/>
                </a:lnTo>
                <a:lnTo>
                  <a:pt x="10624" y="57313"/>
                </a:lnTo>
                <a:lnTo>
                  <a:pt x="8440" y="58404"/>
                </a:lnTo>
                <a:lnTo>
                  <a:pt x="6654" y="59049"/>
                </a:lnTo>
                <a:lnTo>
                  <a:pt x="3875" y="59447"/>
                </a:lnTo>
                <a:close/>
              </a:path>
              <a:path w="481329" h="194945">
                <a:moveTo>
                  <a:pt x="77614" y="161073"/>
                </a:moveTo>
                <a:lnTo>
                  <a:pt x="40248" y="161073"/>
                </a:lnTo>
                <a:lnTo>
                  <a:pt x="40248" y="40938"/>
                </a:lnTo>
                <a:lnTo>
                  <a:pt x="77614" y="40938"/>
                </a:lnTo>
                <a:lnTo>
                  <a:pt x="77614" y="161073"/>
                </a:lnTo>
                <a:close/>
              </a:path>
              <a:path w="481329" h="194945">
                <a:moveTo>
                  <a:pt x="108578" y="189952"/>
                </a:moveTo>
                <a:lnTo>
                  <a:pt x="5066" y="189952"/>
                </a:lnTo>
                <a:lnTo>
                  <a:pt x="4322" y="189704"/>
                </a:lnTo>
                <a:lnTo>
                  <a:pt x="451" y="180624"/>
                </a:lnTo>
                <a:lnTo>
                  <a:pt x="451" y="170600"/>
                </a:lnTo>
                <a:lnTo>
                  <a:pt x="4967" y="161073"/>
                </a:lnTo>
                <a:lnTo>
                  <a:pt x="108578" y="161073"/>
                </a:lnTo>
                <a:lnTo>
                  <a:pt x="109371" y="161320"/>
                </a:lnTo>
                <a:lnTo>
                  <a:pt x="110761" y="162313"/>
                </a:lnTo>
                <a:lnTo>
                  <a:pt x="111357" y="163156"/>
                </a:lnTo>
                <a:lnTo>
                  <a:pt x="111852" y="164347"/>
                </a:lnTo>
                <a:lnTo>
                  <a:pt x="112448" y="165439"/>
                </a:lnTo>
                <a:lnTo>
                  <a:pt x="112845" y="166928"/>
                </a:lnTo>
                <a:lnTo>
                  <a:pt x="113241" y="170600"/>
                </a:lnTo>
                <a:lnTo>
                  <a:pt x="113341" y="178341"/>
                </a:lnTo>
                <a:lnTo>
                  <a:pt x="113192" y="180624"/>
                </a:lnTo>
                <a:lnTo>
                  <a:pt x="112895" y="182509"/>
                </a:lnTo>
                <a:lnTo>
                  <a:pt x="112696" y="184296"/>
                </a:lnTo>
                <a:lnTo>
                  <a:pt x="112299" y="185734"/>
                </a:lnTo>
                <a:lnTo>
                  <a:pt x="111704" y="186826"/>
                </a:lnTo>
                <a:lnTo>
                  <a:pt x="111207" y="187918"/>
                </a:lnTo>
                <a:lnTo>
                  <a:pt x="110612" y="188712"/>
                </a:lnTo>
                <a:lnTo>
                  <a:pt x="109917" y="189208"/>
                </a:lnTo>
                <a:lnTo>
                  <a:pt x="109322" y="189704"/>
                </a:lnTo>
                <a:lnTo>
                  <a:pt x="108578" y="189952"/>
                </a:lnTo>
                <a:close/>
              </a:path>
              <a:path w="481329" h="194945">
                <a:moveTo>
                  <a:pt x="199149" y="193228"/>
                </a:moveTo>
                <a:lnTo>
                  <a:pt x="161876" y="183198"/>
                </a:lnTo>
                <a:lnTo>
                  <a:pt x="139575" y="146744"/>
                </a:lnTo>
                <a:lnTo>
                  <a:pt x="135025" y="96614"/>
                </a:lnTo>
                <a:lnTo>
                  <a:pt x="135188" y="88761"/>
                </a:lnTo>
                <a:lnTo>
                  <a:pt x="140626" y="49907"/>
                </a:lnTo>
                <a:lnTo>
                  <a:pt x="165050" y="12505"/>
                </a:lnTo>
                <a:lnTo>
                  <a:pt x="202722" y="2084"/>
                </a:lnTo>
                <a:lnTo>
                  <a:pt x="211837" y="2503"/>
                </a:lnTo>
                <a:lnTo>
                  <a:pt x="249875" y="21501"/>
                </a:lnTo>
                <a:lnTo>
                  <a:pt x="256194" y="31857"/>
                </a:lnTo>
                <a:lnTo>
                  <a:pt x="195527" y="31857"/>
                </a:lnTo>
                <a:lnTo>
                  <a:pt x="190912" y="33197"/>
                </a:lnTo>
                <a:lnTo>
                  <a:pt x="173926" y="69024"/>
                </a:lnTo>
                <a:lnTo>
                  <a:pt x="172720" y="90113"/>
                </a:lnTo>
                <a:lnTo>
                  <a:pt x="172814" y="107732"/>
                </a:lnTo>
                <a:lnTo>
                  <a:pt x="179201" y="149759"/>
                </a:lnTo>
                <a:lnTo>
                  <a:pt x="195526" y="163454"/>
                </a:lnTo>
                <a:lnTo>
                  <a:pt x="253877" y="163454"/>
                </a:lnTo>
                <a:lnTo>
                  <a:pt x="251698" y="167324"/>
                </a:lnTo>
                <a:lnTo>
                  <a:pt x="216343" y="191553"/>
                </a:lnTo>
                <a:lnTo>
                  <a:pt x="208099" y="192809"/>
                </a:lnTo>
                <a:lnTo>
                  <a:pt x="199149" y="193228"/>
                </a:lnTo>
                <a:close/>
              </a:path>
              <a:path w="481329" h="194945">
                <a:moveTo>
                  <a:pt x="253877" y="163454"/>
                </a:moveTo>
                <a:lnTo>
                  <a:pt x="204260" y="163454"/>
                </a:lnTo>
                <a:lnTo>
                  <a:pt x="207535" y="162859"/>
                </a:lnTo>
                <a:lnTo>
                  <a:pt x="210404" y="161631"/>
                </a:lnTo>
                <a:lnTo>
                  <a:pt x="213191" y="160477"/>
                </a:lnTo>
                <a:lnTo>
                  <a:pt x="215673" y="158691"/>
                </a:lnTo>
                <a:lnTo>
                  <a:pt x="217757" y="156309"/>
                </a:lnTo>
                <a:lnTo>
                  <a:pt x="219941" y="153927"/>
                </a:lnTo>
                <a:lnTo>
                  <a:pt x="221727" y="150950"/>
                </a:lnTo>
                <a:lnTo>
                  <a:pt x="223116" y="147377"/>
                </a:lnTo>
                <a:lnTo>
                  <a:pt x="224605" y="143705"/>
                </a:lnTo>
                <a:lnTo>
                  <a:pt x="225796" y="139487"/>
                </a:lnTo>
                <a:lnTo>
                  <a:pt x="227583" y="129960"/>
                </a:lnTo>
                <a:lnTo>
                  <a:pt x="228178" y="124601"/>
                </a:lnTo>
                <a:lnTo>
                  <a:pt x="228518" y="118013"/>
                </a:lnTo>
                <a:lnTo>
                  <a:pt x="228873" y="112692"/>
                </a:lnTo>
                <a:lnTo>
                  <a:pt x="228977" y="109211"/>
                </a:lnTo>
                <a:lnTo>
                  <a:pt x="229027" y="88761"/>
                </a:lnTo>
                <a:lnTo>
                  <a:pt x="228822" y="82422"/>
                </a:lnTo>
                <a:lnTo>
                  <a:pt x="222372" y="45701"/>
                </a:lnTo>
                <a:lnTo>
                  <a:pt x="220883" y="42228"/>
                </a:lnTo>
                <a:lnTo>
                  <a:pt x="219097" y="39499"/>
                </a:lnTo>
                <a:lnTo>
                  <a:pt x="217013" y="37514"/>
                </a:lnTo>
                <a:lnTo>
                  <a:pt x="214928" y="35430"/>
                </a:lnTo>
                <a:lnTo>
                  <a:pt x="212546" y="33990"/>
                </a:lnTo>
                <a:lnTo>
                  <a:pt x="209867" y="33197"/>
                </a:lnTo>
                <a:lnTo>
                  <a:pt x="207287" y="32304"/>
                </a:lnTo>
                <a:lnTo>
                  <a:pt x="204360" y="31857"/>
                </a:lnTo>
                <a:lnTo>
                  <a:pt x="256194" y="31857"/>
                </a:lnTo>
                <a:lnTo>
                  <a:pt x="266139" y="75884"/>
                </a:lnTo>
                <a:lnTo>
                  <a:pt x="266843" y="98846"/>
                </a:lnTo>
                <a:lnTo>
                  <a:pt x="266660" y="107732"/>
                </a:lnTo>
                <a:lnTo>
                  <a:pt x="261245" y="145497"/>
                </a:lnTo>
                <a:lnTo>
                  <a:pt x="255439" y="160681"/>
                </a:lnTo>
                <a:lnTo>
                  <a:pt x="253877" y="163454"/>
                </a:lnTo>
                <a:close/>
              </a:path>
              <a:path w="481329" h="194945">
                <a:moveTo>
                  <a:pt x="331204" y="97060"/>
                </a:moveTo>
                <a:lnTo>
                  <a:pt x="315524" y="97060"/>
                </a:lnTo>
                <a:lnTo>
                  <a:pt x="308726" y="95869"/>
                </a:lnTo>
                <a:lnTo>
                  <a:pt x="282178" y="62523"/>
                </a:lnTo>
                <a:lnTo>
                  <a:pt x="281533" y="55973"/>
                </a:lnTo>
                <a:lnTo>
                  <a:pt x="281576" y="41434"/>
                </a:lnTo>
                <a:lnTo>
                  <a:pt x="299595" y="6104"/>
                </a:lnTo>
                <a:lnTo>
                  <a:pt x="305819" y="3374"/>
                </a:lnTo>
                <a:lnTo>
                  <a:pt x="310513" y="1240"/>
                </a:lnTo>
                <a:lnTo>
                  <a:pt x="317063" y="0"/>
                </a:lnTo>
                <a:lnTo>
                  <a:pt x="333239" y="0"/>
                </a:lnTo>
                <a:lnTo>
                  <a:pt x="340236" y="1290"/>
                </a:lnTo>
                <a:lnTo>
                  <a:pt x="351153" y="6451"/>
                </a:lnTo>
                <a:lnTo>
                  <a:pt x="355420" y="9924"/>
                </a:lnTo>
                <a:lnTo>
                  <a:pt x="358497" y="14291"/>
                </a:lnTo>
                <a:lnTo>
                  <a:pt x="361672" y="18658"/>
                </a:lnTo>
                <a:lnTo>
                  <a:pt x="362223" y="19948"/>
                </a:lnTo>
                <a:lnTo>
                  <a:pt x="321727" y="19948"/>
                </a:lnTo>
                <a:lnTo>
                  <a:pt x="319593" y="20444"/>
                </a:lnTo>
                <a:lnTo>
                  <a:pt x="317708" y="21436"/>
                </a:lnTo>
                <a:lnTo>
                  <a:pt x="315922" y="22429"/>
                </a:lnTo>
                <a:lnTo>
                  <a:pt x="314432" y="24067"/>
                </a:lnTo>
                <a:lnTo>
                  <a:pt x="313160" y="26498"/>
                </a:lnTo>
                <a:lnTo>
                  <a:pt x="312051" y="28532"/>
                </a:lnTo>
                <a:lnTo>
                  <a:pt x="311158" y="31410"/>
                </a:lnTo>
                <a:lnTo>
                  <a:pt x="310500" y="35430"/>
                </a:lnTo>
                <a:lnTo>
                  <a:pt x="310066" y="38556"/>
                </a:lnTo>
                <a:lnTo>
                  <a:pt x="309902" y="41434"/>
                </a:lnTo>
                <a:lnTo>
                  <a:pt x="309943" y="55973"/>
                </a:lnTo>
                <a:lnTo>
                  <a:pt x="322025" y="76964"/>
                </a:lnTo>
                <a:lnTo>
                  <a:pt x="361297" y="76964"/>
                </a:lnTo>
                <a:lnTo>
                  <a:pt x="360134" y="79246"/>
                </a:lnTo>
                <a:lnTo>
                  <a:pt x="356441" y="83662"/>
                </a:lnTo>
                <a:lnTo>
                  <a:pt x="353088" y="87781"/>
                </a:lnTo>
                <a:lnTo>
                  <a:pt x="348622" y="91105"/>
                </a:lnTo>
                <a:lnTo>
                  <a:pt x="337705" y="95869"/>
                </a:lnTo>
                <a:lnTo>
                  <a:pt x="331204" y="97060"/>
                </a:lnTo>
                <a:close/>
              </a:path>
              <a:path w="481329" h="194945">
                <a:moveTo>
                  <a:pt x="317509" y="194865"/>
                </a:moveTo>
                <a:lnTo>
                  <a:pt x="311554" y="194865"/>
                </a:lnTo>
                <a:lnTo>
                  <a:pt x="309024" y="194666"/>
                </a:lnTo>
                <a:lnTo>
                  <a:pt x="305352" y="193873"/>
                </a:lnTo>
                <a:lnTo>
                  <a:pt x="304061" y="193277"/>
                </a:lnTo>
                <a:lnTo>
                  <a:pt x="303097" y="192334"/>
                </a:lnTo>
                <a:lnTo>
                  <a:pt x="302474" y="191788"/>
                </a:lnTo>
                <a:lnTo>
                  <a:pt x="302208" y="191143"/>
                </a:lnTo>
                <a:lnTo>
                  <a:pt x="302226" y="189952"/>
                </a:lnTo>
                <a:lnTo>
                  <a:pt x="302415" y="188911"/>
                </a:lnTo>
                <a:lnTo>
                  <a:pt x="435610" y="6104"/>
                </a:lnTo>
                <a:lnTo>
                  <a:pt x="441415" y="1637"/>
                </a:lnTo>
                <a:lnTo>
                  <a:pt x="442804" y="1141"/>
                </a:lnTo>
                <a:lnTo>
                  <a:pt x="444441" y="794"/>
                </a:lnTo>
                <a:lnTo>
                  <a:pt x="448213" y="397"/>
                </a:lnTo>
                <a:lnTo>
                  <a:pt x="450546" y="298"/>
                </a:lnTo>
                <a:lnTo>
                  <a:pt x="456499" y="298"/>
                </a:lnTo>
                <a:lnTo>
                  <a:pt x="458981" y="496"/>
                </a:lnTo>
                <a:lnTo>
                  <a:pt x="462653" y="1290"/>
                </a:lnTo>
                <a:lnTo>
                  <a:pt x="463993" y="1886"/>
                </a:lnTo>
                <a:lnTo>
                  <a:pt x="464787" y="2680"/>
                </a:lnTo>
                <a:lnTo>
                  <a:pt x="465680" y="3374"/>
                </a:lnTo>
                <a:lnTo>
                  <a:pt x="464042" y="8783"/>
                </a:lnTo>
                <a:lnTo>
                  <a:pt x="332595" y="188911"/>
                </a:lnTo>
                <a:lnTo>
                  <a:pt x="326490" y="193525"/>
                </a:lnTo>
                <a:lnTo>
                  <a:pt x="325200" y="194021"/>
                </a:lnTo>
                <a:lnTo>
                  <a:pt x="323612" y="194369"/>
                </a:lnTo>
                <a:lnTo>
                  <a:pt x="319841" y="194765"/>
                </a:lnTo>
                <a:lnTo>
                  <a:pt x="317509" y="194865"/>
                </a:lnTo>
                <a:close/>
              </a:path>
              <a:path w="481329" h="194945">
                <a:moveTo>
                  <a:pt x="361297" y="76964"/>
                </a:moveTo>
                <a:lnTo>
                  <a:pt x="327186" y="76964"/>
                </a:lnTo>
                <a:lnTo>
                  <a:pt x="329468" y="76418"/>
                </a:lnTo>
                <a:lnTo>
                  <a:pt x="331254" y="75326"/>
                </a:lnTo>
                <a:lnTo>
                  <a:pt x="337954" y="61482"/>
                </a:lnTo>
                <a:lnTo>
                  <a:pt x="338449" y="57909"/>
                </a:lnTo>
                <a:lnTo>
                  <a:pt x="338563" y="55973"/>
                </a:lnTo>
                <a:lnTo>
                  <a:pt x="338655" y="42922"/>
                </a:lnTo>
                <a:lnTo>
                  <a:pt x="338400" y="39102"/>
                </a:lnTo>
                <a:lnTo>
                  <a:pt x="337744" y="34983"/>
                </a:lnTo>
                <a:lnTo>
                  <a:pt x="337309" y="31758"/>
                </a:lnTo>
                <a:lnTo>
                  <a:pt x="336465" y="28781"/>
                </a:lnTo>
                <a:lnTo>
                  <a:pt x="335203" y="26349"/>
                </a:lnTo>
                <a:lnTo>
                  <a:pt x="334182" y="24215"/>
                </a:lnTo>
                <a:lnTo>
                  <a:pt x="332644" y="22578"/>
                </a:lnTo>
                <a:lnTo>
                  <a:pt x="330659" y="21586"/>
                </a:lnTo>
                <a:lnTo>
                  <a:pt x="328773" y="20494"/>
                </a:lnTo>
                <a:lnTo>
                  <a:pt x="326589" y="19948"/>
                </a:lnTo>
                <a:lnTo>
                  <a:pt x="362223" y="19948"/>
                </a:lnTo>
                <a:lnTo>
                  <a:pt x="363856" y="23768"/>
                </a:lnTo>
                <a:lnTo>
                  <a:pt x="365047" y="29624"/>
                </a:lnTo>
                <a:lnTo>
                  <a:pt x="366342" y="35430"/>
                </a:lnTo>
                <a:lnTo>
                  <a:pt x="366982" y="41434"/>
                </a:lnTo>
                <a:lnTo>
                  <a:pt x="366889" y="55973"/>
                </a:lnTo>
                <a:lnTo>
                  <a:pt x="366139" y="61977"/>
                </a:lnTo>
                <a:lnTo>
                  <a:pt x="362764" y="74086"/>
                </a:lnTo>
                <a:lnTo>
                  <a:pt x="361297" y="76964"/>
                </a:lnTo>
                <a:close/>
              </a:path>
              <a:path w="481329" h="194945">
                <a:moveTo>
                  <a:pt x="445533" y="192334"/>
                </a:moveTo>
                <a:lnTo>
                  <a:pt x="429853" y="192334"/>
                </a:lnTo>
                <a:lnTo>
                  <a:pt x="423054" y="191143"/>
                </a:lnTo>
                <a:lnTo>
                  <a:pt x="396507" y="157797"/>
                </a:lnTo>
                <a:lnTo>
                  <a:pt x="395862" y="151247"/>
                </a:lnTo>
                <a:lnTo>
                  <a:pt x="395905" y="136708"/>
                </a:lnTo>
                <a:lnTo>
                  <a:pt x="413924" y="101378"/>
                </a:lnTo>
                <a:lnTo>
                  <a:pt x="419382" y="98996"/>
                </a:lnTo>
                <a:lnTo>
                  <a:pt x="424842" y="96514"/>
                </a:lnTo>
                <a:lnTo>
                  <a:pt x="431392" y="95274"/>
                </a:lnTo>
                <a:lnTo>
                  <a:pt x="447567" y="95274"/>
                </a:lnTo>
                <a:lnTo>
                  <a:pt x="454564" y="96564"/>
                </a:lnTo>
                <a:lnTo>
                  <a:pt x="465482" y="101725"/>
                </a:lnTo>
                <a:lnTo>
                  <a:pt x="469749" y="105198"/>
                </a:lnTo>
                <a:lnTo>
                  <a:pt x="472825" y="109565"/>
                </a:lnTo>
                <a:lnTo>
                  <a:pt x="476001" y="113932"/>
                </a:lnTo>
                <a:lnTo>
                  <a:pt x="476552" y="115222"/>
                </a:lnTo>
                <a:lnTo>
                  <a:pt x="436055" y="115222"/>
                </a:lnTo>
                <a:lnTo>
                  <a:pt x="433922" y="115718"/>
                </a:lnTo>
                <a:lnTo>
                  <a:pt x="432037" y="116710"/>
                </a:lnTo>
                <a:lnTo>
                  <a:pt x="430250" y="117703"/>
                </a:lnTo>
                <a:lnTo>
                  <a:pt x="428761" y="119341"/>
                </a:lnTo>
                <a:lnTo>
                  <a:pt x="427489" y="121772"/>
                </a:lnTo>
                <a:lnTo>
                  <a:pt x="426379" y="123806"/>
                </a:lnTo>
                <a:lnTo>
                  <a:pt x="425487" y="126684"/>
                </a:lnTo>
                <a:lnTo>
                  <a:pt x="424829" y="130704"/>
                </a:lnTo>
                <a:lnTo>
                  <a:pt x="424395" y="133830"/>
                </a:lnTo>
                <a:lnTo>
                  <a:pt x="424231" y="136708"/>
                </a:lnTo>
                <a:lnTo>
                  <a:pt x="424272" y="151247"/>
                </a:lnTo>
                <a:lnTo>
                  <a:pt x="436354" y="172238"/>
                </a:lnTo>
                <a:lnTo>
                  <a:pt x="475626" y="172238"/>
                </a:lnTo>
                <a:lnTo>
                  <a:pt x="474463" y="174520"/>
                </a:lnTo>
                <a:lnTo>
                  <a:pt x="470769" y="178936"/>
                </a:lnTo>
                <a:lnTo>
                  <a:pt x="467417" y="183055"/>
                </a:lnTo>
                <a:lnTo>
                  <a:pt x="462951" y="186379"/>
                </a:lnTo>
                <a:lnTo>
                  <a:pt x="452034" y="191143"/>
                </a:lnTo>
                <a:lnTo>
                  <a:pt x="445533" y="192334"/>
                </a:lnTo>
                <a:close/>
              </a:path>
              <a:path w="481329" h="194945">
                <a:moveTo>
                  <a:pt x="475626" y="172238"/>
                </a:moveTo>
                <a:lnTo>
                  <a:pt x="441515" y="172238"/>
                </a:lnTo>
                <a:lnTo>
                  <a:pt x="443796" y="171692"/>
                </a:lnTo>
                <a:lnTo>
                  <a:pt x="445583" y="170600"/>
                </a:lnTo>
                <a:lnTo>
                  <a:pt x="452283" y="156756"/>
                </a:lnTo>
                <a:lnTo>
                  <a:pt x="452778" y="153183"/>
                </a:lnTo>
                <a:lnTo>
                  <a:pt x="452892" y="151247"/>
                </a:lnTo>
                <a:lnTo>
                  <a:pt x="452983" y="138196"/>
                </a:lnTo>
                <a:lnTo>
                  <a:pt x="452728" y="134376"/>
                </a:lnTo>
                <a:lnTo>
                  <a:pt x="452073" y="130257"/>
                </a:lnTo>
                <a:lnTo>
                  <a:pt x="451638" y="127032"/>
                </a:lnTo>
                <a:lnTo>
                  <a:pt x="450793" y="124055"/>
                </a:lnTo>
                <a:lnTo>
                  <a:pt x="449531" y="121623"/>
                </a:lnTo>
                <a:lnTo>
                  <a:pt x="448511" y="119489"/>
                </a:lnTo>
                <a:lnTo>
                  <a:pt x="446973" y="117852"/>
                </a:lnTo>
                <a:lnTo>
                  <a:pt x="444987" y="116860"/>
                </a:lnTo>
                <a:lnTo>
                  <a:pt x="443102" y="115768"/>
                </a:lnTo>
                <a:lnTo>
                  <a:pt x="440918" y="115222"/>
                </a:lnTo>
                <a:lnTo>
                  <a:pt x="476552" y="115222"/>
                </a:lnTo>
                <a:lnTo>
                  <a:pt x="478185" y="119042"/>
                </a:lnTo>
                <a:lnTo>
                  <a:pt x="479376" y="124898"/>
                </a:lnTo>
                <a:lnTo>
                  <a:pt x="480671" y="130704"/>
                </a:lnTo>
                <a:lnTo>
                  <a:pt x="481311" y="136708"/>
                </a:lnTo>
                <a:lnTo>
                  <a:pt x="481218" y="151247"/>
                </a:lnTo>
                <a:lnTo>
                  <a:pt x="480467" y="157251"/>
                </a:lnTo>
                <a:lnTo>
                  <a:pt x="477093" y="169360"/>
                </a:lnTo>
                <a:lnTo>
                  <a:pt x="475626" y="172238"/>
                </a:lnTo>
                <a:close/>
              </a:path>
            </a:pathLst>
          </a:custGeom>
          <a:solidFill>
            <a:srgbClr val="009544"/>
          </a:solid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2796812" y="4032994"/>
            <a:ext cx="2168415" cy="18812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5038419" y="4070173"/>
            <a:ext cx="94120" cy="100373"/>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5198493" y="4039581"/>
            <a:ext cx="367976" cy="146149"/>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2799529" y="4311001"/>
            <a:ext cx="1884392" cy="151731"/>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4757112" y="4348849"/>
            <a:ext cx="94120" cy="100373"/>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9" name="object 19"/>
          <p:cNvSpPr/>
          <p:nvPr/>
        </p:nvSpPr>
        <p:spPr>
          <a:xfrm>
            <a:off x="4924178" y="4318258"/>
            <a:ext cx="360998" cy="146209"/>
          </a:xfrm>
          <a:custGeom>
            <a:avLst/>
            <a:gdLst/>
            <a:ahLst/>
            <a:cxnLst/>
            <a:rect l="l" t="t" r="r" b="b"/>
            <a:pathLst>
              <a:path w="481329" h="194945">
                <a:moveTo>
                  <a:pt x="3875" y="59447"/>
                </a:moveTo>
                <a:lnTo>
                  <a:pt x="0" y="40938"/>
                </a:lnTo>
                <a:lnTo>
                  <a:pt x="154" y="38705"/>
                </a:lnTo>
                <a:lnTo>
                  <a:pt x="44715" y="5954"/>
                </a:lnTo>
                <a:lnTo>
                  <a:pt x="45112" y="5558"/>
                </a:lnTo>
                <a:lnTo>
                  <a:pt x="45658" y="5260"/>
                </a:lnTo>
                <a:lnTo>
                  <a:pt x="47146" y="4862"/>
                </a:lnTo>
                <a:lnTo>
                  <a:pt x="48088" y="4714"/>
                </a:lnTo>
                <a:lnTo>
                  <a:pt x="49180" y="4615"/>
                </a:lnTo>
                <a:lnTo>
                  <a:pt x="50371" y="4416"/>
                </a:lnTo>
                <a:lnTo>
                  <a:pt x="51860" y="4317"/>
                </a:lnTo>
                <a:lnTo>
                  <a:pt x="53647" y="4317"/>
                </a:lnTo>
                <a:lnTo>
                  <a:pt x="55532" y="4217"/>
                </a:lnTo>
                <a:lnTo>
                  <a:pt x="57963" y="4168"/>
                </a:lnTo>
                <a:lnTo>
                  <a:pt x="64513" y="4168"/>
                </a:lnTo>
                <a:lnTo>
                  <a:pt x="67392" y="4267"/>
                </a:lnTo>
                <a:lnTo>
                  <a:pt x="69574" y="4466"/>
                </a:lnTo>
                <a:lnTo>
                  <a:pt x="71857" y="4565"/>
                </a:lnTo>
                <a:lnTo>
                  <a:pt x="73545" y="4763"/>
                </a:lnTo>
                <a:lnTo>
                  <a:pt x="74636" y="5061"/>
                </a:lnTo>
                <a:lnTo>
                  <a:pt x="75827" y="5359"/>
                </a:lnTo>
                <a:lnTo>
                  <a:pt x="76621" y="5805"/>
                </a:lnTo>
                <a:lnTo>
                  <a:pt x="77416" y="6996"/>
                </a:lnTo>
                <a:lnTo>
                  <a:pt x="77614" y="7691"/>
                </a:lnTo>
                <a:lnTo>
                  <a:pt x="77614" y="40938"/>
                </a:lnTo>
                <a:lnTo>
                  <a:pt x="40248" y="40938"/>
                </a:lnTo>
                <a:lnTo>
                  <a:pt x="10624" y="57313"/>
                </a:lnTo>
                <a:lnTo>
                  <a:pt x="8441" y="58404"/>
                </a:lnTo>
                <a:lnTo>
                  <a:pt x="6655" y="59050"/>
                </a:lnTo>
                <a:lnTo>
                  <a:pt x="3875" y="59447"/>
                </a:lnTo>
                <a:close/>
              </a:path>
              <a:path w="481329" h="194945">
                <a:moveTo>
                  <a:pt x="77614" y="161073"/>
                </a:moveTo>
                <a:lnTo>
                  <a:pt x="40248" y="161073"/>
                </a:lnTo>
                <a:lnTo>
                  <a:pt x="40248" y="40938"/>
                </a:lnTo>
                <a:lnTo>
                  <a:pt x="77614" y="40938"/>
                </a:lnTo>
                <a:lnTo>
                  <a:pt x="77614" y="161073"/>
                </a:lnTo>
                <a:close/>
              </a:path>
              <a:path w="481329" h="194945">
                <a:moveTo>
                  <a:pt x="108578" y="189952"/>
                </a:moveTo>
                <a:lnTo>
                  <a:pt x="5066" y="189952"/>
                </a:lnTo>
                <a:lnTo>
                  <a:pt x="4322" y="189704"/>
                </a:lnTo>
                <a:lnTo>
                  <a:pt x="452" y="180624"/>
                </a:lnTo>
                <a:lnTo>
                  <a:pt x="452" y="170600"/>
                </a:lnTo>
                <a:lnTo>
                  <a:pt x="4967" y="161073"/>
                </a:lnTo>
                <a:lnTo>
                  <a:pt x="108578" y="161073"/>
                </a:lnTo>
                <a:lnTo>
                  <a:pt x="109371" y="161320"/>
                </a:lnTo>
                <a:lnTo>
                  <a:pt x="110761" y="162313"/>
                </a:lnTo>
                <a:lnTo>
                  <a:pt x="111357" y="163156"/>
                </a:lnTo>
                <a:lnTo>
                  <a:pt x="111852" y="164347"/>
                </a:lnTo>
                <a:lnTo>
                  <a:pt x="112448" y="165439"/>
                </a:lnTo>
                <a:lnTo>
                  <a:pt x="112845" y="166928"/>
                </a:lnTo>
                <a:lnTo>
                  <a:pt x="113242" y="170600"/>
                </a:lnTo>
                <a:lnTo>
                  <a:pt x="113341" y="178341"/>
                </a:lnTo>
                <a:lnTo>
                  <a:pt x="113193" y="180624"/>
                </a:lnTo>
                <a:lnTo>
                  <a:pt x="112895" y="182509"/>
                </a:lnTo>
                <a:lnTo>
                  <a:pt x="112696" y="184296"/>
                </a:lnTo>
                <a:lnTo>
                  <a:pt x="112299" y="185734"/>
                </a:lnTo>
                <a:lnTo>
                  <a:pt x="111704" y="186826"/>
                </a:lnTo>
                <a:lnTo>
                  <a:pt x="111208" y="187918"/>
                </a:lnTo>
                <a:lnTo>
                  <a:pt x="110613" y="188712"/>
                </a:lnTo>
                <a:lnTo>
                  <a:pt x="109917" y="189208"/>
                </a:lnTo>
                <a:lnTo>
                  <a:pt x="109322" y="189704"/>
                </a:lnTo>
                <a:lnTo>
                  <a:pt x="108578" y="189952"/>
                </a:lnTo>
                <a:close/>
              </a:path>
              <a:path w="481329" h="194945">
                <a:moveTo>
                  <a:pt x="264997" y="151694"/>
                </a:moveTo>
                <a:lnTo>
                  <a:pt x="138908" y="151694"/>
                </a:lnTo>
                <a:lnTo>
                  <a:pt x="137717" y="151545"/>
                </a:lnTo>
                <a:lnTo>
                  <a:pt x="131911" y="129314"/>
                </a:lnTo>
                <a:lnTo>
                  <a:pt x="132010" y="127131"/>
                </a:lnTo>
                <a:lnTo>
                  <a:pt x="194435" y="8634"/>
                </a:lnTo>
                <a:lnTo>
                  <a:pt x="201084" y="5805"/>
                </a:lnTo>
                <a:lnTo>
                  <a:pt x="203169" y="5309"/>
                </a:lnTo>
                <a:lnTo>
                  <a:pt x="205749" y="5012"/>
                </a:lnTo>
                <a:lnTo>
                  <a:pt x="208825" y="4913"/>
                </a:lnTo>
                <a:lnTo>
                  <a:pt x="212001" y="4714"/>
                </a:lnTo>
                <a:lnTo>
                  <a:pt x="215822" y="4615"/>
                </a:lnTo>
                <a:lnTo>
                  <a:pt x="225151" y="4615"/>
                </a:lnTo>
                <a:lnTo>
                  <a:pt x="229270" y="4714"/>
                </a:lnTo>
                <a:lnTo>
                  <a:pt x="236117" y="5111"/>
                </a:lnTo>
                <a:lnTo>
                  <a:pt x="238846" y="5508"/>
                </a:lnTo>
                <a:lnTo>
                  <a:pt x="240831" y="6104"/>
                </a:lnTo>
                <a:lnTo>
                  <a:pt x="242916" y="6599"/>
                </a:lnTo>
                <a:lnTo>
                  <a:pt x="244454" y="7245"/>
                </a:lnTo>
                <a:lnTo>
                  <a:pt x="245446" y="8039"/>
                </a:lnTo>
                <a:lnTo>
                  <a:pt x="246439" y="8733"/>
                </a:lnTo>
                <a:lnTo>
                  <a:pt x="246935" y="9626"/>
                </a:lnTo>
                <a:lnTo>
                  <a:pt x="246935" y="36918"/>
                </a:lnTo>
                <a:lnTo>
                  <a:pt x="210463" y="36918"/>
                </a:lnTo>
                <a:lnTo>
                  <a:pt x="161933" y="121772"/>
                </a:lnTo>
                <a:lnTo>
                  <a:pt x="264799" y="121772"/>
                </a:lnTo>
                <a:lnTo>
                  <a:pt x="266089" y="122963"/>
                </a:lnTo>
                <a:lnTo>
                  <a:pt x="267180" y="125345"/>
                </a:lnTo>
                <a:lnTo>
                  <a:pt x="268272" y="127628"/>
                </a:lnTo>
                <a:lnTo>
                  <a:pt x="268818" y="131498"/>
                </a:lnTo>
                <a:lnTo>
                  <a:pt x="268818" y="141720"/>
                </a:lnTo>
                <a:lnTo>
                  <a:pt x="268322" y="145391"/>
                </a:lnTo>
                <a:lnTo>
                  <a:pt x="267330" y="147972"/>
                </a:lnTo>
                <a:lnTo>
                  <a:pt x="266337" y="150453"/>
                </a:lnTo>
                <a:lnTo>
                  <a:pt x="264997" y="151694"/>
                </a:lnTo>
                <a:close/>
              </a:path>
              <a:path w="481329" h="194945">
                <a:moveTo>
                  <a:pt x="246935" y="121772"/>
                </a:moveTo>
                <a:lnTo>
                  <a:pt x="210761" y="121772"/>
                </a:lnTo>
                <a:lnTo>
                  <a:pt x="210761" y="36918"/>
                </a:lnTo>
                <a:lnTo>
                  <a:pt x="246935" y="36918"/>
                </a:lnTo>
                <a:lnTo>
                  <a:pt x="246935" y="121772"/>
                </a:lnTo>
                <a:close/>
              </a:path>
              <a:path w="481329" h="194945">
                <a:moveTo>
                  <a:pt x="232198" y="190846"/>
                </a:moveTo>
                <a:lnTo>
                  <a:pt x="225250" y="190846"/>
                </a:lnTo>
                <a:lnTo>
                  <a:pt x="222372" y="190697"/>
                </a:lnTo>
                <a:lnTo>
                  <a:pt x="219990" y="190399"/>
                </a:lnTo>
                <a:lnTo>
                  <a:pt x="217707" y="190201"/>
                </a:lnTo>
                <a:lnTo>
                  <a:pt x="210761" y="186032"/>
                </a:lnTo>
                <a:lnTo>
                  <a:pt x="210761" y="151694"/>
                </a:lnTo>
                <a:lnTo>
                  <a:pt x="246935" y="151694"/>
                </a:lnTo>
                <a:lnTo>
                  <a:pt x="246935" y="186032"/>
                </a:lnTo>
                <a:lnTo>
                  <a:pt x="246637" y="186876"/>
                </a:lnTo>
                <a:lnTo>
                  <a:pt x="245446" y="188265"/>
                </a:lnTo>
                <a:lnTo>
                  <a:pt x="244404" y="188860"/>
                </a:lnTo>
                <a:lnTo>
                  <a:pt x="242916" y="189357"/>
                </a:lnTo>
                <a:lnTo>
                  <a:pt x="241526" y="189853"/>
                </a:lnTo>
                <a:lnTo>
                  <a:pt x="239690" y="190201"/>
                </a:lnTo>
                <a:lnTo>
                  <a:pt x="237407" y="190399"/>
                </a:lnTo>
                <a:lnTo>
                  <a:pt x="235125" y="190697"/>
                </a:lnTo>
                <a:lnTo>
                  <a:pt x="232198" y="190846"/>
                </a:lnTo>
                <a:close/>
              </a:path>
              <a:path w="481329" h="194945">
                <a:moveTo>
                  <a:pt x="331204" y="97060"/>
                </a:moveTo>
                <a:lnTo>
                  <a:pt x="315524" y="97060"/>
                </a:lnTo>
                <a:lnTo>
                  <a:pt x="308726" y="95869"/>
                </a:lnTo>
                <a:lnTo>
                  <a:pt x="282178" y="62523"/>
                </a:lnTo>
                <a:lnTo>
                  <a:pt x="281533" y="55973"/>
                </a:lnTo>
                <a:lnTo>
                  <a:pt x="281576" y="41434"/>
                </a:lnTo>
                <a:lnTo>
                  <a:pt x="299595" y="6104"/>
                </a:lnTo>
                <a:lnTo>
                  <a:pt x="305819" y="3374"/>
                </a:lnTo>
                <a:lnTo>
                  <a:pt x="310513" y="1240"/>
                </a:lnTo>
                <a:lnTo>
                  <a:pt x="317063" y="0"/>
                </a:lnTo>
                <a:lnTo>
                  <a:pt x="333240" y="0"/>
                </a:lnTo>
                <a:lnTo>
                  <a:pt x="340236" y="1290"/>
                </a:lnTo>
                <a:lnTo>
                  <a:pt x="351153" y="6451"/>
                </a:lnTo>
                <a:lnTo>
                  <a:pt x="355420" y="9924"/>
                </a:lnTo>
                <a:lnTo>
                  <a:pt x="358497" y="14291"/>
                </a:lnTo>
                <a:lnTo>
                  <a:pt x="361672" y="18658"/>
                </a:lnTo>
                <a:lnTo>
                  <a:pt x="362223" y="19948"/>
                </a:lnTo>
                <a:lnTo>
                  <a:pt x="321728" y="19948"/>
                </a:lnTo>
                <a:lnTo>
                  <a:pt x="319593" y="20444"/>
                </a:lnTo>
                <a:lnTo>
                  <a:pt x="317708" y="21436"/>
                </a:lnTo>
                <a:lnTo>
                  <a:pt x="315922" y="22429"/>
                </a:lnTo>
                <a:lnTo>
                  <a:pt x="314432" y="24067"/>
                </a:lnTo>
                <a:lnTo>
                  <a:pt x="313160" y="26498"/>
                </a:lnTo>
                <a:lnTo>
                  <a:pt x="312051" y="28532"/>
                </a:lnTo>
                <a:lnTo>
                  <a:pt x="311158" y="31410"/>
                </a:lnTo>
                <a:lnTo>
                  <a:pt x="310500" y="35430"/>
                </a:lnTo>
                <a:lnTo>
                  <a:pt x="310066" y="38556"/>
                </a:lnTo>
                <a:lnTo>
                  <a:pt x="309903" y="41434"/>
                </a:lnTo>
                <a:lnTo>
                  <a:pt x="309944" y="55973"/>
                </a:lnTo>
                <a:lnTo>
                  <a:pt x="322025" y="76964"/>
                </a:lnTo>
                <a:lnTo>
                  <a:pt x="361298" y="76964"/>
                </a:lnTo>
                <a:lnTo>
                  <a:pt x="360134" y="79246"/>
                </a:lnTo>
                <a:lnTo>
                  <a:pt x="356441" y="83662"/>
                </a:lnTo>
                <a:lnTo>
                  <a:pt x="353088" y="87781"/>
                </a:lnTo>
                <a:lnTo>
                  <a:pt x="348622" y="91105"/>
                </a:lnTo>
                <a:lnTo>
                  <a:pt x="337705" y="95869"/>
                </a:lnTo>
                <a:lnTo>
                  <a:pt x="331204" y="97060"/>
                </a:lnTo>
                <a:close/>
              </a:path>
              <a:path w="481329" h="194945">
                <a:moveTo>
                  <a:pt x="317509" y="194865"/>
                </a:moveTo>
                <a:lnTo>
                  <a:pt x="311555" y="194865"/>
                </a:lnTo>
                <a:lnTo>
                  <a:pt x="309024" y="194666"/>
                </a:lnTo>
                <a:lnTo>
                  <a:pt x="305352" y="193873"/>
                </a:lnTo>
                <a:lnTo>
                  <a:pt x="304062" y="193277"/>
                </a:lnTo>
                <a:lnTo>
                  <a:pt x="303097" y="192334"/>
                </a:lnTo>
                <a:lnTo>
                  <a:pt x="302474" y="191788"/>
                </a:lnTo>
                <a:lnTo>
                  <a:pt x="302208" y="191143"/>
                </a:lnTo>
                <a:lnTo>
                  <a:pt x="302226" y="189952"/>
                </a:lnTo>
                <a:lnTo>
                  <a:pt x="302415" y="188911"/>
                </a:lnTo>
                <a:lnTo>
                  <a:pt x="435610" y="6104"/>
                </a:lnTo>
                <a:lnTo>
                  <a:pt x="441416" y="1637"/>
                </a:lnTo>
                <a:lnTo>
                  <a:pt x="442805" y="1141"/>
                </a:lnTo>
                <a:lnTo>
                  <a:pt x="444441" y="794"/>
                </a:lnTo>
                <a:lnTo>
                  <a:pt x="448213" y="397"/>
                </a:lnTo>
                <a:lnTo>
                  <a:pt x="450546" y="298"/>
                </a:lnTo>
                <a:lnTo>
                  <a:pt x="456500" y="298"/>
                </a:lnTo>
                <a:lnTo>
                  <a:pt x="458981" y="496"/>
                </a:lnTo>
                <a:lnTo>
                  <a:pt x="462653" y="1290"/>
                </a:lnTo>
                <a:lnTo>
                  <a:pt x="463994" y="1885"/>
                </a:lnTo>
                <a:lnTo>
                  <a:pt x="464787" y="2680"/>
                </a:lnTo>
                <a:lnTo>
                  <a:pt x="465680" y="3374"/>
                </a:lnTo>
                <a:lnTo>
                  <a:pt x="464043" y="8783"/>
                </a:lnTo>
                <a:lnTo>
                  <a:pt x="332595" y="188911"/>
                </a:lnTo>
                <a:lnTo>
                  <a:pt x="326491" y="193525"/>
                </a:lnTo>
                <a:lnTo>
                  <a:pt x="325200" y="194021"/>
                </a:lnTo>
                <a:lnTo>
                  <a:pt x="323612" y="194369"/>
                </a:lnTo>
                <a:lnTo>
                  <a:pt x="319841" y="194765"/>
                </a:lnTo>
                <a:lnTo>
                  <a:pt x="317509" y="194865"/>
                </a:lnTo>
                <a:close/>
              </a:path>
              <a:path w="481329" h="194945">
                <a:moveTo>
                  <a:pt x="361298" y="76964"/>
                </a:moveTo>
                <a:lnTo>
                  <a:pt x="327186" y="76964"/>
                </a:lnTo>
                <a:lnTo>
                  <a:pt x="329469" y="76418"/>
                </a:lnTo>
                <a:lnTo>
                  <a:pt x="331255" y="75326"/>
                </a:lnTo>
                <a:lnTo>
                  <a:pt x="337954" y="61482"/>
                </a:lnTo>
                <a:lnTo>
                  <a:pt x="338449" y="57909"/>
                </a:lnTo>
                <a:lnTo>
                  <a:pt x="338563" y="55973"/>
                </a:lnTo>
                <a:lnTo>
                  <a:pt x="338655" y="42922"/>
                </a:lnTo>
                <a:lnTo>
                  <a:pt x="338401" y="39102"/>
                </a:lnTo>
                <a:lnTo>
                  <a:pt x="337745" y="34983"/>
                </a:lnTo>
                <a:lnTo>
                  <a:pt x="337309" y="31758"/>
                </a:lnTo>
                <a:lnTo>
                  <a:pt x="336465" y="28781"/>
                </a:lnTo>
                <a:lnTo>
                  <a:pt x="335203" y="26349"/>
                </a:lnTo>
                <a:lnTo>
                  <a:pt x="334183" y="24215"/>
                </a:lnTo>
                <a:lnTo>
                  <a:pt x="332644" y="22578"/>
                </a:lnTo>
                <a:lnTo>
                  <a:pt x="330660" y="21586"/>
                </a:lnTo>
                <a:lnTo>
                  <a:pt x="328773" y="20494"/>
                </a:lnTo>
                <a:lnTo>
                  <a:pt x="326589" y="19948"/>
                </a:lnTo>
                <a:lnTo>
                  <a:pt x="362223" y="19948"/>
                </a:lnTo>
                <a:lnTo>
                  <a:pt x="363856" y="23768"/>
                </a:lnTo>
                <a:lnTo>
                  <a:pt x="365047" y="29624"/>
                </a:lnTo>
                <a:lnTo>
                  <a:pt x="366343" y="35430"/>
                </a:lnTo>
                <a:lnTo>
                  <a:pt x="366983" y="41434"/>
                </a:lnTo>
                <a:lnTo>
                  <a:pt x="366890" y="55973"/>
                </a:lnTo>
                <a:lnTo>
                  <a:pt x="366139" y="61977"/>
                </a:lnTo>
                <a:lnTo>
                  <a:pt x="362765" y="74086"/>
                </a:lnTo>
                <a:lnTo>
                  <a:pt x="361298" y="76964"/>
                </a:lnTo>
                <a:close/>
              </a:path>
              <a:path w="481329" h="194945">
                <a:moveTo>
                  <a:pt x="445533" y="192334"/>
                </a:moveTo>
                <a:lnTo>
                  <a:pt x="429853" y="192334"/>
                </a:lnTo>
                <a:lnTo>
                  <a:pt x="423054" y="191143"/>
                </a:lnTo>
                <a:lnTo>
                  <a:pt x="396507" y="157797"/>
                </a:lnTo>
                <a:lnTo>
                  <a:pt x="395862" y="151247"/>
                </a:lnTo>
                <a:lnTo>
                  <a:pt x="395905" y="136708"/>
                </a:lnTo>
                <a:lnTo>
                  <a:pt x="413924" y="101378"/>
                </a:lnTo>
                <a:lnTo>
                  <a:pt x="419383" y="98996"/>
                </a:lnTo>
                <a:lnTo>
                  <a:pt x="424842" y="96514"/>
                </a:lnTo>
                <a:lnTo>
                  <a:pt x="431392" y="95274"/>
                </a:lnTo>
                <a:lnTo>
                  <a:pt x="447568" y="95274"/>
                </a:lnTo>
                <a:lnTo>
                  <a:pt x="454564" y="96564"/>
                </a:lnTo>
                <a:lnTo>
                  <a:pt x="465482" y="101725"/>
                </a:lnTo>
                <a:lnTo>
                  <a:pt x="469749" y="105198"/>
                </a:lnTo>
                <a:lnTo>
                  <a:pt x="472825" y="109565"/>
                </a:lnTo>
                <a:lnTo>
                  <a:pt x="476001" y="113932"/>
                </a:lnTo>
                <a:lnTo>
                  <a:pt x="476552" y="115222"/>
                </a:lnTo>
                <a:lnTo>
                  <a:pt x="436056" y="115222"/>
                </a:lnTo>
                <a:lnTo>
                  <a:pt x="433922" y="115718"/>
                </a:lnTo>
                <a:lnTo>
                  <a:pt x="432037" y="116710"/>
                </a:lnTo>
                <a:lnTo>
                  <a:pt x="430250" y="117703"/>
                </a:lnTo>
                <a:lnTo>
                  <a:pt x="428761" y="119341"/>
                </a:lnTo>
                <a:lnTo>
                  <a:pt x="427489" y="121772"/>
                </a:lnTo>
                <a:lnTo>
                  <a:pt x="426379" y="123806"/>
                </a:lnTo>
                <a:lnTo>
                  <a:pt x="425487" y="126684"/>
                </a:lnTo>
                <a:lnTo>
                  <a:pt x="424829" y="130704"/>
                </a:lnTo>
                <a:lnTo>
                  <a:pt x="424395" y="133830"/>
                </a:lnTo>
                <a:lnTo>
                  <a:pt x="424232" y="136708"/>
                </a:lnTo>
                <a:lnTo>
                  <a:pt x="424273" y="151247"/>
                </a:lnTo>
                <a:lnTo>
                  <a:pt x="436354" y="172238"/>
                </a:lnTo>
                <a:lnTo>
                  <a:pt x="475626" y="172238"/>
                </a:lnTo>
                <a:lnTo>
                  <a:pt x="474463" y="174520"/>
                </a:lnTo>
                <a:lnTo>
                  <a:pt x="470769" y="178936"/>
                </a:lnTo>
                <a:lnTo>
                  <a:pt x="467417" y="183055"/>
                </a:lnTo>
                <a:lnTo>
                  <a:pt x="462951" y="186379"/>
                </a:lnTo>
                <a:lnTo>
                  <a:pt x="452034" y="191143"/>
                </a:lnTo>
                <a:lnTo>
                  <a:pt x="445533" y="192334"/>
                </a:lnTo>
                <a:close/>
              </a:path>
              <a:path w="481329" h="194945">
                <a:moveTo>
                  <a:pt x="475626" y="172238"/>
                </a:moveTo>
                <a:lnTo>
                  <a:pt x="441515" y="172238"/>
                </a:lnTo>
                <a:lnTo>
                  <a:pt x="443797" y="171692"/>
                </a:lnTo>
                <a:lnTo>
                  <a:pt x="445584" y="170600"/>
                </a:lnTo>
                <a:lnTo>
                  <a:pt x="452283" y="156756"/>
                </a:lnTo>
                <a:lnTo>
                  <a:pt x="452778" y="153183"/>
                </a:lnTo>
                <a:lnTo>
                  <a:pt x="452892" y="151247"/>
                </a:lnTo>
                <a:lnTo>
                  <a:pt x="452984" y="138196"/>
                </a:lnTo>
                <a:lnTo>
                  <a:pt x="452729" y="134376"/>
                </a:lnTo>
                <a:lnTo>
                  <a:pt x="452073" y="130257"/>
                </a:lnTo>
                <a:lnTo>
                  <a:pt x="451638" y="127032"/>
                </a:lnTo>
                <a:lnTo>
                  <a:pt x="450793" y="124055"/>
                </a:lnTo>
                <a:lnTo>
                  <a:pt x="449531" y="121623"/>
                </a:lnTo>
                <a:lnTo>
                  <a:pt x="448512" y="119489"/>
                </a:lnTo>
                <a:lnTo>
                  <a:pt x="446973" y="117852"/>
                </a:lnTo>
                <a:lnTo>
                  <a:pt x="444988" y="116860"/>
                </a:lnTo>
                <a:lnTo>
                  <a:pt x="443102" y="115768"/>
                </a:lnTo>
                <a:lnTo>
                  <a:pt x="440918" y="115222"/>
                </a:lnTo>
                <a:lnTo>
                  <a:pt x="476552" y="115222"/>
                </a:lnTo>
                <a:lnTo>
                  <a:pt x="478185" y="119042"/>
                </a:lnTo>
                <a:lnTo>
                  <a:pt x="479376" y="124898"/>
                </a:lnTo>
                <a:lnTo>
                  <a:pt x="480672" y="130704"/>
                </a:lnTo>
                <a:lnTo>
                  <a:pt x="481312" y="136708"/>
                </a:lnTo>
                <a:lnTo>
                  <a:pt x="481218" y="151247"/>
                </a:lnTo>
                <a:lnTo>
                  <a:pt x="480467" y="157251"/>
                </a:lnTo>
                <a:lnTo>
                  <a:pt x="477094" y="169360"/>
                </a:lnTo>
                <a:lnTo>
                  <a:pt x="475626" y="172238"/>
                </a:lnTo>
                <a:close/>
              </a:path>
            </a:pathLst>
          </a:custGeom>
          <a:solidFill>
            <a:srgbClr val="009544"/>
          </a:solidFill>
        </p:spPr>
        <p:txBody>
          <a:bodyPr wrap="square" lIns="0" tIns="0" rIns="0" bIns="0" rtlCol="0"/>
          <a:lstStyle/>
          <a:p>
            <a:pPr defTabSz="685800"/>
            <a:endParaRPr sz="1350">
              <a:solidFill>
                <a:prstClr val="black"/>
              </a:solidFill>
              <a:latin typeface="Calibri"/>
            </a:endParaRPr>
          </a:p>
        </p:txBody>
      </p:sp>
      <p:sp>
        <p:nvSpPr>
          <p:cNvPr id="20" name="object 20"/>
          <p:cNvSpPr/>
          <p:nvPr/>
        </p:nvSpPr>
        <p:spPr>
          <a:xfrm>
            <a:off x="4925331" y="5602848"/>
            <a:ext cx="2348597" cy="98251"/>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5260809" y="5752570"/>
            <a:ext cx="1670329" cy="98474"/>
          </a:xfrm>
          <a:prstGeom prst="rect">
            <a:avLst/>
          </a:prstGeom>
          <a:blipFill>
            <a:blip r:embed="rId16"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6076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4506" y="1480494"/>
            <a:ext cx="6002438"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1172887" y="2336487"/>
            <a:ext cx="3806720" cy="229774"/>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1470474" y="2664532"/>
            <a:ext cx="2881547" cy="179867"/>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2683638" y="2928852"/>
            <a:ext cx="3013825" cy="163454"/>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5756584" y="2928852"/>
            <a:ext cx="1405739" cy="163231"/>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2683638" y="3172136"/>
            <a:ext cx="1312769" cy="130964"/>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4055528" y="3171800"/>
            <a:ext cx="1267906" cy="163232"/>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2670984" y="3414080"/>
            <a:ext cx="4091393" cy="164012"/>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6820091" y="3414749"/>
            <a:ext cx="1309203" cy="163232"/>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2670983" y="3650442"/>
            <a:ext cx="2276486" cy="162896"/>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5011430" y="3657697"/>
            <a:ext cx="1405740" cy="163232"/>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2677296" y="3899977"/>
            <a:ext cx="4573902" cy="164013"/>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7313334" y="3900647"/>
            <a:ext cx="1353620" cy="163231"/>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4925331" y="5602848"/>
            <a:ext cx="2348597" cy="98251"/>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5260809" y="5752570"/>
            <a:ext cx="1670329" cy="98474"/>
          </a:xfrm>
          <a:prstGeom prst="rect">
            <a:avLst/>
          </a:prstGeom>
          <a:blipFill>
            <a:blip r:embed="rId16"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9286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2992" y="1480443"/>
            <a:ext cx="4305271"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77228" y="2304454"/>
            <a:ext cx="7245019" cy="219167"/>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68854" y="2590276"/>
            <a:ext cx="3675982" cy="22899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73953" y="2976135"/>
            <a:ext cx="7527571" cy="228881"/>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876373" y="3261064"/>
            <a:ext cx="3076898" cy="229886"/>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887053" y="3646923"/>
            <a:ext cx="7340948" cy="229886"/>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884485" y="3932745"/>
            <a:ext cx="4490009" cy="184779"/>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869264" y="4318605"/>
            <a:ext cx="6308096" cy="229886"/>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17223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2991" y="1480494"/>
            <a:ext cx="6214737"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87053" y="2303560"/>
            <a:ext cx="6891236" cy="229886"/>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76744" y="2589382"/>
            <a:ext cx="7506243" cy="220061"/>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69412" y="2875204"/>
            <a:ext cx="1859693" cy="220061"/>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226802" y="3247266"/>
            <a:ext cx="6868771" cy="199182"/>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224681" y="3494979"/>
            <a:ext cx="4467308" cy="199070"/>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226802" y="3842468"/>
            <a:ext cx="6721058" cy="197061"/>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1216642" y="4090180"/>
            <a:ext cx="6756227" cy="196949"/>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224681" y="4338154"/>
            <a:ext cx="7113505" cy="199070"/>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1226801" y="4685643"/>
            <a:ext cx="6318788" cy="19694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403336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1499" y="1598940"/>
            <a:ext cx="6214737" cy="3597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983850" y="2322264"/>
            <a:ext cx="6523003" cy="246298"/>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997844" y="2639682"/>
            <a:ext cx="1275006" cy="236138"/>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336029" y="2982335"/>
            <a:ext cx="4019930" cy="204875"/>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336029" y="3297408"/>
            <a:ext cx="3119256" cy="158430"/>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336029" y="3596852"/>
            <a:ext cx="3273555" cy="204764"/>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336029" y="3912707"/>
            <a:ext cx="2462535" cy="157649"/>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1336029" y="4219966"/>
            <a:ext cx="3528562" cy="196167"/>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336029" y="4527672"/>
            <a:ext cx="2474147" cy="195832"/>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1327655" y="4834483"/>
            <a:ext cx="2431497" cy="19627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0343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8288" y="1500144"/>
            <a:ext cx="1740601" cy="339860"/>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87053" y="2294405"/>
            <a:ext cx="4706900" cy="239041"/>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72538" y="2686963"/>
            <a:ext cx="6473812" cy="232230"/>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87053" y="3076173"/>
            <a:ext cx="6356900" cy="228992"/>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887053" y="3461139"/>
            <a:ext cx="7197072" cy="229886"/>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403960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smtClean="0"/>
              <a:t>Workgroup Members </a:t>
            </a:r>
            <a:endParaRPr lang="en-US" dirty="0"/>
          </a:p>
        </p:txBody>
      </p:sp>
      <p:sp>
        <p:nvSpPr>
          <p:cNvPr id="5" name="Text Placeholder 4"/>
          <p:cNvSpPr>
            <a:spLocks noGrp="1"/>
          </p:cNvSpPr>
          <p:nvPr>
            <p:ph type="body" sz="quarter" idx="13"/>
          </p:nvPr>
        </p:nvSpPr>
        <p:spPr>
          <a:xfrm>
            <a:off x="647700" y="2667000"/>
            <a:ext cx="8229600" cy="3429000"/>
          </a:xfrm>
        </p:spPr>
        <p:txBody>
          <a:bodyPr>
            <a:normAutofit fontScale="92500" lnSpcReduction="20000"/>
          </a:bodyPr>
          <a:lstStyle/>
          <a:p>
            <a:r>
              <a:rPr lang="en-US" dirty="0" smtClean="0"/>
              <a:t>If using phone to call in, ensure video and phone are linked. Otherwise disconnect, and reconnect audio with option for Zoom to call you.</a:t>
            </a:r>
          </a:p>
          <a:p>
            <a:r>
              <a:rPr lang="en-US" dirty="0" smtClean="0"/>
              <a:t>Introduce yourself via chat with name, title, role, &amp; a hope you have for today. </a:t>
            </a:r>
          </a:p>
          <a:p>
            <a:r>
              <a:rPr lang="en-US" dirty="0" smtClean="0"/>
              <a:t>Please add *Member* after your name. </a:t>
            </a:r>
          </a:p>
          <a:p>
            <a:r>
              <a:rPr lang="en-US" dirty="0" smtClean="0"/>
              <a:t>Connect your video &amp; phone if unconnected.  </a:t>
            </a:r>
          </a:p>
          <a:p>
            <a:endParaRPr lang="en-US" dirty="0" smtClean="0"/>
          </a:p>
          <a:p>
            <a:endParaRPr lang="en-US" dirty="0" smtClean="0"/>
          </a:p>
          <a:p>
            <a:endParaRPr lang="en-US" dirty="0"/>
          </a:p>
        </p:txBody>
      </p:sp>
    </p:spTree>
    <p:extLst>
      <p:ext uri="{BB962C8B-B14F-4D97-AF65-F5344CB8AC3E}">
        <p14:creationId xmlns:p14="http://schemas.microsoft.com/office/powerpoint/2010/main" val="130239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1905000"/>
            <a:ext cx="8229600" cy="838200"/>
          </a:xfrm>
        </p:spPr>
        <p:txBody>
          <a:bodyPr>
            <a:normAutofit/>
          </a:bodyPr>
          <a:lstStyle/>
          <a:p>
            <a:pPr marL="0" indent="0" algn="ctr">
              <a:buNone/>
            </a:pPr>
            <a:r>
              <a:rPr lang="en-US" sz="4400" dirty="0" smtClean="0"/>
              <a:t>Break </a:t>
            </a:r>
          </a:p>
          <a:p>
            <a:pPr marL="0" indent="0" algn="ctr">
              <a:buNone/>
            </a:pPr>
            <a:endParaRPr lang="en-US" dirty="0" smtClean="0"/>
          </a:p>
          <a:p>
            <a:pPr marL="0" indent="0" algn="ctr">
              <a:buNone/>
            </a:pPr>
            <a:r>
              <a:rPr lang="en-US" dirty="0" smtClean="0"/>
              <a:t> </a:t>
            </a:r>
          </a:p>
          <a:p>
            <a:pPr marL="0" indent="0" algn="ctr">
              <a:buNone/>
            </a:pPr>
            <a:endParaRPr lang="en-US" dirty="0"/>
          </a:p>
          <a:p>
            <a:pPr algn="ctr"/>
            <a:endParaRPr lang="en-US" dirty="0"/>
          </a:p>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Add-in 9" title="EasyTimer"/>
              <p:cNvGraphicFramePr>
                <a:graphicFrameLocks noGrp="1"/>
              </p:cNvGraphicFramePr>
              <p:nvPr>
                <p:extLst>
                  <p:ext uri="{D42A27DB-BD31-4B8C-83A1-F6EECF244321}">
                    <p14:modId xmlns:p14="http://schemas.microsoft.com/office/powerpoint/2010/main" val="4001246644"/>
                  </p:ext>
                </p:extLst>
              </p:nvPr>
            </p:nvGraphicFramePr>
            <p:xfrm>
              <a:off x="3505200" y="4393953"/>
              <a:ext cx="3482439" cy="1981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0" name="Add-in 9" title="EasyTimer"/>
              <p:cNvPicPr>
                <a:picLocks noGrp="1" noRot="1" noChangeAspect="1" noMove="1" noResize="1" noEditPoints="1" noAdjustHandles="1" noChangeArrowheads="1" noChangeShapeType="1"/>
              </p:cNvPicPr>
              <p:nvPr/>
            </p:nvPicPr>
            <p:blipFill>
              <a:blip r:embed="rId3"/>
              <a:stretch>
                <a:fillRect/>
              </a:stretch>
            </p:blipFill>
            <p:spPr>
              <a:xfrm>
                <a:off x="3505200" y="4393953"/>
                <a:ext cx="3482439" cy="1981200"/>
              </a:xfrm>
              <a:prstGeom prst="rect">
                <a:avLst/>
              </a:prstGeom>
            </p:spPr>
          </p:pic>
        </mc:Fallback>
      </mc:AlternateContent>
      <p:sp>
        <p:nvSpPr>
          <p:cNvPr id="4" name="TextBox 3"/>
          <p:cNvSpPr txBox="1"/>
          <p:nvPr/>
        </p:nvSpPr>
        <p:spPr>
          <a:xfrm>
            <a:off x="1042121" y="2743200"/>
            <a:ext cx="7364557" cy="1569660"/>
          </a:xfrm>
          <a:prstGeom prst="rect">
            <a:avLst/>
          </a:prstGeom>
          <a:noFill/>
        </p:spPr>
        <p:txBody>
          <a:bodyPr wrap="square" rtlCol="0">
            <a:spAutoFit/>
          </a:bodyPr>
          <a:lstStyle/>
          <a:p>
            <a:pPr algn="ctr"/>
            <a:r>
              <a:rPr lang="en-US" sz="3200" b="1" dirty="0" smtClean="0"/>
              <a:t>Just arriving (or rejoining)? </a:t>
            </a:r>
          </a:p>
          <a:p>
            <a:pPr algn="ctr"/>
            <a:r>
              <a:rPr lang="en-US" sz="3200" b="1" dirty="0" smtClean="0"/>
              <a:t>We’re on a 10-minute break. </a:t>
            </a:r>
          </a:p>
          <a:p>
            <a:pPr algn="ctr"/>
            <a:r>
              <a:rPr lang="en-US" sz="3200" b="1" dirty="0" smtClean="0"/>
              <a:t>We will resume the meeting shortly.</a:t>
            </a:r>
          </a:p>
        </p:txBody>
      </p:sp>
    </p:spTree>
    <p:extLst>
      <p:ext uri="{BB962C8B-B14F-4D97-AF65-F5344CB8AC3E}">
        <p14:creationId xmlns:p14="http://schemas.microsoft.com/office/powerpoint/2010/main" val="268980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2909" y="82357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ctrTitle"/>
          </p:nvPr>
        </p:nvSpPr>
        <p:spPr>
          <a:xfrm>
            <a:off x="2971800" y="2667000"/>
            <a:ext cx="6096000" cy="881653"/>
          </a:xfrm>
        </p:spPr>
        <p:txBody>
          <a:bodyPr/>
          <a:lstStyle/>
          <a:p>
            <a:r>
              <a:rPr lang="en-US" dirty="0"/>
              <a:t>Supporting better care for </a:t>
            </a:r>
            <a:r>
              <a:rPr lang="en-US" dirty="0" smtClean="0"/>
              <a:t>children </a:t>
            </a:r>
            <a:r>
              <a:rPr lang="en-US" dirty="0"/>
              <a:t>and </a:t>
            </a:r>
            <a:r>
              <a:rPr lang="en-US" dirty="0" smtClean="0"/>
              <a:t>youth in foster care:</a:t>
            </a:r>
            <a:r>
              <a:rPr lang="en-US" dirty="0"/>
              <a:t/>
            </a:r>
            <a:br>
              <a:rPr lang="en-US" dirty="0"/>
            </a:br>
            <a:r>
              <a:rPr lang="en-US" dirty="0" smtClean="0"/>
              <a:t>Washington State’s Integrated FC Program </a:t>
            </a:r>
            <a:endParaRPr lang="en-US" dirty="0"/>
          </a:p>
        </p:txBody>
      </p:sp>
      <p:sp>
        <p:nvSpPr>
          <p:cNvPr id="3" name="Subtitle 2"/>
          <p:cNvSpPr>
            <a:spLocks noGrp="1"/>
          </p:cNvSpPr>
          <p:nvPr>
            <p:ph type="subTitle" idx="1"/>
          </p:nvPr>
        </p:nvSpPr>
        <p:spPr>
          <a:xfrm>
            <a:off x="4114800" y="4640825"/>
            <a:ext cx="4648200" cy="381920"/>
          </a:xfrm>
        </p:spPr>
        <p:txBody>
          <a:bodyPr/>
          <a:lstStyle/>
          <a:p>
            <a:r>
              <a:rPr lang="en-US" dirty="0"/>
              <a:t>Presentation to the CA Foster Care Model of Care Workgroup</a:t>
            </a:r>
          </a:p>
          <a:p>
            <a:endParaRPr lang="en-US" dirty="0"/>
          </a:p>
        </p:txBody>
      </p:sp>
    </p:spTree>
    <p:extLst>
      <p:ext uri="{BB962C8B-B14F-4D97-AF65-F5344CB8AC3E}">
        <p14:creationId xmlns:p14="http://schemas.microsoft.com/office/powerpoint/2010/main" val="45985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3953"/>
            <a:ext cx="5715000" cy="609599"/>
          </a:xfrm>
        </p:spPr>
        <p:txBody>
          <a:bodyPr/>
          <a:lstStyle/>
          <a:p>
            <a:r>
              <a:rPr lang="en-US" dirty="0" smtClean="0"/>
              <a:t>Who we serve</a:t>
            </a:r>
            <a:endParaRPr lang="en-US" dirty="0"/>
          </a:p>
        </p:txBody>
      </p:sp>
      <p:graphicFrame>
        <p:nvGraphicFramePr>
          <p:cNvPr id="4" name="Content Placeholder 14"/>
          <p:cNvGraphicFramePr>
            <a:graphicFrameLocks noGrp="1"/>
          </p:cNvGraphicFramePr>
          <p:nvPr>
            <p:ph idx="1"/>
            <p:extLst/>
          </p:nvPr>
        </p:nvGraphicFramePr>
        <p:xfrm>
          <a:off x="-48684" y="1124125"/>
          <a:ext cx="4953000" cy="508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0040" y="4618447"/>
            <a:ext cx="20397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E6E6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E6E6E"/>
                </a:solidFill>
                <a:effectLst/>
                <a:uLnTx/>
                <a:uFillTx/>
                <a:latin typeface="Arial"/>
                <a:ea typeface="+mn-ea"/>
                <a:cs typeface="Arial"/>
              </a:rPr>
              <a:t>Average age 10 </a:t>
            </a:r>
          </a:p>
        </p:txBody>
      </p:sp>
      <p:graphicFrame>
        <p:nvGraphicFramePr>
          <p:cNvPr id="9" name="Chart 8"/>
          <p:cNvGraphicFramePr/>
          <p:nvPr>
            <p:extLst/>
          </p:nvPr>
        </p:nvGraphicFramePr>
        <p:xfrm>
          <a:off x="4800600" y="1600200"/>
          <a:ext cx="4267199" cy="4114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nvPr>
        </p:nvGraphicFramePr>
        <p:xfrm>
          <a:off x="-48684" y="838200"/>
          <a:ext cx="2781300" cy="26506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786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458200" cy="4800600"/>
          </a:xfrm>
        </p:spPr>
        <p:txBody>
          <a:bodyPr/>
          <a:lstStyle/>
          <a:p>
            <a:pPr marL="0" indent="0">
              <a:buNone/>
            </a:pPr>
            <a:r>
              <a:rPr lang="en-US" dirty="0" smtClean="0"/>
              <a:t>Statewide Sole Source Trauma Informed Integrated Model</a:t>
            </a:r>
          </a:p>
          <a:p>
            <a:pPr lvl="1"/>
            <a:r>
              <a:rPr lang="en-US" dirty="0"/>
              <a:t>Dental </a:t>
            </a:r>
            <a:r>
              <a:rPr lang="en-US" dirty="0" smtClean="0"/>
              <a:t>and </a:t>
            </a:r>
            <a:r>
              <a:rPr lang="en-US" dirty="0"/>
              <a:t>a few other services carved </a:t>
            </a:r>
            <a:r>
              <a:rPr lang="en-US" dirty="0" smtClean="0"/>
              <a:t>out</a:t>
            </a:r>
            <a:endParaRPr lang="en-US" dirty="0"/>
          </a:p>
          <a:p>
            <a:pPr>
              <a:buFont typeface="Wingdings" panose="05000000000000000000" pitchFamily="2" charset="2"/>
              <a:buChar char="ü"/>
            </a:pPr>
            <a:r>
              <a:rPr lang="en-US" dirty="0" smtClean="0"/>
              <a:t>4/01/2016 medical, pharmacy, vision, low to moderate </a:t>
            </a:r>
            <a:r>
              <a:rPr lang="en-US" dirty="0"/>
              <a:t>b</a:t>
            </a:r>
            <a:r>
              <a:rPr lang="en-US" dirty="0" smtClean="0"/>
              <a:t>ehavioral health </a:t>
            </a:r>
          </a:p>
          <a:p>
            <a:pPr>
              <a:buFont typeface="Wingdings" panose="05000000000000000000" pitchFamily="2" charset="2"/>
              <a:buChar char="ü"/>
            </a:pPr>
            <a:r>
              <a:rPr lang="en-US" dirty="0" smtClean="0"/>
              <a:t>01/1/2019 intensive </a:t>
            </a:r>
            <a:r>
              <a:rPr lang="en-US" dirty="0"/>
              <a:t>b</a:t>
            </a:r>
            <a:r>
              <a:rPr lang="en-US" dirty="0" smtClean="0"/>
              <a:t>ehavioral health included</a:t>
            </a:r>
            <a:endParaRPr lang="en-US" dirty="0"/>
          </a:p>
          <a:p>
            <a:pPr marL="0" indent="0">
              <a:buNone/>
            </a:pPr>
            <a:r>
              <a:rPr lang="en-US" dirty="0" smtClean="0"/>
              <a:t>Legislatively mandated and funded through $$Medicaid and Block </a:t>
            </a:r>
            <a:r>
              <a:rPr lang="en-US" dirty="0"/>
              <a:t>G</a:t>
            </a:r>
            <a:r>
              <a:rPr lang="en-US" dirty="0" smtClean="0"/>
              <a:t>rant/Wrap Around</a:t>
            </a:r>
            <a:endParaRPr lang="en-US" dirty="0"/>
          </a:p>
        </p:txBody>
      </p:sp>
      <p:sp>
        <p:nvSpPr>
          <p:cNvPr id="3" name="Title 2"/>
          <p:cNvSpPr>
            <a:spLocks noGrp="1"/>
          </p:cNvSpPr>
          <p:nvPr>
            <p:ph type="title"/>
          </p:nvPr>
        </p:nvSpPr>
        <p:spPr/>
        <p:txBody>
          <a:bodyPr/>
          <a:lstStyle/>
          <a:p>
            <a:r>
              <a:rPr lang="en-US" dirty="0"/>
              <a:t>Description</a:t>
            </a:r>
          </a:p>
        </p:txBody>
      </p:sp>
    </p:spTree>
    <p:extLst>
      <p:ext uri="{BB962C8B-B14F-4D97-AF65-F5344CB8AC3E}">
        <p14:creationId xmlns:p14="http://schemas.microsoft.com/office/powerpoint/2010/main" val="236053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3400" y="1524000"/>
          <a:ext cx="8534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Timeline to Sole Source Managed Care </a:t>
            </a:r>
            <a:endParaRPr lang="en-US" dirty="0"/>
          </a:p>
        </p:txBody>
      </p:sp>
    </p:spTree>
    <p:extLst>
      <p:ext uri="{BB962C8B-B14F-4D97-AF65-F5344CB8AC3E}">
        <p14:creationId xmlns:p14="http://schemas.microsoft.com/office/powerpoint/2010/main" val="33370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187"/>
            <a:ext cx="5715000" cy="609599"/>
          </a:xfrm>
        </p:spPr>
        <p:txBody>
          <a:bodyPr/>
          <a:lstStyle/>
          <a:p>
            <a:r>
              <a:rPr lang="en-US" dirty="0" smtClean="0"/>
              <a:t>Why we do what we do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202" r="20774" b="89598"/>
          <a:stretch/>
        </p:blipFill>
        <p:spPr>
          <a:xfrm>
            <a:off x="304800" y="1139481"/>
            <a:ext cx="3706587" cy="572275"/>
          </a:xfrm>
          <a:prstGeom prst="rect">
            <a:avLst/>
          </a:prstGeom>
        </p:spPr>
      </p:pic>
      <p:pic>
        <p:nvPicPr>
          <p:cNvPr id="7" name="Picture 6"/>
          <p:cNvPicPr>
            <a:picLocks noChangeAspect="1"/>
          </p:cNvPicPr>
          <p:nvPr/>
        </p:nvPicPr>
        <p:blipFill>
          <a:blip r:embed="rId4"/>
          <a:stretch>
            <a:fillRect/>
          </a:stretch>
        </p:blipFill>
        <p:spPr>
          <a:xfrm>
            <a:off x="276225" y="1828800"/>
            <a:ext cx="6609565" cy="3906316"/>
          </a:xfrm>
          <a:prstGeom prst="rect">
            <a:avLst/>
          </a:prstGeom>
        </p:spPr>
      </p:pic>
    </p:spTree>
    <p:extLst>
      <p:ext uri="{BB962C8B-B14F-4D97-AF65-F5344CB8AC3E}">
        <p14:creationId xmlns:p14="http://schemas.microsoft.com/office/powerpoint/2010/main" val="346661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and </a:t>
            </a:r>
            <a:r>
              <a:rPr lang="en-US" sz="3200" dirty="0"/>
              <a:t>Success</a:t>
            </a:r>
            <a:r>
              <a:rPr lang="en-US" sz="3200" dirty="0" smtClean="0"/>
              <a:t>:</a:t>
            </a:r>
            <a:br>
              <a:rPr lang="en-US" sz="3200" dirty="0" smtClean="0"/>
            </a:br>
            <a:r>
              <a:rPr lang="en-US" sz="3200" dirty="0" smtClean="0"/>
              <a:t>Key </a:t>
            </a:r>
            <a:r>
              <a:rPr lang="en-US" sz="3200" dirty="0"/>
              <a:t>lessons learned planning &amp; pre-launch </a:t>
            </a:r>
            <a:br>
              <a:rPr lang="en-US" sz="3200" dirty="0"/>
            </a:br>
            <a:endParaRPr lang="en-US" sz="3200" dirty="0"/>
          </a:p>
        </p:txBody>
      </p:sp>
      <p:sp>
        <p:nvSpPr>
          <p:cNvPr id="3" name="Content Placeholder 2"/>
          <p:cNvSpPr>
            <a:spLocks noGrp="1"/>
          </p:cNvSpPr>
          <p:nvPr>
            <p:ph idx="1"/>
          </p:nvPr>
        </p:nvSpPr>
        <p:spPr>
          <a:xfrm>
            <a:off x="381000" y="1981200"/>
            <a:ext cx="8458200" cy="4571999"/>
          </a:xfrm>
        </p:spPr>
        <p:txBody>
          <a:bodyPr/>
          <a:lstStyle/>
          <a:p>
            <a:r>
              <a:rPr lang="en-US" dirty="0" smtClean="0"/>
              <a:t>Communication </a:t>
            </a:r>
          </a:p>
          <a:p>
            <a:r>
              <a:rPr lang="en-US" dirty="0" smtClean="0"/>
              <a:t>Strong state agency partnership</a:t>
            </a:r>
          </a:p>
          <a:p>
            <a:r>
              <a:rPr lang="en-US" dirty="0" smtClean="0"/>
              <a:t>Good data</a:t>
            </a:r>
          </a:p>
          <a:p>
            <a:r>
              <a:rPr lang="en-US" dirty="0" smtClean="0"/>
              <a:t>Limit carve outs </a:t>
            </a:r>
          </a:p>
        </p:txBody>
      </p:sp>
    </p:spTree>
    <p:extLst>
      <p:ext uri="{BB962C8B-B14F-4D97-AF65-F5344CB8AC3E}">
        <p14:creationId xmlns:p14="http://schemas.microsoft.com/office/powerpoint/2010/main" val="68911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715000" cy="609599"/>
          </a:xfrm>
        </p:spPr>
        <p:txBody>
          <a:bodyPr/>
          <a:lstStyle/>
          <a:p>
            <a:r>
              <a:rPr lang="en-US" sz="3200" dirty="0" smtClean="0"/>
              <a:t>Challenges and Success</a:t>
            </a:r>
            <a:r>
              <a:rPr lang="en-US" sz="3200" dirty="0"/>
              <a:t>: </a:t>
            </a:r>
            <a:r>
              <a:rPr lang="en-US" sz="3200" dirty="0" smtClean="0"/>
              <a:t/>
            </a:r>
            <a:br>
              <a:rPr lang="en-US" sz="3200" dirty="0" smtClean="0"/>
            </a:br>
            <a:r>
              <a:rPr lang="en-US" sz="3200" dirty="0" smtClean="0"/>
              <a:t>Key </a:t>
            </a:r>
            <a:r>
              <a:rPr lang="en-US" sz="3200" dirty="0"/>
              <a:t>lessons learned early implementation</a:t>
            </a:r>
            <a:br>
              <a:rPr lang="en-US" sz="3200" dirty="0"/>
            </a:br>
            <a:endParaRPr lang="en-US" sz="3200" dirty="0"/>
          </a:p>
        </p:txBody>
      </p:sp>
      <p:sp>
        <p:nvSpPr>
          <p:cNvPr id="3" name="Content Placeholder 2"/>
          <p:cNvSpPr>
            <a:spLocks noGrp="1"/>
          </p:cNvSpPr>
          <p:nvPr>
            <p:ph idx="1"/>
          </p:nvPr>
        </p:nvSpPr>
        <p:spPr/>
        <p:txBody>
          <a:bodyPr/>
          <a:lstStyle/>
          <a:p>
            <a:r>
              <a:rPr lang="en-US" sz="2400" dirty="0" smtClean="0"/>
              <a:t>Partner </a:t>
            </a:r>
            <a:r>
              <a:rPr lang="en-US" sz="2400" dirty="0"/>
              <a:t>with state agency for training and development of </a:t>
            </a:r>
            <a:r>
              <a:rPr lang="en-US" sz="2400" dirty="0" smtClean="0"/>
              <a:t>program, statewide roadshows</a:t>
            </a:r>
            <a:endParaRPr lang="en-US" sz="2400" dirty="0"/>
          </a:p>
          <a:p>
            <a:r>
              <a:rPr lang="en-US" sz="2400" dirty="0" smtClean="0"/>
              <a:t>Team Design: balance </a:t>
            </a:r>
            <a:r>
              <a:rPr lang="en-US" sz="2400" dirty="0"/>
              <a:t>of child welfare experience and health care delivery system experience. </a:t>
            </a:r>
          </a:p>
          <a:p>
            <a:r>
              <a:rPr lang="en-US" sz="2400" dirty="0"/>
              <a:t>Focus on </a:t>
            </a:r>
            <a:r>
              <a:rPr lang="en-US" sz="2400" dirty="0" smtClean="0"/>
              <a:t>behavioral health care </a:t>
            </a:r>
            <a:endParaRPr lang="en-US" sz="2400" dirty="0"/>
          </a:p>
          <a:p>
            <a:r>
              <a:rPr lang="en-US" sz="2400" dirty="0"/>
              <a:t>D</a:t>
            </a:r>
            <a:r>
              <a:rPr lang="en-US" sz="2400" dirty="0" smtClean="0"/>
              <a:t>ata </a:t>
            </a:r>
            <a:r>
              <a:rPr lang="en-US" sz="2400" dirty="0"/>
              <a:t>risk stratification </a:t>
            </a:r>
            <a:r>
              <a:rPr lang="en-US" sz="2400" dirty="0" smtClean="0"/>
              <a:t>with child welfare data</a:t>
            </a:r>
          </a:p>
          <a:p>
            <a:r>
              <a:rPr lang="en-US" sz="2400" dirty="0" smtClean="0"/>
              <a:t>Zero Suicide: Protocols, </a:t>
            </a:r>
            <a:r>
              <a:rPr lang="en-US" sz="2400" dirty="0"/>
              <a:t>Columbia Suicide Screening </a:t>
            </a:r>
          </a:p>
          <a:p>
            <a:r>
              <a:rPr lang="en-US" sz="2400" dirty="0" smtClean="0"/>
              <a:t>Screen </a:t>
            </a:r>
            <a:r>
              <a:rPr lang="en-US" sz="2400" dirty="0"/>
              <a:t>for social </a:t>
            </a:r>
            <a:r>
              <a:rPr lang="en-US" sz="2400" dirty="0" smtClean="0"/>
              <a:t>determinants </a:t>
            </a:r>
            <a:r>
              <a:rPr lang="en-US" sz="2400" dirty="0"/>
              <a:t>of health </a:t>
            </a:r>
          </a:p>
          <a:p>
            <a:r>
              <a:rPr lang="en-US" sz="2400" dirty="0" smtClean="0"/>
              <a:t>Develop </a:t>
            </a:r>
            <a:r>
              <a:rPr lang="en-US" sz="2400" dirty="0"/>
              <a:t>screening process with </a:t>
            </a:r>
            <a:r>
              <a:rPr lang="en-US" sz="2400" dirty="0" smtClean="0"/>
              <a:t>the state </a:t>
            </a:r>
            <a:endParaRPr lang="en-US" sz="2400" dirty="0"/>
          </a:p>
          <a:p>
            <a:endParaRPr lang="en-US" sz="2400" dirty="0" smtClean="0"/>
          </a:p>
        </p:txBody>
      </p:sp>
    </p:spTree>
    <p:extLst>
      <p:ext uri="{BB962C8B-B14F-4D97-AF65-F5344CB8AC3E}">
        <p14:creationId xmlns:p14="http://schemas.microsoft.com/office/powerpoint/2010/main" val="308574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Success: Challenges</a:t>
            </a:r>
            <a:endParaRPr lang="en-US" dirty="0"/>
          </a:p>
        </p:txBody>
      </p:sp>
      <p:sp>
        <p:nvSpPr>
          <p:cNvPr id="3" name="Content Placeholder 2"/>
          <p:cNvSpPr>
            <a:spLocks noGrp="1"/>
          </p:cNvSpPr>
          <p:nvPr>
            <p:ph idx="1"/>
          </p:nvPr>
        </p:nvSpPr>
        <p:spPr>
          <a:xfrm>
            <a:off x="381000" y="1905000"/>
            <a:ext cx="8458200" cy="4571999"/>
          </a:xfrm>
        </p:spPr>
        <p:txBody>
          <a:bodyPr/>
          <a:lstStyle/>
          <a:p>
            <a:r>
              <a:rPr lang="en-US" sz="2800" dirty="0" smtClean="0"/>
              <a:t>Length of time to get things done with multiple agencies and stakeholders</a:t>
            </a:r>
          </a:p>
          <a:p>
            <a:r>
              <a:rPr lang="en-US" sz="2800" dirty="0" smtClean="0"/>
              <a:t>Data agreements and data sharing</a:t>
            </a:r>
          </a:p>
          <a:p>
            <a:r>
              <a:rPr lang="en-US" sz="2800" dirty="0" smtClean="0"/>
              <a:t>Contract language intent didn’t match with reality  </a:t>
            </a:r>
          </a:p>
          <a:p>
            <a:r>
              <a:rPr lang="en-US" sz="2800" dirty="0" smtClean="0"/>
              <a:t>Getting people to call us, shifting view that MCO is helpful </a:t>
            </a:r>
          </a:p>
          <a:p>
            <a:r>
              <a:rPr lang="en-US" sz="2800" dirty="0" smtClean="0"/>
              <a:t>Role clarity with stakeholders</a:t>
            </a:r>
          </a:p>
          <a:p>
            <a:endParaRPr lang="en-US" sz="2800" dirty="0" smtClean="0"/>
          </a:p>
          <a:p>
            <a:endParaRPr lang="en-US" dirty="0" smtClean="0"/>
          </a:p>
          <a:p>
            <a:endParaRPr lang="en-US" dirty="0"/>
          </a:p>
        </p:txBody>
      </p:sp>
    </p:spTree>
    <p:extLst>
      <p:ext uri="{BB962C8B-B14F-4D97-AF65-F5344CB8AC3E}">
        <p14:creationId xmlns:p14="http://schemas.microsoft.com/office/powerpoint/2010/main" val="19550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dirty="0" smtClean="0"/>
              <a:t>Supported, </a:t>
            </a:r>
            <a:r>
              <a:rPr lang="en-US" dirty="0"/>
              <a:t>Who Opposed</a:t>
            </a:r>
            <a:br>
              <a:rPr lang="en-US" dirty="0"/>
            </a:br>
            <a:endParaRPr lang="en-US" dirty="0"/>
          </a:p>
        </p:txBody>
      </p:sp>
      <p:sp>
        <p:nvSpPr>
          <p:cNvPr id="3" name="Content Placeholder 2"/>
          <p:cNvSpPr>
            <a:spLocks noGrp="1"/>
          </p:cNvSpPr>
          <p:nvPr>
            <p:ph idx="1"/>
          </p:nvPr>
        </p:nvSpPr>
        <p:spPr>
          <a:xfrm>
            <a:off x="381000" y="1752600"/>
            <a:ext cx="8458200" cy="4571999"/>
          </a:xfrm>
        </p:spPr>
        <p:txBody>
          <a:bodyPr/>
          <a:lstStyle/>
          <a:p>
            <a:r>
              <a:rPr lang="en-US" sz="2400" dirty="0" smtClean="0"/>
              <a:t>Bipartisan legislature support </a:t>
            </a:r>
          </a:p>
          <a:p>
            <a:r>
              <a:rPr lang="en-US" sz="2400" dirty="0" smtClean="0"/>
              <a:t>Child welfare agency support</a:t>
            </a:r>
          </a:p>
          <a:p>
            <a:r>
              <a:rPr lang="en-US" sz="2400" dirty="0" smtClean="0"/>
              <a:t>Medicaid agency support </a:t>
            </a:r>
          </a:p>
          <a:p>
            <a:r>
              <a:rPr lang="en-US" sz="2400" dirty="0" smtClean="0"/>
              <a:t>Stakeholder communication and opportunities for feedback</a:t>
            </a:r>
          </a:p>
          <a:p>
            <a:pPr marL="0" indent="0">
              <a:buNone/>
            </a:pPr>
            <a:r>
              <a:rPr lang="en-US" sz="2400" dirty="0" smtClean="0"/>
              <a:t>Minimal opposition but there was some</a:t>
            </a:r>
          </a:p>
          <a:p>
            <a:r>
              <a:rPr lang="en-US" sz="2400" dirty="0" smtClean="0"/>
              <a:t>Initial fear of managed care</a:t>
            </a:r>
          </a:p>
          <a:p>
            <a:r>
              <a:rPr lang="en-US" sz="2400" dirty="0" smtClean="0"/>
              <a:t>Union concerns over scope of work </a:t>
            </a:r>
          </a:p>
          <a:p>
            <a:r>
              <a:rPr lang="en-US" sz="2400" dirty="0" smtClean="0"/>
              <a:t>Regional Service Areas/County based system</a:t>
            </a:r>
            <a:endParaRPr lang="en-US" sz="2400" dirty="0"/>
          </a:p>
        </p:txBody>
      </p:sp>
    </p:spTree>
    <p:extLst>
      <p:ext uri="{BB962C8B-B14F-4D97-AF65-F5344CB8AC3E}">
        <p14:creationId xmlns:p14="http://schemas.microsoft.com/office/powerpoint/2010/main" val="301372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smtClean="0"/>
              <a:t>Public </a:t>
            </a:r>
            <a:endParaRPr lang="en-US" dirty="0"/>
          </a:p>
        </p:txBody>
      </p:sp>
      <p:sp>
        <p:nvSpPr>
          <p:cNvPr id="5" name="Text Placeholder 4"/>
          <p:cNvSpPr>
            <a:spLocks noGrp="1"/>
          </p:cNvSpPr>
          <p:nvPr>
            <p:ph type="body" sz="quarter" idx="13"/>
          </p:nvPr>
        </p:nvSpPr>
        <p:spPr>
          <a:xfrm>
            <a:off x="647700" y="2743200"/>
            <a:ext cx="8229600" cy="3352800"/>
          </a:xfrm>
        </p:spPr>
        <p:txBody>
          <a:bodyPr>
            <a:normAutofit fontScale="92500" lnSpcReduction="10000"/>
          </a:bodyPr>
          <a:lstStyle/>
          <a:p>
            <a:r>
              <a:rPr lang="en-US" dirty="0" smtClean="0"/>
              <a:t>Thank you for joining. </a:t>
            </a:r>
          </a:p>
          <a:p>
            <a:r>
              <a:rPr lang="en-US" dirty="0" smtClean="0"/>
              <a:t>You’ll be placed on mute &amp; your video turned off until the comment portion. </a:t>
            </a:r>
          </a:p>
          <a:p>
            <a:r>
              <a:rPr lang="en-US" dirty="0" smtClean="0"/>
              <a:t>Please email </a:t>
            </a:r>
            <a:r>
              <a:rPr lang="en-US" u="sng" dirty="0" smtClean="0">
                <a:hlinkClick r:id="rId2"/>
              </a:rPr>
              <a:t>CalAIMFoster@dhcs.ca.gov</a:t>
            </a:r>
            <a:r>
              <a:rPr lang="en-US" u="sng" dirty="0" smtClean="0"/>
              <a:t> </a:t>
            </a:r>
            <a:r>
              <a:rPr lang="en-US" dirty="0" smtClean="0"/>
              <a:t>with comments during the meeting and reference the agenda item. Email will be checked after the meeting.</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2928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and Success: What would you have done differently </a:t>
            </a:r>
            <a:r>
              <a:rPr lang="en-US" dirty="0" smtClean="0"/>
              <a:t/>
            </a:r>
            <a:br>
              <a:rPr lang="en-US" dirty="0" smtClean="0"/>
            </a:br>
            <a:endParaRPr lang="en-US" dirty="0"/>
          </a:p>
        </p:txBody>
      </p:sp>
      <p:sp>
        <p:nvSpPr>
          <p:cNvPr id="3" name="Content Placeholder 2"/>
          <p:cNvSpPr>
            <a:spLocks noGrp="1"/>
          </p:cNvSpPr>
          <p:nvPr>
            <p:ph idx="1"/>
          </p:nvPr>
        </p:nvSpPr>
        <p:spPr>
          <a:xfrm>
            <a:off x="358422" y="2133601"/>
            <a:ext cx="8458200" cy="3810000"/>
          </a:xfrm>
        </p:spPr>
        <p:txBody>
          <a:bodyPr/>
          <a:lstStyle/>
          <a:p>
            <a:r>
              <a:rPr lang="en-US" sz="2800" dirty="0" smtClean="0"/>
              <a:t>Data sharing implementation pre-go live </a:t>
            </a:r>
          </a:p>
          <a:p>
            <a:r>
              <a:rPr lang="en-US" sz="2800" dirty="0" smtClean="0"/>
              <a:t>Phased in approach worked for this type of implementation </a:t>
            </a:r>
          </a:p>
          <a:p>
            <a:r>
              <a:rPr lang="en-US" sz="2800" dirty="0" smtClean="0"/>
              <a:t>Design fully integrated program  – Dental, transportation, behavioral health </a:t>
            </a:r>
          </a:p>
          <a:p>
            <a:r>
              <a:rPr lang="en-US" sz="2800" dirty="0" smtClean="0"/>
              <a:t>Equity framework, culturally responsive programs</a:t>
            </a:r>
          </a:p>
          <a:p>
            <a:r>
              <a:rPr lang="en-US" sz="2800" dirty="0" smtClean="0"/>
              <a:t>Staffing and leadership </a:t>
            </a:r>
            <a:endParaRPr lang="en-US" sz="2800" dirty="0"/>
          </a:p>
        </p:txBody>
      </p:sp>
    </p:spTree>
    <p:extLst>
      <p:ext uri="{BB962C8B-B14F-4D97-AF65-F5344CB8AC3E}">
        <p14:creationId xmlns:p14="http://schemas.microsoft.com/office/powerpoint/2010/main" val="366739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44"/>
            <a:ext cx="5715000" cy="609599"/>
          </a:xfrm>
        </p:spPr>
        <p:txBody>
          <a:bodyPr/>
          <a:lstStyle/>
          <a:p>
            <a:r>
              <a:rPr lang="en-US" dirty="0" smtClean="0"/>
              <a:t>Customized Program</a:t>
            </a:r>
            <a:endParaRPr lang="en-US" dirty="0"/>
          </a:p>
        </p:txBody>
      </p:sp>
      <p:pic>
        <p:nvPicPr>
          <p:cNvPr id="4" name="Picture 3"/>
          <p:cNvPicPr>
            <a:picLocks noChangeAspect="1"/>
          </p:cNvPicPr>
          <p:nvPr/>
        </p:nvPicPr>
        <p:blipFill>
          <a:blip r:embed="rId3"/>
          <a:stretch>
            <a:fillRect/>
          </a:stretch>
        </p:blipFill>
        <p:spPr>
          <a:xfrm>
            <a:off x="3429857" y="1510961"/>
            <a:ext cx="2219752" cy="2361512"/>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6650" y="923107"/>
            <a:ext cx="2667899" cy="3429000"/>
          </a:xfrm>
          <a:prstGeom prst="rect">
            <a:avLst/>
          </a:prstGeom>
        </p:spPr>
      </p:pic>
      <p:pic>
        <p:nvPicPr>
          <p:cNvPr id="7" name="Picture 6"/>
          <p:cNvPicPr>
            <a:picLocks noChangeAspect="1"/>
          </p:cNvPicPr>
          <p:nvPr/>
        </p:nvPicPr>
        <p:blipFill>
          <a:blip r:embed="rId5"/>
          <a:stretch>
            <a:fillRect/>
          </a:stretch>
        </p:blipFill>
        <p:spPr>
          <a:xfrm>
            <a:off x="6019800" y="1201777"/>
            <a:ext cx="2191056" cy="3581900"/>
          </a:xfrm>
          <a:prstGeom prst="rect">
            <a:avLst/>
          </a:prstGeom>
        </p:spPr>
      </p:pic>
      <p:pic>
        <p:nvPicPr>
          <p:cNvPr id="8" name="Picture 7"/>
          <p:cNvPicPr>
            <a:picLocks noChangeAspect="1"/>
          </p:cNvPicPr>
          <p:nvPr/>
        </p:nvPicPr>
        <p:blipFill>
          <a:blip r:embed="rId6"/>
          <a:stretch>
            <a:fillRect/>
          </a:stretch>
        </p:blipFill>
        <p:spPr>
          <a:xfrm>
            <a:off x="382566" y="3764253"/>
            <a:ext cx="3051410" cy="2981325"/>
          </a:xfrm>
          <a:prstGeom prst="rect">
            <a:avLst/>
          </a:prstGeom>
        </p:spPr>
      </p:pic>
      <p:pic>
        <p:nvPicPr>
          <p:cNvPr id="6" name="Picture 5"/>
          <p:cNvPicPr>
            <a:picLocks noChangeAspect="1"/>
          </p:cNvPicPr>
          <p:nvPr/>
        </p:nvPicPr>
        <p:blipFill>
          <a:blip r:embed="rId7"/>
          <a:stretch>
            <a:fillRect/>
          </a:stretch>
        </p:blipFill>
        <p:spPr>
          <a:xfrm>
            <a:off x="2824549" y="4504071"/>
            <a:ext cx="4686954" cy="1924319"/>
          </a:xfrm>
          <a:prstGeom prst="rect">
            <a:avLst/>
          </a:prstGeom>
        </p:spPr>
      </p:pic>
    </p:spTree>
    <p:extLst>
      <p:ext uri="{BB962C8B-B14F-4D97-AF65-F5344CB8AC3E}">
        <p14:creationId xmlns:p14="http://schemas.microsoft.com/office/powerpoint/2010/main" val="319117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sp>
        <p:nvSpPr>
          <p:cNvPr id="3" name="Content Placeholder 2"/>
          <p:cNvSpPr>
            <a:spLocks noGrp="1"/>
          </p:cNvSpPr>
          <p:nvPr>
            <p:ph idx="1"/>
          </p:nvPr>
        </p:nvSpPr>
        <p:spPr>
          <a:xfrm>
            <a:off x="381000" y="1219200"/>
            <a:ext cx="8458200" cy="4571999"/>
          </a:xfrm>
        </p:spPr>
        <p:txBody>
          <a:bodyPr/>
          <a:lstStyle/>
          <a:p>
            <a:r>
              <a:rPr lang="en-US" dirty="0" smtClean="0"/>
              <a:t>HEDIS Measures</a:t>
            </a:r>
          </a:p>
          <a:p>
            <a:r>
              <a:rPr lang="en-US" dirty="0" smtClean="0"/>
              <a:t>Emergency Room Diversion</a:t>
            </a:r>
          </a:p>
          <a:p>
            <a:r>
              <a:rPr lang="en-US" dirty="0" smtClean="0"/>
              <a:t>Access to Care</a:t>
            </a:r>
          </a:p>
          <a:p>
            <a:r>
              <a:rPr lang="en-US" dirty="0" smtClean="0"/>
              <a:t>Number of youth receiving health care coordination </a:t>
            </a:r>
          </a:p>
          <a:p>
            <a:r>
              <a:rPr lang="en-US" dirty="0" smtClean="0"/>
              <a:t>Connection to intensive  BH out patient  services</a:t>
            </a:r>
          </a:p>
          <a:p>
            <a:pPr marL="0" indent="0">
              <a:buNone/>
            </a:pPr>
            <a:endParaRPr lang="en-US" dirty="0"/>
          </a:p>
        </p:txBody>
      </p:sp>
    </p:spTree>
    <p:extLst>
      <p:ext uri="{BB962C8B-B14F-4D97-AF65-F5344CB8AC3E}">
        <p14:creationId xmlns:p14="http://schemas.microsoft.com/office/powerpoint/2010/main" val="407724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pic>
        <p:nvPicPr>
          <p:cNvPr id="4" name="Content Placeholder 3"/>
          <p:cNvPicPr>
            <a:picLocks noGrp="1" noChangeAspect="1"/>
          </p:cNvPicPr>
          <p:nvPr>
            <p:ph idx="1"/>
          </p:nvPr>
        </p:nvPicPr>
        <p:blipFill>
          <a:blip r:embed="rId3"/>
          <a:stretch>
            <a:fillRect/>
          </a:stretch>
        </p:blipFill>
        <p:spPr>
          <a:xfrm>
            <a:off x="395577" y="1143000"/>
            <a:ext cx="5608146" cy="4572000"/>
          </a:xfrm>
          <a:prstGeom prst="rect">
            <a:avLst/>
          </a:prstGeom>
        </p:spPr>
      </p:pic>
    </p:spTree>
    <p:extLst>
      <p:ext uri="{BB962C8B-B14F-4D97-AF65-F5344CB8AC3E}">
        <p14:creationId xmlns:p14="http://schemas.microsoft.com/office/powerpoint/2010/main" val="23992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pic>
        <p:nvPicPr>
          <p:cNvPr id="5" name="Content Placeholder 4"/>
          <p:cNvPicPr>
            <a:picLocks noGrp="1" noChangeAspect="1"/>
          </p:cNvPicPr>
          <p:nvPr>
            <p:ph idx="1"/>
          </p:nvPr>
        </p:nvPicPr>
        <p:blipFill>
          <a:blip r:embed="rId3"/>
          <a:stretch>
            <a:fillRect/>
          </a:stretch>
        </p:blipFill>
        <p:spPr>
          <a:xfrm>
            <a:off x="381000" y="1905000"/>
            <a:ext cx="8125959" cy="3610479"/>
          </a:xfrm>
          <a:prstGeom prst="rect">
            <a:avLst/>
          </a:prstGeom>
        </p:spPr>
      </p:pic>
      <p:sp>
        <p:nvSpPr>
          <p:cNvPr id="6" name="TextBox 5"/>
          <p:cNvSpPr txBox="1"/>
          <p:nvPr/>
        </p:nvSpPr>
        <p:spPr>
          <a:xfrm>
            <a:off x="685800" y="1447800"/>
            <a:ext cx="525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46% decrease preventable ER visits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00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pic>
        <p:nvPicPr>
          <p:cNvPr id="4" name="Content Placeholder 3"/>
          <p:cNvPicPr>
            <a:picLocks noGrp="1" noChangeAspect="1"/>
          </p:cNvPicPr>
          <p:nvPr>
            <p:ph idx="1"/>
          </p:nvPr>
        </p:nvPicPr>
        <p:blipFill>
          <a:blip r:embed="rId3"/>
          <a:stretch>
            <a:fillRect/>
          </a:stretch>
        </p:blipFill>
        <p:spPr>
          <a:xfrm>
            <a:off x="475673" y="2233371"/>
            <a:ext cx="8268854" cy="3458058"/>
          </a:xfrm>
          <a:prstGeom prst="rect">
            <a:avLst/>
          </a:prstGeom>
        </p:spPr>
      </p:pic>
    </p:spTree>
    <p:extLst>
      <p:ext uri="{BB962C8B-B14F-4D97-AF65-F5344CB8AC3E}">
        <p14:creationId xmlns:p14="http://schemas.microsoft.com/office/powerpoint/2010/main" val="21627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pic>
        <p:nvPicPr>
          <p:cNvPr id="5" name="Picture 4"/>
          <p:cNvPicPr>
            <a:picLocks noChangeAspect="1"/>
          </p:cNvPicPr>
          <p:nvPr/>
        </p:nvPicPr>
        <p:blipFill>
          <a:blip r:embed="rId3"/>
          <a:stretch>
            <a:fillRect/>
          </a:stretch>
        </p:blipFill>
        <p:spPr>
          <a:xfrm>
            <a:off x="381000" y="1676400"/>
            <a:ext cx="6544588" cy="3267531"/>
          </a:xfrm>
          <a:prstGeom prst="rect">
            <a:avLst/>
          </a:prstGeom>
        </p:spPr>
      </p:pic>
    </p:spTree>
    <p:extLst>
      <p:ext uri="{BB962C8B-B14F-4D97-AF65-F5344CB8AC3E}">
        <p14:creationId xmlns:p14="http://schemas.microsoft.com/office/powerpoint/2010/main" val="14367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pic>
        <p:nvPicPr>
          <p:cNvPr id="3" name="Picture 2"/>
          <p:cNvPicPr>
            <a:picLocks noChangeAspect="1"/>
          </p:cNvPicPr>
          <p:nvPr/>
        </p:nvPicPr>
        <p:blipFill>
          <a:blip r:embed="rId3"/>
          <a:stretch>
            <a:fillRect/>
          </a:stretch>
        </p:blipFill>
        <p:spPr>
          <a:xfrm>
            <a:off x="1199679" y="1747603"/>
            <a:ext cx="6744641" cy="3362794"/>
          </a:xfrm>
          <a:prstGeom prst="rect">
            <a:avLst/>
          </a:prstGeom>
        </p:spPr>
      </p:pic>
    </p:spTree>
    <p:extLst>
      <p:ext uri="{BB962C8B-B14F-4D97-AF65-F5344CB8AC3E}">
        <p14:creationId xmlns:p14="http://schemas.microsoft.com/office/powerpoint/2010/main" val="36228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Data and outcomes</a:t>
            </a:r>
            <a:endParaRPr lang="en-US" sz="3600" dirty="0"/>
          </a:p>
        </p:txBody>
      </p:sp>
      <p:graphicFrame>
        <p:nvGraphicFramePr>
          <p:cNvPr id="5" name="Diagram 4"/>
          <p:cNvGraphicFramePr/>
          <p:nvPr>
            <p:extLst/>
          </p:nvPr>
        </p:nvGraphicFramePr>
        <p:xfrm>
          <a:off x="-762000" y="1219200"/>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4191000"/>
            <a:ext cx="3191934" cy="1795463"/>
          </a:xfrm>
          <a:prstGeom prst="rect">
            <a:avLst/>
          </a:prstGeom>
        </p:spPr>
      </p:pic>
    </p:spTree>
    <p:extLst>
      <p:ext uri="{BB962C8B-B14F-4D97-AF65-F5344CB8AC3E}">
        <p14:creationId xmlns:p14="http://schemas.microsoft.com/office/powerpoint/2010/main" val="5234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outcomes</a:t>
            </a:r>
            <a:endParaRPr lang="en-US" dirty="0"/>
          </a:p>
        </p:txBody>
      </p:sp>
      <p:graphicFrame>
        <p:nvGraphicFramePr>
          <p:cNvPr id="4" name="Content Placeholder 3"/>
          <p:cNvGraphicFramePr>
            <a:graphicFrameLocks noGrp="1"/>
          </p:cNvGraphicFramePr>
          <p:nvPr>
            <p:ph idx="1"/>
            <p:extLst/>
          </p:nvPr>
        </p:nvGraphicFramePr>
        <p:xfrm>
          <a:off x="228600" y="1524000"/>
          <a:ext cx="8686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0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2209800"/>
            <a:ext cx="8229600" cy="3396312"/>
          </a:xfrm>
        </p:spPr>
        <p:txBody>
          <a:bodyPr>
            <a:normAutofit lnSpcReduction="10000"/>
          </a:bodyPr>
          <a:lstStyle/>
          <a:p>
            <a:pPr marL="0" indent="0" algn="ctr">
              <a:buNone/>
            </a:pPr>
            <a:r>
              <a:rPr lang="en-US" sz="6300" dirty="0" smtClean="0"/>
              <a:t>Welcome</a:t>
            </a:r>
          </a:p>
          <a:p>
            <a:pPr marL="0" indent="0" algn="ctr">
              <a:buNone/>
            </a:pPr>
            <a:endParaRPr lang="en-US" dirty="0" smtClean="0"/>
          </a:p>
          <a:p>
            <a:pPr marL="457200" lvl="1" indent="0" algn="ctr">
              <a:buNone/>
            </a:pPr>
            <a:r>
              <a:rPr lang="en-US" i="1" dirty="0" smtClean="0"/>
              <a:t>Will </a:t>
            </a:r>
            <a:r>
              <a:rPr lang="en-US" i="1" dirty="0" err="1" smtClean="0"/>
              <a:t>Lightbourne</a:t>
            </a:r>
            <a:r>
              <a:rPr lang="en-US" i="1" dirty="0" smtClean="0"/>
              <a:t>, DHCS Director</a:t>
            </a:r>
            <a:endParaRPr lang="en-US" sz="3600" i="1" dirty="0" smtClean="0"/>
          </a:p>
          <a:p>
            <a:pPr marL="457200" lvl="1" indent="0" algn="ctr">
              <a:buNone/>
            </a:pPr>
            <a:r>
              <a:rPr lang="en-US" i="1" dirty="0" smtClean="0"/>
              <a:t>Kim Johnson, DSS Director </a:t>
            </a:r>
            <a:endParaRPr lang="en-US" sz="3600" i="1" dirty="0" smtClean="0"/>
          </a:p>
          <a:p>
            <a:pPr marL="457200" lvl="1" indent="0" algn="ctr">
              <a:buNone/>
            </a:pPr>
            <a:r>
              <a:rPr lang="en-US" i="1" dirty="0" smtClean="0"/>
              <a:t>Jacey Cooper, Chief Deputy Director of Health Care Programs/ State Medicaid Director </a:t>
            </a:r>
            <a:r>
              <a:rPr lang="en-US" dirty="0" smtClean="0"/>
              <a:t> </a:t>
            </a:r>
          </a:p>
          <a:p>
            <a:pPr marL="0" indent="0" algn="ctr">
              <a:buNone/>
            </a:pPr>
            <a:endParaRPr lang="en-US" dirty="0"/>
          </a:p>
          <a:p>
            <a:pPr algn="ctr"/>
            <a:endParaRPr lang="en-US" dirty="0"/>
          </a:p>
          <a:p>
            <a:endParaRPr lang="en-US" dirty="0"/>
          </a:p>
        </p:txBody>
      </p:sp>
    </p:spTree>
    <p:extLst>
      <p:ext uri="{BB962C8B-B14F-4D97-AF65-F5344CB8AC3E}">
        <p14:creationId xmlns:p14="http://schemas.microsoft.com/office/powerpoint/2010/main" val="39552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1 to 3 years</a:t>
            </a:r>
            <a:endParaRPr lang="en-US" dirty="0"/>
          </a:p>
        </p:txBody>
      </p:sp>
      <p:sp>
        <p:nvSpPr>
          <p:cNvPr id="3" name="Content Placeholder 2"/>
          <p:cNvSpPr>
            <a:spLocks noGrp="1"/>
          </p:cNvSpPr>
          <p:nvPr>
            <p:ph idx="1"/>
          </p:nvPr>
        </p:nvSpPr>
        <p:spPr>
          <a:xfrm>
            <a:off x="365760" y="1447800"/>
            <a:ext cx="8458200" cy="4571999"/>
          </a:xfrm>
        </p:spPr>
        <p:txBody>
          <a:bodyPr/>
          <a:lstStyle/>
          <a:p>
            <a:pPr marL="0" indent="0">
              <a:buNone/>
            </a:pPr>
            <a:endParaRPr lang="en-US" dirty="0"/>
          </a:p>
          <a:p>
            <a:r>
              <a:rPr lang="en-US" dirty="0" smtClean="0"/>
              <a:t>Building population health specific programs</a:t>
            </a:r>
          </a:p>
          <a:p>
            <a:r>
              <a:rPr lang="en-US" dirty="0" smtClean="0"/>
              <a:t>Integrating into more child welfare processes </a:t>
            </a:r>
          </a:p>
          <a:p>
            <a:r>
              <a:rPr lang="en-US" dirty="0" smtClean="0"/>
              <a:t>Equity</a:t>
            </a:r>
          </a:p>
          <a:p>
            <a:pPr marL="0" indent="0">
              <a:buNone/>
            </a:pPr>
            <a:endParaRPr lang="en-US" dirty="0" smtClean="0"/>
          </a:p>
          <a:p>
            <a:endParaRPr lang="en-US" dirty="0" smtClean="0"/>
          </a:p>
        </p:txBody>
      </p:sp>
    </p:spTree>
    <p:extLst>
      <p:ext uri="{BB962C8B-B14F-4D97-AF65-F5344CB8AC3E}">
        <p14:creationId xmlns:p14="http://schemas.microsoft.com/office/powerpoint/2010/main" val="9000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Next steps: </a:t>
            </a:r>
            <a:br>
              <a:rPr lang="en-US" sz="3200" dirty="0" smtClean="0"/>
            </a:br>
            <a:r>
              <a:rPr lang="en-US" sz="3200" dirty="0" smtClean="0"/>
              <a:t>Recommendations for California </a:t>
            </a:r>
            <a:endParaRPr lang="en-US" sz="3200" dirty="0"/>
          </a:p>
        </p:txBody>
      </p:sp>
      <p:sp>
        <p:nvSpPr>
          <p:cNvPr id="3" name="Content Placeholder 2"/>
          <p:cNvSpPr>
            <a:spLocks noGrp="1"/>
          </p:cNvSpPr>
          <p:nvPr>
            <p:ph idx="1"/>
          </p:nvPr>
        </p:nvSpPr>
        <p:spPr>
          <a:xfrm>
            <a:off x="381000" y="2133600"/>
            <a:ext cx="8458200" cy="4114800"/>
          </a:xfrm>
        </p:spPr>
        <p:txBody>
          <a:bodyPr/>
          <a:lstStyle/>
          <a:p>
            <a:r>
              <a:rPr lang="en-US" dirty="0" smtClean="0"/>
              <a:t>Avoid carve outs</a:t>
            </a:r>
          </a:p>
          <a:p>
            <a:r>
              <a:rPr lang="en-US" dirty="0" smtClean="0"/>
              <a:t>Standardization if you don’t go with statewide model</a:t>
            </a:r>
          </a:p>
          <a:p>
            <a:r>
              <a:rPr lang="en-US" dirty="0"/>
              <a:t>Integration medical and behavioral </a:t>
            </a:r>
            <a:r>
              <a:rPr lang="en-US" dirty="0" smtClean="0"/>
              <a:t>health</a:t>
            </a:r>
          </a:p>
          <a:p>
            <a:r>
              <a:rPr lang="en-US" dirty="0" smtClean="0"/>
              <a:t>Full integration in a region at a time </a:t>
            </a:r>
          </a:p>
          <a:p>
            <a:r>
              <a:rPr lang="en-US" dirty="0" smtClean="0"/>
              <a:t>Include Tribal from the beginning </a:t>
            </a:r>
            <a:endParaRPr lang="en-US" dirty="0"/>
          </a:p>
          <a:p>
            <a:endParaRPr lang="en-US" dirty="0" smtClean="0"/>
          </a:p>
          <a:p>
            <a:endParaRPr lang="en-US" dirty="0"/>
          </a:p>
        </p:txBody>
      </p:sp>
    </p:spTree>
    <p:extLst>
      <p:ext uri="{BB962C8B-B14F-4D97-AF65-F5344CB8AC3E}">
        <p14:creationId xmlns:p14="http://schemas.microsoft.com/office/powerpoint/2010/main" val="362143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052" y="1524000"/>
            <a:ext cx="5869172" cy="4114800"/>
          </a:xfrm>
        </p:spPr>
      </p:pic>
    </p:spTree>
    <p:extLst>
      <p:ext uri="{BB962C8B-B14F-4D97-AF65-F5344CB8AC3E}">
        <p14:creationId xmlns:p14="http://schemas.microsoft.com/office/powerpoint/2010/main" val="64963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675EF-9A9E-42A0-A0AB-8000711170D6}" type="datetime1">
              <a:rPr lang="en-US" smtClean="0"/>
              <a:t>8/21/2020</a:t>
            </a:fld>
            <a:endParaRPr lang="en-US" dirty="0"/>
          </a:p>
        </p:txBody>
      </p:sp>
      <p:sp>
        <p:nvSpPr>
          <p:cNvPr id="3" name="Slide Number Placeholder 2"/>
          <p:cNvSpPr>
            <a:spLocks noGrp="1"/>
          </p:cNvSpPr>
          <p:nvPr>
            <p:ph type="sldNum" sz="quarter" idx="12"/>
          </p:nvPr>
        </p:nvSpPr>
        <p:spPr/>
        <p:txBody>
          <a:bodyPr/>
          <a:lstStyle/>
          <a:p>
            <a:fld id="{0F22356E-2A12-4147-9C02-1C2F05D23B3C}" type="slidenum">
              <a:rPr lang="en-US" smtClean="0"/>
              <a:t>43</a:t>
            </a:fld>
            <a:endParaRPr lang="en-US" dirty="0"/>
          </a:p>
        </p:txBody>
      </p:sp>
      <p:sp>
        <p:nvSpPr>
          <p:cNvPr id="5" name="Text Placeholder 4"/>
          <p:cNvSpPr>
            <a:spLocks noGrp="1"/>
          </p:cNvSpPr>
          <p:nvPr>
            <p:ph type="body" sz="quarter" idx="13"/>
          </p:nvPr>
        </p:nvSpPr>
        <p:spPr>
          <a:xfrm>
            <a:off x="647700" y="1905000"/>
            <a:ext cx="8229600" cy="4191000"/>
          </a:xfrm>
        </p:spPr>
        <p:txBody>
          <a:bodyPr>
            <a:noAutofit/>
          </a:bodyPr>
          <a:lstStyle/>
          <a:p>
            <a:r>
              <a:rPr lang="en-US" sz="2200" dirty="0"/>
              <a:t>What did you see in the presentations of WA and AZ that informed your opinion about the value (or lack thereof) of a single statewide plan or “model of care?”</a:t>
            </a:r>
          </a:p>
          <a:p>
            <a:pPr marL="0" indent="0">
              <a:buNone/>
            </a:pPr>
            <a:endParaRPr lang="en-US" sz="2200" dirty="0"/>
          </a:p>
          <a:p>
            <a:r>
              <a:rPr lang="en-US" sz="2200" dirty="0"/>
              <a:t>What are your thoughts about the value of an integrated behavioral, physical and oral health model of care?</a:t>
            </a:r>
          </a:p>
          <a:p>
            <a:pPr marL="0" indent="0">
              <a:buNone/>
            </a:pPr>
            <a:endParaRPr lang="en-US" sz="2200" dirty="0"/>
          </a:p>
          <a:p>
            <a:r>
              <a:rPr lang="en-US" sz="2200" dirty="0"/>
              <a:t>Were there examples from WA and AZ that demonstrate a strong connection between the model of care and the needs identified by the child welfare system of children in foster care?</a:t>
            </a:r>
          </a:p>
          <a:p>
            <a:endParaRPr lang="en-US" sz="2200" dirty="0"/>
          </a:p>
        </p:txBody>
      </p:sp>
    </p:spTree>
    <p:extLst>
      <p:ext uri="{BB962C8B-B14F-4D97-AF65-F5344CB8AC3E}">
        <p14:creationId xmlns:p14="http://schemas.microsoft.com/office/powerpoint/2010/main" val="13718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23257" y="1531166"/>
            <a:ext cx="8077200" cy="5181600"/>
          </a:xfrm>
        </p:spPr>
        <p:txBody>
          <a:bodyPr>
            <a:normAutofit fontScale="85000" lnSpcReduction="20000"/>
          </a:bodyPr>
          <a:lstStyle/>
          <a:p>
            <a:pPr lvl="0"/>
            <a:r>
              <a:rPr lang="en-US" dirty="0" smtClean="0"/>
              <a:t>Interruption of continuity </a:t>
            </a:r>
            <a:r>
              <a:rPr lang="en-US" dirty="0"/>
              <a:t>and </a:t>
            </a:r>
            <a:r>
              <a:rPr lang="en-US" dirty="0" smtClean="0"/>
              <a:t>stability</a:t>
            </a:r>
          </a:p>
          <a:p>
            <a:pPr lvl="0"/>
            <a:r>
              <a:rPr lang="en-US" dirty="0" smtClean="0"/>
              <a:t>Poorly </a:t>
            </a:r>
            <a:r>
              <a:rPr lang="en-US" dirty="0"/>
              <a:t>defined outcomes </a:t>
            </a:r>
            <a:r>
              <a:rPr lang="en-US" dirty="0" smtClean="0"/>
              <a:t>and little accountability</a:t>
            </a:r>
          </a:p>
          <a:p>
            <a:pPr lvl="1"/>
            <a:r>
              <a:rPr lang="en-US" dirty="0" smtClean="0"/>
              <a:t>Lack of data</a:t>
            </a:r>
            <a:endParaRPr lang="en-US" dirty="0"/>
          </a:p>
          <a:p>
            <a:pPr lvl="0"/>
            <a:r>
              <a:rPr lang="en-US" dirty="0" smtClean="0"/>
              <a:t>Difficult to navigate systems</a:t>
            </a:r>
          </a:p>
          <a:p>
            <a:pPr lvl="1"/>
            <a:r>
              <a:rPr lang="en-US" dirty="0"/>
              <a:t>Need more coordination and integration of services for </a:t>
            </a:r>
            <a:r>
              <a:rPr lang="en-US" dirty="0" smtClean="0"/>
              <a:t>youth</a:t>
            </a:r>
          </a:p>
          <a:p>
            <a:r>
              <a:rPr lang="en-US" dirty="0" smtClean="0"/>
              <a:t>Lack of capacity to meet the unique needs of foster youth: trauma, separation, and loss</a:t>
            </a:r>
            <a:endParaRPr lang="en-US" dirty="0"/>
          </a:p>
          <a:p>
            <a:pPr lvl="0"/>
            <a:r>
              <a:rPr lang="en-US" dirty="0" smtClean="0"/>
              <a:t>Need more timely </a:t>
            </a:r>
            <a:r>
              <a:rPr lang="en-US" dirty="0"/>
              <a:t>and </a:t>
            </a:r>
            <a:r>
              <a:rPr lang="en-US" dirty="0" smtClean="0"/>
              <a:t>appropriate levels of care</a:t>
            </a:r>
          </a:p>
          <a:p>
            <a:pPr lvl="0"/>
            <a:r>
              <a:rPr lang="en-US" dirty="0" smtClean="0"/>
              <a:t>Inadequate focus on ensuring equity and equitable outcomes</a:t>
            </a:r>
          </a:p>
          <a:p>
            <a:pPr marL="0" lvl="0" indent="0">
              <a:buNone/>
            </a:pPr>
            <a:endParaRPr lang="en-US" dirty="0" smtClean="0"/>
          </a:p>
          <a:p>
            <a:pPr lvl="0"/>
            <a:r>
              <a:rPr lang="en-US" dirty="0" smtClean="0"/>
              <a:t>…What else?</a:t>
            </a:r>
            <a:endParaRPr lang="en-US" dirty="0"/>
          </a:p>
        </p:txBody>
      </p:sp>
      <p:sp>
        <p:nvSpPr>
          <p:cNvPr id="3" name="Date Placeholder 2"/>
          <p:cNvSpPr>
            <a:spLocks noGrp="1"/>
          </p:cNvSpPr>
          <p:nvPr>
            <p:ph type="dt" sz="half" idx="10"/>
          </p:nvPr>
        </p:nvSpPr>
        <p:spPr/>
        <p:txBody>
          <a:bodyPr/>
          <a:lstStyle/>
          <a:p>
            <a:fld id="{BE6CE3CD-95B7-4C7E-9330-C49A7D6A52C8}" type="datetime1">
              <a:rPr lang="en-US" smtClean="0"/>
              <a:t>8/21/2020</a:t>
            </a:fld>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44</a:t>
            </a:fld>
            <a:endParaRPr lang="en-US"/>
          </a:p>
        </p:txBody>
      </p:sp>
      <p:sp>
        <p:nvSpPr>
          <p:cNvPr id="8" name="Title 7"/>
          <p:cNvSpPr>
            <a:spLocks noGrp="1"/>
          </p:cNvSpPr>
          <p:nvPr>
            <p:ph type="title"/>
          </p:nvPr>
        </p:nvSpPr>
        <p:spPr/>
        <p:txBody>
          <a:bodyPr/>
          <a:lstStyle/>
          <a:p>
            <a:r>
              <a:rPr lang="en-US" dirty="0" smtClean="0"/>
              <a:t>Identified Problems</a:t>
            </a:r>
            <a:endParaRPr lang="en-US" dirty="0"/>
          </a:p>
        </p:txBody>
      </p:sp>
    </p:spTree>
    <p:extLst>
      <p:ext uri="{BB962C8B-B14F-4D97-AF65-F5344CB8AC3E}">
        <p14:creationId xmlns:p14="http://schemas.microsoft.com/office/powerpoint/2010/main" val="34340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1905000"/>
            <a:ext cx="8229600" cy="838200"/>
          </a:xfrm>
        </p:spPr>
        <p:txBody>
          <a:bodyPr>
            <a:normAutofit/>
          </a:bodyPr>
          <a:lstStyle/>
          <a:p>
            <a:pPr marL="0" indent="0" algn="ctr">
              <a:buNone/>
            </a:pPr>
            <a:r>
              <a:rPr lang="en-US" sz="4400" dirty="0" smtClean="0"/>
              <a:t>Break </a:t>
            </a:r>
            <a:endParaRPr lang="en-US" dirty="0"/>
          </a:p>
        </p:txBody>
      </p:sp>
      <p:sp>
        <p:nvSpPr>
          <p:cNvPr id="6" name="TextBox 5"/>
          <p:cNvSpPr txBox="1"/>
          <p:nvPr/>
        </p:nvSpPr>
        <p:spPr>
          <a:xfrm>
            <a:off x="1123950" y="2895600"/>
            <a:ext cx="7200900" cy="1569660"/>
          </a:xfrm>
          <a:prstGeom prst="rect">
            <a:avLst/>
          </a:prstGeom>
          <a:noFill/>
        </p:spPr>
        <p:txBody>
          <a:bodyPr wrap="square" rtlCol="0">
            <a:spAutoFit/>
          </a:bodyPr>
          <a:lstStyle/>
          <a:p>
            <a:pPr algn="ctr"/>
            <a:r>
              <a:rPr lang="en-US" sz="3200" b="1" dirty="0" smtClean="0"/>
              <a:t>Just arriving (or rejoining)? </a:t>
            </a:r>
          </a:p>
          <a:p>
            <a:pPr algn="ctr"/>
            <a:r>
              <a:rPr lang="en-US" sz="3200" b="1" dirty="0" smtClean="0"/>
              <a:t>We’re on a 40-minute break. </a:t>
            </a:r>
          </a:p>
          <a:p>
            <a:pPr algn="ctr"/>
            <a:r>
              <a:rPr lang="en-US" sz="3200" b="1" dirty="0" smtClean="0"/>
              <a:t>We will resume the meeting shortly</a:t>
            </a:r>
            <a:r>
              <a:rPr lang="en-US" sz="3200" b="1" dirty="0" smtClean="0"/>
              <a:t>.</a:t>
            </a:r>
            <a:endParaRPr lang="en-US" sz="3200" b="1" dirty="0" smtClean="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EasyTimer"/>
              <p:cNvGraphicFramePr>
                <a:graphicFrameLocks noGrp="1"/>
              </p:cNvGraphicFramePr>
              <p:nvPr>
                <p:extLst>
                  <p:ext uri="{D42A27DB-BD31-4B8C-83A1-F6EECF244321}">
                    <p14:modId xmlns:p14="http://schemas.microsoft.com/office/powerpoint/2010/main" val="2545069244"/>
                  </p:ext>
                </p:extLst>
              </p:nvPr>
            </p:nvGraphicFramePr>
            <p:xfrm>
              <a:off x="3100449" y="4465260"/>
              <a:ext cx="5105400" cy="1981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Add-in 6" title="EasyTimer"/>
              <p:cNvPicPr>
                <a:picLocks noGrp="1" noRot="1" noChangeAspect="1" noMove="1" noResize="1" noEditPoints="1" noAdjustHandles="1" noChangeArrowheads="1" noChangeShapeType="1"/>
              </p:cNvPicPr>
              <p:nvPr/>
            </p:nvPicPr>
            <p:blipFill>
              <a:blip r:embed="rId3"/>
              <a:stretch>
                <a:fillRect/>
              </a:stretch>
            </p:blipFill>
            <p:spPr>
              <a:xfrm>
                <a:off x="3100449" y="4465260"/>
                <a:ext cx="5105400" cy="1981200"/>
              </a:xfrm>
              <a:prstGeom prst="rect">
                <a:avLst/>
              </a:prstGeom>
            </p:spPr>
          </p:pic>
        </mc:Fallback>
      </mc:AlternateContent>
    </p:spTree>
    <p:extLst>
      <p:ext uri="{BB962C8B-B14F-4D97-AF65-F5344CB8AC3E}">
        <p14:creationId xmlns:p14="http://schemas.microsoft.com/office/powerpoint/2010/main" val="37631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1906140-F973-439A-8156-4F48FCE47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5882"/>
            <a:ext cx="9143999" cy="4664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sp>
        <p:nvSpPr>
          <p:cNvPr id="16" name="Rectangle 15">
            <a:extLst>
              <a:ext uri="{FF2B5EF4-FFF2-40B4-BE49-F238E27FC236}">
                <a16:creationId xmlns:a16="http://schemas.microsoft.com/office/drawing/2014/main" id="{143BD0C5-D845-4004-ACB7-BD2F9174D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1335881"/>
            <a:ext cx="5614157" cy="43142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B47658-1526-4D26-9A69-703E443188F1}"/>
              </a:ext>
            </a:extLst>
          </p:cNvPr>
          <p:cNvSpPr>
            <a:spLocks noGrp="1"/>
          </p:cNvSpPr>
          <p:nvPr>
            <p:ph type="ctrTitle"/>
          </p:nvPr>
        </p:nvSpPr>
        <p:spPr>
          <a:xfrm>
            <a:off x="3434432" y="1921669"/>
            <a:ext cx="5098956" cy="1564402"/>
          </a:xfrm>
        </p:spPr>
        <p:txBody>
          <a:bodyPr>
            <a:normAutofit/>
          </a:bodyPr>
          <a:lstStyle/>
          <a:p>
            <a:pPr>
              <a:lnSpc>
                <a:spcPct val="90000"/>
              </a:lnSpc>
            </a:pPr>
            <a:r>
              <a:rPr lang="en-US" sz="1725"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County Behavioral Health Directors Association of California (CBHDA)</a:t>
            </a:r>
            <a:br>
              <a:rPr lang="en-US" sz="1725"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US" sz="1725"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a:r>
            <a:br>
              <a:rPr lang="en-US" sz="1725"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US" sz="1725"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County Welfare Directors Association of California (CWDA)</a:t>
            </a:r>
            <a:r>
              <a:rPr lang="en-US" sz="1725" dirty="0">
                <a:solidFill>
                  <a:srgbClr val="FFFFFF"/>
                </a:solidFill>
                <a:latin typeface="Calibri" panose="020F0502020204030204" pitchFamily="34" charset="0"/>
                <a:ea typeface="Calibri" panose="020F0502020204030204" pitchFamily="34" charset="0"/>
                <a:cs typeface="Times New Roman" panose="02020603050405020304" pitchFamily="18" charset="0"/>
              </a:rPr>
              <a:t/>
            </a:r>
            <a:br>
              <a:rPr lang="en-US" sz="1725"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US" sz="1725" dirty="0">
              <a:solidFill>
                <a:srgbClr val="FFFFFF"/>
              </a:solidFill>
            </a:endParaRPr>
          </a:p>
        </p:txBody>
      </p:sp>
      <p:sp>
        <p:nvSpPr>
          <p:cNvPr id="3" name="Subtitle 2">
            <a:extLst>
              <a:ext uri="{FF2B5EF4-FFF2-40B4-BE49-F238E27FC236}">
                <a16:creationId xmlns:a16="http://schemas.microsoft.com/office/drawing/2014/main" id="{B590E689-9516-45CE-84C2-2814752BA0BC}"/>
              </a:ext>
            </a:extLst>
          </p:cNvPr>
          <p:cNvSpPr>
            <a:spLocks noGrp="1"/>
          </p:cNvSpPr>
          <p:nvPr>
            <p:ph type="subTitle" idx="1"/>
          </p:nvPr>
        </p:nvSpPr>
        <p:spPr>
          <a:xfrm>
            <a:off x="3434432" y="3486072"/>
            <a:ext cx="5098956" cy="1828879"/>
          </a:xfrm>
        </p:spPr>
        <p:txBody>
          <a:bodyPr>
            <a:normAutofit/>
          </a:bodyPr>
          <a:lstStyle/>
          <a:p>
            <a:r>
              <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Joint Behavioral Health Vision for Child Welfare</a:t>
            </a:r>
            <a:endParaRPr lang="en-US" sz="24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2"/>
                </a:solidFill>
              </a:rPr>
              <a:t>Presentation to the FOSTER CARE MODEL OF CARE WORKGROUP</a:t>
            </a:r>
          </a:p>
          <a:p>
            <a:r>
              <a:rPr lang="en-US" dirty="0">
                <a:solidFill>
                  <a:schemeClr val="bg2"/>
                </a:solidFill>
              </a:rPr>
              <a:t>August 21, 2020</a:t>
            </a:r>
          </a:p>
        </p:txBody>
      </p:sp>
      <p:pic>
        <p:nvPicPr>
          <p:cNvPr id="6" name="Picture 5" descr="A close up of a sign&#10;&#10;Description automatically generated">
            <a:extLst>
              <a:ext uri="{FF2B5EF4-FFF2-40B4-BE49-F238E27FC236}">
                <a16:creationId xmlns:a16="http://schemas.microsoft.com/office/drawing/2014/main" id="{FA0F33A5-4B1E-47FF-A721-A6AADC50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03" y="1693821"/>
            <a:ext cx="2274047" cy="1408788"/>
          </a:xfrm>
          <a:prstGeom prst="rect">
            <a:avLst/>
          </a:prstGeom>
        </p:spPr>
      </p:pic>
      <p:sp>
        <p:nvSpPr>
          <p:cNvPr id="18" name="Rectangle 17">
            <a:extLst>
              <a:ext uri="{FF2B5EF4-FFF2-40B4-BE49-F238E27FC236}">
                <a16:creationId xmlns:a16="http://schemas.microsoft.com/office/drawing/2014/main" id="{C984B34C-CF6A-4647-B112-F6F8B68FE0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4" y="1338077"/>
            <a:ext cx="2771264" cy="21202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pic>
        <p:nvPicPr>
          <p:cNvPr id="9" name="Picture 8" descr="A drawing of a face&#10;&#10;Description automatically generated">
            <a:extLst>
              <a:ext uri="{FF2B5EF4-FFF2-40B4-BE49-F238E27FC236}">
                <a16:creationId xmlns:a16="http://schemas.microsoft.com/office/drawing/2014/main" id="{F45D8746-31AE-48BD-BC1F-B2A0A72193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720" y="3768138"/>
            <a:ext cx="1459414" cy="1639791"/>
          </a:xfrm>
          <a:prstGeom prst="rect">
            <a:avLst/>
          </a:prstGeom>
        </p:spPr>
      </p:pic>
      <p:sp>
        <p:nvSpPr>
          <p:cNvPr id="20" name="Rectangle 19">
            <a:extLst>
              <a:ext uri="{FF2B5EF4-FFF2-40B4-BE49-F238E27FC236}">
                <a16:creationId xmlns:a16="http://schemas.microsoft.com/office/drawing/2014/main" id="{0B7740F6-2D83-4574-9A7F-04A98094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51" y="3525506"/>
            <a:ext cx="2771264" cy="212027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sp>
        <p:nvSpPr>
          <p:cNvPr id="4" name="TextBox 3">
            <a:extLst>
              <a:ext uri="{FF2B5EF4-FFF2-40B4-BE49-F238E27FC236}">
                <a16:creationId xmlns:a16="http://schemas.microsoft.com/office/drawing/2014/main" id="{C2E7FA52-9162-48FB-BEDE-AF73936B72AB}"/>
              </a:ext>
            </a:extLst>
          </p:cNvPr>
          <p:cNvSpPr txBox="1"/>
          <p:nvPr/>
        </p:nvSpPr>
        <p:spPr>
          <a:xfrm>
            <a:off x="262219" y="1270747"/>
            <a:ext cx="814262" cy="300082"/>
          </a:xfrm>
          <a:prstGeom prst="rect">
            <a:avLst/>
          </a:prstGeom>
          <a:noFill/>
        </p:spPr>
        <p:txBody>
          <a:bodyPr wrap="square" rtlCol="0">
            <a:spAutoFit/>
          </a:bodyPr>
          <a:lstStyle/>
          <a:p>
            <a:pPr defTabSz="342900"/>
            <a:endParaRPr lang="en-US" sz="1350" dirty="0">
              <a:solidFill>
                <a:prstClr val="black"/>
              </a:solidFill>
              <a:latin typeface="Gill Sans MT" panose="020B0502020104020203"/>
            </a:endParaRPr>
          </a:p>
        </p:txBody>
      </p:sp>
    </p:spTree>
    <p:extLst>
      <p:ext uri="{BB962C8B-B14F-4D97-AF65-F5344CB8AC3E}">
        <p14:creationId xmlns:p14="http://schemas.microsoft.com/office/powerpoint/2010/main" val="23142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B3DF-7E49-47D5-A855-3AC3CCB01587}"/>
              </a:ext>
            </a:extLst>
          </p:cNvPr>
          <p:cNvSpPr>
            <a:spLocks noGrp="1"/>
          </p:cNvSpPr>
          <p:nvPr>
            <p:ph type="title"/>
          </p:nvPr>
        </p:nvSpPr>
        <p:spPr/>
        <p:txBody>
          <a:bodyPr>
            <a:normAutofit/>
          </a:bodyPr>
          <a:lstStyle/>
          <a:p>
            <a:r>
              <a:rPr lang="en-US" sz="2400" b="1" dirty="0"/>
              <a:t>Presentation Overview</a:t>
            </a:r>
          </a:p>
        </p:txBody>
      </p:sp>
      <p:sp>
        <p:nvSpPr>
          <p:cNvPr id="3" name="Content Placeholder 2">
            <a:extLst>
              <a:ext uri="{FF2B5EF4-FFF2-40B4-BE49-F238E27FC236}">
                <a16:creationId xmlns:a16="http://schemas.microsoft.com/office/drawing/2014/main" id="{0A5ED562-2680-4E3A-80F1-1DFE25768D40}"/>
              </a:ext>
            </a:extLst>
          </p:cNvPr>
          <p:cNvSpPr>
            <a:spLocks noGrp="1"/>
          </p:cNvSpPr>
          <p:nvPr>
            <p:ph idx="1"/>
          </p:nvPr>
        </p:nvSpPr>
        <p:spPr>
          <a:xfrm>
            <a:off x="779930" y="2196213"/>
            <a:ext cx="7886700" cy="3263504"/>
          </a:xfrm>
        </p:spPr>
        <p:txBody>
          <a:bodyPr>
            <a:normAutofit/>
          </a:bodyPr>
          <a:lstStyle/>
          <a:p>
            <a:pPr marL="385763" indent="-385763">
              <a:spcAft>
                <a:spcPts val="0"/>
              </a:spcAft>
              <a:buFont typeface="+mj-lt"/>
              <a:buAutoNum type="arabicPeriod"/>
            </a:pPr>
            <a:r>
              <a:rPr lang="en-US" sz="1800" dirty="0"/>
              <a:t>Context setting - </a:t>
            </a:r>
            <a:r>
              <a:rPr lang="en-US" sz="1800" i="1" dirty="0"/>
              <a:t>Michelle Cabrera, CBHDA and </a:t>
            </a:r>
          </a:p>
          <a:p>
            <a:pPr marL="0" indent="0">
              <a:buNone/>
            </a:pPr>
            <a:r>
              <a:rPr lang="en-US" sz="1800" i="1" dirty="0"/>
              <a:t>					Cathy Senderling McDonald, CWDA</a:t>
            </a:r>
          </a:p>
          <a:p>
            <a:pPr marL="385763" indent="-385763">
              <a:buFont typeface="+mj-lt"/>
              <a:buAutoNum type="arabicPeriod"/>
            </a:pPr>
            <a:r>
              <a:rPr lang="en-US" sz="1800" dirty="0"/>
              <a:t>Proposal Overview - </a:t>
            </a:r>
            <a:r>
              <a:rPr lang="en-US" sz="1800" i="1" dirty="0"/>
              <a:t>Diana Boyer, CWDA</a:t>
            </a:r>
          </a:p>
          <a:p>
            <a:pPr marL="385763" indent="-385763">
              <a:buFont typeface="+mj-lt"/>
              <a:buAutoNum type="arabicPeriod"/>
            </a:pPr>
            <a:r>
              <a:rPr lang="en-US" sz="1800" dirty="0"/>
              <a:t>Eligibility and Teaming - </a:t>
            </a:r>
            <a:r>
              <a:rPr lang="en-US" sz="1800" i="1" dirty="0"/>
              <a:t>Diana Boyer, CWDA</a:t>
            </a:r>
          </a:p>
          <a:p>
            <a:pPr marL="385763" indent="-385763">
              <a:buFont typeface="+mj-lt"/>
              <a:buAutoNum type="arabicPeriod"/>
            </a:pPr>
            <a:r>
              <a:rPr lang="en-US" sz="1800" dirty="0"/>
              <a:t>Services - </a:t>
            </a:r>
            <a:r>
              <a:rPr lang="en-US" sz="1800" i="1" dirty="0"/>
              <a:t>Molly Kholos, CBHDA</a:t>
            </a:r>
          </a:p>
          <a:p>
            <a:pPr marL="385763" indent="-385763">
              <a:buFont typeface="+mj-lt"/>
              <a:buAutoNum type="arabicPeriod"/>
            </a:pPr>
            <a:r>
              <a:rPr lang="en-US" sz="1800" dirty="0"/>
              <a:t>Additional Considerations – </a:t>
            </a:r>
            <a:r>
              <a:rPr lang="en-US" sz="1800" i="1" dirty="0"/>
              <a:t>Molly Kholos, CBHDA</a:t>
            </a:r>
          </a:p>
          <a:p>
            <a:pPr marL="385763" indent="-385763">
              <a:buFont typeface="+mj-lt"/>
              <a:buAutoNum type="arabicPeriod"/>
            </a:pPr>
            <a:r>
              <a:rPr lang="en-US" sz="1800" dirty="0"/>
              <a:t>Summary/Discussion/Questions </a:t>
            </a:r>
            <a:r>
              <a:rPr lang="en-US" sz="1800" i="1" dirty="0"/>
              <a:t>- All</a:t>
            </a:r>
          </a:p>
        </p:txBody>
      </p:sp>
    </p:spTree>
    <p:extLst>
      <p:ext uri="{BB962C8B-B14F-4D97-AF65-F5344CB8AC3E}">
        <p14:creationId xmlns:p14="http://schemas.microsoft.com/office/powerpoint/2010/main" val="1517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F62E-77BF-4A05-8409-B11FBD05FE10}"/>
              </a:ext>
            </a:extLst>
          </p:cNvPr>
          <p:cNvSpPr>
            <a:spLocks noGrp="1"/>
          </p:cNvSpPr>
          <p:nvPr>
            <p:ph type="title"/>
          </p:nvPr>
        </p:nvSpPr>
        <p:spPr/>
        <p:txBody>
          <a:bodyPr>
            <a:normAutofit/>
          </a:bodyPr>
          <a:lstStyle/>
          <a:p>
            <a:r>
              <a:rPr lang="en-US" sz="2400" b="1" dirty="0"/>
              <a:t>Context Setting</a:t>
            </a:r>
          </a:p>
        </p:txBody>
      </p:sp>
      <p:sp>
        <p:nvSpPr>
          <p:cNvPr id="3" name="Content Placeholder 2">
            <a:extLst>
              <a:ext uri="{FF2B5EF4-FFF2-40B4-BE49-F238E27FC236}">
                <a16:creationId xmlns:a16="http://schemas.microsoft.com/office/drawing/2014/main" id="{D31B5A8B-7604-461F-A85D-E96362AB1BB9}"/>
              </a:ext>
            </a:extLst>
          </p:cNvPr>
          <p:cNvSpPr>
            <a:spLocks noGrp="1"/>
          </p:cNvSpPr>
          <p:nvPr>
            <p:ph idx="1"/>
          </p:nvPr>
        </p:nvSpPr>
        <p:spPr>
          <a:xfrm>
            <a:off x="435894" y="2492623"/>
            <a:ext cx="8272212" cy="3175313"/>
          </a:xfrm>
        </p:spPr>
        <p:txBody>
          <a:bodyPr>
            <a:normAutofit/>
          </a:bodyPr>
          <a:lstStyle/>
          <a:p>
            <a:pPr marL="0" indent="0">
              <a:buNone/>
            </a:pPr>
            <a:r>
              <a:rPr lang="en-US" sz="1800" b="1" i="1" dirty="0"/>
              <a:t>CBHDA/CWDA Proposal:</a:t>
            </a:r>
          </a:p>
          <a:p>
            <a:r>
              <a:rPr lang="en-US" sz="1800" dirty="0"/>
              <a:t>A visionary document for serving children, youth and families who are impacted by abuse, neglect and exploitation.</a:t>
            </a:r>
          </a:p>
          <a:p>
            <a:r>
              <a:rPr lang="en-US" sz="1800" dirty="0"/>
              <a:t>Informed by growing body of research on the impacts of childhood trauma and exposure to toxic stress.</a:t>
            </a:r>
          </a:p>
          <a:p>
            <a:r>
              <a:rPr lang="en-US" sz="1800" dirty="0"/>
              <a:t>Maps out a full continuum of services from prevention to intensive intervention. Services follow the child/family from “start to end”.</a:t>
            </a:r>
          </a:p>
          <a:p>
            <a:r>
              <a:rPr lang="en-US" sz="1800" dirty="0"/>
              <a:t>Necessary if we are to achieve Continuum of Care Reform goals and improve child, youth and family outcomes.</a:t>
            </a:r>
          </a:p>
        </p:txBody>
      </p:sp>
    </p:spTree>
    <p:extLst>
      <p:ext uri="{BB962C8B-B14F-4D97-AF65-F5344CB8AC3E}">
        <p14:creationId xmlns:p14="http://schemas.microsoft.com/office/powerpoint/2010/main" val="287626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B807-D8EE-49A5-9132-3A1751CD4E20}"/>
              </a:ext>
            </a:extLst>
          </p:cNvPr>
          <p:cNvSpPr>
            <a:spLocks noGrp="1"/>
          </p:cNvSpPr>
          <p:nvPr>
            <p:ph type="title"/>
          </p:nvPr>
        </p:nvSpPr>
        <p:spPr/>
        <p:txBody>
          <a:bodyPr>
            <a:normAutofit/>
          </a:bodyPr>
          <a:lstStyle/>
          <a:p>
            <a:r>
              <a:rPr lang="en-US" sz="2400" b="1" dirty="0"/>
              <a:t>Proposal Overview</a:t>
            </a:r>
          </a:p>
        </p:txBody>
      </p:sp>
      <p:sp>
        <p:nvSpPr>
          <p:cNvPr id="3" name="Content Placeholder 2">
            <a:extLst>
              <a:ext uri="{FF2B5EF4-FFF2-40B4-BE49-F238E27FC236}">
                <a16:creationId xmlns:a16="http://schemas.microsoft.com/office/drawing/2014/main" id="{EDC9F78E-573F-4017-8F96-F5E5B1454575}"/>
              </a:ext>
            </a:extLst>
          </p:cNvPr>
          <p:cNvSpPr>
            <a:spLocks noGrp="1"/>
          </p:cNvSpPr>
          <p:nvPr>
            <p:ph idx="1"/>
          </p:nvPr>
        </p:nvSpPr>
        <p:spPr>
          <a:xfrm>
            <a:off x="435894" y="2492622"/>
            <a:ext cx="8403306" cy="2981511"/>
          </a:xfrm>
        </p:spPr>
        <p:txBody>
          <a:bodyPr>
            <a:normAutofit/>
          </a:bodyPr>
          <a:lstStyle/>
          <a:p>
            <a:pPr marL="0" indent="0">
              <a:buNone/>
            </a:pPr>
            <a:r>
              <a:rPr lang="en-US" sz="1650" b="1" i="1" dirty="0"/>
              <a:t>Addresses:</a:t>
            </a:r>
          </a:p>
          <a:p>
            <a:r>
              <a:rPr lang="en-US" sz="1650" dirty="0"/>
              <a:t>The “who”: Eligibility and who should receive services</a:t>
            </a:r>
          </a:p>
          <a:p>
            <a:r>
              <a:rPr lang="en-US" sz="1650" dirty="0"/>
              <a:t>The “what”: What services should individuals have access to.</a:t>
            </a:r>
          </a:p>
          <a:p>
            <a:r>
              <a:rPr lang="en-US" sz="1650" dirty="0"/>
              <a:t>The “how”: Manner that we identify services to deliver and reduce barriers to those services. </a:t>
            </a:r>
          </a:p>
          <a:p>
            <a:endParaRPr lang="en-US" sz="750" dirty="0"/>
          </a:p>
          <a:p>
            <a:pPr marL="0" indent="0" algn="ctr">
              <a:buNone/>
            </a:pPr>
            <a:r>
              <a:rPr lang="en-US" sz="1800" b="1" i="1" dirty="0">
                <a:ea typeface="Calibri" panose="020F0502020204030204" pitchFamily="34" charset="0"/>
              </a:rPr>
              <a:t>CWDA and CBHDA propose:</a:t>
            </a:r>
          </a:p>
          <a:p>
            <a:pPr marL="0" indent="0" algn="ctr">
              <a:buNone/>
            </a:pPr>
            <a:r>
              <a:rPr lang="en-US" sz="1800" b="1" i="1" dirty="0">
                <a:ea typeface="Calibri" panose="020F0502020204030204" pitchFamily="34" charset="0"/>
              </a:rPr>
              <a:t> “Automatic eligibility for child welfare system-involved children and youth and their families to a minimum, mandatory set of behavioral health services</a:t>
            </a:r>
            <a:r>
              <a:rPr lang="en-US" sz="1800" i="1" dirty="0">
                <a:ea typeface="Calibri" panose="020F0502020204030204" pitchFamily="34" charset="0"/>
              </a:rPr>
              <a:t>.”</a:t>
            </a:r>
            <a:endParaRPr lang="en-US" sz="2700" i="1" dirty="0"/>
          </a:p>
          <a:p>
            <a:endParaRPr lang="en-US" dirty="0"/>
          </a:p>
        </p:txBody>
      </p:sp>
    </p:spTree>
    <p:extLst>
      <p:ext uri="{BB962C8B-B14F-4D97-AF65-F5344CB8AC3E}">
        <p14:creationId xmlns:p14="http://schemas.microsoft.com/office/powerpoint/2010/main" val="33205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1981200"/>
            <a:ext cx="5257800" cy="4375150"/>
          </a:xfrm>
        </p:spPr>
        <p:txBody>
          <a:bodyPr>
            <a:normAutofit fontScale="92500" lnSpcReduction="10000"/>
          </a:bodyPr>
          <a:lstStyle/>
          <a:p>
            <a:r>
              <a:rPr lang="en-US" dirty="0" smtClean="0"/>
              <a:t>Data Follow-Up</a:t>
            </a:r>
          </a:p>
          <a:p>
            <a:r>
              <a:rPr lang="en-US" dirty="0" smtClean="0"/>
              <a:t>Presentations on Managed Care programs in Arizona and Washington</a:t>
            </a:r>
          </a:p>
          <a:p>
            <a:r>
              <a:rPr lang="en-US" dirty="0" smtClean="0"/>
              <a:t>Reflection and Discussion</a:t>
            </a:r>
          </a:p>
          <a:p>
            <a:r>
              <a:rPr lang="en-US" dirty="0" smtClean="0"/>
              <a:t>Behavioral Health Vision for Child Welfare </a:t>
            </a:r>
          </a:p>
          <a:p>
            <a:r>
              <a:rPr lang="en-US" dirty="0" smtClean="0"/>
              <a:t>Wrap Up &amp; Next Steps</a:t>
            </a:r>
          </a:p>
          <a:p>
            <a:r>
              <a:rPr lang="en-US" dirty="0" smtClean="0"/>
              <a:t>Public Comment  </a:t>
            </a:r>
          </a:p>
          <a:p>
            <a:pPr marL="0" indent="0" algn="ctr">
              <a:buNone/>
            </a:pPr>
            <a:endParaRPr lang="en-US" dirty="0"/>
          </a:p>
          <a:p>
            <a:pPr algn="ctr"/>
            <a:endParaRPr lang="en-US" dirty="0"/>
          </a:p>
          <a:p>
            <a:endParaRPr lang="en-US" dirty="0"/>
          </a:p>
        </p:txBody>
      </p:sp>
      <p:pic>
        <p:nvPicPr>
          <p:cNvPr id="4" name="Picture 3" descr="File:Gnome-laptop.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81200"/>
            <a:ext cx="3505200" cy="3505200"/>
          </a:xfrm>
          <a:prstGeom prst="rect">
            <a:avLst/>
          </a:prstGeom>
        </p:spPr>
      </p:pic>
      <p:sp>
        <p:nvSpPr>
          <p:cNvPr id="6" name="TextBox 5"/>
          <p:cNvSpPr txBox="1"/>
          <p:nvPr/>
        </p:nvSpPr>
        <p:spPr>
          <a:xfrm>
            <a:off x="5790389" y="5090377"/>
            <a:ext cx="3202021" cy="830997"/>
          </a:xfrm>
          <a:prstGeom prst="rect">
            <a:avLst/>
          </a:prstGeom>
          <a:noFill/>
        </p:spPr>
        <p:txBody>
          <a:bodyPr wrap="square" rtlCol="0">
            <a:spAutoFit/>
          </a:bodyPr>
          <a:lstStyle/>
          <a:p>
            <a:pPr algn="ctr"/>
            <a:r>
              <a:rPr lang="en-US" sz="1600" b="1" dirty="0" smtClean="0"/>
              <a:t>We will take a </a:t>
            </a:r>
            <a:r>
              <a:rPr lang="en-US" sz="1600" b="1" dirty="0" smtClean="0">
                <a:solidFill>
                  <a:srgbClr val="0070C0"/>
                </a:solidFill>
              </a:rPr>
              <a:t>10-minute</a:t>
            </a:r>
            <a:r>
              <a:rPr lang="en-US" sz="1600" b="1" dirty="0" smtClean="0"/>
              <a:t> break at 10:15am and a </a:t>
            </a:r>
            <a:r>
              <a:rPr lang="en-US" sz="1600" b="1" dirty="0" smtClean="0">
                <a:solidFill>
                  <a:srgbClr val="0070C0"/>
                </a:solidFill>
              </a:rPr>
              <a:t>40-minute </a:t>
            </a:r>
            <a:r>
              <a:rPr lang="en-US" sz="1600" b="1" dirty="0" smtClean="0"/>
              <a:t>lunch break at 11:50am</a:t>
            </a:r>
            <a:endParaRPr lang="en-US" sz="1600" b="1" dirty="0"/>
          </a:p>
        </p:txBody>
      </p:sp>
    </p:spTree>
    <p:extLst>
      <p:ext uri="{BB962C8B-B14F-4D97-AF65-F5344CB8AC3E}">
        <p14:creationId xmlns:p14="http://schemas.microsoft.com/office/powerpoint/2010/main" val="30162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460C-2341-4636-9EEB-D5EA252FAE78}"/>
              </a:ext>
            </a:extLst>
          </p:cNvPr>
          <p:cNvSpPr>
            <a:spLocks noGrp="1"/>
          </p:cNvSpPr>
          <p:nvPr>
            <p:ph type="title"/>
          </p:nvPr>
        </p:nvSpPr>
        <p:spPr/>
        <p:txBody>
          <a:bodyPr>
            <a:normAutofit/>
          </a:bodyPr>
          <a:lstStyle/>
          <a:p>
            <a:r>
              <a:rPr lang="en-US" sz="2400" b="1" dirty="0"/>
              <a:t>Eligibility</a:t>
            </a:r>
          </a:p>
        </p:txBody>
      </p:sp>
      <p:sp>
        <p:nvSpPr>
          <p:cNvPr id="3" name="Content Placeholder 2">
            <a:extLst>
              <a:ext uri="{FF2B5EF4-FFF2-40B4-BE49-F238E27FC236}">
                <a16:creationId xmlns:a16="http://schemas.microsoft.com/office/drawing/2014/main" id="{B31D6605-7D2F-4658-8808-E5510DE20CAE}"/>
              </a:ext>
            </a:extLst>
          </p:cNvPr>
          <p:cNvSpPr>
            <a:spLocks noGrp="1"/>
          </p:cNvSpPr>
          <p:nvPr>
            <p:ph idx="1"/>
          </p:nvPr>
        </p:nvSpPr>
        <p:spPr>
          <a:xfrm>
            <a:off x="335042" y="2144218"/>
            <a:ext cx="8272212" cy="3483377"/>
          </a:xfrm>
        </p:spPr>
        <p:txBody>
          <a:bodyPr>
            <a:normAutofit/>
          </a:bodyPr>
          <a:lstStyle/>
          <a:p>
            <a:pPr marL="0" indent="0">
              <a:lnSpc>
                <a:spcPct val="106000"/>
              </a:lnSpc>
              <a:spcBef>
                <a:spcPts val="0"/>
              </a:spcBef>
              <a:spcAft>
                <a:spcPts val="0"/>
              </a:spcAft>
              <a:buNone/>
            </a:pPr>
            <a:r>
              <a:rPr lang="en-US" sz="1650" dirty="0">
                <a:solidFill>
                  <a:srgbClr val="000000"/>
                </a:solidFill>
                <a:ea typeface="Calibri" panose="020F0502020204030204" pitchFamily="34" charset="0"/>
              </a:rPr>
              <a:t>Automatic eligibility for children/youth served by the child welfare system to receive Specialty Mental Health Services (SMHS) and Substance Use Disorder (SUD) Services. </a:t>
            </a:r>
          </a:p>
          <a:p>
            <a:pPr marL="0" indent="0">
              <a:lnSpc>
                <a:spcPct val="106000"/>
              </a:lnSpc>
              <a:spcBef>
                <a:spcPts val="0"/>
              </a:spcBef>
              <a:spcAft>
                <a:spcPts val="0"/>
              </a:spcAft>
              <a:buNone/>
            </a:pPr>
            <a:endParaRPr lang="en-US" sz="1650" dirty="0">
              <a:solidFill>
                <a:srgbClr val="000000"/>
              </a:solidFill>
              <a:ea typeface="Calibri" panose="020F0502020204030204" pitchFamily="34" charset="0"/>
            </a:endParaRPr>
          </a:p>
          <a:p>
            <a:pPr marL="0" indent="0">
              <a:lnSpc>
                <a:spcPct val="106000"/>
              </a:lnSpc>
              <a:spcBef>
                <a:spcPts val="0"/>
              </a:spcBef>
              <a:spcAft>
                <a:spcPts val="0"/>
              </a:spcAft>
              <a:buNone/>
            </a:pPr>
            <a:r>
              <a:rPr lang="en-US" sz="1650" dirty="0">
                <a:solidFill>
                  <a:srgbClr val="000000"/>
                </a:solidFill>
                <a:ea typeface="Calibri" panose="020F0502020204030204" pitchFamily="34" charset="0"/>
              </a:rPr>
              <a:t>This would include:</a:t>
            </a:r>
          </a:p>
          <a:p>
            <a:pPr marL="257175" indent="-257175">
              <a:lnSpc>
                <a:spcPct val="106000"/>
              </a:lnSpc>
              <a:spcBef>
                <a:spcPts val="0"/>
              </a:spcBef>
              <a:spcAft>
                <a:spcPts val="0"/>
              </a:spcAft>
              <a:buFont typeface="+mj-lt"/>
              <a:buAutoNum type="arabicPeriod"/>
            </a:pPr>
            <a:r>
              <a:rPr lang="en-US" sz="1650" dirty="0">
                <a:solidFill>
                  <a:srgbClr val="000000"/>
                </a:solidFill>
                <a:ea typeface="Calibri" panose="020F0502020204030204" pitchFamily="34" charset="0"/>
              </a:rPr>
              <a:t>Children/youth who come into foster care (under juvenile court order) and who are served by a child welfare or probation agency. </a:t>
            </a:r>
          </a:p>
          <a:p>
            <a:pPr marL="257175" indent="-257175">
              <a:lnSpc>
                <a:spcPct val="106000"/>
              </a:lnSpc>
              <a:spcBef>
                <a:spcPts val="0"/>
              </a:spcBef>
              <a:spcAft>
                <a:spcPts val="0"/>
              </a:spcAft>
              <a:buFont typeface="+mj-lt"/>
              <a:buAutoNum type="arabicPeriod"/>
            </a:pPr>
            <a:r>
              <a:rPr lang="en-US" sz="1650" dirty="0">
                <a:solidFill>
                  <a:srgbClr val="000000"/>
                </a:solidFill>
                <a:ea typeface="Calibri" panose="020F0502020204030204" pitchFamily="34" charset="0"/>
              </a:rPr>
              <a:t>Children/youth 6 months post-permanency (reunification, guardianship or adoption). </a:t>
            </a:r>
          </a:p>
          <a:p>
            <a:pPr marL="257175" indent="-257175">
              <a:buFont typeface="+mj-lt"/>
              <a:buAutoNum type="arabicPeriod"/>
            </a:pPr>
            <a:r>
              <a:rPr lang="en-US" sz="1650" dirty="0">
                <a:ea typeface="Calibri" panose="020F0502020204030204" pitchFamily="34" charset="0"/>
              </a:rPr>
              <a:t>“Candidates” for foster care under the “imminent risk” definition per FFPSA*</a:t>
            </a:r>
          </a:p>
          <a:p>
            <a:pPr marL="0" indent="0">
              <a:buNone/>
            </a:pPr>
            <a:r>
              <a:rPr lang="en-US" sz="1650" dirty="0"/>
              <a:t>*Families First Prevention Services Act (FFPSA) – Federal legislation approved in 2018 that permits states to serve children and their families who are at risk of foster care using foster care funding for direct services designed to prevent foster care entry. </a:t>
            </a:r>
          </a:p>
        </p:txBody>
      </p:sp>
    </p:spTree>
    <p:extLst>
      <p:ext uri="{BB962C8B-B14F-4D97-AF65-F5344CB8AC3E}">
        <p14:creationId xmlns:p14="http://schemas.microsoft.com/office/powerpoint/2010/main" val="363876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C15-030E-4B99-8749-0A72ED41CB91}"/>
              </a:ext>
            </a:extLst>
          </p:cNvPr>
          <p:cNvSpPr>
            <a:spLocks noGrp="1"/>
          </p:cNvSpPr>
          <p:nvPr>
            <p:ph type="title"/>
          </p:nvPr>
        </p:nvSpPr>
        <p:spPr/>
        <p:txBody>
          <a:bodyPr>
            <a:normAutofit/>
          </a:bodyPr>
          <a:lstStyle/>
          <a:p>
            <a:r>
              <a:rPr lang="en-US" sz="2400" b="1" dirty="0"/>
              <a:t>Eligibility</a:t>
            </a:r>
          </a:p>
        </p:txBody>
      </p:sp>
      <p:sp>
        <p:nvSpPr>
          <p:cNvPr id="3" name="Content Placeholder 2">
            <a:extLst>
              <a:ext uri="{FF2B5EF4-FFF2-40B4-BE49-F238E27FC236}">
                <a16:creationId xmlns:a16="http://schemas.microsoft.com/office/drawing/2014/main" id="{7A56C2E0-9B55-46CE-869A-B440963F6248}"/>
              </a:ext>
            </a:extLst>
          </p:cNvPr>
          <p:cNvSpPr>
            <a:spLocks noGrp="1"/>
          </p:cNvSpPr>
          <p:nvPr>
            <p:ph idx="1"/>
          </p:nvPr>
        </p:nvSpPr>
        <p:spPr>
          <a:xfrm>
            <a:off x="517711" y="2337407"/>
            <a:ext cx="8190395" cy="3391040"/>
          </a:xfrm>
        </p:spPr>
        <p:txBody>
          <a:bodyPr>
            <a:normAutofit lnSpcReduction="10000"/>
          </a:bodyPr>
          <a:lstStyle/>
          <a:p>
            <a:pPr marL="0" indent="0">
              <a:lnSpc>
                <a:spcPct val="107000"/>
              </a:lnSpc>
              <a:spcBef>
                <a:spcPts val="0"/>
              </a:spcBef>
              <a:spcAft>
                <a:spcPts val="0"/>
              </a:spcAft>
              <a:buNone/>
            </a:pPr>
            <a:r>
              <a:rPr lang="en-US" b="1" u="sng" dirty="0">
                <a:ea typeface="Calibri" panose="020F0502020204030204" pitchFamily="34" charset="0"/>
                <a:cs typeface="Times New Roman" panose="02020603050405020304" pitchFamily="18" charset="0"/>
              </a:rPr>
              <a:t>Candidacy definition (pending definition under FFPSA):</a:t>
            </a:r>
            <a:endParaRPr lang="en-US" dirty="0">
              <a:ea typeface="Calibri" panose="020F0502020204030204" pitchFamily="34" charset="0"/>
              <a:cs typeface="Times New Roman" panose="02020603050405020304" pitchFamily="18" charset="0"/>
            </a:endParaRPr>
          </a:p>
          <a:p>
            <a:pPr>
              <a:lnSpc>
                <a:spcPct val="107000"/>
              </a:lnSpc>
              <a:spcBef>
                <a:spcPts val="0"/>
              </a:spcBef>
            </a:pPr>
            <a:r>
              <a:rPr lang="en-US" dirty="0">
                <a:ea typeface="Calibri" panose="020F0502020204030204" pitchFamily="34" charset="0"/>
                <a:cs typeface="Times New Roman" panose="02020603050405020304" pitchFamily="18" charset="0"/>
              </a:rPr>
              <a:t>A child who is identified as being at </a:t>
            </a:r>
            <a:r>
              <a:rPr lang="en-US" b="1" dirty="0">
                <a:ea typeface="Calibri" panose="020F0502020204030204" pitchFamily="34" charset="0"/>
                <a:cs typeface="Times New Roman" panose="02020603050405020304" pitchFamily="18" charset="0"/>
              </a:rPr>
              <a:t>imminent risk </a:t>
            </a:r>
            <a:r>
              <a:rPr lang="en-US" dirty="0">
                <a:ea typeface="Calibri" panose="020F0502020204030204" pitchFamily="34" charset="0"/>
                <a:cs typeface="Times New Roman" panose="02020603050405020304" pitchFamily="18" charset="0"/>
              </a:rPr>
              <a:t>of entering foster care, but </a:t>
            </a:r>
            <a:r>
              <a:rPr lang="en-US" b="1" dirty="0">
                <a:ea typeface="Calibri" panose="020F0502020204030204" pitchFamily="34" charset="0"/>
                <a:cs typeface="Times New Roman" panose="02020603050405020304" pitchFamily="18" charset="0"/>
              </a:rPr>
              <a:t>who can remain safely at home as long as prevention services are provided</a:t>
            </a:r>
            <a:r>
              <a:rPr lang="en-US" dirty="0">
                <a:ea typeface="Calibri" panose="020F0502020204030204" pitchFamily="34" charset="0"/>
                <a:cs typeface="Times New Roman" panose="02020603050405020304" pitchFamily="18" charset="0"/>
              </a:rPr>
              <a:t>.</a:t>
            </a:r>
          </a:p>
          <a:p>
            <a:pPr>
              <a:lnSpc>
                <a:spcPct val="107000"/>
              </a:lnSpc>
              <a:spcBef>
                <a:spcPts val="0"/>
              </a:spcBef>
            </a:pPr>
            <a:r>
              <a:rPr lang="en-US" b="1" dirty="0">
                <a:ea typeface="Calibri" panose="020F0502020204030204" pitchFamily="34" charset="0"/>
                <a:cs typeface="Times New Roman" panose="02020603050405020304" pitchFamily="18" charset="0"/>
              </a:rPr>
              <a:t>“Imminent Risk”</a:t>
            </a:r>
            <a:r>
              <a:rPr lang="en-US" dirty="0">
                <a:ea typeface="Calibri" panose="020F0502020204030204" pitchFamily="34" charset="0"/>
                <a:cs typeface="Times New Roman" panose="02020603050405020304" pitchFamily="18" charset="0"/>
              </a:rPr>
              <a:t> may be determined by the caseworker based upon an in-person assessment and includes </a:t>
            </a:r>
            <a:r>
              <a:rPr lang="en-US" u="sng" dirty="0">
                <a:ea typeface="Calibri" panose="020F0502020204030204" pitchFamily="34" charset="0"/>
                <a:cs typeface="Times New Roman" panose="02020603050405020304" pitchFamily="18" charset="0"/>
              </a:rPr>
              <a:t>one or more</a:t>
            </a:r>
            <a:r>
              <a:rPr lang="en-US" dirty="0">
                <a:ea typeface="Calibri" panose="020F0502020204030204" pitchFamily="34" charset="0"/>
                <a:cs typeface="Times New Roman" panose="02020603050405020304" pitchFamily="18" charset="0"/>
              </a:rPr>
              <a:t> of the following criteria:</a:t>
            </a:r>
          </a:p>
          <a:p>
            <a:pPr marL="433388" indent="-257175">
              <a:lnSpc>
                <a:spcPct val="106000"/>
              </a:lnSpc>
              <a:spcBef>
                <a:spcPts val="0"/>
              </a:spcBef>
              <a:spcAft>
                <a:spcPts val="0"/>
              </a:spcAft>
              <a:buFont typeface="Calibri" panose="020F0502020204030204" pitchFamily="34" charset="0"/>
              <a:buChar char="-"/>
            </a:pPr>
            <a:r>
              <a:rPr lang="en-US" dirty="0">
                <a:ea typeface="Calibri" panose="020F0502020204030204" pitchFamily="34" charset="0"/>
                <a:cs typeface="Times New Roman" panose="02020603050405020304" pitchFamily="18" charset="0"/>
              </a:rPr>
              <a:t>The child’s risk assessment score is high or very high or the child’ safety assessment indicates the presence of at least one safety threat.</a:t>
            </a:r>
            <a:r>
              <a:rPr lang="en-US" baseline="30000"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433388" indent="-257175">
              <a:lnSpc>
                <a:spcPct val="106000"/>
              </a:lnSpc>
              <a:spcBef>
                <a:spcPts val="0"/>
              </a:spcBef>
              <a:spcAft>
                <a:spcPts val="0"/>
              </a:spcAft>
              <a:buFont typeface="Calibri" panose="020F0502020204030204" pitchFamily="34" charset="0"/>
              <a:buChar char="-"/>
            </a:pPr>
            <a:r>
              <a:rPr lang="en-US" dirty="0">
                <a:ea typeface="Calibri" panose="020F0502020204030204" pitchFamily="34" charset="0"/>
                <a:cs typeface="Times New Roman" panose="02020603050405020304" pitchFamily="18" charset="0"/>
              </a:rPr>
              <a:t>The child has one or more siblings or half-siblings placed into foster care.</a:t>
            </a:r>
          </a:p>
          <a:p>
            <a:pPr marL="433388" indent="-257175">
              <a:lnSpc>
                <a:spcPct val="106000"/>
              </a:lnSpc>
              <a:spcBef>
                <a:spcPts val="0"/>
              </a:spcBef>
              <a:spcAft>
                <a:spcPts val="0"/>
              </a:spcAft>
              <a:buFont typeface="Calibri" panose="020F0502020204030204" pitchFamily="34" charset="0"/>
              <a:buChar char="-"/>
            </a:pPr>
            <a:r>
              <a:rPr lang="en-US" dirty="0">
                <a:ea typeface="Calibri" panose="020F0502020204030204" pitchFamily="34" charset="0"/>
                <a:cs typeface="Times New Roman" panose="02020603050405020304" pitchFamily="18" charset="0"/>
              </a:rPr>
              <a:t>The child’s adoption or guardianship arrangement is at risk of a disruption or dissolution that would result in a foster care placement.</a:t>
            </a:r>
          </a:p>
          <a:p>
            <a:pPr marL="433388" indent="-257175">
              <a:lnSpc>
                <a:spcPct val="106000"/>
              </a:lnSpc>
              <a:spcBef>
                <a:spcPts val="0"/>
              </a:spcBef>
              <a:spcAft>
                <a:spcPts val="0"/>
              </a:spcAft>
              <a:buFont typeface="Calibri" panose="020F0502020204030204" pitchFamily="34" charset="0"/>
              <a:buChar char="-"/>
            </a:pPr>
            <a:r>
              <a:rPr lang="en-US" dirty="0">
                <a:ea typeface="Calibri" panose="020F0502020204030204" pitchFamily="34" charset="0"/>
                <a:cs typeface="Times New Roman" panose="02020603050405020304" pitchFamily="18" charset="0"/>
              </a:rPr>
              <a:t>The youth is a nonminor under the age of 21 who is eligible for extended foster care, and their living arrangement is at risk of a disruption that would result in the youth re-entering foster care.</a:t>
            </a:r>
          </a:p>
          <a:p>
            <a:pPr marL="433388" indent="-257175">
              <a:lnSpc>
                <a:spcPct val="106000"/>
              </a:lnSpc>
              <a:spcBef>
                <a:spcPts val="0"/>
              </a:spcBef>
              <a:spcAft>
                <a:spcPts val="0"/>
              </a:spcAft>
              <a:buFont typeface="Calibri" panose="020F0502020204030204" pitchFamily="34" charset="0"/>
              <a:buChar char="-"/>
            </a:pPr>
            <a:r>
              <a:rPr lang="en-US" dirty="0">
                <a:ea typeface="Calibri" panose="020F0502020204030204" pitchFamily="34" charset="0"/>
                <a:cs typeface="Times New Roman" panose="02020603050405020304" pitchFamily="18" charset="0"/>
              </a:rPr>
              <a:t>Other criteria includes referral from a tribe if the child is an Indian child, if the child is under the supervision of a juvenile court pursuant to a Section 300 petition and under a family maintenance plan, and if the probation department has determined that a child subject to a Section 602 petition needs prevention services to prevent the child’s entry into foster care.</a:t>
            </a:r>
          </a:p>
          <a:p>
            <a:endParaRPr lang="en-US" dirty="0"/>
          </a:p>
        </p:txBody>
      </p:sp>
    </p:spTree>
    <p:extLst>
      <p:ext uri="{BB962C8B-B14F-4D97-AF65-F5344CB8AC3E}">
        <p14:creationId xmlns:p14="http://schemas.microsoft.com/office/powerpoint/2010/main" val="11587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6624-9DA6-42E7-AFA7-84B55FC61249}"/>
              </a:ext>
            </a:extLst>
          </p:cNvPr>
          <p:cNvSpPr>
            <a:spLocks noGrp="1"/>
          </p:cNvSpPr>
          <p:nvPr>
            <p:ph type="title"/>
          </p:nvPr>
        </p:nvSpPr>
        <p:spPr/>
        <p:txBody>
          <a:bodyPr>
            <a:normAutofit/>
          </a:bodyPr>
          <a:lstStyle/>
          <a:p>
            <a:r>
              <a:rPr lang="en-US" sz="2400" b="1" dirty="0"/>
              <a:t>Eligibility</a:t>
            </a:r>
          </a:p>
        </p:txBody>
      </p:sp>
      <p:sp>
        <p:nvSpPr>
          <p:cNvPr id="3" name="Content Placeholder 2">
            <a:extLst>
              <a:ext uri="{FF2B5EF4-FFF2-40B4-BE49-F238E27FC236}">
                <a16:creationId xmlns:a16="http://schemas.microsoft.com/office/drawing/2014/main" id="{95617DD7-0348-4AED-BE0D-3AF18127DEBE}"/>
              </a:ext>
            </a:extLst>
          </p:cNvPr>
          <p:cNvSpPr>
            <a:spLocks noGrp="1"/>
          </p:cNvSpPr>
          <p:nvPr>
            <p:ph idx="1"/>
          </p:nvPr>
        </p:nvSpPr>
        <p:spPr>
          <a:xfrm>
            <a:off x="435894" y="2492622"/>
            <a:ext cx="8272212" cy="2981511"/>
          </a:xfrm>
        </p:spPr>
        <p:txBody>
          <a:bodyPr>
            <a:noAutofit/>
          </a:bodyPr>
          <a:lstStyle/>
          <a:p>
            <a:pPr marL="0" indent="0">
              <a:lnSpc>
                <a:spcPct val="107000"/>
              </a:lnSpc>
              <a:spcBef>
                <a:spcPts val="0"/>
              </a:spcBef>
              <a:spcAft>
                <a:spcPts val="0"/>
              </a:spcAft>
              <a:buNone/>
            </a:pPr>
            <a:r>
              <a:rPr lang="en-US" sz="1650" b="1" u="sng" dirty="0">
                <a:ea typeface="Calibri" panose="020F0502020204030204" pitchFamily="34" charset="0"/>
                <a:cs typeface="Arial" panose="020B0604020202020204" pitchFamily="34" charset="0"/>
              </a:rPr>
              <a:t>“Family” also entitled to behavioral health services. Family includes:</a:t>
            </a:r>
            <a:endParaRPr lang="en-US" sz="1650" dirty="0">
              <a:ea typeface="Calibri" panose="020F0502020204030204" pitchFamily="34" charset="0"/>
              <a:cs typeface="Arial" panose="020B0604020202020204" pitchFamily="34" charset="0"/>
            </a:endParaRPr>
          </a:p>
          <a:p>
            <a:pPr>
              <a:lnSpc>
                <a:spcPct val="107000"/>
              </a:lnSpc>
              <a:spcBef>
                <a:spcPts val="0"/>
              </a:spcBef>
            </a:pPr>
            <a:r>
              <a:rPr lang="en-US" sz="1650" dirty="0">
                <a:ea typeface="Calibri" panose="020F0502020204030204" pitchFamily="34" charset="0"/>
                <a:cs typeface="Arial" panose="020B0604020202020204" pitchFamily="34" charset="0"/>
              </a:rPr>
              <a:t>Resource parents (including relative caregivers)</a:t>
            </a:r>
          </a:p>
          <a:p>
            <a:pPr>
              <a:lnSpc>
                <a:spcPct val="107000"/>
              </a:lnSpc>
              <a:spcBef>
                <a:spcPts val="0"/>
              </a:spcBef>
            </a:pPr>
            <a:r>
              <a:rPr lang="en-US" sz="1650" dirty="0">
                <a:ea typeface="Calibri" panose="020F0502020204030204" pitchFamily="34" charset="0"/>
                <a:cs typeface="Arial" panose="020B0604020202020204" pitchFamily="34" charset="0"/>
              </a:rPr>
              <a:t>Birth families (including siblings and half-siblings)</a:t>
            </a:r>
          </a:p>
          <a:p>
            <a:pPr>
              <a:lnSpc>
                <a:spcPct val="107000"/>
              </a:lnSpc>
              <a:spcBef>
                <a:spcPts val="0"/>
              </a:spcBef>
            </a:pPr>
            <a:r>
              <a:rPr lang="en-US" sz="1650" dirty="0">
                <a:ea typeface="Calibri" panose="020F0502020204030204" pitchFamily="34" charset="0"/>
                <a:cs typeface="Arial" panose="020B0604020202020204" pitchFamily="34" charset="0"/>
              </a:rPr>
              <a:t>Other caring adult who is a significant support to the foster child/youth, and </a:t>
            </a:r>
          </a:p>
          <a:p>
            <a:pPr>
              <a:lnSpc>
                <a:spcPct val="107000"/>
              </a:lnSpc>
              <a:spcBef>
                <a:spcPts val="0"/>
              </a:spcBef>
            </a:pPr>
            <a:r>
              <a:rPr lang="en-US" sz="1650" dirty="0">
                <a:ea typeface="Calibri" panose="020F0502020204030204" pitchFamily="34" charset="0"/>
                <a:cs typeface="Arial" panose="020B0604020202020204" pitchFamily="34" charset="0"/>
              </a:rPr>
              <a:t>Any other non-related persons with an established relationship that is reasonably considered family by the person served. </a:t>
            </a:r>
          </a:p>
          <a:p>
            <a:pPr marL="0">
              <a:lnSpc>
                <a:spcPct val="107000"/>
              </a:lnSpc>
              <a:spcBef>
                <a:spcPts val="0"/>
              </a:spcBef>
              <a:spcAft>
                <a:spcPts val="0"/>
              </a:spcAft>
            </a:pPr>
            <a:endParaRPr lang="en-US" sz="1200" dirty="0">
              <a:ea typeface="Calibri" panose="020F0502020204030204" pitchFamily="34" charset="0"/>
              <a:cs typeface="Arial" panose="020B0604020202020204" pitchFamily="34" charset="0"/>
            </a:endParaRPr>
          </a:p>
          <a:p>
            <a:pPr marL="0" indent="0">
              <a:lnSpc>
                <a:spcPct val="107000"/>
              </a:lnSpc>
              <a:spcBef>
                <a:spcPts val="0"/>
              </a:spcBef>
              <a:buNone/>
            </a:pPr>
            <a:r>
              <a:rPr lang="en-US" sz="1650" dirty="0">
                <a:ea typeface="Calibri" panose="020F0502020204030204" pitchFamily="34" charset="0"/>
                <a:cs typeface="Arial" panose="020B0604020202020204" pitchFamily="34" charset="0"/>
              </a:rPr>
              <a:t>Because Medi-Cal is a provider of last resort, any privately insured individual will not be automatically eligible for Medi-Cal services covered by their private insurance. Service and payment alignment will require further discussion. </a:t>
            </a:r>
            <a:endParaRPr lang="en-US" sz="16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7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2F33-D220-489C-9B75-14CC53E1C31B}"/>
              </a:ext>
            </a:extLst>
          </p:cNvPr>
          <p:cNvSpPr>
            <a:spLocks noGrp="1"/>
          </p:cNvSpPr>
          <p:nvPr>
            <p:ph type="title"/>
          </p:nvPr>
        </p:nvSpPr>
        <p:spPr/>
        <p:txBody>
          <a:bodyPr>
            <a:normAutofit/>
          </a:bodyPr>
          <a:lstStyle/>
          <a:p>
            <a:r>
              <a:rPr lang="en-US" sz="2400" b="1" dirty="0"/>
              <a:t>Eligibility</a:t>
            </a:r>
          </a:p>
        </p:txBody>
      </p:sp>
      <p:sp>
        <p:nvSpPr>
          <p:cNvPr id="3" name="Content Placeholder 2">
            <a:extLst>
              <a:ext uri="{FF2B5EF4-FFF2-40B4-BE49-F238E27FC236}">
                <a16:creationId xmlns:a16="http://schemas.microsoft.com/office/drawing/2014/main" id="{4A0AE9BB-7AD8-4BCC-9536-B43F4C0BC717}"/>
              </a:ext>
            </a:extLst>
          </p:cNvPr>
          <p:cNvSpPr>
            <a:spLocks noGrp="1"/>
          </p:cNvSpPr>
          <p:nvPr>
            <p:ph idx="1"/>
          </p:nvPr>
        </p:nvSpPr>
        <p:spPr>
          <a:xfrm>
            <a:off x="324956" y="2522879"/>
            <a:ext cx="8272212" cy="3064375"/>
          </a:xfrm>
        </p:spPr>
        <p:txBody>
          <a:bodyPr>
            <a:normAutofit fontScale="92500" lnSpcReduction="10000"/>
          </a:bodyPr>
          <a:lstStyle/>
          <a:p>
            <a:pPr marL="0" indent="0">
              <a:buNone/>
            </a:pPr>
            <a:r>
              <a:rPr lang="en-US" sz="1800" b="1" dirty="0">
                <a:ea typeface="Calibri" panose="020F0502020204030204" pitchFamily="34" charset="0"/>
                <a:cs typeface="Times New Roman" panose="02020603050405020304" pitchFamily="18" charset="0"/>
              </a:rPr>
              <a:t>“Automatic Eligibility” </a:t>
            </a:r>
          </a:p>
          <a:p>
            <a:pPr marL="383381" indent="-228600"/>
            <a:r>
              <a:rPr lang="en-US" sz="1800" b="1" dirty="0">
                <a:ea typeface="Calibri" panose="020F0502020204030204" pitchFamily="34" charset="0"/>
                <a:cs typeface="Times New Roman" panose="02020603050405020304" pitchFamily="18" charset="0"/>
              </a:rPr>
              <a:t>Child/youth/NMD is eligible for services no matter what  -  a “diagnosis” of impairment is not a pre-condition to eligibility.</a:t>
            </a:r>
          </a:p>
          <a:p>
            <a:pPr marL="383381" indent="-228600"/>
            <a:r>
              <a:rPr lang="en-US" sz="1800" dirty="0">
                <a:ea typeface="Calibri" panose="020F0502020204030204" pitchFamily="34" charset="0"/>
              </a:rPr>
              <a:t>Recognizes that every child who is served by the child welfare services system has experienced a significant enough degree of trauma that they meet the new standard for medical necessity, as proposed under CalAIM. </a:t>
            </a:r>
          </a:p>
          <a:p>
            <a:pPr marL="383381" indent="-228600"/>
            <a:r>
              <a:rPr lang="en-US" sz="1800" dirty="0">
                <a:ea typeface="Calibri" panose="020F0502020204030204" pitchFamily="34" charset="0"/>
                <a:cs typeface="Times New Roman" panose="02020603050405020304" pitchFamily="18" charset="0"/>
              </a:rPr>
              <a:t>A diagnosis will still be determined to inform clinical treatment needs, but it is not the precursor to obtaining services.   </a:t>
            </a:r>
          </a:p>
          <a:p>
            <a:pPr marL="383381" indent="-228600"/>
            <a:r>
              <a:rPr lang="en-US" sz="1800" dirty="0">
                <a:ea typeface="Calibri" panose="020F0502020204030204" pitchFamily="34" charset="0"/>
                <a:cs typeface="Times New Roman" panose="02020603050405020304" pitchFamily="18" charset="0"/>
              </a:rPr>
              <a:t>All children will receive some type/level of services based on a more complete, team-based assessment that will be described next. </a:t>
            </a:r>
          </a:p>
          <a:p>
            <a:endParaRPr lang="en-US" dirty="0"/>
          </a:p>
        </p:txBody>
      </p:sp>
    </p:spTree>
    <p:extLst>
      <p:ext uri="{BB962C8B-B14F-4D97-AF65-F5344CB8AC3E}">
        <p14:creationId xmlns:p14="http://schemas.microsoft.com/office/powerpoint/2010/main" val="286149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F290-51CC-429E-9F96-860C5520B8FD}"/>
              </a:ext>
            </a:extLst>
          </p:cNvPr>
          <p:cNvSpPr>
            <a:spLocks noGrp="1"/>
          </p:cNvSpPr>
          <p:nvPr>
            <p:ph type="title"/>
          </p:nvPr>
        </p:nvSpPr>
        <p:spPr/>
        <p:txBody>
          <a:bodyPr>
            <a:normAutofit/>
          </a:bodyPr>
          <a:lstStyle/>
          <a:p>
            <a:r>
              <a:rPr lang="en-US" sz="2400" b="1" dirty="0"/>
              <a:t>Services</a:t>
            </a:r>
          </a:p>
        </p:txBody>
      </p:sp>
      <p:sp>
        <p:nvSpPr>
          <p:cNvPr id="3" name="Content Placeholder 2">
            <a:extLst>
              <a:ext uri="{FF2B5EF4-FFF2-40B4-BE49-F238E27FC236}">
                <a16:creationId xmlns:a16="http://schemas.microsoft.com/office/drawing/2014/main" id="{B933276D-AED8-45F2-81B1-FC624AB14D5C}"/>
              </a:ext>
            </a:extLst>
          </p:cNvPr>
          <p:cNvSpPr>
            <a:spLocks noGrp="1"/>
          </p:cNvSpPr>
          <p:nvPr>
            <p:ph idx="1"/>
          </p:nvPr>
        </p:nvSpPr>
        <p:spPr>
          <a:xfrm>
            <a:off x="332815" y="2057400"/>
            <a:ext cx="8375291" cy="3114174"/>
          </a:xfrm>
        </p:spPr>
        <p:txBody>
          <a:bodyPr>
            <a:normAutofit/>
          </a:bodyPr>
          <a:lstStyle/>
          <a:p>
            <a:r>
              <a:rPr lang="en-US" sz="1650" dirty="0">
                <a:ea typeface="Calibri" panose="020F0502020204030204" pitchFamily="34" charset="0"/>
                <a:cs typeface="Arial" panose="020B0604020202020204" pitchFamily="34" charset="0"/>
              </a:rPr>
              <a:t>Broadest range of services based on individualized needs.</a:t>
            </a:r>
          </a:p>
          <a:p>
            <a:r>
              <a:rPr lang="en-US" sz="1650" dirty="0">
                <a:ea typeface="Calibri" panose="020F0502020204030204" pitchFamily="34" charset="0"/>
                <a:cs typeface="Arial" panose="020B0604020202020204" pitchFamily="34" charset="0"/>
              </a:rPr>
              <a:t>A continuum of services that includes:</a:t>
            </a:r>
          </a:p>
          <a:p>
            <a:pPr marL="554831" indent="-228600">
              <a:buFontTx/>
              <a:buChar char="-"/>
            </a:pPr>
            <a:r>
              <a:rPr lang="en-US" sz="1650" dirty="0">
                <a:ea typeface="Calibri" panose="020F0502020204030204" pitchFamily="34" charset="0"/>
                <a:cs typeface="Arial" panose="020B0604020202020204" pitchFamily="34" charset="0"/>
              </a:rPr>
              <a:t>resiliency building and wellness-oriented services to prevent the onset of behavioral health issues later</a:t>
            </a:r>
          </a:p>
          <a:p>
            <a:pPr marL="554831" indent="-228600">
              <a:buFontTx/>
              <a:buChar char="-"/>
            </a:pPr>
            <a:r>
              <a:rPr lang="en-US" sz="1650" dirty="0">
                <a:ea typeface="Calibri" panose="020F0502020204030204" pitchFamily="34" charset="0"/>
                <a:cs typeface="Arial" panose="020B0604020202020204" pitchFamily="34" charset="0"/>
              </a:rPr>
              <a:t>primary intervention services that include clinical therapies</a:t>
            </a:r>
          </a:p>
          <a:p>
            <a:pPr marL="554831" indent="-228600">
              <a:buFontTx/>
              <a:buChar char="-"/>
            </a:pPr>
            <a:r>
              <a:rPr lang="en-US" sz="1650" dirty="0">
                <a:ea typeface="Calibri" panose="020F0502020204030204" pitchFamily="34" charset="0"/>
                <a:cs typeface="Arial" panose="020B0604020202020204" pitchFamily="34" charset="0"/>
              </a:rPr>
              <a:t>embraces “full-service partnership” efforts that embody a “do-whatever-it-takes” approach to child safety, permanency and well-being. </a:t>
            </a:r>
          </a:p>
        </p:txBody>
      </p:sp>
    </p:spTree>
    <p:extLst>
      <p:ext uri="{BB962C8B-B14F-4D97-AF65-F5344CB8AC3E}">
        <p14:creationId xmlns:p14="http://schemas.microsoft.com/office/powerpoint/2010/main" val="4808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896D-6C86-473F-AB49-334E67973D65}"/>
              </a:ext>
            </a:extLst>
          </p:cNvPr>
          <p:cNvSpPr>
            <a:spLocks noGrp="1"/>
          </p:cNvSpPr>
          <p:nvPr>
            <p:ph type="title"/>
          </p:nvPr>
        </p:nvSpPr>
        <p:spPr/>
        <p:txBody>
          <a:bodyPr>
            <a:normAutofit/>
          </a:bodyPr>
          <a:lstStyle/>
          <a:p>
            <a:r>
              <a:rPr lang="en-US" sz="2400" b="1" dirty="0"/>
              <a:t>Services</a:t>
            </a:r>
          </a:p>
        </p:txBody>
      </p:sp>
      <p:sp>
        <p:nvSpPr>
          <p:cNvPr id="3" name="Content Placeholder 2">
            <a:extLst>
              <a:ext uri="{FF2B5EF4-FFF2-40B4-BE49-F238E27FC236}">
                <a16:creationId xmlns:a16="http://schemas.microsoft.com/office/drawing/2014/main" id="{9FD5D3A5-02C5-4903-879F-3A255FC20DDA}"/>
              </a:ext>
            </a:extLst>
          </p:cNvPr>
          <p:cNvSpPr>
            <a:spLocks noGrp="1"/>
          </p:cNvSpPr>
          <p:nvPr>
            <p:ph idx="1"/>
          </p:nvPr>
        </p:nvSpPr>
        <p:spPr>
          <a:xfrm>
            <a:off x="363070" y="2430556"/>
            <a:ext cx="8345036" cy="3328148"/>
          </a:xfrm>
        </p:spPr>
        <p:txBody>
          <a:bodyPr>
            <a:normAutofit fontScale="77500" lnSpcReduction="20000"/>
          </a:bodyPr>
          <a:lstStyle/>
          <a:p>
            <a:pPr marL="0" indent="0">
              <a:buNone/>
            </a:pPr>
            <a:r>
              <a:rPr lang="en-US" sz="2100" dirty="0"/>
              <a:t>Model builds upon work underway:</a:t>
            </a:r>
          </a:p>
          <a:p>
            <a:pPr marL="604838" indent="-228600"/>
            <a:r>
              <a:rPr lang="en-US" sz="2100" dirty="0"/>
              <a:t>Integrated Core Practice Model </a:t>
            </a:r>
          </a:p>
          <a:p>
            <a:pPr marL="604838" indent="-228600"/>
            <a:r>
              <a:rPr lang="en-US" sz="2100" dirty="0"/>
              <a:t>Katie A. Settlement Agreement/Continuum of Care Reform Efforts</a:t>
            </a:r>
          </a:p>
          <a:p>
            <a:pPr marL="604838" indent="-228600"/>
            <a:r>
              <a:rPr lang="en-US" sz="2100" dirty="0"/>
              <a:t>Strengthening Families/Youth Thrive Frameworks</a:t>
            </a:r>
          </a:p>
          <a:p>
            <a:pPr marL="604838" indent="-228600"/>
            <a:r>
              <a:rPr lang="en-US" sz="2100" dirty="0"/>
              <a:t>AB 2083 Interagency Coordination</a:t>
            </a:r>
          </a:p>
          <a:p>
            <a:pPr marL="0" indent="0">
              <a:buNone/>
            </a:pPr>
            <a:endParaRPr lang="en-US" sz="2100" dirty="0"/>
          </a:p>
          <a:p>
            <a:pPr marL="0" indent="0">
              <a:buNone/>
            </a:pPr>
            <a:r>
              <a:rPr lang="en-US" sz="2100" dirty="0"/>
              <a:t>Team-based services begin immediately upon “entry” to CWS services.</a:t>
            </a:r>
          </a:p>
          <a:p>
            <a:pPr marL="554831" indent="-228600"/>
            <a:r>
              <a:rPr lang="en-US" sz="2100" dirty="0"/>
              <a:t>For timely identification of service needs and access to services.</a:t>
            </a:r>
          </a:p>
          <a:p>
            <a:pPr marL="554831" indent="-228600"/>
            <a:r>
              <a:rPr lang="en-US" sz="2100" dirty="0"/>
              <a:t>Not waiting for behaviors to manifest first.</a:t>
            </a:r>
          </a:p>
          <a:p>
            <a:pPr marL="554831" indent="-228600"/>
            <a:r>
              <a:rPr lang="en-US" sz="2100" dirty="0"/>
              <a:t>Reduces likelihood of more intensive, higher cost interventions later.</a:t>
            </a:r>
          </a:p>
          <a:p>
            <a:endParaRPr lang="en-US" dirty="0"/>
          </a:p>
          <a:p>
            <a:endParaRPr lang="en-US" dirty="0"/>
          </a:p>
        </p:txBody>
      </p:sp>
    </p:spTree>
    <p:extLst>
      <p:ext uri="{BB962C8B-B14F-4D97-AF65-F5344CB8AC3E}">
        <p14:creationId xmlns:p14="http://schemas.microsoft.com/office/powerpoint/2010/main" val="31180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E4E5-4F29-451E-BF9A-2395F889E92E}"/>
              </a:ext>
            </a:extLst>
          </p:cNvPr>
          <p:cNvSpPr>
            <a:spLocks noGrp="1"/>
          </p:cNvSpPr>
          <p:nvPr>
            <p:ph type="title"/>
          </p:nvPr>
        </p:nvSpPr>
        <p:spPr/>
        <p:txBody>
          <a:bodyPr>
            <a:normAutofit/>
          </a:bodyPr>
          <a:lstStyle/>
          <a:p>
            <a:r>
              <a:rPr lang="en-US" sz="2400" b="1" dirty="0"/>
              <a:t>Services</a:t>
            </a:r>
          </a:p>
        </p:txBody>
      </p:sp>
      <p:sp>
        <p:nvSpPr>
          <p:cNvPr id="3" name="Content Placeholder 2">
            <a:extLst>
              <a:ext uri="{FF2B5EF4-FFF2-40B4-BE49-F238E27FC236}">
                <a16:creationId xmlns:a16="http://schemas.microsoft.com/office/drawing/2014/main" id="{05868CC6-DDF8-4E93-8B29-6F722F281A88}"/>
              </a:ext>
            </a:extLst>
          </p:cNvPr>
          <p:cNvSpPr>
            <a:spLocks noGrp="1"/>
          </p:cNvSpPr>
          <p:nvPr>
            <p:ph idx="1"/>
          </p:nvPr>
        </p:nvSpPr>
        <p:spPr>
          <a:xfrm>
            <a:off x="435894" y="2286000"/>
            <a:ext cx="8156777" cy="2758727"/>
          </a:xfrm>
        </p:spPr>
        <p:txBody>
          <a:bodyPr/>
          <a:lstStyle/>
          <a:p>
            <a:pPr marL="0" indent="0">
              <a:buNone/>
            </a:pPr>
            <a:r>
              <a:rPr lang="en-US" sz="1800" dirty="0"/>
              <a:t>Team-Based services through a broadened ICC (Intensive Care Coordination) effort:</a:t>
            </a:r>
          </a:p>
          <a:p>
            <a:pPr marL="342900" indent="-228600">
              <a:buFont typeface="Wingdings" panose="05000000000000000000" pitchFamily="2" charset="2"/>
              <a:buChar char="q"/>
            </a:pPr>
            <a:r>
              <a:rPr lang="en-US" sz="1800" dirty="0"/>
              <a:t> Team includes both CWS social worker and a behavioral health specialist/case manager </a:t>
            </a:r>
          </a:p>
          <a:p>
            <a:pPr marL="342900" indent="-228600">
              <a:buFont typeface="Wingdings" panose="05000000000000000000" pitchFamily="2" charset="2"/>
              <a:buChar char="q"/>
            </a:pPr>
            <a:r>
              <a:rPr lang="en-US" sz="1800" dirty="0"/>
              <a:t>BH specialist/case manager can serve as the ICC coordinator to work with the Child and Family Team to coordinate services. </a:t>
            </a:r>
          </a:p>
        </p:txBody>
      </p:sp>
    </p:spTree>
    <p:extLst>
      <p:ext uri="{BB962C8B-B14F-4D97-AF65-F5344CB8AC3E}">
        <p14:creationId xmlns:p14="http://schemas.microsoft.com/office/powerpoint/2010/main" val="237432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FA50-EE9D-4419-B187-71176F92EB02}"/>
              </a:ext>
            </a:extLst>
          </p:cNvPr>
          <p:cNvSpPr>
            <a:spLocks noGrp="1"/>
          </p:cNvSpPr>
          <p:nvPr>
            <p:ph type="title"/>
          </p:nvPr>
        </p:nvSpPr>
        <p:spPr/>
        <p:txBody>
          <a:bodyPr>
            <a:normAutofit/>
          </a:bodyPr>
          <a:lstStyle/>
          <a:p>
            <a:r>
              <a:rPr lang="en-US" sz="2400" b="1" dirty="0"/>
              <a:t>Services	</a:t>
            </a:r>
          </a:p>
        </p:txBody>
      </p:sp>
      <p:sp>
        <p:nvSpPr>
          <p:cNvPr id="3" name="Content Placeholder 2">
            <a:extLst>
              <a:ext uri="{FF2B5EF4-FFF2-40B4-BE49-F238E27FC236}">
                <a16:creationId xmlns:a16="http://schemas.microsoft.com/office/drawing/2014/main" id="{E9586D85-8429-4298-8D8F-3E0854436A02}"/>
              </a:ext>
            </a:extLst>
          </p:cNvPr>
          <p:cNvSpPr>
            <a:spLocks noGrp="1"/>
          </p:cNvSpPr>
          <p:nvPr>
            <p:ph idx="1"/>
          </p:nvPr>
        </p:nvSpPr>
        <p:spPr>
          <a:xfrm>
            <a:off x="342900" y="2289362"/>
            <a:ext cx="8491818" cy="3550024"/>
          </a:xfrm>
        </p:spPr>
        <p:txBody>
          <a:bodyPr>
            <a:normAutofit/>
          </a:bodyPr>
          <a:lstStyle/>
          <a:p>
            <a:pPr marL="0" indent="0">
              <a:buNone/>
            </a:pPr>
            <a:r>
              <a:rPr lang="en-US" sz="1650" dirty="0"/>
              <a:t>Team Responsibilities:</a:t>
            </a:r>
          </a:p>
          <a:p>
            <a:pPr marL="385763" indent="-385763">
              <a:buFont typeface="+mj-lt"/>
              <a:buAutoNum type="arabicPeriod"/>
            </a:pPr>
            <a:r>
              <a:rPr lang="en-US" sz="1650" dirty="0"/>
              <a:t> BH/CWS “team” engages with the family within 30 days of coming to CWS attention via the CPS Hotline.</a:t>
            </a:r>
          </a:p>
          <a:p>
            <a:pPr marL="385763" indent="-385763">
              <a:buFont typeface="+mj-lt"/>
              <a:buAutoNum type="arabicPeriod"/>
            </a:pPr>
            <a:r>
              <a:rPr lang="en-US" sz="1650" dirty="0"/>
              <a:t>Provides immediate and on-going engagement of the youth and caregivers throughout the life of the case &amp; “on demand” clinical or supportive services as warranted in home-based settings.</a:t>
            </a:r>
          </a:p>
          <a:p>
            <a:pPr marL="385763" indent="-385763">
              <a:buFont typeface="+mj-lt"/>
              <a:buAutoNum type="arabicPeriod"/>
            </a:pPr>
            <a:r>
              <a:rPr lang="en-US" sz="1650" dirty="0"/>
              <a:t>Continuous screening and joint assessments to inform the CANS as part of the CFT discussions and link to clinical and resiliency-building services.</a:t>
            </a:r>
          </a:p>
          <a:p>
            <a:pPr marL="385763" indent="-385763">
              <a:buFont typeface="+mj-lt"/>
              <a:buAutoNum type="arabicPeriod"/>
            </a:pPr>
            <a:r>
              <a:rPr lang="en-US" sz="1650" dirty="0"/>
              <a:t>Assist CWS social workers in case plan development.</a:t>
            </a:r>
          </a:p>
          <a:p>
            <a:pPr marL="385763" indent="-385763">
              <a:buFont typeface="+mj-lt"/>
              <a:buAutoNum type="arabicPeriod"/>
            </a:pPr>
            <a:r>
              <a:rPr lang="en-US" sz="1650" dirty="0"/>
              <a:t>Ensuring linkage to clinical and non-clinical services/supports.</a:t>
            </a:r>
            <a:endParaRPr lang="en-US" dirty="0"/>
          </a:p>
          <a:p>
            <a:pPr marL="385763" indent="-385763">
              <a:buFont typeface="+mj-lt"/>
              <a:buAutoNum type="arabicPeriod"/>
            </a:pPr>
            <a:endParaRPr lang="en-US" dirty="0"/>
          </a:p>
        </p:txBody>
      </p:sp>
    </p:spTree>
    <p:extLst>
      <p:ext uri="{BB962C8B-B14F-4D97-AF65-F5344CB8AC3E}">
        <p14:creationId xmlns:p14="http://schemas.microsoft.com/office/powerpoint/2010/main" val="33387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1A67-04EE-4027-94F3-1E2A5E50C27A}"/>
              </a:ext>
            </a:extLst>
          </p:cNvPr>
          <p:cNvSpPr>
            <a:spLocks noGrp="1"/>
          </p:cNvSpPr>
          <p:nvPr>
            <p:ph type="title"/>
          </p:nvPr>
        </p:nvSpPr>
        <p:spPr/>
        <p:txBody>
          <a:bodyPr/>
          <a:lstStyle/>
          <a:p>
            <a:r>
              <a:rPr lang="en-US" b="1" dirty="0"/>
              <a:t>Resiliency Building / Wellness Oriented Services and Support</a:t>
            </a:r>
          </a:p>
        </p:txBody>
      </p:sp>
      <p:sp>
        <p:nvSpPr>
          <p:cNvPr id="3" name="Content Placeholder 2">
            <a:extLst>
              <a:ext uri="{FF2B5EF4-FFF2-40B4-BE49-F238E27FC236}">
                <a16:creationId xmlns:a16="http://schemas.microsoft.com/office/drawing/2014/main" id="{BA9CD03E-0670-4997-A8AC-58166359F3A9}"/>
              </a:ext>
            </a:extLst>
          </p:cNvPr>
          <p:cNvSpPr>
            <a:spLocks noGrp="1"/>
          </p:cNvSpPr>
          <p:nvPr>
            <p:ph idx="1"/>
          </p:nvPr>
        </p:nvSpPr>
        <p:spPr>
          <a:xfrm>
            <a:off x="435894" y="2603561"/>
            <a:ext cx="8272211" cy="2221162"/>
          </a:xfrm>
        </p:spPr>
        <p:txBody>
          <a:bodyPr>
            <a:normAutofit lnSpcReduction="10000"/>
          </a:bodyPr>
          <a:lstStyle/>
          <a:p>
            <a:pPr marL="0" indent="0">
              <a:buNone/>
            </a:pPr>
            <a:endParaRPr lang="en-US" dirty="0"/>
          </a:p>
          <a:p>
            <a:pPr marL="243000" lvl="1" indent="0">
              <a:buNone/>
            </a:pPr>
            <a:r>
              <a:rPr lang="en-US" sz="1800" dirty="0"/>
              <a:t>Trauma Informed-Resiliency Building Therapeutic Services</a:t>
            </a:r>
          </a:p>
          <a:p>
            <a:pPr lvl="1"/>
            <a:r>
              <a:rPr lang="en-US" sz="1800" dirty="0"/>
              <a:t>Programs must be trauma informed, culturally responsive and evidence based</a:t>
            </a:r>
          </a:p>
          <a:p>
            <a:pPr marL="342900" lvl="1" indent="0">
              <a:buNone/>
            </a:pPr>
            <a:endParaRPr lang="en-US" sz="788" dirty="0"/>
          </a:p>
          <a:p>
            <a:pPr marL="947738" lvl="2" indent="-261938">
              <a:buFont typeface="Wingdings" panose="05000000000000000000" pitchFamily="2" charset="2"/>
              <a:buChar char="Ø"/>
            </a:pPr>
            <a:r>
              <a:rPr lang="en-US" sz="1800" dirty="0"/>
              <a:t>Examples: 3-5-7 Model, Parent/Child Interactive Therapy, Trauma-Focused Cognitive Behavioral Therapy, Functional Family Therapy, Multi-Systemic Therapy, etc. </a:t>
            </a:r>
          </a:p>
          <a:p>
            <a:pPr lvl="2"/>
            <a:endParaRPr lang="en-US" dirty="0"/>
          </a:p>
          <a:p>
            <a:pPr lvl="2"/>
            <a:endParaRPr lang="en-US" dirty="0"/>
          </a:p>
          <a:p>
            <a:pPr marL="342900" lvl="1" indent="0">
              <a:buNone/>
            </a:pPr>
            <a:endParaRPr lang="en-US" dirty="0"/>
          </a:p>
        </p:txBody>
      </p:sp>
    </p:spTree>
    <p:extLst>
      <p:ext uri="{BB962C8B-B14F-4D97-AF65-F5344CB8AC3E}">
        <p14:creationId xmlns:p14="http://schemas.microsoft.com/office/powerpoint/2010/main" val="104355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9139-BDE6-4150-A0F8-1ADE7DCE850E}"/>
              </a:ext>
            </a:extLst>
          </p:cNvPr>
          <p:cNvSpPr>
            <a:spLocks noGrp="1"/>
          </p:cNvSpPr>
          <p:nvPr>
            <p:ph type="title"/>
          </p:nvPr>
        </p:nvSpPr>
        <p:spPr/>
        <p:txBody>
          <a:bodyPr/>
          <a:lstStyle/>
          <a:p>
            <a:r>
              <a:rPr lang="en-US" b="1" dirty="0"/>
              <a:t>Expansion of Medi-Cal Specialty Mental Health Services (SMHS)</a:t>
            </a:r>
          </a:p>
        </p:txBody>
      </p:sp>
      <p:sp>
        <p:nvSpPr>
          <p:cNvPr id="3" name="Content Placeholder 2">
            <a:extLst>
              <a:ext uri="{FF2B5EF4-FFF2-40B4-BE49-F238E27FC236}">
                <a16:creationId xmlns:a16="http://schemas.microsoft.com/office/drawing/2014/main" id="{71C4B188-B362-4FE1-B989-12B7F42510E7}"/>
              </a:ext>
            </a:extLst>
          </p:cNvPr>
          <p:cNvSpPr>
            <a:spLocks noGrp="1"/>
          </p:cNvSpPr>
          <p:nvPr>
            <p:ph idx="1"/>
          </p:nvPr>
        </p:nvSpPr>
        <p:spPr>
          <a:xfrm>
            <a:off x="524436" y="2238936"/>
            <a:ext cx="8058149" cy="3761815"/>
          </a:xfrm>
        </p:spPr>
        <p:txBody>
          <a:bodyPr>
            <a:normAutofit fontScale="55000" lnSpcReduction="20000"/>
          </a:bodyPr>
          <a:lstStyle/>
          <a:p>
            <a:pPr marL="243000" lvl="1" indent="0">
              <a:buNone/>
            </a:pPr>
            <a:endParaRPr lang="en-US" sz="1500" dirty="0"/>
          </a:p>
          <a:p>
            <a:r>
              <a:rPr lang="en-US" sz="3000" dirty="0"/>
              <a:t>Individual Child and Family Therapy</a:t>
            </a:r>
          </a:p>
          <a:p>
            <a:pPr marL="473869" indent="-228600"/>
            <a:r>
              <a:rPr lang="en-US" sz="3000" dirty="0"/>
              <a:t>Provide within the home/community (if client is comfortable with the setting)</a:t>
            </a:r>
          </a:p>
          <a:p>
            <a:pPr marL="473869" indent="-228600"/>
            <a:r>
              <a:rPr lang="en-US" sz="3000" dirty="0"/>
              <a:t>Create flexibilities to deliver this services to the caregivers, parents and family members, with or without the child/client present.</a:t>
            </a:r>
          </a:p>
          <a:p>
            <a:r>
              <a:rPr lang="en-US" sz="3000" dirty="0"/>
              <a:t>Therapeutic Behavioral Services (TBS)</a:t>
            </a:r>
          </a:p>
          <a:p>
            <a:pPr lvl="1"/>
            <a:r>
              <a:rPr lang="en-US" sz="3000" dirty="0"/>
              <a:t>Expand eligibility criteria </a:t>
            </a:r>
          </a:p>
          <a:p>
            <a:pPr lvl="1"/>
            <a:r>
              <a:rPr lang="en-US" sz="3000" dirty="0"/>
              <a:t>Include less intensive, coaching services within  TBS</a:t>
            </a:r>
          </a:p>
          <a:p>
            <a:pPr lvl="1"/>
            <a:endParaRPr lang="en-US" sz="1425" dirty="0"/>
          </a:p>
          <a:p>
            <a:r>
              <a:rPr lang="en-US" sz="3000" dirty="0"/>
              <a:t>Intensive Home-Based Services (IHBS)</a:t>
            </a:r>
          </a:p>
          <a:p>
            <a:pPr lvl="1"/>
            <a:r>
              <a:rPr lang="en-US" sz="3000" dirty="0"/>
              <a:t>Expand eligibility criteria, such as for “candidates” of foster care </a:t>
            </a:r>
          </a:p>
          <a:p>
            <a:endParaRPr lang="en-US" sz="1575" dirty="0"/>
          </a:p>
          <a:p>
            <a:r>
              <a:rPr lang="en-US" sz="3000" dirty="0"/>
              <a:t>Z &amp; V Billing Codes</a:t>
            </a:r>
          </a:p>
          <a:p>
            <a:pPr lvl="1"/>
            <a:endParaRPr lang="en-US" dirty="0"/>
          </a:p>
          <a:p>
            <a:pPr marL="0" indent="0">
              <a:buNone/>
            </a:pPr>
            <a:endParaRPr lang="en-US" dirty="0"/>
          </a:p>
        </p:txBody>
      </p:sp>
    </p:spTree>
    <p:extLst>
      <p:ext uri="{BB962C8B-B14F-4D97-AF65-F5344CB8AC3E}">
        <p14:creationId xmlns:p14="http://schemas.microsoft.com/office/powerpoint/2010/main" val="206920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9567" y="1882560"/>
            <a:ext cx="5436285" cy="443359"/>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1868464" y="2439913"/>
            <a:ext cx="5380683" cy="443135"/>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3788873" y="3015576"/>
            <a:ext cx="1539822" cy="338185"/>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4053723" y="3783187"/>
            <a:ext cx="1042915" cy="157649"/>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2686113" y="4033281"/>
            <a:ext cx="3784016" cy="196167"/>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741505" y="4627962"/>
            <a:ext cx="5671832" cy="197061"/>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3826126" y="4980663"/>
            <a:ext cx="1490081" cy="187348"/>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18639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03CC-9D09-48DB-94E1-5C5137DA0EC4}"/>
              </a:ext>
            </a:extLst>
          </p:cNvPr>
          <p:cNvSpPr>
            <a:spLocks noGrp="1"/>
          </p:cNvSpPr>
          <p:nvPr>
            <p:ph type="title"/>
          </p:nvPr>
        </p:nvSpPr>
        <p:spPr/>
        <p:txBody>
          <a:bodyPr>
            <a:normAutofit/>
          </a:bodyPr>
          <a:lstStyle/>
          <a:p>
            <a:r>
              <a:rPr lang="en-US" sz="2400" b="1" dirty="0"/>
              <a:t>Program Models / Best Practices</a:t>
            </a:r>
          </a:p>
        </p:txBody>
      </p:sp>
      <p:sp>
        <p:nvSpPr>
          <p:cNvPr id="3" name="Content Placeholder 2">
            <a:extLst>
              <a:ext uri="{FF2B5EF4-FFF2-40B4-BE49-F238E27FC236}">
                <a16:creationId xmlns:a16="http://schemas.microsoft.com/office/drawing/2014/main" id="{B4918D7C-9A9A-4267-8B59-48F5F3F91998}"/>
              </a:ext>
            </a:extLst>
          </p:cNvPr>
          <p:cNvSpPr>
            <a:spLocks noGrp="1"/>
          </p:cNvSpPr>
          <p:nvPr>
            <p:ph idx="1"/>
          </p:nvPr>
        </p:nvSpPr>
        <p:spPr>
          <a:xfrm>
            <a:off x="435894" y="2289362"/>
            <a:ext cx="8272212" cy="3469342"/>
          </a:xfrm>
        </p:spPr>
        <p:txBody>
          <a:bodyPr>
            <a:normAutofit/>
          </a:bodyPr>
          <a:lstStyle/>
          <a:p>
            <a:pPr>
              <a:spcAft>
                <a:spcPts val="0"/>
              </a:spcAft>
            </a:pPr>
            <a:r>
              <a:rPr lang="en-US" sz="1650" dirty="0"/>
              <a:t>Therapeutic Relationship- Building Services for Families  </a:t>
            </a:r>
          </a:p>
          <a:p>
            <a:pPr lvl="1">
              <a:spcAft>
                <a:spcPts val="0"/>
              </a:spcAft>
            </a:pPr>
            <a:r>
              <a:rPr lang="en-US" sz="1650" dirty="0"/>
              <a:t>Provided to a parent or caregiver who needs interventions to strengthen their ability to engage and respond to their child </a:t>
            </a:r>
          </a:p>
          <a:p>
            <a:pPr marL="342900" lvl="1" indent="0">
              <a:spcAft>
                <a:spcPts val="0"/>
              </a:spcAft>
              <a:buNone/>
            </a:pPr>
            <a:endParaRPr lang="en-US" sz="750" dirty="0"/>
          </a:p>
          <a:p>
            <a:pPr>
              <a:spcAft>
                <a:spcPts val="0"/>
              </a:spcAft>
            </a:pPr>
            <a:r>
              <a:rPr lang="en-US" sz="1650" dirty="0"/>
              <a:t>Family Reunification Partnership (FRP) Program </a:t>
            </a:r>
          </a:p>
          <a:p>
            <a:pPr lvl="1">
              <a:spcAft>
                <a:spcPts val="0"/>
              </a:spcAft>
            </a:pPr>
            <a:r>
              <a:rPr lang="en-US" sz="1650" dirty="0"/>
              <a:t>Fully integrated Behavioral Health and Child Welfare approach targeted for children, youth and families in reunification </a:t>
            </a:r>
          </a:p>
          <a:p>
            <a:pPr>
              <a:spcAft>
                <a:spcPts val="0"/>
              </a:spcAft>
            </a:pPr>
            <a:endParaRPr lang="en-US" sz="750" dirty="0"/>
          </a:p>
          <a:p>
            <a:pPr>
              <a:spcAft>
                <a:spcPts val="0"/>
              </a:spcAft>
            </a:pPr>
            <a:r>
              <a:rPr lang="en-US" sz="1650" dirty="0"/>
              <a:t>Adopt Full -Service Partnerships and Wraparound Programs for Child-Welfare Linked Populations </a:t>
            </a:r>
          </a:p>
          <a:p>
            <a:pPr marL="0" indent="0">
              <a:spcAft>
                <a:spcPts val="0"/>
              </a:spcAft>
              <a:buNone/>
            </a:pPr>
            <a:endParaRPr lang="en-US" sz="750" dirty="0"/>
          </a:p>
          <a:p>
            <a:pPr>
              <a:spcAft>
                <a:spcPts val="0"/>
              </a:spcAft>
            </a:pPr>
            <a:r>
              <a:rPr lang="en-US" sz="1650" dirty="0"/>
              <a:t>Increase Peer Support – Youth and Parent Partners </a:t>
            </a:r>
          </a:p>
          <a:p>
            <a:pPr marL="342900" lvl="1" indent="0">
              <a:buNone/>
            </a:pPr>
            <a:endParaRPr lang="en-US" sz="600" dirty="0"/>
          </a:p>
        </p:txBody>
      </p:sp>
    </p:spTree>
    <p:extLst>
      <p:ext uri="{BB962C8B-B14F-4D97-AF65-F5344CB8AC3E}">
        <p14:creationId xmlns:p14="http://schemas.microsoft.com/office/powerpoint/2010/main" val="40280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D4F6-67E9-4F58-8E72-3978CD8FA4E7}"/>
              </a:ext>
            </a:extLst>
          </p:cNvPr>
          <p:cNvSpPr>
            <a:spLocks noGrp="1"/>
          </p:cNvSpPr>
          <p:nvPr>
            <p:ph type="title"/>
          </p:nvPr>
        </p:nvSpPr>
        <p:spPr/>
        <p:txBody>
          <a:bodyPr>
            <a:normAutofit/>
          </a:bodyPr>
          <a:lstStyle/>
          <a:p>
            <a:r>
              <a:rPr lang="en-US" sz="2400" b="1" dirty="0"/>
              <a:t>Substance Use Disorder (SUD)</a:t>
            </a:r>
          </a:p>
        </p:txBody>
      </p:sp>
      <p:sp>
        <p:nvSpPr>
          <p:cNvPr id="3" name="Content Placeholder 2">
            <a:extLst>
              <a:ext uri="{FF2B5EF4-FFF2-40B4-BE49-F238E27FC236}">
                <a16:creationId xmlns:a16="http://schemas.microsoft.com/office/drawing/2014/main" id="{6DB49A15-CF42-42F9-B129-672D01F63624}"/>
              </a:ext>
            </a:extLst>
          </p:cNvPr>
          <p:cNvSpPr>
            <a:spLocks noGrp="1"/>
          </p:cNvSpPr>
          <p:nvPr>
            <p:ph idx="1"/>
          </p:nvPr>
        </p:nvSpPr>
        <p:spPr>
          <a:xfrm>
            <a:off x="435894" y="2209800"/>
            <a:ext cx="8272211" cy="3145058"/>
          </a:xfrm>
        </p:spPr>
        <p:txBody>
          <a:bodyPr/>
          <a:lstStyle/>
          <a:p>
            <a:pPr marL="0" indent="0">
              <a:spcAft>
                <a:spcPts val="0"/>
              </a:spcAft>
              <a:buNone/>
            </a:pPr>
            <a:r>
              <a:rPr lang="en-US" sz="1650" dirty="0"/>
              <a:t>SUD Evaluation</a:t>
            </a:r>
          </a:p>
          <a:p>
            <a:pPr lvl="1">
              <a:spcAft>
                <a:spcPts val="0"/>
              </a:spcAft>
            </a:pPr>
            <a:r>
              <a:rPr lang="en-US" sz="1650" dirty="0"/>
              <a:t>Ensure that CFT/CANS includes SUD evaluation at the forefront for the child/youth, caregiver and parent</a:t>
            </a:r>
          </a:p>
          <a:p>
            <a:pPr marL="342900" lvl="1" indent="0">
              <a:spcAft>
                <a:spcPts val="0"/>
              </a:spcAft>
              <a:buNone/>
            </a:pPr>
            <a:endParaRPr lang="en-US" dirty="0"/>
          </a:p>
          <a:p>
            <a:pPr lvl="1">
              <a:spcAft>
                <a:spcPts val="0"/>
              </a:spcAft>
            </a:pPr>
            <a:r>
              <a:rPr lang="en-US" sz="1650" dirty="0"/>
              <a:t>Increase integration and coordination for those children, youth and caregivers with mental health, SUD and,  co-occurring MH and SUD treatment needs</a:t>
            </a:r>
          </a:p>
          <a:p>
            <a:pPr lvl="1">
              <a:spcAft>
                <a:spcPts val="0"/>
              </a:spcAft>
            </a:pPr>
            <a:endParaRPr lang="en-US" dirty="0"/>
          </a:p>
          <a:p>
            <a:pPr lvl="1">
              <a:spcAft>
                <a:spcPts val="0"/>
              </a:spcAft>
            </a:pPr>
            <a:r>
              <a:rPr lang="en-US" sz="1650" dirty="0"/>
              <a:t>Additional funds should be allocated to build out this system of care to provide all necessary SUD services to child welfare linked populations</a:t>
            </a:r>
          </a:p>
        </p:txBody>
      </p:sp>
    </p:spTree>
    <p:extLst>
      <p:ext uri="{BB962C8B-B14F-4D97-AF65-F5344CB8AC3E}">
        <p14:creationId xmlns:p14="http://schemas.microsoft.com/office/powerpoint/2010/main" val="321824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D6DA-B550-48BE-9F94-F5746F839F52}"/>
              </a:ext>
            </a:extLst>
          </p:cNvPr>
          <p:cNvSpPr>
            <a:spLocks noGrp="1"/>
          </p:cNvSpPr>
          <p:nvPr>
            <p:ph type="title"/>
          </p:nvPr>
        </p:nvSpPr>
        <p:spPr/>
        <p:txBody>
          <a:bodyPr>
            <a:normAutofit/>
          </a:bodyPr>
          <a:lstStyle/>
          <a:p>
            <a:r>
              <a:rPr lang="en-US" b="1" dirty="0"/>
              <a:t>Intensive Needs Youth – Acute Care Delivery </a:t>
            </a:r>
          </a:p>
        </p:txBody>
      </p:sp>
      <p:sp>
        <p:nvSpPr>
          <p:cNvPr id="3" name="Content Placeholder 2">
            <a:extLst>
              <a:ext uri="{FF2B5EF4-FFF2-40B4-BE49-F238E27FC236}">
                <a16:creationId xmlns:a16="http://schemas.microsoft.com/office/drawing/2014/main" id="{3F968BE7-5817-4A7B-AA52-65741A5A3012}"/>
              </a:ext>
            </a:extLst>
          </p:cNvPr>
          <p:cNvSpPr>
            <a:spLocks noGrp="1"/>
          </p:cNvSpPr>
          <p:nvPr>
            <p:ph idx="1"/>
          </p:nvPr>
        </p:nvSpPr>
        <p:spPr>
          <a:xfrm>
            <a:off x="435894" y="2492623"/>
            <a:ext cx="8126521" cy="2758727"/>
          </a:xfrm>
        </p:spPr>
        <p:txBody>
          <a:bodyPr/>
          <a:lstStyle/>
          <a:p>
            <a:pPr marL="0" indent="0">
              <a:buNone/>
            </a:pPr>
            <a:r>
              <a:rPr lang="en-US" sz="1800" dirty="0"/>
              <a:t>Explore alternate funding and program models for high needs children/youth </a:t>
            </a:r>
          </a:p>
          <a:p>
            <a:pPr marL="0" indent="0">
              <a:buNone/>
            </a:pPr>
            <a:endParaRPr lang="en-US" sz="1650" dirty="0"/>
          </a:p>
          <a:p>
            <a:pPr lvl="1"/>
            <a:r>
              <a:rPr lang="en-US" sz="1650" dirty="0"/>
              <a:t>Ensure suitable treatment and facility types are available for those with acute needs such as, Commercially Sexually Exploited Children (CSEC), those with SUD treatment needs and those with co-occurring developmental delays and mental health needs  </a:t>
            </a:r>
          </a:p>
          <a:p>
            <a:endParaRPr lang="en-US" dirty="0"/>
          </a:p>
          <a:p>
            <a:endParaRPr lang="en-US" dirty="0"/>
          </a:p>
        </p:txBody>
      </p:sp>
    </p:spTree>
    <p:extLst>
      <p:ext uri="{BB962C8B-B14F-4D97-AF65-F5344CB8AC3E}">
        <p14:creationId xmlns:p14="http://schemas.microsoft.com/office/powerpoint/2010/main" val="9867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9792D-1BB0-4C7D-8108-5A6DC2538AB6}"/>
              </a:ext>
            </a:extLst>
          </p:cNvPr>
          <p:cNvSpPr>
            <a:spLocks noGrp="1"/>
          </p:cNvSpPr>
          <p:nvPr>
            <p:ph idx="1"/>
          </p:nvPr>
        </p:nvSpPr>
        <p:spPr>
          <a:xfrm>
            <a:off x="435895" y="2652432"/>
            <a:ext cx="8272211" cy="3045759"/>
          </a:xfrm>
        </p:spPr>
        <p:txBody>
          <a:bodyPr>
            <a:normAutofit fontScale="70000" lnSpcReduction="20000"/>
          </a:bodyPr>
          <a:lstStyle/>
          <a:p>
            <a:pPr marL="40481" lvl="1" indent="0">
              <a:buNone/>
            </a:pPr>
            <a:r>
              <a:rPr lang="en-US" sz="2700" b="1" dirty="0"/>
              <a:t>Workforce, Training and Funding:</a:t>
            </a:r>
          </a:p>
          <a:p>
            <a:pPr marL="40481" lvl="1" indent="0">
              <a:buNone/>
            </a:pPr>
            <a:endParaRPr lang="en-US" sz="825" b="1" i="1" dirty="0"/>
          </a:p>
          <a:p>
            <a:pPr marL="40481" lvl="1" indent="0">
              <a:buNone/>
            </a:pPr>
            <a:r>
              <a:rPr lang="en-US" sz="2325" b="1" i="1" dirty="0"/>
              <a:t>Workforce: </a:t>
            </a:r>
          </a:p>
          <a:p>
            <a:pPr marL="383381" lvl="1" indent="-342900">
              <a:buFont typeface="Wingdings" panose="05000000000000000000" pitchFamily="2" charset="2"/>
              <a:buChar char="q"/>
            </a:pPr>
            <a:r>
              <a:rPr lang="en-US" sz="2325" dirty="0"/>
              <a:t>Prioritize capacity building in partnership with counties.</a:t>
            </a:r>
          </a:p>
          <a:p>
            <a:pPr marL="383381" lvl="1" indent="-342900">
              <a:buFont typeface="Wingdings" panose="05000000000000000000" pitchFamily="2" charset="2"/>
              <a:buChar char="q"/>
            </a:pPr>
            <a:r>
              <a:rPr lang="en-US" sz="2325" dirty="0"/>
              <a:t>Must be culturally-responsive and reflective of the diversity of the population. </a:t>
            </a:r>
          </a:p>
          <a:p>
            <a:pPr marL="383381" lvl="1" indent="-342900">
              <a:buFont typeface="Wingdings" panose="05000000000000000000" pitchFamily="2" charset="2"/>
              <a:buChar char="q"/>
            </a:pPr>
            <a:r>
              <a:rPr lang="en-US" sz="2325" dirty="0"/>
              <a:t>Include para-professionals including peer advocates</a:t>
            </a:r>
            <a:r>
              <a:rPr lang="en-US" sz="2100" dirty="0"/>
              <a:t>. </a:t>
            </a:r>
          </a:p>
          <a:p>
            <a:endParaRPr lang="en-US" sz="1725" dirty="0">
              <a:solidFill>
                <a:schemeClr val="tx1"/>
              </a:solidFill>
            </a:endParaRPr>
          </a:p>
          <a:p>
            <a:pPr marL="0" indent="0" defTabSz="685800">
              <a:spcBef>
                <a:spcPts val="0"/>
              </a:spcBef>
              <a:spcAft>
                <a:spcPts val="0"/>
              </a:spcAft>
              <a:buClrTx/>
              <a:buSzTx/>
              <a:buNone/>
              <a:defRPr/>
            </a:pPr>
            <a:r>
              <a:rPr lang="en-US" sz="2325" b="1" i="1" dirty="0"/>
              <a:t>Training:</a:t>
            </a:r>
            <a:r>
              <a:rPr lang="en-US" sz="2325" dirty="0"/>
              <a:t> Support cross-training of </a:t>
            </a:r>
            <a:r>
              <a:rPr lang="en-US" sz="2325" dirty="0">
                <a:solidFill>
                  <a:schemeClr val="tx1"/>
                </a:solidFill>
              </a:rPr>
              <a:t>CWS and BH staff. </a:t>
            </a:r>
          </a:p>
          <a:p>
            <a:pPr marL="0" indent="0">
              <a:spcBef>
                <a:spcPts val="0"/>
              </a:spcBef>
              <a:buNone/>
              <a:defRPr/>
            </a:pPr>
            <a:endParaRPr lang="en-US" sz="2100" dirty="0"/>
          </a:p>
          <a:p>
            <a:pPr marL="0" indent="0">
              <a:spcBef>
                <a:spcPts val="0"/>
              </a:spcBef>
              <a:buNone/>
              <a:defRPr/>
            </a:pPr>
            <a:r>
              <a:rPr lang="en-US" sz="2325" b="1" i="1" dirty="0"/>
              <a:t>Funding:</a:t>
            </a:r>
            <a:r>
              <a:rPr lang="en-US" sz="2325" dirty="0"/>
              <a:t> Additional investments will be necessary to support staffing and services envisioned in this proposal. Further discussion  needed to quantify.  </a:t>
            </a:r>
            <a:endParaRPr lang="en-US" sz="2325" dirty="0">
              <a:solidFill>
                <a:schemeClr val="tx1"/>
              </a:solidFill>
            </a:endParaRPr>
          </a:p>
          <a:p>
            <a:pPr marL="0" indent="0" defTabSz="685800">
              <a:spcBef>
                <a:spcPts val="0"/>
              </a:spcBef>
              <a:spcAft>
                <a:spcPts val="0"/>
              </a:spcAft>
              <a:buClrTx/>
              <a:buSzTx/>
              <a:buNone/>
              <a:defRPr/>
            </a:pPr>
            <a:endParaRPr lang="en-US" sz="2100" dirty="0">
              <a:solidFill>
                <a:schemeClr val="tx1"/>
              </a:solidFill>
            </a:endParaRPr>
          </a:p>
          <a:p>
            <a:pPr marL="40481" lvl="1" indent="0">
              <a:buNone/>
            </a:pPr>
            <a:endParaRPr lang="en-US" sz="2100" dirty="0"/>
          </a:p>
        </p:txBody>
      </p:sp>
      <p:sp>
        <p:nvSpPr>
          <p:cNvPr id="6" name="Title 5">
            <a:extLst>
              <a:ext uri="{FF2B5EF4-FFF2-40B4-BE49-F238E27FC236}">
                <a16:creationId xmlns:a16="http://schemas.microsoft.com/office/drawing/2014/main" id="{09F984CB-FFA4-401A-9B7D-FA2F0E4B5B34}"/>
              </a:ext>
            </a:extLst>
          </p:cNvPr>
          <p:cNvSpPr>
            <a:spLocks noGrp="1"/>
          </p:cNvSpPr>
          <p:nvPr>
            <p:ph type="title"/>
          </p:nvPr>
        </p:nvSpPr>
        <p:spPr>
          <a:xfrm>
            <a:off x="435895" y="914400"/>
            <a:ext cx="5334000" cy="760350"/>
          </a:xfrm>
        </p:spPr>
        <p:txBody>
          <a:bodyPr>
            <a:normAutofit/>
          </a:bodyPr>
          <a:lstStyle/>
          <a:p>
            <a:r>
              <a:rPr lang="en-US" sz="2400" b="1" dirty="0"/>
              <a:t>Additional Considerations</a:t>
            </a:r>
          </a:p>
        </p:txBody>
      </p:sp>
    </p:spTree>
    <p:extLst>
      <p:ext uri="{BB962C8B-B14F-4D97-AF65-F5344CB8AC3E}">
        <p14:creationId xmlns:p14="http://schemas.microsoft.com/office/powerpoint/2010/main" val="6313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9792D-1BB0-4C7D-8108-5A6DC2538AB6}"/>
              </a:ext>
            </a:extLst>
          </p:cNvPr>
          <p:cNvSpPr>
            <a:spLocks noGrp="1"/>
          </p:cNvSpPr>
          <p:nvPr>
            <p:ph idx="1"/>
          </p:nvPr>
        </p:nvSpPr>
        <p:spPr>
          <a:xfrm>
            <a:off x="0" y="990600"/>
            <a:ext cx="7543800" cy="855696"/>
          </a:xfrm>
        </p:spPr>
        <p:txBody>
          <a:bodyPr>
            <a:normAutofit/>
          </a:bodyPr>
          <a:lstStyle/>
          <a:p>
            <a:pPr marL="342900" lvl="1" indent="0">
              <a:buNone/>
            </a:pPr>
            <a:r>
              <a:rPr lang="en-US" sz="3600" b="1" dirty="0">
                <a:solidFill>
                  <a:schemeClr val="bg1"/>
                </a:solidFill>
              </a:rPr>
              <a:t>Summary/Discussion/Questions </a:t>
            </a:r>
            <a:endParaRPr lang="en-US" sz="3600" dirty="0">
              <a:solidFill>
                <a:schemeClr val="bg1"/>
              </a:solidFill>
            </a:endParaRPr>
          </a:p>
        </p:txBody>
      </p:sp>
      <p:sp>
        <p:nvSpPr>
          <p:cNvPr id="2" name="TextBox 1">
            <a:extLst>
              <a:ext uri="{FF2B5EF4-FFF2-40B4-BE49-F238E27FC236}">
                <a16:creationId xmlns:a16="http://schemas.microsoft.com/office/drawing/2014/main" id="{DBCE93F5-5383-4BD5-B4E8-BBBBD9EF7685}"/>
              </a:ext>
            </a:extLst>
          </p:cNvPr>
          <p:cNvSpPr txBox="1"/>
          <p:nvPr/>
        </p:nvSpPr>
        <p:spPr>
          <a:xfrm>
            <a:off x="311727" y="2309533"/>
            <a:ext cx="8458200" cy="3557384"/>
          </a:xfrm>
          <a:prstGeom prst="rect">
            <a:avLst/>
          </a:prstGeom>
          <a:noFill/>
        </p:spPr>
        <p:txBody>
          <a:bodyPr wrap="square" rtlCol="0">
            <a:spAutoFit/>
          </a:bodyPr>
          <a:lstStyle/>
          <a:p>
            <a:pPr defTabSz="342900"/>
            <a:r>
              <a:rPr lang="en-US" dirty="0">
                <a:solidFill>
                  <a:prstClr val="black"/>
                </a:solidFill>
                <a:latin typeface="Gill Sans MT" panose="020B0502020104020203"/>
                <a:ea typeface="Calibri" panose="020F0502020204030204" pitchFamily="34" charset="0"/>
              </a:rPr>
              <a:t>Summary of Key Elements:</a:t>
            </a:r>
          </a:p>
          <a:p>
            <a:pPr marL="342900" indent="-342900" defTabSz="342900">
              <a:spcAft>
                <a:spcPts val="450"/>
              </a:spcAft>
              <a:buFont typeface="+mj-lt"/>
              <a:buAutoNum type="arabicPeriod"/>
            </a:pPr>
            <a:r>
              <a:rPr lang="en-US" dirty="0">
                <a:solidFill>
                  <a:prstClr val="black"/>
                </a:solidFill>
                <a:latin typeface="Gill Sans MT" panose="020B0502020104020203"/>
                <a:ea typeface="Times New Roman" panose="02020603050405020304" pitchFamily="18" charset="0"/>
              </a:rPr>
              <a:t>Automatic eligibility to SMHS for child-welfare involved children, youth and caregivers</a:t>
            </a:r>
            <a:endParaRPr lang="en-US" dirty="0">
              <a:solidFill>
                <a:prstClr val="black"/>
              </a:solidFill>
              <a:latin typeface="Gill Sans MT" panose="020B0502020104020203"/>
              <a:ea typeface="Calibri" panose="020F0502020204030204" pitchFamily="34" charset="0"/>
            </a:endParaRPr>
          </a:p>
          <a:p>
            <a:pPr marL="342900" indent="-342900" defTabSz="342900">
              <a:spcAft>
                <a:spcPts val="450"/>
              </a:spcAft>
              <a:buFont typeface="+mj-lt"/>
              <a:buAutoNum type="arabicPeriod"/>
            </a:pPr>
            <a:r>
              <a:rPr lang="en-US" dirty="0">
                <a:solidFill>
                  <a:prstClr val="black"/>
                </a:solidFill>
                <a:latin typeface="Gill Sans MT" panose="020B0502020104020203"/>
                <a:ea typeface="Times New Roman" panose="02020603050405020304" pitchFamily="18" charset="0"/>
              </a:rPr>
              <a:t>Teaming between CWS and BH from ‘start to end’</a:t>
            </a:r>
            <a:endParaRPr lang="en-US" dirty="0">
              <a:solidFill>
                <a:prstClr val="black"/>
              </a:solidFill>
              <a:latin typeface="Gill Sans MT" panose="020B0502020104020203"/>
              <a:ea typeface="Calibri" panose="020F0502020204030204" pitchFamily="34" charset="0"/>
            </a:endParaRPr>
          </a:p>
          <a:p>
            <a:pPr marL="342900" indent="-342900" defTabSz="342900">
              <a:spcAft>
                <a:spcPts val="450"/>
              </a:spcAft>
              <a:buFont typeface="+mj-lt"/>
              <a:buAutoNum type="arabicPeriod"/>
            </a:pPr>
            <a:r>
              <a:rPr lang="en-US" dirty="0">
                <a:solidFill>
                  <a:prstClr val="black"/>
                </a:solidFill>
                <a:latin typeface="Gill Sans MT" panose="020B0502020104020203"/>
                <a:ea typeface="Times New Roman" panose="02020603050405020304" pitchFamily="18" charset="0"/>
              </a:rPr>
              <a:t>Full continuum of services, including resiliency-building prevention services to more intensive services</a:t>
            </a:r>
            <a:endParaRPr lang="en-US" dirty="0">
              <a:solidFill>
                <a:prstClr val="black"/>
              </a:solidFill>
              <a:latin typeface="Gill Sans MT" panose="020B0502020104020203"/>
              <a:ea typeface="Calibri" panose="020F0502020204030204" pitchFamily="34" charset="0"/>
            </a:endParaRPr>
          </a:p>
          <a:p>
            <a:pPr marL="342900" indent="-342900" defTabSz="342900">
              <a:spcAft>
                <a:spcPts val="450"/>
              </a:spcAft>
              <a:buFont typeface="+mj-lt"/>
              <a:buAutoNum type="arabicPeriod"/>
            </a:pPr>
            <a:r>
              <a:rPr lang="en-US" dirty="0">
                <a:solidFill>
                  <a:prstClr val="black"/>
                </a:solidFill>
                <a:latin typeface="Gill Sans MT" panose="020B0502020104020203"/>
                <a:ea typeface="Times New Roman" panose="02020603050405020304" pitchFamily="18" charset="0"/>
              </a:rPr>
              <a:t>Commitment to build workforce and capacity and funding for services</a:t>
            </a:r>
            <a:endParaRPr lang="en-US" dirty="0">
              <a:solidFill>
                <a:prstClr val="black"/>
              </a:solidFill>
              <a:latin typeface="Gill Sans MT" panose="020B0502020104020203"/>
              <a:ea typeface="Calibri" panose="020F0502020204030204" pitchFamily="34" charset="0"/>
            </a:endParaRPr>
          </a:p>
          <a:p>
            <a:pPr marL="342900" indent="-342900" defTabSz="342900">
              <a:buFont typeface="+mj-lt"/>
              <a:buAutoNum type="arabicPeriod"/>
            </a:pPr>
            <a:r>
              <a:rPr lang="en-US" dirty="0">
                <a:solidFill>
                  <a:prstClr val="black"/>
                </a:solidFill>
                <a:latin typeface="Gill Sans MT" panose="020B0502020104020203"/>
                <a:ea typeface="Calibri" panose="020F0502020204030204" pitchFamily="34" charset="0"/>
                <a:cs typeface="Times New Roman" panose="02020603050405020304" pitchFamily="18" charset="0"/>
              </a:rPr>
              <a:t>Builds toward full realization of CCR goals to reduce congregate care use and increase support for placements with relatives and in the most family like settings possible.</a:t>
            </a:r>
          </a:p>
          <a:p>
            <a:pPr marL="257175" indent="-257175" defTabSz="342900">
              <a:buFont typeface="Symbol" panose="05050102010706020507" pitchFamily="18" charset="2"/>
              <a:buChar char=""/>
            </a:pPr>
            <a:endParaRPr lang="en-US" sz="1200" dirty="0">
              <a:solidFill>
                <a:prstClr val="black"/>
              </a:solidFill>
              <a:latin typeface="Gill Sans MT" panose="020B0502020104020203"/>
              <a:ea typeface="Calibri" panose="020F0502020204030204" pitchFamily="34" charset="0"/>
              <a:cs typeface="Times New Roman" panose="02020603050405020304" pitchFamily="18" charset="0"/>
            </a:endParaRPr>
          </a:p>
          <a:p>
            <a:pPr algn="ctr" defTabSz="342900"/>
            <a:r>
              <a:rPr lang="en-US" sz="2100" b="1" dirty="0">
                <a:solidFill>
                  <a:prstClr val="black"/>
                </a:solidFill>
                <a:latin typeface="Gill Sans MT" panose="020B0502020104020203"/>
                <a:ea typeface="Calibri" panose="020F0502020204030204" pitchFamily="34" charset="0"/>
                <a:cs typeface="Times New Roman" panose="02020603050405020304" pitchFamily="18" charset="0"/>
              </a:rPr>
              <a:t>Discussion &amp; Questions</a:t>
            </a:r>
            <a:endParaRPr lang="en-US" sz="2100" b="1" dirty="0">
              <a:solidFill>
                <a:prstClr val="black"/>
              </a:solidFill>
              <a:latin typeface="Gill Sans MT" panose="020B0502020104020203"/>
              <a:ea typeface="Calibri" panose="020F0502020204030204" pitchFamily="34" charset="0"/>
            </a:endParaRPr>
          </a:p>
          <a:p>
            <a:pPr defTabSz="342900"/>
            <a:endParaRPr lang="en-US" sz="1350" dirty="0">
              <a:solidFill>
                <a:prstClr val="black"/>
              </a:solidFill>
              <a:latin typeface="Gill Sans MT" panose="020B0502020104020203"/>
            </a:endParaRPr>
          </a:p>
        </p:txBody>
      </p:sp>
    </p:spTree>
    <p:extLst>
      <p:ext uri="{BB962C8B-B14F-4D97-AF65-F5344CB8AC3E}">
        <p14:creationId xmlns:p14="http://schemas.microsoft.com/office/powerpoint/2010/main" val="124280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2209800"/>
            <a:ext cx="8229600" cy="3396312"/>
          </a:xfrm>
        </p:spPr>
        <p:txBody>
          <a:bodyPr>
            <a:normAutofit/>
          </a:bodyPr>
          <a:lstStyle/>
          <a:p>
            <a:r>
              <a:rPr lang="en-US" dirty="0"/>
              <a:t>What would it take for individual county plans to achieve the state-wideness and continuity of care potentially achieved under a single statewide plan?</a:t>
            </a:r>
          </a:p>
          <a:p>
            <a:pPr marL="0" indent="0" algn="ctr">
              <a:buNone/>
            </a:pPr>
            <a:endParaRPr lang="en-US" dirty="0" smtClean="0"/>
          </a:p>
          <a:p>
            <a:pPr marL="0" indent="0" algn="ctr">
              <a:buNone/>
            </a:pPr>
            <a:r>
              <a:rPr lang="en-US" dirty="0" smtClean="0"/>
              <a:t> </a:t>
            </a:r>
          </a:p>
          <a:p>
            <a:pPr marL="0" indent="0" algn="ctr">
              <a:buNone/>
            </a:pPr>
            <a:endParaRPr lang="en-US" dirty="0"/>
          </a:p>
          <a:p>
            <a:pPr algn="ctr"/>
            <a:endParaRPr lang="en-US" dirty="0"/>
          </a:p>
          <a:p>
            <a:endParaRPr lang="en-US" dirty="0"/>
          </a:p>
        </p:txBody>
      </p:sp>
    </p:spTree>
    <p:extLst>
      <p:ext uri="{BB962C8B-B14F-4D97-AF65-F5344CB8AC3E}">
        <p14:creationId xmlns:p14="http://schemas.microsoft.com/office/powerpoint/2010/main" val="25994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09600" y="2209800"/>
            <a:ext cx="8229600" cy="3396312"/>
          </a:xfrm>
        </p:spPr>
        <p:txBody>
          <a:bodyPr>
            <a:normAutofit/>
          </a:bodyPr>
          <a:lstStyle/>
          <a:p>
            <a:pPr marL="0" indent="0" algn="ctr">
              <a:buNone/>
            </a:pPr>
            <a:r>
              <a:rPr lang="en-US" sz="4400" dirty="0" smtClean="0"/>
              <a:t>Next Steps </a:t>
            </a:r>
          </a:p>
          <a:p>
            <a:pPr marL="0" indent="0" algn="ctr">
              <a:buNone/>
            </a:pPr>
            <a:endParaRPr lang="en-US" dirty="0" smtClean="0"/>
          </a:p>
          <a:p>
            <a:pPr marL="0" indent="0" algn="ctr">
              <a:buNone/>
            </a:pPr>
            <a:r>
              <a:rPr lang="en-US" dirty="0" smtClean="0"/>
              <a:t> </a:t>
            </a:r>
          </a:p>
          <a:p>
            <a:pPr marL="0" indent="0" algn="ctr">
              <a:buNone/>
            </a:pPr>
            <a:endParaRPr lang="en-US" dirty="0"/>
          </a:p>
          <a:p>
            <a:pPr algn="ctr"/>
            <a:endParaRPr lang="en-US" dirty="0"/>
          </a:p>
          <a:p>
            <a:endParaRPr lang="en-US" dirty="0"/>
          </a:p>
        </p:txBody>
      </p:sp>
    </p:spTree>
    <p:extLst>
      <p:ext uri="{BB962C8B-B14F-4D97-AF65-F5344CB8AC3E}">
        <p14:creationId xmlns:p14="http://schemas.microsoft.com/office/powerpoint/2010/main" val="15920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5" name="Text Placeholder 4"/>
          <p:cNvSpPr>
            <a:spLocks noGrp="1"/>
          </p:cNvSpPr>
          <p:nvPr>
            <p:ph type="body" sz="quarter" idx="13"/>
          </p:nvPr>
        </p:nvSpPr>
        <p:spPr>
          <a:xfrm>
            <a:off x="685800" y="2209800"/>
            <a:ext cx="8229600" cy="4267200"/>
          </a:xfrm>
        </p:spPr>
        <p:txBody>
          <a:bodyPr/>
          <a:lstStyle/>
          <a:p>
            <a:pPr marL="0" indent="0" algn="ctr">
              <a:buNone/>
            </a:pPr>
            <a:r>
              <a:rPr lang="en-US" dirty="0" smtClean="0"/>
              <a:t>Transition to Public Comment Period </a:t>
            </a:r>
          </a:p>
          <a:p>
            <a:pPr marL="0" indent="0" algn="ctr">
              <a:buNone/>
            </a:pPr>
            <a:endParaRPr lang="en-US" dirty="0"/>
          </a:p>
        </p:txBody>
      </p:sp>
    </p:spTree>
    <p:extLst>
      <p:ext uri="{BB962C8B-B14F-4D97-AF65-F5344CB8AC3E}">
        <p14:creationId xmlns:p14="http://schemas.microsoft.com/office/powerpoint/2010/main" val="288171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675EF-9A9E-42A0-A0AB-8000711170D6}" type="datetime1">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8/21/2020</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smtClean="0">
                <a:ln>
                  <a:noFill/>
                </a:ln>
                <a:solidFill>
                  <a:srgbClr val="2E2E2E">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2E2E2E">
                  <a:tint val="75000"/>
                </a:srgbClr>
              </a:solidFill>
              <a:effectLst/>
              <a:uLnTx/>
              <a:uFillTx/>
              <a:latin typeface="Arial"/>
              <a:ea typeface="+mn-ea"/>
              <a:cs typeface="+mn-cs"/>
            </a:endParaRPr>
          </a:p>
        </p:txBody>
      </p:sp>
      <p:sp>
        <p:nvSpPr>
          <p:cNvPr id="4" name="Title 3"/>
          <p:cNvSpPr>
            <a:spLocks noGrp="1"/>
          </p:cNvSpPr>
          <p:nvPr>
            <p:ph type="title"/>
          </p:nvPr>
        </p:nvSpPr>
        <p:spPr/>
        <p:txBody>
          <a:bodyPr>
            <a:normAutofit fontScale="90000"/>
          </a:bodyPr>
          <a:lstStyle/>
          <a:p>
            <a:r>
              <a:rPr lang="en-US" dirty="0" smtClean="0"/>
              <a:t>Thank you for joining the Public Comment Period </a:t>
            </a:r>
            <a:endParaRPr lang="en-US" dirty="0"/>
          </a:p>
        </p:txBody>
      </p:sp>
      <p:sp>
        <p:nvSpPr>
          <p:cNvPr id="5" name="Text Placeholder 4"/>
          <p:cNvSpPr>
            <a:spLocks noGrp="1"/>
          </p:cNvSpPr>
          <p:nvPr>
            <p:ph type="body" sz="quarter" idx="13"/>
          </p:nvPr>
        </p:nvSpPr>
        <p:spPr>
          <a:xfrm>
            <a:off x="648069" y="2862912"/>
            <a:ext cx="8229600" cy="3352800"/>
          </a:xfrm>
        </p:spPr>
        <p:txBody>
          <a:bodyPr>
            <a:normAutofit fontScale="92500" lnSpcReduction="10000"/>
          </a:bodyPr>
          <a:lstStyle/>
          <a:p>
            <a:r>
              <a:rPr lang="en-US" dirty="0" smtClean="0"/>
              <a:t>Please raise hand to be put in comment queue </a:t>
            </a:r>
          </a:p>
          <a:p>
            <a:r>
              <a:rPr lang="en-US" dirty="0" smtClean="0"/>
              <a:t>We will call on you and you will have 2 minutes to comment. Please unmute yourself only when commenting to eliminate noise.</a:t>
            </a:r>
          </a:p>
          <a:p>
            <a:r>
              <a:rPr lang="en-US" dirty="0" smtClean="0"/>
              <a:t>You may also comment via chat or by emailing </a:t>
            </a:r>
            <a:r>
              <a:rPr lang="en-US" u="sng" dirty="0">
                <a:hlinkClick r:id="rId2"/>
              </a:rPr>
              <a:t>CalAIMFoster@dhcs.ca.gov</a:t>
            </a:r>
            <a:endParaRPr lang="en-US" dirty="0" smtClean="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61465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675EF-9A9E-42A0-A0AB-8000711170D6}" type="datetime1">
              <a:rPr lang="en-US" smtClean="0"/>
              <a:t>8/21/2020</a:t>
            </a:fld>
            <a:endParaRPr lang="en-US" dirty="0"/>
          </a:p>
        </p:txBody>
      </p:sp>
      <p:sp>
        <p:nvSpPr>
          <p:cNvPr id="3" name="Slide Number Placeholder 2"/>
          <p:cNvSpPr>
            <a:spLocks noGrp="1"/>
          </p:cNvSpPr>
          <p:nvPr>
            <p:ph type="sldNum" sz="quarter" idx="12"/>
          </p:nvPr>
        </p:nvSpPr>
        <p:spPr/>
        <p:txBody>
          <a:bodyPr/>
          <a:lstStyle/>
          <a:p>
            <a:fld id="{0F22356E-2A12-4147-9C02-1C2F05D23B3C}" type="slidenum">
              <a:rPr lang="en-US" smtClean="0"/>
              <a:t>69</a:t>
            </a:fld>
            <a:endParaRPr lang="en-US" dirty="0"/>
          </a:p>
        </p:txBody>
      </p:sp>
      <p:sp>
        <p:nvSpPr>
          <p:cNvPr id="5" name="Text Placeholder 4"/>
          <p:cNvSpPr>
            <a:spLocks noGrp="1"/>
          </p:cNvSpPr>
          <p:nvPr>
            <p:ph type="body" sz="quarter" idx="13"/>
          </p:nvPr>
        </p:nvSpPr>
        <p:spPr>
          <a:xfrm>
            <a:off x="685800" y="2209800"/>
            <a:ext cx="8229600" cy="685800"/>
          </a:xfrm>
        </p:spPr>
        <p:txBody>
          <a:bodyPr/>
          <a:lstStyle/>
          <a:p>
            <a:pPr marL="0" indent="0" algn="ctr">
              <a:buNone/>
            </a:pPr>
            <a:r>
              <a:rPr lang="en-US" dirty="0" smtClean="0"/>
              <a:t>2 Minute Timer </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descr="Add-in content for EasyTimer."/>
              <p:cNvGraphicFramePr>
                <a:graphicFrameLocks noGrp="1"/>
              </p:cNvGraphicFramePr>
              <p:nvPr>
                <p:extLst/>
              </p:nvPr>
            </p:nvGraphicFramePr>
            <p:xfrm>
              <a:off x="457200" y="1752600"/>
              <a:ext cx="8686800" cy="51054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dd-in" descr="Add-in content for EasyTimer."/>
              <p:cNvPicPr>
                <a:picLocks noGrp="1" noRot="1" noChangeAspect="1" noMove="1" noResize="1" noEditPoints="1" noAdjustHandles="1" noChangeArrowheads="1" noChangeShapeType="1"/>
              </p:cNvPicPr>
              <p:nvPr/>
            </p:nvPicPr>
            <p:blipFill>
              <a:blip r:embed="rId3"/>
              <a:stretch>
                <a:fillRect/>
              </a:stretch>
            </p:blipFill>
            <p:spPr>
              <a:xfrm>
                <a:off x="457200" y="1752600"/>
                <a:ext cx="8686800" cy="5105400"/>
              </a:xfrm>
              <a:prstGeom prst="rect">
                <a:avLst/>
              </a:prstGeom>
            </p:spPr>
          </p:pic>
        </mc:Fallback>
      </mc:AlternateContent>
    </p:spTree>
    <p:extLst>
      <p:ext uri="{BB962C8B-B14F-4D97-AF65-F5344CB8AC3E}">
        <p14:creationId xmlns:p14="http://schemas.microsoft.com/office/powerpoint/2010/main" val="396575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5661" y="1480442"/>
            <a:ext cx="2395598" cy="288948"/>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79486" y="2071414"/>
            <a:ext cx="4973541" cy="232342"/>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1029518" y="2401905"/>
            <a:ext cx="70785" cy="70785"/>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227062" y="2353562"/>
            <a:ext cx="7003833" cy="196279"/>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222447" y="2600753"/>
            <a:ext cx="4546468" cy="199182"/>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029518" y="3152189"/>
            <a:ext cx="70785" cy="70785"/>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227062" y="3103063"/>
            <a:ext cx="6966540" cy="196949"/>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1211282" y="3351035"/>
            <a:ext cx="5270178" cy="199182"/>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553897" y="3847215"/>
            <a:ext cx="6438758" cy="163454"/>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1566550" y="4051980"/>
            <a:ext cx="1856150" cy="16579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1029518" y="4524135"/>
            <a:ext cx="70785" cy="70786"/>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1219566" y="4475790"/>
            <a:ext cx="6835477" cy="196279"/>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1224705" y="4722981"/>
            <a:ext cx="6404510" cy="199182"/>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029518" y="5274417"/>
            <a:ext cx="70785" cy="70786"/>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1220352" y="5223169"/>
            <a:ext cx="6835249" cy="196949"/>
          </a:xfrm>
          <a:prstGeom prst="rect">
            <a:avLst/>
          </a:prstGeom>
          <a:blipFill>
            <a:blip r:embed="rId1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1217870" y="5473264"/>
            <a:ext cx="3876796" cy="199182"/>
          </a:xfrm>
          <a:prstGeom prst="rect">
            <a:avLst/>
          </a:prstGeom>
          <a:blipFill>
            <a:blip r:embed="rId15"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1475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675EF-9A9E-42A0-A0AB-8000711170D6}" type="datetime1">
              <a:rPr lang="en-US" smtClean="0"/>
              <a:t>8/21/2020</a:t>
            </a:fld>
            <a:endParaRPr lang="en-US" dirty="0"/>
          </a:p>
        </p:txBody>
      </p:sp>
      <p:sp>
        <p:nvSpPr>
          <p:cNvPr id="3" name="Slide Number Placeholder 2"/>
          <p:cNvSpPr>
            <a:spLocks noGrp="1"/>
          </p:cNvSpPr>
          <p:nvPr>
            <p:ph type="sldNum" sz="quarter" idx="12"/>
          </p:nvPr>
        </p:nvSpPr>
        <p:spPr/>
        <p:txBody>
          <a:bodyPr/>
          <a:lstStyle/>
          <a:p>
            <a:fld id="{0F22356E-2A12-4147-9C02-1C2F05D23B3C}" type="slidenum">
              <a:rPr lang="en-US" smtClean="0"/>
              <a:t>70</a:t>
            </a:fld>
            <a:endParaRPr lang="en-US" dirty="0"/>
          </a:p>
        </p:txBody>
      </p:sp>
      <p:sp>
        <p:nvSpPr>
          <p:cNvPr id="5" name="Text Placeholder 4"/>
          <p:cNvSpPr>
            <a:spLocks noGrp="1"/>
          </p:cNvSpPr>
          <p:nvPr>
            <p:ph type="body" sz="quarter" idx="13"/>
          </p:nvPr>
        </p:nvSpPr>
        <p:spPr>
          <a:xfrm>
            <a:off x="1628775" y="2914650"/>
            <a:ext cx="6172200" cy="2514600"/>
          </a:xfrm>
        </p:spPr>
        <p:txBody>
          <a:bodyPr>
            <a:normAutofit/>
          </a:bodyPr>
          <a:lstStyle/>
          <a:p>
            <a:endParaRPr lang="en-US" dirty="0" smtClean="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132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8288" y="1493952"/>
            <a:ext cx="1882433" cy="346001"/>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69263" y="2203234"/>
            <a:ext cx="7375673" cy="228992"/>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87314" y="2485706"/>
            <a:ext cx="5468567" cy="232342"/>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887053" y="3057349"/>
            <a:ext cx="7319833" cy="232343"/>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884485" y="3346522"/>
            <a:ext cx="3854055" cy="228881"/>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226801" y="3649650"/>
            <a:ext cx="6816408" cy="204764"/>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217711" y="3910360"/>
            <a:ext cx="4632104" cy="158430"/>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878035" y="4415004"/>
            <a:ext cx="6800621" cy="232342"/>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876374" y="4703283"/>
            <a:ext cx="2922772" cy="229774"/>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1220352" y="5015901"/>
            <a:ext cx="5271269" cy="196279"/>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1226802" y="5300941"/>
            <a:ext cx="6566138" cy="196949"/>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1218045" y="5555065"/>
            <a:ext cx="1821718" cy="195721"/>
          </a:xfrm>
          <a:prstGeom prst="rect">
            <a:avLst/>
          </a:prstGeom>
          <a:blipFill>
            <a:blip r:embed="rId13"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7543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8288" y="1481275"/>
            <a:ext cx="3805194" cy="358729"/>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887053" y="2200682"/>
            <a:ext cx="7220774" cy="228881"/>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876511" y="2501652"/>
            <a:ext cx="428625" cy="173831"/>
          </a:xfrm>
          <a:custGeom>
            <a:avLst/>
            <a:gdLst/>
            <a:ahLst/>
            <a:cxnLst/>
            <a:rect l="l" t="t" r="r" b="b"/>
            <a:pathLst>
              <a:path w="571500" h="231775">
                <a:moveTo>
                  <a:pt x="115880" y="231188"/>
                </a:moveTo>
                <a:lnTo>
                  <a:pt x="110223" y="231188"/>
                </a:lnTo>
                <a:lnTo>
                  <a:pt x="97541" y="230685"/>
                </a:lnTo>
                <a:lnTo>
                  <a:pt x="53812" y="218702"/>
                </a:lnTo>
                <a:lnTo>
                  <a:pt x="22290" y="192343"/>
                </a:lnTo>
                <a:lnTo>
                  <a:pt x="4100" y="153619"/>
                </a:lnTo>
                <a:lnTo>
                  <a:pt x="0" y="115519"/>
                </a:lnTo>
                <a:lnTo>
                  <a:pt x="416" y="104736"/>
                </a:lnTo>
                <a:lnTo>
                  <a:pt x="12446" y="58913"/>
                </a:lnTo>
                <a:lnTo>
                  <a:pt x="38460" y="25223"/>
                </a:lnTo>
                <a:lnTo>
                  <a:pt x="76561" y="5070"/>
                </a:lnTo>
                <a:lnTo>
                  <a:pt x="111563" y="297"/>
                </a:lnTo>
                <a:lnTo>
                  <a:pt x="120197" y="297"/>
                </a:lnTo>
                <a:lnTo>
                  <a:pt x="128235" y="1042"/>
                </a:lnTo>
                <a:lnTo>
                  <a:pt x="143221" y="4019"/>
                </a:lnTo>
                <a:lnTo>
                  <a:pt x="149920" y="5805"/>
                </a:lnTo>
                <a:lnTo>
                  <a:pt x="155776" y="7889"/>
                </a:lnTo>
                <a:lnTo>
                  <a:pt x="161631" y="9874"/>
                </a:lnTo>
                <a:lnTo>
                  <a:pt x="166544" y="12058"/>
                </a:lnTo>
                <a:lnTo>
                  <a:pt x="174483" y="16821"/>
                </a:lnTo>
                <a:lnTo>
                  <a:pt x="177212" y="18757"/>
                </a:lnTo>
                <a:lnTo>
                  <a:pt x="178701" y="20245"/>
                </a:lnTo>
                <a:lnTo>
                  <a:pt x="180289" y="21734"/>
                </a:lnTo>
                <a:lnTo>
                  <a:pt x="181331" y="23471"/>
                </a:lnTo>
                <a:lnTo>
                  <a:pt x="181916" y="25753"/>
                </a:lnTo>
                <a:lnTo>
                  <a:pt x="110967" y="25753"/>
                </a:lnTo>
                <a:lnTo>
                  <a:pt x="101896" y="26181"/>
                </a:lnTo>
                <a:lnTo>
                  <a:pt x="63851" y="40640"/>
                </a:lnTo>
                <a:lnTo>
                  <a:pt x="39874" y="71818"/>
                </a:lnTo>
                <a:lnTo>
                  <a:pt x="31402" y="113385"/>
                </a:lnTo>
                <a:lnTo>
                  <a:pt x="31403" y="117752"/>
                </a:lnTo>
                <a:lnTo>
                  <a:pt x="40609" y="161788"/>
                </a:lnTo>
                <a:lnTo>
                  <a:pt x="65526" y="191999"/>
                </a:lnTo>
                <a:lnTo>
                  <a:pt x="102807" y="204773"/>
                </a:lnTo>
                <a:lnTo>
                  <a:pt x="111414" y="205136"/>
                </a:lnTo>
                <a:lnTo>
                  <a:pt x="182274" y="205136"/>
                </a:lnTo>
                <a:lnTo>
                  <a:pt x="182274" y="205881"/>
                </a:lnTo>
                <a:lnTo>
                  <a:pt x="181728" y="208511"/>
                </a:lnTo>
                <a:lnTo>
                  <a:pt x="180636" y="210793"/>
                </a:lnTo>
                <a:lnTo>
                  <a:pt x="179644" y="212977"/>
                </a:lnTo>
                <a:lnTo>
                  <a:pt x="138954" y="228409"/>
                </a:lnTo>
                <a:lnTo>
                  <a:pt x="121586" y="230840"/>
                </a:lnTo>
                <a:lnTo>
                  <a:pt x="115880" y="231188"/>
                </a:lnTo>
                <a:close/>
              </a:path>
              <a:path w="571500" h="231775">
                <a:moveTo>
                  <a:pt x="178155" y="46892"/>
                </a:moveTo>
                <a:lnTo>
                  <a:pt x="175972" y="46892"/>
                </a:lnTo>
                <a:lnTo>
                  <a:pt x="173640" y="45800"/>
                </a:lnTo>
                <a:lnTo>
                  <a:pt x="170365" y="43617"/>
                </a:lnTo>
                <a:lnTo>
                  <a:pt x="167189" y="41434"/>
                </a:lnTo>
                <a:lnTo>
                  <a:pt x="162872" y="39002"/>
                </a:lnTo>
                <a:lnTo>
                  <a:pt x="125519" y="26572"/>
                </a:lnTo>
                <a:lnTo>
                  <a:pt x="110967" y="25753"/>
                </a:lnTo>
                <a:lnTo>
                  <a:pt x="181916" y="25753"/>
                </a:lnTo>
                <a:lnTo>
                  <a:pt x="182423" y="27440"/>
                </a:lnTo>
                <a:lnTo>
                  <a:pt x="182650" y="29605"/>
                </a:lnTo>
                <a:lnTo>
                  <a:pt x="182621" y="38059"/>
                </a:lnTo>
                <a:lnTo>
                  <a:pt x="178899" y="46694"/>
                </a:lnTo>
                <a:lnTo>
                  <a:pt x="178155" y="46892"/>
                </a:lnTo>
                <a:close/>
              </a:path>
              <a:path w="571500" h="231775">
                <a:moveTo>
                  <a:pt x="182274" y="205136"/>
                </a:moveTo>
                <a:lnTo>
                  <a:pt x="118361" y="205136"/>
                </a:lnTo>
                <a:lnTo>
                  <a:pt x="125407" y="204293"/>
                </a:lnTo>
                <a:lnTo>
                  <a:pt x="139698" y="200918"/>
                </a:lnTo>
                <a:lnTo>
                  <a:pt x="146298" y="198388"/>
                </a:lnTo>
                <a:lnTo>
                  <a:pt x="152352" y="195013"/>
                </a:lnTo>
                <a:lnTo>
                  <a:pt x="152352" y="129661"/>
                </a:lnTo>
                <a:lnTo>
                  <a:pt x="98363" y="129661"/>
                </a:lnTo>
                <a:lnTo>
                  <a:pt x="96924" y="128669"/>
                </a:lnTo>
                <a:lnTo>
                  <a:pt x="94939" y="124699"/>
                </a:lnTo>
                <a:lnTo>
                  <a:pt x="94443" y="121623"/>
                </a:lnTo>
                <a:lnTo>
                  <a:pt x="94542" y="113385"/>
                </a:lnTo>
                <a:lnTo>
                  <a:pt x="97718" y="105843"/>
                </a:lnTo>
                <a:lnTo>
                  <a:pt x="98413" y="105347"/>
                </a:lnTo>
                <a:lnTo>
                  <a:pt x="99256" y="105099"/>
                </a:lnTo>
                <a:lnTo>
                  <a:pt x="172994" y="105099"/>
                </a:lnTo>
                <a:lnTo>
                  <a:pt x="174235" y="105347"/>
                </a:lnTo>
                <a:lnTo>
                  <a:pt x="175426" y="105843"/>
                </a:lnTo>
                <a:lnTo>
                  <a:pt x="176716" y="106240"/>
                </a:lnTo>
                <a:lnTo>
                  <a:pt x="177858" y="106935"/>
                </a:lnTo>
                <a:lnTo>
                  <a:pt x="178850" y="107927"/>
                </a:lnTo>
                <a:lnTo>
                  <a:pt x="179941" y="108820"/>
                </a:lnTo>
                <a:lnTo>
                  <a:pt x="180785" y="110110"/>
                </a:lnTo>
                <a:lnTo>
                  <a:pt x="181381" y="111798"/>
                </a:lnTo>
                <a:lnTo>
                  <a:pt x="181976" y="113385"/>
                </a:lnTo>
                <a:lnTo>
                  <a:pt x="182274" y="115222"/>
                </a:lnTo>
                <a:lnTo>
                  <a:pt x="182274" y="205136"/>
                </a:lnTo>
                <a:close/>
              </a:path>
              <a:path w="571500" h="231775">
                <a:moveTo>
                  <a:pt x="345063" y="205881"/>
                </a:moveTo>
                <a:lnTo>
                  <a:pt x="290517" y="205881"/>
                </a:lnTo>
                <a:lnTo>
                  <a:pt x="296472" y="205037"/>
                </a:lnTo>
                <a:lnTo>
                  <a:pt x="301831" y="203350"/>
                </a:lnTo>
                <a:lnTo>
                  <a:pt x="327734" y="174222"/>
                </a:lnTo>
                <a:lnTo>
                  <a:pt x="327734" y="162015"/>
                </a:lnTo>
                <a:lnTo>
                  <a:pt x="326295" y="156606"/>
                </a:lnTo>
                <a:lnTo>
                  <a:pt x="323417" y="152140"/>
                </a:lnTo>
                <a:lnTo>
                  <a:pt x="320539" y="147575"/>
                </a:lnTo>
                <a:lnTo>
                  <a:pt x="316718" y="143605"/>
                </a:lnTo>
                <a:lnTo>
                  <a:pt x="311954" y="140231"/>
                </a:lnTo>
                <a:lnTo>
                  <a:pt x="307190" y="136757"/>
                </a:lnTo>
                <a:lnTo>
                  <a:pt x="301781" y="133631"/>
                </a:lnTo>
                <a:lnTo>
                  <a:pt x="295728" y="130852"/>
                </a:lnTo>
                <a:lnTo>
                  <a:pt x="270768" y="119092"/>
                </a:lnTo>
                <a:lnTo>
                  <a:pt x="237620" y="94728"/>
                </a:lnTo>
                <a:lnTo>
                  <a:pt x="226356" y="68081"/>
                </a:lnTo>
                <a:lnTo>
                  <a:pt x="226356" y="58950"/>
                </a:lnTo>
                <a:lnTo>
                  <a:pt x="239655" y="20295"/>
                </a:lnTo>
                <a:lnTo>
                  <a:pt x="273891" y="2260"/>
                </a:lnTo>
                <a:lnTo>
                  <a:pt x="294686" y="0"/>
                </a:lnTo>
                <a:lnTo>
                  <a:pt x="299648" y="0"/>
                </a:lnTo>
                <a:lnTo>
                  <a:pt x="304610" y="446"/>
                </a:lnTo>
                <a:lnTo>
                  <a:pt x="314745" y="2260"/>
                </a:lnTo>
                <a:lnTo>
                  <a:pt x="319397" y="3423"/>
                </a:lnTo>
                <a:lnTo>
                  <a:pt x="323863" y="4912"/>
                </a:lnTo>
                <a:lnTo>
                  <a:pt x="328329" y="6301"/>
                </a:lnTo>
                <a:lnTo>
                  <a:pt x="344704" y="16672"/>
                </a:lnTo>
                <a:lnTo>
                  <a:pt x="345101" y="17268"/>
                </a:lnTo>
                <a:lnTo>
                  <a:pt x="345399" y="18062"/>
                </a:lnTo>
                <a:lnTo>
                  <a:pt x="345598" y="19054"/>
                </a:lnTo>
                <a:lnTo>
                  <a:pt x="345895" y="20047"/>
                </a:lnTo>
                <a:lnTo>
                  <a:pt x="346094" y="21238"/>
                </a:lnTo>
                <a:lnTo>
                  <a:pt x="346292" y="24016"/>
                </a:lnTo>
                <a:lnTo>
                  <a:pt x="346316" y="24860"/>
                </a:lnTo>
                <a:lnTo>
                  <a:pt x="287391" y="24860"/>
                </a:lnTo>
                <a:lnTo>
                  <a:pt x="281933" y="25704"/>
                </a:lnTo>
                <a:lnTo>
                  <a:pt x="256725" y="51854"/>
                </a:lnTo>
                <a:lnTo>
                  <a:pt x="256725" y="62374"/>
                </a:lnTo>
                <a:lnTo>
                  <a:pt x="282876" y="90907"/>
                </a:lnTo>
                <a:lnTo>
                  <a:pt x="314137" y="105545"/>
                </a:lnTo>
                <a:lnTo>
                  <a:pt x="320390" y="108820"/>
                </a:lnTo>
                <a:lnTo>
                  <a:pt x="326543" y="112393"/>
                </a:lnTo>
                <a:lnTo>
                  <a:pt x="332696" y="115867"/>
                </a:lnTo>
                <a:lnTo>
                  <a:pt x="338154" y="120035"/>
                </a:lnTo>
                <a:lnTo>
                  <a:pt x="342918" y="124898"/>
                </a:lnTo>
                <a:lnTo>
                  <a:pt x="347781" y="129661"/>
                </a:lnTo>
                <a:lnTo>
                  <a:pt x="351652" y="135318"/>
                </a:lnTo>
                <a:lnTo>
                  <a:pt x="354530" y="141868"/>
                </a:lnTo>
                <a:lnTo>
                  <a:pt x="357507" y="148418"/>
                </a:lnTo>
                <a:lnTo>
                  <a:pt x="358996" y="156160"/>
                </a:lnTo>
                <a:lnTo>
                  <a:pt x="358996" y="165091"/>
                </a:lnTo>
                <a:lnTo>
                  <a:pt x="358633" y="172767"/>
                </a:lnTo>
                <a:lnTo>
                  <a:pt x="346230" y="204541"/>
                </a:lnTo>
                <a:lnTo>
                  <a:pt x="345063" y="205881"/>
                </a:lnTo>
                <a:close/>
              </a:path>
              <a:path w="571500" h="231775">
                <a:moveTo>
                  <a:pt x="342521" y="40938"/>
                </a:moveTo>
                <a:lnTo>
                  <a:pt x="340437" y="40938"/>
                </a:lnTo>
                <a:lnTo>
                  <a:pt x="338403" y="40144"/>
                </a:lnTo>
                <a:lnTo>
                  <a:pt x="335624" y="38556"/>
                </a:lnTo>
                <a:lnTo>
                  <a:pt x="332944" y="36869"/>
                </a:lnTo>
                <a:lnTo>
                  <a:pt x="329619" y="35033"/>
                </a:lnTo>
                <a:lnTo>
                  <a:pt x="325650" y="33048"/>
                </a:lnTo>
                <a:lnTo>
                  <a:pt x="321779" y="30964"/>
                </a:lnTo>
                <a:lnTo>
                  <a:pt x="317115" y="29078"/>
                </a:lnTo>
                <a:lnTo>
                  <a:pt x="306297" y="25704"/>
                </a:lnTo>
                <a:lnTo>
                  <a:pt x="300293" y="24860"/>
                </a:lnTo>
                <a:lnTo>
                  <a:pt x="346316" y="24860"/>
                </a:lnTo>
                <a:lnTo>
                  <a:pt x="346243" y="31956"/>
                </a:lnTo>
                <a:lnTo>
                  <a:pt x="346035" y="33792"/>
                </a:lnTo>
                <a:lnTo>
                  <a:pt x="345945" y="35231"/>
                </a:lnTo>
                <a:lnTo>
                  <a:pt x="345697" y="36571"/>
                </a:lnTo>
                <a:lnTo>
                  <a:pt x="345300" y="37662"/>
                </a:lnTo>
                <a:lnTo>
                  <a:pt x="345002" y="38754"/>
                </a:lnTo>
                <a:lnTo>
                  <a:pt x="344506" y="39598"/>
                </a:lnTo>
                <a:lnTo>
                  <a:pt x="343216" y="40689"/>
                </a:lnTo>
                <a:lnTo>
                  <a:pt x="342521" y="40938"/>
                </a:lnTo>
                <a:close/>
              </a:path>
              <a:path w="571500" h="231775">
                <a:moveTo>
                  <a:pt x="282627" y="231337"/>
                </a:moveTo>
                <a:lnTo>
                  <a:pt x="275085" y="231337"/>
                </a:lnTo>
                <a:lnTo>
                  <a:pt x="268088" y="230692"/>
                </a:lnTo>
                <a:lnTo>
                  <a:pt x="261637" y="229401"/>
                </a:lnTo>
                <a:lnTo>
                  <a:pt x="255286" y="228210"/>
                </a:lnTo>
                <a:lnTo>
                  <a:pt x="221741" y="208709"/>
                </a:lnTo>
                <a:lnTo>
                  <a:pt x="220947" y="195510"/>
                </a:lnTo>
                <a:lnTo>
                  <a:pt x="221344" y="192135"/>
                </a:lnTo>
                <a:lnTo>
                  <a:pt x="221692" y="190796"/>
                </a:lnTo>
                <a:lnTo>
                  <a:pt x="222188" y="189803"/>
                </a:lnTo>
                <a:lnTo>
                  <a:pt x="222684" y="188711"/>
                </a:lnTo>
                <a:lnTo>
                  <a:pt x="223280" y="187967"/>
                </a:lnTo>
                <a:lnTo>
                  <a:pt x="224669" y="187173"/>
                </a:lnTo>
                <a:lnTo>
                  <a:pt x="225463" y="186975"/>
                </a:lnTo>
                <a:lnTo>
                  <a:pt x="227944" y="186975"/>
                </a:lnTo>
                <a:lnTo>
                  <a:pt x="230227" y="187967"/>
                </a:lnTo>
                <a:lnTo>
                  <a:pt x="233204" y="189952"/>
                </a:lnTo>
                <a:lnTo>
                  <a:pt x="236181" y="191838"/>
                </a:lnTo>
                <a:lnTo>
                  <a:pt x="275432" y="205881"/>
                </a:lnTo>
                <a:lnTo>
                  <a:pt x="345063" y="205881"/>
                </a:lnTo>
                <a:lnTo>
                  <a:pt x="341885" y="209528"/>
                </a:lnTo>
                <a:lnTo>
                  <a:pt x="305627" y="228908"/>
                </a:lnTo>
                <a:lnTo>
                  <a:pt x="290592" y="231067"/>
                </a:lnTo>
                <a:lnTo>
                  <a:pt x="282627" y="231337"/>
                </a:lnTo>
                <a:close/>
              </a:path>
              <a:path w="571500" h="231775">
                <a:moveTo>
                  <a:pt x="395271" y="229104"/>
                </a:moveTo>
                <a:lnTo>
                  <a:pt x="388622" y="229104"/>
                </a:lnTo>
                <a:lnTo>
                  <a:pt x="385843" y="228955"/>
                </a:lnTo>
                <a:lnTo>
                  <a:pt x="378102" y="221859"/>
                </a:lnTo>
                <a:lnTo>
                  <a:pt x="378598" y="219824"/>
                </a:lnTo>
                <a:lnTo>
                  <a:pt x="454966" y="8634"/>
                </a:lnTo>
                <a:lnTo>
                  <a:pt x="455363" y="7344"/>
                </a:lnTo>
                <a:lnTo>
                  <a:pt x="455909" y="6301"/>
                </a:lnTo>
                <a:lnTo>
                  <a:pt x="457398" y="4614"/>
                </a:lnTo>
                <a:lnTo>
                  <a:pt x="458539" y="3969"/>
                </a:lnTo>
                <a:lnTo>
                  <a:pt x="460028" y="3572"/>
                </a:lnTo>
                <a:lnTo>
                  <a:pt x="461516" y="3076"/>
                </a:lnTo>
                <a:lnTo>
                  <a:pt x="463352" y="2778"/>
                </a:lnTo>
                <a:lnTo>
                  <a:pt x="465536" y="2679"/>
                </a:lnTo>
                <a:lnTo>
                  <a:pt x="467818" y="2481"/>
                </a:lnTo>
                <a:lnTo>
                  <a:pt x="470697" y="2381"/>
                </a:lnTo>
                <a:lnTo>
                  <a:pt x="477842" y="2381"/>
                </a:lnTo>
                <a:lnTo>
                  <a:pt x="480869" y="2481"/>
                </a:lnTo>
                <a:lnTo>
                  <a:pt x="483251" y="2679"/>
                </a:lnTo>
                <a:lnTo>
                  <a:pt x="485732" y="2778"/>
                </a:lnTo>
                <a:lnTo>
                  <a:pt x="487717" y="3076"/>
                </a:lnTo>
                <a:lnTo>
                  <a:pt x="489205" y="3572"/>
                </a:lnTo>
                <a:lnTo>
                  <a:pt x="490793" y="3969"/>
                </a:lnTo>
                <a:lnTo>
                  <a:pt x="503525" y="33196"/>
                </a:lnTo>
                <a:lnTo>
                  <a:pt x="473128" y="33196"/>
                </a:lnTo>
                <a:lnTo>
                  <a:pt x="434423" y="145292"/>
                </a:lnTo>
                <a:lnTo>
                  <a:pt x="543982" y="145292"/>
                </a:lnTo>
                <a:lnTo>
                  <a:pt x="552524" y="168962"/>
                </a:lnTo>
                <a:lnTo>
                  <a:pt x="426980" y="168962"/>
                </a:lnTo>
                <a:lnTo>
                  <a:pt x="408520" y="223000"/>
                </a:lnTo>
                <a:lnTo>
                  <a:pt x="399886" y="228657"/>
                </a:lnTo>
                <a:lnTo>
                  <a:pt x="397901" y="228955"/>
                </a:lnTo>
                <a:lnTo>
                  <a:pt x="395271" y="229104"/>
                </a:lnTo>
                <a:close/>
              </a:path>
              <a:path w="571500" h="231775">
                <a:moveTo>
                  <a:pt x="543982" y="145292"/>
                </a:moveTo>
                <a:lnTo>
                  <a:pt x="512577" y="145292"/>
                </a:lnTo>
                <a:lnTo>
                  <a:pt x="473277" y="33196"/>
                </a:lnTo>
                <a:lnTo>
                  <a:pt x="503525" y="33196"/>
                </a:lnTo>
                <a:lnTo>
                  <a:pt x="543982" y="145292"/>
                </a:lnTo>
                <a:close/>
              </a:path>
              <a:path w="571500" h="231775">
                <a:moveTo>
                  <a:pt x="560611" y="229104"/>
                </a:moveTo>
                <a:lnTo>
                  <a:pt x="553366" y="229104"/>
                </a:lnTo>
                <a:lnTo>
                  <a:pt x="550488" y="229004"/>
                </a:lnTo>
                <a:lnTo>
                  <a:pt x="520318" y="168962"/>
                </a:lnTo>
                <a:lnTo>
                  <a:pt x="552524" y="168962"/>
                </a:lnTo>
                <a:lnTo>
                  <a:pt x="570039" y="217492"/>
                </a:lnTo>
                <a:lnTo>
                  <a:pt x="570933" y="220073"/>
                </a:lnTo>
                <a:lnTo>
                  <a:pt x="571315" y="221859"/>
                </a:lnTo>
                <a:lnTo>
                  <a:pt x="571402" y="224092"/>
                </a:lnTo>
                <a:lnTo>
                  <a:pt x="571358" y="225581"/>
                </a:lnTo>
                <a:lnTo>
                  <a:pt x="571082" y="226374"/>
                </a:lnTo>
                <a:lnTo>
                  <a:pt x="569295" y="227962"/>
                </a:lnTo>
                <a:lnTo>
                  <a:pt x="567757" y="228459"/>
                </a:lnTo>
                <a:lnTo>
                  <a:pt x="565573" y="228657"/>
                </a:lnTo>
                <a:lnTo>
                  <a:pt x="563489" y="228955"/>
                </a:lnTo>
                <a:lnTo>
                  <a:pt x="560611" y="229104"/>
                </a:lnTo>
                <a:close/>
              </a:path>
            </a:pathLst>
          </a:custGeom>
          <a:solidFill>
            <a:srgbClr val="000000"/>
          </a:solid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226802" y="2865340"/>
            <a:ext cx="6873505" cy="196280"/>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222447" y="3112272"/>
            <a:ext cx="1676859" cy="197060"/>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1209346" y="3457640"/>
            <a:ext cx="6773462" cy="197061"/>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1215599" y="3703231"/>
            <a:ext cx="6844581" cy="199070"/>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a:endParaRPr>
          </a:p>
        </p:txBody>
      </p:sp>
      <p:sp>
        <p:nvSpPr>
          <p:cNvPr id="9" name="object 9"/>
          <p:cNvSpPr/>
          <p:nvPr/>
        </p:nvSpPr>
        <p:spPr>
          <a:xfrm>
            <a:off x="877228" y="4058526"/>
            <a:ext cx="6755579" cy="228881"/>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884485" y="4345763"/>
            <a:ext cx="6144082" cy="232342"/>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1" name="object 11"/>
          <p:cNvSpPr/>
          <p:nvPr/>
        </p:nvSpPr>
        <p:spPr>
          <a:xfrm>
            <a:off x="1215599" y="4720281"/>
            <a:ext cx="6741864" cy="199182"/>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1211580" y="4970897"/>
            <a:ext cx="6938370" cy="196167"/>
          </a:xfrm>
          <a:prstGeom prst="rect">
            <a:avLst/>
          </a:prstGeom>
          <a:blipFill>
            <a:blip r:embed="rId11"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1217711" y="5220991"/>
            <a:ext cx="1101354" cy="157649"/>
          </a:xfrm>
          <a:prstGeom prst="rect">
            <a:avLst/>
          </a:prstGeom>
          <a:blipFill>
            <a:blip r:embed="rId12" cstate="print"/>
            <a:stretch>
              <a:fillRect/>
            </a:stretch>
          </a:blipFill>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20720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82.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97.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200.png"/></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0897488C-0945-4A04-8E30-612332E14392}">
  <we:reference id="wa104374245" version="1.0.0.0" store="en-US" storeType="OMEX"/>
  <we:alternateReferences>
    <we:reference id="WA104374245" version="1.0.0.0" store="WA1043742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BBBEB2F-8464-4278-A4D2-FB3EBB41763A}">
  <we:reference id="wa104187975" version="1.0.0.1" store="en-US" storeType="OMEX"/>
  <we:alternateReferences>
    <we:reference id="WA104187975" version="1.0.0.1" store="WA104187975"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597675CA-057A-42B6-BE3A-53084A614AD3}">
  <we:reference id="wa104006972" version="1.0.0.0" store="en-US" storeType="OMEX"/>
  <we:alternateReferences>
    <we:reference id="WA104006972" version="1.0.0.0" store="WA104006972"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CC99F95E-DAB3-48B1-BEC6-59128094B6CE}">
  <we:reference id="wa104178772" version="1.0.0.0" store="en-US" storeType="OMEX"/>
  <we:alternateReferences>
    <we:reference id="WA104178772" version="1.0.0.0" store="WA10417877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77087393-C00A-4030-9278-54E40AB0A9DE}">
  <we:reference id="wa104382064" version="1.0.0.2" store="en-001" storeType="OMEX"/>
  <we:alternateReferences>
    <we:reference id="wa104382064" version="1.0.0.2" store="wa104382064" storeType="OMEX"/>
  </we:alternateReferences>
  <we:properties>
    <we:property name="clocktype" value="&quot;digital&quot;"/>
    <we:property name="HH" value="0"/>
    <we:property name="MM" value="10"/>
    <we:property name="SS" value="0"/>
    <we:property name="HH-reminder" value="0"/>
    <we:property name="MM-reminder" value="0"/>
    <we:property name="SS-reminder" value="20"/>
    <we:property name="interval" value="5"/>
    <we:property name="tickType" value="&quot;none&quot;"/>
    <we:property name="timeupType" value="&quot;alarm&quot;"/>
    <we:property name="canvasw" value="187"/>
    <we:property name="canvash" value="187"/>
    <we:property name="radius" value="84.15"/>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759BC592-79C2-4FF3-8D45-F41A7181A83B}">
  <we:reference id="wa104382064" version="1.0.0.2" store="en-001" storeType="OMEX"/>
  <we:alternateReferences>
    <we:reference id="wa104382064" version="1.0.0.2" store="wa104382064" storeType="OMEX"/>
  </we:alternateReferences>
  <we:properties>
    <we:property name="radius" value="84.60000000000001"/>
    <we:property name="canvash" value="188"/>
    <we:property name="canvasw" value="188"/>
    <we:property name="timeupType" value="&quot;alarm&quot;"/>
    <we:property name="tickType" value="&quot;none&quot;"/>
    <we:property name="interval" value="5"/>
    <we:property name="SS-reminder" value="20"/>
    <we:property name="MM-reminder" value="0"/>
    <we:property name="HH-reminder" value="0"/>
    <we:property name="SS" value="0"/>
    <we:property name="MM" value="40"/>
    <we:property name="HH" value="0"/>
    <we:property name="clocktype" value="&quot;digital&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2DAD6359-DBF1-401F-B0E3-384532C3309A}">
  <we:reference id="WA104382064" version="1.0.0.2" store="en-001" storeType="OMEX"/>
  <we:alternateReferences/>
  <we:properties>
    <we:property name="clocktype" value="&quot;digital&quot;"/>
    <we:property name="HH" value="0"/>
    <we:property name="MM" value="2"/>
    <we:property name="SS" value="0"/>
    <we:property name="HH-reminder" value="&quot;--&quot;"/>
    <we:property name="MM-reminder" value="&quot;--&quot;"/>
    <we:property name="SS-reminder" value="&quot;--&quot;"/>
    <we:property name="interval" value="5"/>
    <we:property name="tickType" value="&quot;tick&quot;"/>
    <we:property name="timeupType" value="&quot;alarm&quot;"/>
    <we:property name="canvasw" value="484"/>
    <we:property name="canvash" value="484"/>
    <we:property name="radius" value="217.8"/>
    <we:property name="showCombi" value="false"/>
    <we:property name="isCountUp" value="false"/>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AD1126506CAF4CA6C01B20981505BE" ma:contentTypeVersion="14" ma:contentTypeDescription="Create a new document." ma:contentTypeScope="" ma:versionID="dc4e46c4e6eebbfb2ff5e402180924f8">
  <xsd:schema xmlns:xsd="http://www.w3.org/2001/XMLSchema" xmlns:xs="http://www.w3.org/2001/XMLSchema" xmlns:p="http://schemas.microsoft.com/office/2006/metadata/properties" xmlns:ns1="http://schemas.microsoft.com/sharepoint/v3" xmlns:ns3="caa56593-cd88-4515-94ef-29f852a7e57f" xmlns:ns4="349ce5fc-2a5d-48be-845d-3add0a8b7e38" targetNamespace="http://schemas.microsoft.com/office/2006/metadata/properties" ma:root="true" ma:fieldsID="f6cdd269a3a6dbd7aa2375f93f39b2b6" ns1:_="" ns3:_="" ns4:_="">
    <xsd:import namespace="http://schemas.microsoft.com/sharepoint/v3"/>
    <xsd:import namespace="caa56593-cd88-4515-94ef-29f852a7e57f"/>
    <xsd:import namespace="349ce5fc-2a5d-48be-845d-3add0a8b7e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56593-cd88-4515-94ef-29f852a7e5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9ce5fc-2a5d-48be-845d-3add0a8b7e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2.xml><?xml version="1.0" encoding="utf-8"?>
<ds:datastoreItem xmlns:ds="http://schemas.openxmlformats.org/officeDocument/2006/customXml" ds:itemID="{FF495DA7-F8A1-4750-B868-2D31B96C0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a56593-cd88-4515-94ef-29f852a7e57f"/>
    <ds:schemaRef ds:uri="349ce5fc-2a5d-48be-845d-3add0a8b7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4B4B0F-89AF-46B4-BE46-5C7A87D28001}">
  <ds:schemaRefs>
    <ds:schemaRef ds:uri="http://schemas.microsoft.com/office/infopath/2007/PartnerControls"/>
    <ds:schemaRef ds:uri="http://purl.org/dc/elements/1.1/"/>
    <ds:schemaRef ds:uri="http://schemas.microsoft.com/office/2006/metadata/properties"/>
    <ds:schemaRef ds:uri="caa56593-cd88-4515-94ef-29f852a7e57f"/>
    <ds:schemaRef ds:uri="http://schemas.microsoft.com/sharepoint/v3"/>
    <ds:schemaRef ds:uri="http://schemas.microsoft.com/office/2006/documentManagement/types"/>
    <ds:schemaRef ds:uri="http://schemas.openxmlformats.org/package/2006/metadata/core-properties"/>
    <ds:schemaRef ds:uri="http://purl.org/dc/dcmitype/"/>
    <ds:schemaRef ds:uri="349ce5fc-2a5d-48be-845d-3add0a8b7e3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3551</TotalTime>
  <Words>3198</Words>
  <Application>Microsoft Office PowerPoint</Application>
  <PresentationFormat>On-screen Show (4:3)</PresentationFormat>
  <Paragraphs>448</Paragraphs>
  <Slides>70</Slides>
  <Notes>33</Notes>
  <HiddenSlides>3</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70</vt:i4>
      </vt:variant>
    </vt:vector>
  </HeadingPairs>
  <TitlesOfParts>
    <vt:vector size="85" baseType="lpstr">
      <vt:lpstr>Arial</vt:lpstr>
      <vt:lpstr>Calibri</vt:lpstr>
      <vt:lpstr>Gill Sans MT</vt:lpstr>
      <vt:lpstr>Helvetica</vt:lpstr>
      <vt:lpstr>Open Sans</vt:lpstr>
      <vt:lpstr>Symbol</vt:lpstr>
      <vt:lpstr>Times New Roman</vt:lpstr>
      <vt:lpstr>Wingdings</vt:lpstr>
      <vt:lpstr>Wingdings 2</vt:lpstr>
      <vt:lpstr>Office Theme</vt:lpstr>
      <vt:lpstr>2_Office Theme</vt:lpstr>
      <vt:lpstr>1_Office Theme</vt:lpstr>
      <vt:lpstr>Custom Design</vt:lpstr>
      <vt:lpstr>Dividend</vt:lpstr>
      <vt:lpstr>3_Office Theme</vt:lpstr>
      <vt:lpstr>Welcome! We’ll begin the meeting shortly. </vt:lpstr>
      <vt:lpstr>Workgroup Members </vt:lpstr>
      <vt:lpstr>Public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better care for children and youth in foster care: Washington State’s Integrated FC Program </vt:lpstr>
      <vt:lpstr>Who we serve</vt:lpstr>
      <vt:lpstr>Description</vt:lpstr>
      <vt:lpstr>Timeline to Sole Source Managed Care </vt:lpstr>
      <vt:lpstr>Why we do what we do </vt:lpstr>
      <vt:lpstr>Challenges and Success: Key lessons learned planning &amp; pre-launch  </vt:lpstr>
      <vt:lpstr>Challenges and Success:  Key lessons learned early implementation </vt:lpstr>
      <vt:lpstr>Challenges and Success: Challenges</vt:lpstr>
      <vt:lpstr>Who Supported, Who Opposed </vt:lpstr>
      <vt:lpstr>Challenges and Success: What would you have done differently  </vt:lpstr>
      <vt:lpstr>Customized Program</vt:lpstr>
      <vt:lpstr>Data and outcomes</vt:lpstr>
      <vt:lpstr>Data and outcomes</vt:lpstr>
      <vt:lpstr>Data and outcomes</vt:lpstr>
      <vt:lpstr>Data and outcomes</vt:lpstr>
      <vt:lpstr>Data and outcomes</vt:lpstr>
      <vt:lpstr>Data and outcomes</vt:lpstr>
      <vt:lpstr>Data and outcomes</vt:lpstr>
      <vt:lpstr>Data and outcomes</vt:lpstr>
      <vt:lpstr>Next steps: 1 to 3 years</vt:lpstr>
      <vt:lpstr>Next steps:  Recommendations for California </vt:lpstr>
      <vt:lpstr>Questions?</vt:lpstr>
      <vt:lpstr>PowerPoint Presentation</vt:lpstr>
      <vt:lpstr>Identified Problems</vt:lpstr>
      <vt:lpstr>PowerPoint Presentation</vt:lpstr>
      <vt:lpstr>County Behavioral Health Directors Association of California (CBHDA)  County Welfare Directors Association of California (CWDA) </vt:lpstr>
      <vt:lpstr>Presentation Overview</vt:lpstr>
      <vt:lpstr>Context Setting</vt:lpstr>
      <vt:lpstr>Proposal Overview</vt:lpstr>
      <vt:lpstr>Eligibility</vt:lpstr>
      <vt:lpstr>Eligibility</vt:lpstr>
      <vt:lpstr>Eligibility</vt:lpstr>
      <vt:lpstr>Eligibility</vt:lpstr>
      <vt:lpstr>Services</vt:lpstr>
      <vt:lpstr>Services</vt:lpstr>
      <vt:lpstr>Services</vt:lpstr>
      <vt:lpstr>Services </vt:lpstr>
      <vt:lpstr>Resiliency Building / Wellness Oriented Services and Support</vt:lpstr>
      <vt:lpstr>Expansion of Medi-Cal Specialty Mental Health Services (SMHS)</vt:lpstr>
      <vt:lpstr>Program Models / Best Practices</vt:lpstr>
      <vt:lpstr>Substance Use Disorder (SUD)</vt:lpstr>
      <vt:lpstr>Intensive Needs Youth – Acute Care Delivery </vt:lpstr>
      <vt:lpstr>Additional Considerations</vt:lpstr>
      <vt:lpstr>PowerPoint Presentation</vt:lpstr>
      <vt:lpstr>PowerPoint Presentation</vt:lpstr>
      <vt:lpstr>PowerPoint Presentation</vt:lpstr>
      <vt:lpstr>PowerPoint Presentation</vt:lpstr>
      <vt:lpstr>Thank you for joining the Public Comment Period </vt:lpstr>
      <vt:lpstr>PowerPoint Presentation</vt:lpstr>
      <vt:lpstr>PowerPoint Presentation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Weiner, Mitchell@OPA</dc:creator>
  <cp:lastModifiedBy>Jeri Shimabukuro</cp:lastModifiedBy>
  <cp:revision>94</cp:revision>
  <dcterms:created xsi:type="dcterms:W3CDTF">2015-05-11T16:09:50Z</dcterms:created>
  <dcterms:modified xsi:type="dcterms:W3CDTF">2020-08-21T16:55:03Z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0x010100D6AD1126506CAF4CA6C01B20981505BE</vt:lpwstr>
  </property>
</Properties>
</file>