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39.xml" ContentType="application/vnd.ms-office.chartstyle+xml"/>
  <Override PartName="/ppt/charts/colors39.xml" ContentType="application/vnd.ms-office.chartcolorstyle+xml"/>
  <Override PartName="/ppt/charts/style40.xml" ContentType="application/vnd.ms-office.chartstyle+xml"/>
  <Override PartName="/ppt/charts/colors40.xml" ContentType="application/vnd.ms-office.chartcolorstyle+xml"/>
  <Override PartName="/ppt/charts/style41.xml" ContentType="application/vnd.ms-office.chartstyle+xml"/>
  <Override PartName="/ppt/charts/colors4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676" r:id="rId2"/>
    <p:sldMasterId id="2147483688" r:id="rId3"/>
    <p:sldMasterId id="2147483733" r:id="rId4"/>
    <p:sldMasterId id="2147483745" r:id="rId5"/>
  </p:sldMasterIdLst>
  <p:notesMasterIdLst>
    <p:notesMasterId r:id="rId47"/>
  </p:notesMasterIdLst>
  <p:handoutMasterIdLst>
    <p:handoutMasterId r:id="rId48"/>
  </p:handoutMasterIdLst>
  <p:sldIdLst>
    <p:sldId id="2687" r:id="rId6"/>
    <p:sldId id="2652" r:id="rId7"/>
    <p:sldId id="2713" r:id="rId8"/>
    <p:sldId id="2693" r:id="rId9"/>
    <p:sldId id="2694" r:id="rId10"/>
    <p:sldId id="2695" r:id="rId11"/>
    <p:sldId id="2696" r:id="rId12"/>
    <p:sldId id="262" r:id="rId13"/>
    <p:sldId id="263" r:id="rId14"/>
    <p:sldId id="2697" r:id="rId15"/>
    <p:sldId id="2698" r:id="rId16"/>
    <p:sldId id="2699" r:id="rId17"/>
    <p:sldId id="2700" r:id="rId18"/>
    <p:sldId id="2701" r:id="rId19"/>
    <p:sldId id="2702" r:id="rId20"/>
    <p:sldId id="2703" r:id="rId21"/>
    <p:sldId id="2704" r:id="rId22"/>
    <p:sldId id="2705" r:id="rId23"/>
    <p:sldId id="2706" r:id="rId24"/>
    <p:sldId id="2707" r:id="rId25"/>
    <p:sldId id="275" r:id="rId26"/>
    <p:sldId id="2708" r:id="rId27"/>
    <p:sldId id="2709" r:id="rId28"/>
    <p:sldId id="2710" r:id="rId29"/>
    <p:sldId id="2711" r:id="rId30"/>
    <p:sldId id="2712" r:id="rId31"/>
    <p:sldId id="2682" r:id="rId32"/>
    <p:sldId id="2683" r:id="rId33"/>
    <p:sldId id="769" r:id="rId34"/>
    <p:sldId id="767" r:id="rId35"/>
    <p:sldId id="2684" r:id="rId36"/>
    <p:sldId id="2685" r:id="rId37"/>
    <p:sldId id="772" r:id="rId38"/>
    <p:sldId id="775" r:id="rId39"/>
    <p:sldId id="776" r:id="rId40"/>
    <p:sldId id="777" r:id="rId41"/>
    <p:sldId id="751" r:id="rId42"/>
    <p:sldId id="752" r:id="rId43"/>
    <p:sldId id="759" r:id="rId44"/>
    <p:sldId id="766" r:id="rId45"/>
    <p:sldId id="2686" r:id="rId46"/>
  </p:sldIdLst>
  <p:sldSz cx="14630400" cy="82296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C1D7"/>
    <a:srgbClr val="9C111F"/>
    <a:srgbClr val="6D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59" autoAdjust="0"/>
    <p:restoredTop sz="94611" autoAdjust="0"/>
  </p:normalViewPr>
  <p:slideViewPr>
    <p:cSldViewPr snapToGrid="0" snapToObjects="1">
      <p:cViewPr varScale="1">
        <p:scale>
          <a:sx n="35" d="100"/>
          <a:sy n="35" d="100"/>
        </p:scale>
        <p:origin x="-104" y="-192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eg\Desktop\GRAPE2020\S&amp;OP%20Estimates\total%20hours%20summary%202014%20to%202019.xls" TargetMode="External"/><Relationship Id="rId2" Type="http://schemas.microsoft.com/office/2011/relationships/chartStyle" Target="style39.xml"/><Relationship Id="rId3" Type="http://schemas.microsoft.com/office/2011/relationships/chartColorStyle" Target="colors39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eg\Desktop\GRAPE2020\S&amp;OP%20Estimates\total%20hours%20summary%202014%20to%202019.xls" TargetMode="External"/><Relationship Id="rId2" Type="http://schemas.microsoft.com/office/2011/relationships/chartStyle" Target="style40.xml"/><Relationship Id="rId3" Type="http://schemas.microsoft.com/office/2011/relationships/chartColorStyle" Target="colors40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scheidvineyards-my.sharepoint.com/personal/greg_scheidfamilywines_com/Documents/Harvest%202019/Copy%20of%20Harvest_2019_MH_HH_havested_acres_tons_103119.xlsx" TargetMode="External"/><Relationship Id="rId2" Type="http://schemas.microsoft.com/office/2011/relationships/chartStyle" Target="style41.xml"/><Relationship Id="rId3" Type="http://schemas.microsoft.com/office/2011/relationships/chartColorStyle" Target="colors4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RDIC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HP</c:v>
                </c:pt>
                <c:pt idx="1">
                  <c:v>5 shoots/ft</c:v>
                </c:pt>
                <c:pt idx="2">
                  <c:v>7 shoots/ft</c:v>
                </c:pt>
                <c:pt idx="3">
                  <c:v>15 shoots/ft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3.27</c:v>
                </c:pt>
                <c:pt idx="1">
                  <c:v>0.0</c:v>
                </c:pt>
                <c:pt idx="2">
                  <c:v>0.0</c:v>
                </c:pt>
                <c:pt idx="3">
                  <c:v>0.33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E0-8C4D-BF2F-25B5A18282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RDIE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HP</c:v>
                </c:pt>
                <c:pt idx="1">
                  <c:v>5 shoots/ft</c:v>
                </c:pt>
                <c:pt idx="2">
                  <c:v>7 shoots/ft</c:v>
                </c:pt>
                <c:pt idx="3">
                  <c:v>15 shoots/ft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0.0</c:v>
                </c:pt>
                <c:pt idx="1">
                  <c:v>0.2</c:v>
                </c:pt>
                <c:pt idx="2">
                  <c:v>0.0</c:v>
                </c:pt>
                <c:pt idx="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E0-8C4D-BF2F-25B5A18282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16313896"/>
        <c:axId val="-2131381512"/>
        <c:axId val="0"/>
      </c:bar3DChart>
      <c:catAx>
        <c:axId val="1116313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31381512"/>
        <c:crosses val="autoZero"/>
        <c:auto val="1"/>
        <c:lblAlgn val="ctr"/>
        <c:lblOffset val="100"/>
        <c:noMultiLvlLbl val="0"/>
      </c:catAx>
      <c:valAx>
        <c:axId val="-2131381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63138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RDIC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HP</c:v>
                </c:pt>
                <c:pt idx="1">
                  <c:v>5 shoots/ft</c:v>
                </c:pt>
                <c:pt idx="2">
                  <c:v>7 shoots/ft</c:v>
                </c:pt>
                <c:pt idx="3">
                  <c:v>15 shoots/ft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8.5</c:v>
                </c:pt>
                <c:pt idx="1">
                  <c:v>4.9</c:v>
                </c:pt>
                <c:pt idx="2">
                  <c:v>6.1</c:v>
                </c:pt>
                <c:pt idx="3">
                  <c:v>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03-3044-8932-6AFB7040F0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RDIE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HP</c:v>
                </c:pt>
                <c:pt idx="1">
                  <c:v>5 shoots/ft</c:v>
                </c:pt>
                <c:pt idx="2">
                  <c:v>7 shoots/ft</c:v>
                </c:pt>
                <c:pt idx="3">
                  <c:v>15 shoots/ft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10.5</c:v>
                </c:pt>
                <c:pt idx="1">
                  <c:v>8.8</c:v>
                </c:pt>
                <c:pt idx="2">
                  <c:v>6.4</c:v>
                </c:pt>
                <c:pt idx="3">
                  <c:v>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003-3044-8932-6AFB7040F0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31031432"/>
        <c:axId val="1116436728"/>
        <c:axId val="0"/>
      </c:bar3DChart>
      <c:catAx>
        <c:axId val="-2131031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16436728"/>
        <c:crosses val="autoZero"/>
        <c:auto val="1"/>
        <c:lblAlgn val="ctr"/>
        <c:lblOffset val="100"/>
        <c:noMultiLvlLbl val="0"/>
      </c:catAx>
      <c:valAx>
        <c:axId val="1116436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10314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Total Labor Hours and # of Employees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'2014-2019 Labor Hours (2)'!$H$4</c:f>
              <c:strCache>
                <c:ptCount val="1"/>
                <c:pt idx="0">
                  <c:v>SVI HOURS
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'2014-2019 Labor Hours (2)'!$A$5:$A$10</c:f>
              <c:numCache>
                <c:formatCode>General</c:formatCode>
                <c:ptCount val="6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</c:numCache>
            </c:numRef>
          </c:cat>
          <c:val>
            <c:numRef>
              <c:f>'2014-2019 Labor Hours (2)'!$H$5:$H$10</c:f>
              <c:numCache>
                <c:formatCode>#,##0;\-#,##0;\-</c:formatCode>
                <c:ptCount val="6"/>
                <c:pt idx="0">
                  <c:v>318775.2461829998</c:v>
                </c:pt>
                <c:pt idx="1">
                  <c:v>302007.6394509997</c:v>
                </c:pt>
                <c:pt idx="2">
                  <c:v>278586.9929039997</c:v>
                </c:pt>
                <c:pt idx="3">
                  <c:v>258515.4937969997</c:v>
                </c:pt>
                <c:pt idx="4">
                  <c:v>280836.2436449997</c:v>
                </c:pt>
                <c:pt idx="5">
                  <c:v>248554.8236279996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31-459B-BCB8-07B12D83F5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47"/>
        <c:overlap val="-27"/>
        <c:axId val="327741368"/>
        <c:axId val="327722168"/>
      </c:barChart>
      <c:lineChart>
        <c:grouping val="standard"/>
        <c:varyColors val="0"/>
        <c:ser>
          <c:idx val="1"/>
          <c:order val="1"/>
          <c:tx>
            <c:strRef>
              <c:f>'2014-2019 Labor Hours (2)'!$K$4</c:f>
              <c:strCache>
                <c:ptCount val="1"/>
                <c:pt idx="0">
                  <c:v>Number of Employees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'2014-2019 Labor Hours (2)'!$K$5:$K$10</c:f>
              <c:numCache>
                <c:formatCode>0</c:formatCode>
                <c:ptCount val="6"/>
                <c:pt idx="0">
                  <c:v>181.0</c:v>
                </c:pt>
                <c:pt idx="1">
                  <c:v>200.0</c:v>
                </c:pt>
                <c:pt idx="2">
                  <c:v>160.0</c:v>
                </c:pt>
                <c:pt idx="3">
                  <c:v>106.0</c:v>
                </c:pt>
                <c:pt idx="4">
                  <c:v>99.0</c:v>
                </c:pt>
                <c:pt idx="5">
                  <c:v>95.0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731-459B-BCB8-07B12D83F5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7699656"/>
        <c:axId val="327712760"/>
      </c:lineChart>
      <c:catAx>
        <c:axId val="327741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Farm 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722168"/>
        <c:crosses val="autoZero"/>
        <c:auto val="1"/>
        <c:lblAlgn val="ctr"/>
        <c:lblOffset val="100"/>
        <c:tickLblSkip val="1"/>
        <c:noMultiLvlLbl val="0"/>
      </c:catAx>
      <c:valAx>
        <c:axId val="327722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Labor Hours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;\-#,##0;\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741368"/>
        <c:crosses val="autoZero"/>
        <c:crossBetween val="between"/>
      </c:valAx>
      <c:valAx>
        <c:axId val="3277127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of Employees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699656"/>
        <c:crosses val="max"/>
        <c:crossBetween val="between"/>
      </c:valAx>
      <c:catAx>
        <c:axId val="327699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7712760"/>
        <c:crosses val="autoZero"/>
        <c:auto val="1"/>
        <c:lblAlgn val="ctr"/>
        <c:lblOffset val="100"/>
        <c:noMultiLvlLbl val="0"/>
      </c:cat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SVI Labor vs Labor Contractor (total hours)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'2014-2019 Labor Hours (2)'!$H$4</c:f>
              <c:strCache>
                <c:ptCount val="1"/>
                <c:pt idx="0">
                  <c:v>SVI HOURS
TOTAL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elete val="1"/>
          </c:dLbls>
          <c:cat>
            <c:numRef>
              <c:f>'2014-2019 Labor Hours (2)'!$A$5:$A$10</c:f>
              <c:numCache>
                <c:formatCode>General</c:formatCode>
                <c:ptCount val="6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</c:numCache>
            </c:numRef>
          </c:cat>
          <c:val>
            <c:numRef>
              <c:f>'2014-2019 Labor Hours (2)'!$H$5:$H$10</c:f>
              <c:numCache>
                <c:formatCode>#,##0;\-#,##0;\-</c:formatCode>
                <c:ptCount val="6"/>
                <c:pt idx="0">
                  <c:v>318775.2461829998</c:v>
                </c:pt>
                <c:pt idx="1">
                  <c:v>302007.6394509997</c:v>
                </c:pt>
                <c:pt idx="2">
                  <c:v>278586.9929039997</c:v>
                </c:pt>
                <c:pt idx="3">
                  <c:v>258515.4937969997</c:v>
                </c:pt>
                <c:pt idx="4">
                  <c:v>280836.2436449997</c:v>
                </c:pt>
                <c:pt idx="5">
                  <c:v>248554.8236279996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0C-48E5-8CB8-8452AF00F93C}"/>
            </c:ext>
          </c:extLst>
        </c:ser>
        <c:ser>
          <c:idx val="1"/>
          <c:order val="1"/>
          <c:tx>
            <c:strRef>
              <c:f>'2014-2019 Labor Hours (2)'!$J$4</c:f>
              <c:strCache>
                <c:ptCount val="1"/>
                <c:pt idx="0">
                  <c:v>FLC HOURS Total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elete val="1"/>
          </c:dLbls>
          <c:cat>
            <c:numRef>
              <c:f>'2014-2019 Labor Hours (2)'!$A$5:$A$10</c:f>
              <c:numCache>
                <c:formatCode>General</c:formatCode>
                <c:ptCount val="6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  <c:pt idx="3">
                  <c:v>2017.0</c:v>
                </c:pt>
                <c:pt idx="4">
                  <c:v>2018.0</c:v>
                </c:pt>
                <c:pt idx="5">
                  <c:v>2019.0</c:v>
                </c:pt>
              </c:numCache>
            </c:numRef>
          </c:cat>
          <c:val>
            <c:numRef>
              <c:f>'2014-2019 Labor Hours (2)'!$J$5:$J$10</c:f>
              <c:numCache>
                <c:formatCode>#,##0.00</c:formatCode>
                <c:ptCount val="6"/>
                <c:pt idx="0">
                  <c:v>89934.25</c:v>
                </c:pt>
                <c:pt idx="1">
                  <c:v>122747.73</c:v>
                </c:pt>
                <c:pt idx="2">
                  <c:v>140001.3</c:v>
                </c:pt>
                <c:pt idx="3">
                  <c:v>134596.7</c:v>
                </c:pt>
                <c:pt idx="4">
                  <c:v>277333.36</c:v>
                </c:pt>
                <c:pt idx="5">
                  <c:v>170010.65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0C-48E5-8CB8-8452AF00F93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27595960"/>
        <c:axId val="327585368"/>
      </c:barChart>
      <c:catAx>
        <c:axId val="3275959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Farm 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585368"/>
        <c:crosses val="autoZero"/>
        <c:auto val="1"/>
        <c:lblAlgn val="ctr"/>
        <c:lblOffset val="100"/>
        <c:noMultiLvlLbl val="0"/>
      </c:catAx>
      <c:valAx>
        <c:axId val="327585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Labor Hours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;\-#,##0;\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5959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Machine Vs Hand Harvest Acres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708-4A74-B274-D8ED746C6D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708-4A74-B274-D8ED746C6DE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'Summary Graph MH vs HH (Cost)'!$K$1:$L$1</c:f>
              <c:strCache>
                <c:ptCount val="2"/>
                <c:pt idx="0">
                  <c:v>MH Acres</c:v>
                </c:pt>
                <c:pt idx="1">
                  <c:v>HH Acres</c:v>
                </c:pt>
              </c:strCache>
            </c:strRef>
          </c:cat>
          <c:val>
            <c:numRef>
              <c:f>'Summary Graph MH vs HH (Cost)'!$K$12:$L$12</c:f>
              <c:numCache>
                <c:formatCode>0.00</c:formatCode>
                <c:ptCount val="2"/>
                <c:pt idx="0">
                  <c:v>2771.96942561909</c:v>
                </c:pt>
                <c:pt idx="1">
                  <c:v>383.0264577852067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708-4A74-B274-D8ED746C6DE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3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39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2992B60B-7838-4976-86F1-3697D112A1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512EA67-6E61-471C-9363-94B256394E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E44ED59-6C9F-4605-B352-427D8F31B515}" type="datetimeFigureOut">
              <a:rPr lang="en-US"/>
              <a:pPr>
                <a:defRPr/>
              </a:pPr>
              <a:t>5/6/20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6C9CDB3-6736-4324-A01C-8AF25038A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AF79449-3738-4880-B22E-8FE1920758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C4DCAFE-AC80-4C4F-B583-AE294CC6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449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991F8AEE-2454-468F-975B-8C486BC339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FF4BB3E-9146-406C-A86B-5A099FA4F55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5DDBD02-985C-42D2-A82C-4DC911DEC9FA}" type="datetimeFigureOut">
              <a:rPr lang="en-US"/>
              <a:pPr>
                <a:defRPr/>
              </a:pPr>
              <a:t>5/6/20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C8300178-DACB-45E1-85DB-DE5768A14E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3350DB61-DC50-4E8D-BEAD-01459C069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11FFDA-5A54-4BEB-8259-A2ABB88AB6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2EF4FD-2DDA-4CAA-A417-C3C869D17A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F1A7443-C690-40F8-87FF-BE9349243B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351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72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258D61-4C36-41D9-82D8-BC16F9C6A9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8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Labor tends shows that although the #of hours needed to farm is relatively the same, the amount of people doing the work is less. Mechanization at minimum allows you to continue performing the “normal” farming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1A7443-C690-40F8-87FF-BE9349243B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55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Integrated Pest Management and Applied Technologies has lead to precision farming implementation. We are farming higher quality fruit, at a sustainable yield with far less inputs. Utilizing real time observations and reporting, we can better manage our assets and </a:t>
            </a:r>
            <a:r>
              <a:rPr lang="en-US" dirty="0" err="1"/>
              <a:t>forcast</a:t>
            </a:r>
            <a:r>
              <a:rPr lang="en-US" dirty="0"/>
              <a:t>/respond to the vines needs based on continuous sensor, and human observation.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258D61-4C36-41D9-82D8-BC16F9C6A9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84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78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 </a:t>
            </a:r>
            <a:r>
              <a:rPr lang="en-US" sz="1200" dirty="0"/>
              <a:t>equidistant 30 m × 30 m grid was used to sample and collect on-site measurements.</a:t>
            </a:r>
            <a:r>
              <a:rPr lang="en-US" sz="1200" baseline="0" dirty="0"/>
              <a:t> There are 14 experimental units, 3 vines in each experimental unit included in this study.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aseline="0" dirty="0"/>
              <a:t>Soil </a:t>
            </a:r>
            <a:r>
              <a:rPr lang="en-US" sz="1200" baseline="0" dirty="0" err="1"/>
              <a:t>pedology</a:t>
            </a:r>
            <a:r>
              <a:rPr lang="en-US" sz="1200" baseline="0" dirty="0"/>
              <a:t> samples, plant water status, leaf gas exchange, yield components, berry primary and secondary metabolisms were all taken from these 14 experimental units.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7F939-3C97-44BC-9FF0-6D7FBAFD9D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12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soil proximal sensing, we used device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Geonics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EM38 to measure soil EC in both shallow soil (from 0 to 0.75 m) and deep soil (from 0.75 to 1.5 m).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instrument was placed on a PVC sled at an about 15 cm height above the ground, and pulled by an ATV along the inter-rows. 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was recorded by 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datalogger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 made it possible to measure the whole vineyard continuously.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these data will be processed by the geospatial tools in R, including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gstat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NbClust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perform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variogram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fitting, kriging, and k-means clustering all those good stuff.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7F939-3C97-44BC-9FF0-6D7FBAFD9D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79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The</a:t>
            </a:r>
            <a:r>
              <a:rPr lang="en-US" sz="1200" baseline="0" dirty="0"/>
              <a:t> vineyard </a:t>
            </a:r>
            <a:r>
              <a:rPr lang="en-US" sz="1200" dirty="0"/>
              <a:t>was delineated into two clusters by </a:t>
            </a:r>
            <a:r>
              <a:rPr lang="en-US" sz="1200" i="1" dirty="0"/>
              <a:t>k</a:t>
            </a:r>
            <a:r>
              <a:rPr lang="en-US" sz="1200" dirty="0"/>
              <a:t>-means clustering on the interpolation maps from </a:t>
            </a:r>
            <a:r>
              <a:rPr lang="en-US" sz="1200" dirty="0" err="1"/>
              <a:t>Ψ</a:t>
            </a:r>
            <a:r>
              <a:rPr lang="en-US" sz="1200" baseline="-25000" dirty="0" err="1"/>
              <a:t>stem</a:t>
            </a:r>
            <a:r>
              <a:rPr lang="en-US" sz="1200" dirty="0"/>
              <a:t> integrals</a:t>
            </a:r>
            <a:r>
              <a:rPr lang="en-US" sz="1200" baseline="0" dirty="0"/>
              <a:t> for the each season. </a:t>
            </a:r>
            <a:endParaRPr lang="en-US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There were two zones generated, including a severely water stressed zone and a moderately water stressed zone.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The separation described 70.8% in 2018 and 67.8% in 2019 of the variability in the plant water status.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clear pattern was evident in 2018, where most of the southwestern section showed more negative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Ψ</a:t>
            </a:r>
            <a:r>
              <a:rPr lang="en-US" sz="1200" kern="1200" baseline="-250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values than the rest of the vineyard. In 2019, a larger area in the central section of the vineyard had more negative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Ψ</a:t>
            </a:r>
            <a:r>
              <a:rPr lang="en-US" sz="1200" kern="1200" baseline="-250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Comparing the clusters of both years, there was a 73.2% similarity between 2018 and 2019.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7F939-3C97-44BC-9FF0-6D7FBAFD9D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35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soil EC.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2018, EC values in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soil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lower in the southwestern section as well as the central section of the vineyard.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Shallow soil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showed lower EC values in the southwestern section in 2018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EC values in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soil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lower only in the central section of the vineyard in 2019. A similar trend was evident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shallow soil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2019 as observed in 2018, where lower EC values were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measured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southwestern section of the vineyard.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7F939-3C97-44BC-9FF0-6D7FBAFD9D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488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for yield components between the two zones, there</a:t>
            </a:r>
            <a:r>
              <a:rPr lang="en-US" baseline="0" dirty="0"/>
              <a:t> were very few differences observed.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berry weight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berry skin weight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greater in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moderately water stressed zone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were observed in 2018.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there was no difference between the two zones,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 number per vine, cluster weight and 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ield per vine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lower in the second season compared to the first, and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leaf area to fruit ratio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higher.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7F939-3C97-44BC-9FF0-6D7FBAFD9D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441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2018, there was no difference in di-, tri- hydroxylated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flavonols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was higher proportion of tri-hydroxylated anthocyanins in the severely water stressed zone compared to the other zone, di-hydroxylated anthocyanin proportion was lower.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2019, there were no differences between the two water status zones in either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flavonol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anthocyanin hydroxylated forms.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7F939-3C97-44BC-9FF0-6D7FBAFD9D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325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Based</a:t>
            </a:r>
            <a:r>
              <a:rPr lang="en-US" sz="1200" baseline="0" dirty="0"/>
              <a:t> on this study, we can apply selective harvest prior to winemaking to minimize the difference in berry chemistry.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/>
              <a:t>Or, based on the difference in plant water status, variable irrigation regimes can be applied to different sections of the vineyard to homogenize water availability to plants.</a:t>
            </a:r>
            <a:endParaRPr lang="en-US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Also,</a:t>
            </a:r>
            <a:r>
              <a:rPr lang="en-US" sz="1200" baseline="0" dirty="0"/>
              <a:t> for the variability we observed in soil, w</a:t>
            </a:r>
            <a:r>
              <a:rPr lang="en-US" sz="1200" dirty="0"/>
              <a:t>e hypothesized that soil water content is the main factor affecting soil bulk EC. So we are currently ground-</a:t>
            </a:r>
            <a:r>
              <a:rPr lang="en-US" sz="1200" dirty="0" err="1"/>
              <a:t>truthing</a:t>
            </a:r>
            <a:r>
              <a:rPr lang="en-US" sz="1200" dirty="0"/>
              <a:t> this</a:t>
            </a:r>
            <a:r>
              <a:rPr lang="en-US" sz="1200" baseline="0" dirty="0"/>
              <a:t> in order to explain what is exactly happening in our vineyard soil in terms of linking plant available water to bulk EC.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/>
              <a:t>By that, it might be possible to choose just a few smart points for bulk EC and soil water content monitoring once the delineation is established to have a good estimation of plant water status.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7F939-3C97-44BC-9FF0-6D7FBAFD9D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94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2.wdp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2.wdp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2.wdp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2.wdp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2.wdp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2.wdp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microsoft.com/office/2007/relationships/hdphoto" Target="../media/hdphoto2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microsoft.com/office/2007/relationships/hdphoto" Target="../media/hdphoto2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microsoft.com/office/2007/relationships/hdphoto" Target="../media/hdphoto2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2.wdp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63" y="2555875"/>
            <a:ext cx="12436475" cy="17653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3925" y="4664075"/>
            <a:ext cx="10242550" cy="210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5927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1920875"/>
            <a:ext cx="13166725" cy="5430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761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675" y="330200"/>
            <a:ext cx="3290888" cy="702151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330200"/>
            <a:ext cx="9723437" cy="70215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8223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44F818-70BE-4EF0-8EB6-D6C6CD69A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5A3C79-5E84-4848-8820-84D5718D7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613FF3-A540-4494-9A70-35CE918FC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4655-8F36-4750-8937-BAD32650B23F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73D169-2DC9-424D-84CB-37D18842B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9CDB16-94CC-458C-9F19-4255A7B7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58FB-62E5-4DDF-B6C1-3724324C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75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D87FAF-C895-459F-9C15-63EB05BA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B1DEE9-3926-4BEC-86A2-96669C05C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555225-3F4C-4074-BC90-5CF3433B6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4655-8F36-4750-8937-BAD32650B23F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4531B4-1536-46B3-B914-D1030FE2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03A446-4B53-4D7E-8EF7-E3E9C794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58FB-62E5-4DDF-B6C1-3724324C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43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AD80FD-B70C-4DB5-AA26-B03C76BB3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A3EF797-5855-483F-BD72-660AB67FF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C9C654-1B98-4073-B008-B323E62B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4655-8F36-4750-8937-BAD32650B23F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F8C3BC-B1D2-43F1-81C2-563F1457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2D81DC-546E-48A9-93BC-B3BE4F79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58FB-62E5-4DDF-B6C1-3724324C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26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1D10B8-EFE0-4AEC-828F-F02CC794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035430-AFC2-4265-8120-5B77804EF4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C432B2-2FAB-40CB-B152-27C1FA999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E20CAC-222D-4328-80B1-4DE603256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4655-8F36-4750-8937-BAD32650B23F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F3D34D-C291-4851-B306-D425DC55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DF2F3E-44E3-46EF-941E-67172919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58FB-62E5-4DDF-B6C1-3724324C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59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C8612B-3A15-45BE-973C-849FEBE2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9016A1-09F5-4019-BAF4-1D2312A47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00A2D74-8296-4ECA-8A4D-4814302F5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81C3811-E3E8-4487-A583-4942EDEBC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20EB1F3-B422-4CD6-9A91-7F46F9576F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9C4B3E7-B7D9-458D-AB25-3ECDD1915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4655-8F36-4750-8937-BAD32650B23F}" type="datetimeFigureOut">
              <a:rPr lang="en-US" smtClean="0"/>
              <a:t>5/6/20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3E7A59-BC25-4941-8D85-76FAA11E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493C9EB-F598-4DCA-8A1B-A8D2DE009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58FB-62E5-4DDF-B6C1-3724324C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95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F4143E-21A6-4360-9292-68735C38F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E37E385-5D68-4843-9DE2-F08956EC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4655-8F36-4750-8937-BAD32650B23F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515BBBB-41E1-4D84-835D-620F0A8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B35E0A-306E-405D-ABCF-110BEAA3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58FB-62E5-4DDF-B6C1-3724324C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67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A621B95-7C16-4862-85D9-CD62421C9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4655-8F36-4750-8937-BAD32650B23F}" type="datetimeFigureOut">
              <a:rPr lang="en-US" smtClean="0"/>
              <a:t>5/6/20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0A6F7B6-7D10-42C4-961E-ACB6B57E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782FD45-D95C-4722-BA24-6DF46C3D5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58FB-62E5-4DDF-B6C1-3724324C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35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A714AA-83DC-46BE-BCC3-7F29BEFC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71D06C-7F99-4985-A1EE-F1CC5DC5B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6AC5C5D-1F9B-43B3-94D2-EADB4987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817403-0AF6-4C46-8881-8425AFDD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4655-8F36-4750-8937-BAD32650B23F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06B844F-5FAD-4B73-B2C3-9C080AB5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F9E72A-55A6-43CC-8DD9-7BE49FF42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58FB-62E5-4DDF-B6C1-3724324C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35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838" y="1920875"/>
            <a:ext cx="13166725" cy="543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537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C3FBA7-4885-4D86-B4F7-27B2A793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31ECA2A-BCA4-451A-B7AD-500142780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8D8FA52-0DA2-4BC4-9DBD-2E63B28A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F123DA5-1F65-4AB8-85A1-3A2BA8A5E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4655-8F36-4750-8937-BAD32650B23F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7CA378-0FCB-4CDB-9516-5DE61974F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456377-72F8-4316-A98E-02B21B6B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58FB-62E5-4DDF-B6C1-3724324C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36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782EBA-F192-48A2-B6A8-C408E74E7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B34D7A-5EDE-43AA-A6C1-D3FC95D8D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F738F9-8888-4C5A-AB6A-6D0AA0527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4655-8F36-4750-8937-BAD32650B23F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1B9BEA-446B-41EA-9F86-C4269E16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408EFB-8BD5-4130-8BB6-B70A49BD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58FB-62E5-4DDF-B6C1-3724324C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9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5F77676-2CEF-425B-B695-E00E0963C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46AA293-D470-4C51-9154-614D2C40C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498A6D-B5C5-46A6-B09D-85B8D004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4655-8F36-4750-8937-BAD32650B23F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4AC287-2E30-41FC-A7A3-2B939AEFB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2A5B31-7988-4116-9888-3E423FAC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58FB-62E5-4DDF-B6C1-3724324C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77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aniel\Desktop\homepage imag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5264" y="-227204"/>
            <a:ext cx="21140928" cy="1409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701040"/>
            <a:ext cx="9509760" cy="731520"/>
          </a:xfrm>
        </p:spPr>
        <p:txBody>
          <a:bodyPr>
            <a:normAutofit/>
          </a:bodyPr>
          <a:lstStyle>
            <a:lvl1pPr>
              <a:defRPr sz="5120" b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1432560"/>
            <a:ext cx="9509760" cy="609600"/>
          </a:xfrm>
        </p:spPr>
        <p:txBody>
          <a:bodyPr>
            <a:normAutofit/>
          </a:bodyPr>
          <a:lstStyle>
            <a:lvl1pPr marL="0" indent="0" algn="ctr">
              <a:buNone/>
              <a:defRPr sz="3840" b="1">
                <a:solidFill>
                  <a:srgbClr val="D1C5B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  <a:lvl2pPr marL="731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4"/>
          <p:cNvSpPr txBox="1">
            <a:spLocks/>
          </p:cNvSpPr>
          <p:nvPr userDrawn="1"/>
        </p:nvSpPr>
        <p:spPr>
          <a:xfrm>
            <a:off x="12801600" y="167641"/>
            <a:ext cx="1828800" cy="411480"/>
          </a:xfrm>
          <a:prstGeom prst="rect">
            <a:avLst/>
          </a:prstGeom>
        </p:spPr>
        <p:txBody>
          <a:bodyPr vert="horz" lIns="146304" tIns="73152" rIns="146304" bIns="7315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fld id="{4FC1F7C6-095D-41C7-8D5C-869F3D5BDA19}" type="datetime1">
              <a:rPr lang="en-US" sz="2240" smtClean="0">
                <a:solidFill>
                  <a:schemeClr val="bg1"/>
                </a:solidFill>
                <a:latin typeface="+mj-lt"/>
              </a:rPr>
              <a:pPr marL="0" indent="0" algn="ctr">
                <a:buNone/>
              </a:pPr>
              <a:t>5/6/20</a:t>
            </a:fld>
            <a:endParaRPr lang="en-US" sz="224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" y="121920"/>
            <a:ext cx="4215940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67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P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" y="121920"/>
            <a:ext cx="4215940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3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5.52299E-7 L -0.0809 -0.20179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" y="-100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imary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7098"/>
            <a:ext cx="1706880" cy="22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73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78" y="1"/>
            <a:ext cx="12408922" cy="8272614"/>
          </a:xfrm>
          <a:prstGeom prst="rect">
            <a:avLst/>
          </a:prstGeom>
          <a:gradFill>
            <a:gsLst>
              <a:gs pos="0">
                <a:schemeClr val="bg1">
                  <a:alpha val="5500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9" name="Rectangle 8"/>
          <p:cNvSpPr/>
          <p:nvPr userDrawn="1"/>
        </p:nvSpPr>
        <p:spPr>
          <a:xfrm>
            <a:off x="-243840" y="1"/>
            <a:ext cx="11460480" cy="827261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6000">
                <a:schemeClr val="bg2">
                  <a:lumMod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7040" dirty="0">
              <a:latin typeface="Proxima Nova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7098"/>
            <a:ext cx="1706880" cy="22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43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2" y="0"/>
            <a:ext cx="11905180" cy="82296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43840" y="1"/>
            <a:ext cx="11460480" cy="827261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6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7040" dirty="0">
              <a:latin typeface="Proxima Nova" pitchFamily="50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7098"/>
            <a:ext cx="1706880" cy="22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87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26" y="-21508"/>
            <a:ext cx="11159846" cy="837110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flipH="1">
            <a:off x="-817350" y="-43013"/>
            <a:ext cx="15447749" cy="827261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8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7040" dirty="0">
              <a:latin typeface="Proxima Nova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7098"/>
            <a:ext cx="1706880" cy="22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8" y="-11965"/>
            <a:ext cx="11699761" cy="1031455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flipH="1">
            <a:off x="3169920" y="-43013"/>
            <a:ext cx="11460480" cy="827261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5000">
                <a:srgbClr val="52122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7040" dirty="0">
              <a:latin typeface="Proxima Nova" pitchFamily="50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7098"/>
            <a:ext cx="1706880" cy="22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52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5287963"/>
            <a:ext cx="12436475" cy="163512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0" y="3487738"/>
            <a:ext cx="12436475" cy="18002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55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2045" y="0"/>
            <a:ext cx="12390634" cy="82296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243840" y="1"/>
            <a:ext cx="11460480" cy="827261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6000">
                <a:srgbClr val="D1C5B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7040" dirty="0">
              <a:latin typeface="Proxima Nova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7098"/>
            <a:ext cx="1706880" cy="22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54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46" y="579120"/>
            <a:ext cx="23577107" cy="1633728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flipH="1">
            <a:off x="0" y="-152400"/>
            <a:ext cx="14630400" cy="47548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rgbClr val="16A0C0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7040" dirty="0">
              <a:latin typeface="Proxima Nova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7098"/>
            <a:ext cx="1706880" cy="22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63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" y="1920242"/>
            <a:ext cx="7071360" cy="6217919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2"/>
            <a:ext cx="7071360" cy="6217919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7098"/>
            <a:ext cx="1706880" cy="22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01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1" y="1842136"/>
            <a:ext cx="7073900" cy="767716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1" y="2609851"/>
            <a:ext cx="7073900" cy="5528310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7076438" cy="767716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2" y="2609851"/>
            <a:ext cx="7076438" cy="5528310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7098"/>
            <a:ext cx="1706880" cy="22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49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7098"/>
            <a:ext cx="1706880" cy="22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1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7098"/>
            <a:ext cx="1706880" cy="22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99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aniel\Desktop\homepage imag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1040" y="-518159"/>
            <a:ext cx="21140928" cy="1409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9" b="74874" l="3595" r="95261">
                        <a14:foregroundMark x1="12418" y1="35859" x2="39052" y2="13131"/>
                        <a14:foregroundMark x1="21732" y1="19444" x2="61765" y2="13131"/>
                        <a14:foregroundMark x1="43791" y1="9975" x2="83824" y2="26263"/>
                        <a14:foregroundMark x1="65196" y1="11995" x2="83170" y2="35985"/>
                        <a14:foregroundMark x1="18791" y1="30051" x2="22549" y2="57828"/>
                        <a14:foregroundMark x1="14706" y1="45581" x2="39706" y2="65657"/>
                        <a14:foregroundMark x1="30392" y1="63258" x2="76471" y2="60732"/>
                        <a14:foregroundMark x1="47222" y1="68308" x2="85948" y2="46591"/>
                        <a14:foregroundMark x1="78431" y1="44949" x2="78105" y2="57449"/>
                        <a14:foregroundMark x1="74673" y1="56818" x2="74673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7098"/>
            <a:ext cx="1706880" cy="2208902"/>
          </a:xfrm>
          <a:prstGeom prst="rect">
            <a:avLst/>
          </a:prstGeom>
        </p:spPr>
      </p:pic>
      <p:sp>
        <p:nvSpPr>
          <p:cNvPr id="8" name="Rectangle 4"/>
          <p:cNvSpPr txBox="1">
            <a:spLocks/>
          </p:cNvSpPr>
          <p:nvPr userDrawn="1"/>
        </p:nvSpPr>
        <p:spPr>
          <a:xfrm>
            <a:off x="12801600" y="167641"/>
            <a:ext cx="1828800" cy="411480"/>
          </a:xfrm>
          <a:prstGeom prst="rect">
            <a:avLst/>
          </a:prstGeom>
        </p:spPr>
        <p:txBody>
          <a:bodyPr vert="horz" lIns="146304" tIns="73152" rIns="146304" bIns="7315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fld id="{4FC1F7C6-095D-41C7-8D5C-869F3D5BDA19}" type="datetime1">
              <a:rPr lang="en-US" sz="2240" smtClean="0">
                <a:solidFill>
                  <a:schemeClr val="bg1"/>
                </a:solidFill>
                <a:latin typeface="Proxima Nova" pitchFamily="50" charset="0"/>
              </a:rPr>
              <a:pPr marL="0" indent="0" algn="ctr">
                <a:buNone/>
              </a:pPr>
              <a:t>5/6/20</a:t>
            </a:fld>
            <a:endParaRPr lang="en-US" sz="2240" dirty="0">
              <a:solidFill>
                <a:schemeClr val="bg1"/>
              </a:solidFill>
              <a:latin typeface="Proxima Nova" pitchFamily="5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023360" y="701040"/>
            <a:ext cx="9509760" cy="731520"/>
          </a:xfrm>
        </p:spPr>
        <p:txBody>
          <a:bodyPr>
            <a:normAutofit/>
          </a:bodyPr>
          <a:lstStyle>
            <a:lvl1pPr>
              <a:defRPr sz="5120" b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023360" y="1432560"/>
            <a:ext cx="9509760" cy="609600"/>
          </a:xfrm>
        </p:spPr>
        <p:txBody>
          <a:bodyPr>
            <a:normAutofit/>
          </a:bodyPr>
          <a:lstStyle>
            <a:lvl1pPr marL="0" indent="0" algn="ctr">
              <a:buNone/>
              <a:defRPr sz="3840" b="1">
                <a:solidFill>
                  <a:srgbClr val="D1C5B8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defRPr>
            </a:lvl1pPr>
            <a:lvl2pPr marL="731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73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23635E-6 L 0.09166 0.1934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965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260000" y="2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072640" y="188976"/>
            <a:ext cx="11948160" cy="1609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679680" y="7498080"/>
            <a:ext cx="1706880" cy="518160"/>
          </a:xfrm>
          <a:prstGeom prst="rect">
            <a:avLst/>
          </a:prstGeom>
        </p:spPr>
        <p:txBody>
          <a:bodyPr/>
          <a:lstStyle/>
          <a:p>
            <a:fld id="{E4606EA6-EFEA-4C30-9264-4F9291A5780D}" type="datetime1">
              <a:rPr lang="en-US" smtClean="0"/>
              <a:pPr/>
              <a:t>5/6/20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75363" y="7497848"/>
            <a:ext cx="11583374" cy="5183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797612"/>
            <a:ext cx="853440" cy="293371"/>
          </a:xfrm>
          <a:prstGeom prst="rect">
            <a:avLst/>
          </a:prstGeom>
        </p:spPr>
        <p:txBody>
          <a:bodyPr/>
          <a:lstStyle/>
          <a:p>
            <a:pPr algn="ctr"/>
            <a:fld id="{8F82E0A0-C266-4798-8C8F-B9F91E9DA37E}" type="slidenum">
              <a:rPr lang="en-US" sz="224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121920" y="2164080"/>
            <a:ext cx="14386560" cy="5974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1216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D1E3-0111-4036-A7B1-4CC44D41AC0C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32C-8370-4EAA-905A-D0E587FCC8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34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D1E3-0111-4036-A7B1-4CC44D41AC0C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32C-8370-4EAA-905A-D0E587FCC8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28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838" y="1920875"/>
            <a:ext cx="6507162" cy="54308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0" y="1920875"/>
            <a:ext cx="6507163" cy="54308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6954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D1E3-0111-4036-A7B1-4CC44D41AC0C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32C-8370-4EAA-905A-D0E587FCC8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2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D1E3-0111-4036-A7B1-4CC44D41AC0C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32C-8370-4EAA-905A-D0E587FCC8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630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D1E3-0111-4036-A7B1-4CC44D41AC0C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32C-8370-4EAA-905A-D0E587FCC8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884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D1E3-0111-4036-A7B1-4CC44D41AC0C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32C-8370-4EAA-905A-D0E587FCC8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17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D1E3-0111-4036-A7B1-4CC44D41AC0C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32C-8370-4EAA-905A-D0E587FCC8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104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D1E3-0111-4036-A7B1-4CC44D41AC0C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32C-8370-4EAA-905A-D0E587FCC8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1801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D1E3-0111-4036-A7B1-4CC44D41AC0C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32C-8370-4EAA-905A-D0E587FCC8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962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D1E3-0111-4036-A7B1-4CC44D41AC0C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32C-8370-4EAA-905A-D0E587FCC8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294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D1E3-0111-4036-A7B1-4CC44D41AC0C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D432C-8370-4EAA-905A-D0E587FCC8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3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6F54-D0D9-49BC-AE45-A75CA5D5EDA4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76E3-0AF4-4A90-98DF-86105AAE6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1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1841500"/>
            <a:ext cx="6464300" cy="768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838" y="2609850"/>
            <a:ext cx="6464300" cy="47418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675" y="1841500"/>
            <a:ext cx="6465888" cy="768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675" y="2609850"/>
            <a:ext cx="6465888" cy="47418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7980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6F54-D0D9-49BC-AE45-A75CA5D5EDA4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76E3-0AF4-4A90-98DF-86105AAE6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10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6F54-D0D9-49BC-AE45-A75CA5D5EDA4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76E3-0AF4-4A90-98DF-86105AAE6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33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6F54-D0D9-49BC-AE45-A75CA5D5EDA4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76E3-0AF4-4A90-98DF-86105AAE6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5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6F54-D0D9-49BC-AE45-A75CA5D5EDA4}" type="datetimeFigureOut">
              <a:rPr lang="en-US" smtClean="0"/>
              <a:t>5/6/20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76E3-0AF4-4A90-98DF-86105AAE6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293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6F54-D0D9-49BC-AE45-A75CA5D5EDA4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76E3-0AF4-4A90-98DF-86105AAE6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40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6F54-D0D9-49BC-AE45-A75CA5D5EDA4}" type="datetimeFigureOut">
              <a:rPr lang="en-US" smtClean="0"/>
              <a:t>5/6/20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76E3-0AF4-4A90-98DF-86105AAE6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25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6F54-D0D9-49BC-AE45-A75CA5D5EDA4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76E3-0AF4-4A90-98DF-86105AAE6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664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6F54-D0D9-49BC-AE45-A75CA5D5EDA4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76E3-0AF4-4A90-98DF-86105AAE6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94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6F54-D0D9-49BC-AE45-A75CA5D5EDA4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76E3-0AF4-4A90-98DF-86105AAE6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075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6F54-D0D9-49BC-AE45-A75CA5D5EDA4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176E3-0AF4-4A90-98DF-86105AAE6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4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86465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2598" y="289646"/>
            <a:ext cx="13167360" cy="13716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20516" y="1692708"/>
            <a:ext cx="13149445" cy="465992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534" y="7534658"/>
            <a:ext cx="2329597" cy="4381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30AB9FE-5281-FF41-9C50-D3C8FD61AFA2}" type="datetime1">
              <a:rPr lang="en-US" smtClean="0"/>
              <a:pPr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08614" y="7534658"/>
            <a:ext cx="6932706" cy="4381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570" y="7534658"/>
            <a:ext cx="615548" cy="4381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2DCCEF44-1029-4C4E-ADAF-93FDE3ADB2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40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584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27025"/>
            <a:ext cx="4813300" cy="1395413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763" y="327025"/>
            <a:ext cx="8178800" cy="70246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38" y="1722438"/>
            <a:ext cx="4813300" cy="5629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511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025" y="5761038"/>
            <a:ext cx="8778875" cy="679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025" y="735013"/>
            <a:ext cx="8778875" cy="4938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025" y="6440488"/>
            <a:ext cx="8778875" cy="966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117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EA732A3-2C3B-4490-B3AA-99CEDC107A1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1306513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306513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cs typeface="Arial" charset="0"/>
        </a:defRPr>
      </a:lvl2pPr>
      <a:lvl3pPr algn="ctr" defTabSz="1306513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cs typeface="Arial" charset="0"/>
        </a:defRPr>
      </a:lvl3pPr>
      <a:lvl4pPr algn="ctr" defTabSz="1306513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cs typeface="Arial" charset="0"/>
        </a:defRPr>
      </a:lvl4pPr>
      <a:lvl5pPr algn="ctr" defTabSz="1306513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cs typeface="Arial" charset="0"/>
        </a:defRPr>
      </a:lvl5pPr>
      <a:lvl6pPr marL="457200" algn="ctr" defTabSz="1306513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cs typeface="Arial" charset="0"/>
        </a:defRPr>
      </a:lvl6pPr>
      <a:lvl7pPr marL="914400" algn="ctr" defTabSz="1306513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cs typeface="Arial" charset="0"/>
        </a:defRPr>
      </a:lvl7pPr>
      <a:lvl8pPr marL="1371600" algn="ctr" defTabSz="1306513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cs typeface="Arial" charset="0"/>
        </a:defRPr>
      </a:lvl8pPr>
      <a:lvl9pPr marL="1828800" algn="ctr" defTabSz="1306513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90538" indent="-490538" algn="l" defTabSz="1306513" rtl="0" eaLnBrk="1" fontAlgn="base" hangingPunct="1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62038" indent="-409575" algn="l" defTabSz="1306513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cs typeface="+mn-cs"/>
        </a:defRPr>
      </a:lvl2pPr>
      <a:lvl3pPr marL="1633538" indent="-327025" algn="l" defTabSz="1306513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cs typeface="+mn-cs"/>
        </a:defRPr>
      </a:lvl3pPr>
      <a:lvl4pPr marL="2286000" indent="-327025" algn="l" defTabSz="1306513" rtl="0" eaLnBrk="1" fontAlgn="base" hangingPunct="1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cs typeface="+mn-cs"/>
        </a:defRPr>
      </a:lvl4pPr>
      <a:lvl5pPr marL="2938463" indent="-325438" algn="l" defTabSz="1306513" rtl="0" eaLnBrk="1" fontAlgn="base" hangingPunct="1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cs typeface="+mn-cs"/>
        </a:defRPr>
      </a:lvl5pPr>
      <a:lvl6pPr marL="3395663" indent="-325438" algn="l" defTabSz="1306513" rtl="0" eaLnBrk="1" fontAlgn="base" hangingPunct="1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cs typeface="+mn-cs"/>
        </a:defRPr>
      </a:lvl6pPr>
      <a:lvl7pPr marL="3852863" indent="-325438" algn="l" defTabSz="1306513" rtl="0" eaLnBrk="1" fontAlgn="base" hangingPunct="1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cs typeface="+mn-cs"/>
        </a:defRPr>
      </a:lvl7pPr>
      <a:lvl8pPr marL="4310063" indent="-325438" algn="l" defTabSz="1306513" rtl="0" eaLnBrk="1" fontAlgn="base" hangingPunct="1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cs typeface="+mn-cs"/>
        </a:defRPr>
      </a:lvl8pPr>
      <a:lvl9pPr marL="4767263" indent="-325438" algn="l" defTabSz="1306513" rtl="0" eaLnBrk="1" fontAlgn="base" hangingPunct="1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BC5CE46-68CF-4B04-B652-10BEBCFE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24FF81-4C36-4412-954E-CD0931D56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E7AE46-9CC6-4A4E-B437-91E4A570A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64655-8F36-4750-8937-BAD32650B23F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0491F3-1D22-4AF0-8CE1-6C045B58C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124EF4-C1EE-4C56-8A73-E12A7426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158FB-62E5-4DDF-B6C1-3724324C3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7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1798320"/>
          </a:xfrm>
          <a:prstGeom prst="rect">
            <a:avLst/>
          </a:prstGeom>
          <a:solidFill>
            <a:srgbClr val="083A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40" dirty="0">
              <a:latin typeface="Proxima Nova" pitchFamily="50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8320" y="213360"/>
            <a:ext cx="110337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" y="1920242"/>
            <a:ext cx="14386560" cy="6217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3167360" y="1"/>
            <a:ext cx="1463040" cy="17983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Proxima Nova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Proxima Nova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Proxima Nova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Proxima Nova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5120" dirty="0"/>
          </a:p>
        </p:txBody>
      </p:sp>
    </p:spTree>
    <p:extLst>
      <p:ext uri="{BB962C8B-B14F-4D97-AF65-F5344CB8AC3E}">
        <p14:creationId xmlns:p14="http://schemas.microsoft.com/office/powerpoint/2010/main" val="161278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txStyles>
    <p:titleStyle>
      <a:lvl1pPr algn="ctr" defTabSz="1463004" rtl="0" eaLnBrk="1" latinLnBrk="0" hangingPunct="1">
        <a:spcBef>
          <a:spcPct val="0"/>
        </a:spcBef>
        <a:buNone/>
        <a:defRPr sz="576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548627" indent="-548627" algn="l" defTabSz="1463004" rtl="0" eaLnBrk="1" latinLnBrk="0" hangingPunct="1">
        <a:spcBef>
          <a:spcPct val="20000"/>
        </a:spcBef>
        <a:buFont typeface="Arial" panose="020B0604020202020204" pitchFamily="34" charset="0"/>
        <a:buChar char="•"/>
        <a:defRPr sz="5120" kern="1200">
          <a:solidFill>
            <a:schemeClr val="tx1"/>
          </a:solidFill>
          <a:latin typeface="+mj-lt"/>
          <a:ea typeface="+mn-ea"/>
          <a:cs typeface="+mn-cs"/>
        </a:defRPr>
      </a:lvl1pPr>
      <a:lvl2pPr marL="1188690" indent="-457188" algn="l" defTabSz="1463004" rtl="0" eaLnBrk="1" latinLnBrk="0" hangingPunct="1">
        <a:spcBef>
          <a:spcPct val="20000"/>
        </a:spcBef>
        <a:buFont typeface="Arial" panose="020B0604020202020204" pitchFamily="34" charset="0"/>
        <a:buChar char="•"/>
        <a:defRPr sz="4480" kern="1200">
          <a:solidFill>
            <a:schemeClr val="tx1"/>
          </a:solidFill>
          <a:latin typeface="+mj-lt"/>
          <a:ea typeface="+mn-ea"/>
          <a:cs typeface="+mn-cs"/>
        </a:defRPr>
      </a:lvl2pPr>
      <a:lvl3pPr marL="1828754" indent="-365750" algn="l" defTabSz="14630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j-lt"/>
          <a:ea typeface="+mn-ea"/>
          <a:cs typeface="+mn-cs"/>
        </a:defRPr>
      </a:lvl3pPr>
      <a:lvl4pPr marL="2560256" indent="-365750" algn="l" defTabSz="14630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4pPr>
      <a:lvl5pPr marL="3291757" indent="-365750" algn="l" defTabSz="14630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5pPr>
      <a:lvl6pPr marL="4023259" indent="-365750" algn="l" defTabSz="14630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761" indent="-365750" algn="l" defTabSz="14630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263" indent="-365750" algn="l" defTabSz="14630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764" indent="-365750" algn="l" defTabSz="14630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0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05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07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509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011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51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01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2D1E3-0111-4036-A7B1-4CC44D41AC0C}" type="datetimeFigureOut">
              <a:rPr lang="en-US" smtClean="0"/>
              <a:pPr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D432C-8370-4EAA-905A-D0E587FCC8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94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F6F54-D0D9-49BC-AE45-A75CA5D5EDA4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176E3-0AF4-4A90-98DF-86105AAE6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21.jpe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22.jpe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23.jpe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26.emf"/><Relationship Id="rId3" Type="http://schemas.openxmlformats.org/officeDocument/2006/relationships/hyperlink" Target="https://journals.ashs.org/horttech/view/journals/horttech/29/2/article-p128.xml?rskey=NsLSc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jpe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7" Type="http://schemas.openxmlformats.org/officeDocument/2006/relationships/image" Target="../media/image48.jpg"/><Relationship Id="rId8" Type="http://schemas.openxmlformats.org/officeDocument/2006/relationships/image" Target="../media/image49.png"/><Relationship Id="rId9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chart" Target="../charts/char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microsoft.com/office/2007/relationships/hdphoto" Target="../media/hdphoto4.wdp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chart" Target="../charts/char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5.wmf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166B51F-AD2C-4DCB-9619-62C7721EC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42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</a:t>
            </a:r>
            <a:r>
              <a:rPr lang="en-US" dirty="0" err="1"/>
              <a:t>efficiencyproduction</a:t>
            </a:r>
            <a:r>
              <a:rPr lang="en-US" dirty="0"/>
              <a:t>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Single high-wire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High quadrilateral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15" y="2970755"/>
            <a:ext cx="7354286" cy="5515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59" y="2970755"/>
            <a:ext cx="7160357" cy="53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66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No-touch vineyard at Oakville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Planted 2016</a:t>
            </a:r>
          </a:p>
          <a:p>
            <a:r>
              <a:rPr lang="en-US" dirty="0"/>
              <a:t>First crop in 2018</a:t>
            </a:r>
          </a:p>
          <a:p>
            <a:r>
              <a:rPr lang="en-US" dirty="0"/>
              <a:t>Single high wire system</a:t>
            </a:r>
          </a:p>
          <a:p>
            <a:r>
              <a:rPr lang="en-US" dirty="0"/>
              <a:t>100% mechanically managed</a:t>
            </a:r>
          </a:p>
          <a:p>
            <a:r>
              <a:rPr lang="en-US" dirty="0"/>
              <a:t>5 </a:t>
            </a:r>
            <a:r>
              <a:rPr lang="en-US" dirty="0" err="1"/>
              <a:t>ft</a:t>
            </a:r>
            <a:r>
              <a:rPr lang="en-US" dirty="0"/>
              <a:t> x 6 </a:t>
            </a:r>
            <a:r>
              <a:rPr lang="en-US" dirty="0" err="1"/>
              <a:t>ft</a:t>
            </a:r>
            <a:r>
              <a:rPr lang="en-US" dirty="0"/>
              <a:t> 4” spacing </a:t>
            </a:r>
          </a:p>
          <a:p>
            <a:r>
              <a:rPr lang="en-US" dirty="0"/>
              <a:t>Cabernet Sauvignon/C3309</a:t>
            </a:r>
          </a:p>
        </p:txBody>
      </p:sp>
      <p:pic>
        <p:nvPicPr>
          <p:cNvPr id="1026" name="Picture 2" descr="Image may contain: plant, shoes, grass, tree, outdoor and natu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467769"/>
            <a:ext cx="6507163" cy="433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7308172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65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Dormant Pruning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46761" y="2208167"/>
            <a:ext cx="6217920" cy="5221606"/>
          </a:xfrm>
        </p:spPr>
        <p:txBody>
          <a:bodyPr/>
          <a:lstStyle/>
          <a:p>
            <a:r>
              <a:rPr lang="en-US" dirty="0"/>
              <a:t>Achieved mechanically</a:t>
            </a:r>
          </a:p>
          <a:p>
            <a:r>
              <a:rPr lang="en-US" dirty="0"/>
              <a:t>4-inch hedge</a:t>
            </a:r>
          </a:p>
          <a:p>
            <a:r>
              <a:rPr lang="en-US" dirty="0"/>
              <a:t>One-pass, final pruning</a:t>
            </a:r>
          </a:p>
          <a:p>
            <a:r>
              <a:rPr lang="en-US" dirty="0"/>
              <a:t>Bearing height based on previous year crop load (~ 8 </a:t>
            </a:r>
            <a:r>
              <a:rPr lang="en-US" dirty="0" err="1"/>
              <a:t>lbs</a:t>
            </a:r>
            <a:r>
              <a:rPr lang="en-US" dirty="0"/>
              <a:t> fruit/1lbs pruning </a:t>
            </a:r>
            <a:r>
              <a:rPr lang="en-US" dirty="0" err="1"/>
              <a:t>wt</a:t>
            </a:r>
            <a:r>
              <a:rPr lang="en-US" dirty="0"/>
              <a:t>)</a:t>
            </a:r>
          </a:p>
        </p:txBody>
      </p:sp>
      <p:pic>
        <p:nvPicPr>
          <p:cNvPr id="7" name="Content Placeholder 6" descr="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681758"/>
            <a:ext cx="7903141" cy="592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7308172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0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Shoot removal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4188" y="2275417"/>
            <a:ext cx="6217920" cy="5221606"/>
          </a:xfrm>
        </p:spPr>
        <p:txBody>
          <a:bodyPr/>
          <a:lstStyle/>
          <a:p>
            <a:r>
              <a:rPr lang="en-US" dirty="0"/>
              <a:t>Achieved mechanically</a:t>
            </a:r>
          </a:p>
          <a:p>
            <a:r>
              <a:rPr lang="en-US" dirty="0"/>
              <a:t>Applied at 6 inch to 8 inch stage</a:t>
            </a:r>
          </a:p>
          <a:p>
            <a:r>
              <a:rPr lang="en-US" dirty="0"/>
              <a:t>Main goal to control cropping</a:t>
            </a:r>
          </a:p>
          <a:p>
            <a:r>
              <a:rPr lang="en-US" dirty="0"/>
              <a:t>About 30% of shoots removed mechanically </a:t>
            </a:r>
          </a:p>
        </p:txBody>
      </p:sp>
      <p:pic>
        <p:nvPicPr>
          <p:cNvPr id="2050" name="Picture 2" descr="Image may contain: sky, outdoor and natu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108" y="1488536"/>
            <a:ext cx="7333458" cy="550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7308172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2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Yield averages 2009-2011 (Syrah/1103 P)</a:t>
            </a:r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2377440" y="2103122"/>
          <a:ext cx="9721216" cy="5300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2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40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337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870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583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Canopy</a:t>
                      </a:r>
                      <a:r>
                        <a:rPr lang="en-US" sz="1800" b="1" i="1" baseline="0" dirty="0"/>
                        <a:t> Management</a:t>
                      </a:r>
                      <a:endParaRPr lang="en-US" sz="1800" b="1" i="1" dirty="0"/>
                    </a:p>
                    <a:p>
                      <a:endParaRPr lang="en-US" sz="1800" dirty="0"/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Berry </a:t>
                      </a:r>
                      <a:r>
                        <a:rPr lang="en-US" sz="1800" dirty="0" err="1"/>
                        <a:t>wt</a:t>
                      </a:r>
                      <a:r>
                        <a:rPr lang="en-US" sz="1800" dirty="0"/>
                        <a:t>(g)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Cluster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wt</a:t>
                      </a:r>
                      <a:r>
                        <a:rPr lang="en-US" sz="1800" baseline="0" dirty="0"/>
                        <a:t> (g)</a:t>
                      </a:r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Yield (T/A)</a:t>
                      </a:r>
                    </a:p>
                    <a:p>
                      <a:endParaRPr lang="en-US" sz="1800" dirty="0"/>
                    </a:p>
                  </a:txBody>
                  <a:tcPr marL="109723" marR="109723" marT="54858" marB="5485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1976">
                <a:tc>
                  <a:txBody>
                    <a:bodyPr/>
                    <a:lstStyle/>
                    <a:p>
                      <a:r>
                        <a:rPr lang="en-US" sz="1800" dirty="0"/>
                        <a:t>HP</a:t>
                      </a:r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1.33 a</a:t>
                      </a:r>
                      <a:endParaRPr lang="en-US" sz="23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189 a</a:t>
                      </a:r>
                      <a:endParaRPr lang="en-US" sz="23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7</a:t>
                      </a:r>
                      <a:r>
                        <a:rPr lang="en-US" sz="1800" baseline="0" dirty="0">
                          <a:effectLst/>
                          <a:latin typeface="Calibri"/>
                          <a:cs typeface="Times New Roman"/>
                        </a:rPr>
                        <a:t>.0</a:t>
                      </a: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  b</a:t>
                      </a:r>
                      <a:endParaRPr lang="en-US" sz="23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1976"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  <a:r>
                        <a:rPr lang="en-US" sz="1800" baseline="0" dirty="0"/>
                        <a:t> shoots/</a:t>
                      </a:r>
                      <a:r>
                        <a:rPr lang="en-US" sz="1800" baseline="0" dirty="0" err="1"/>
                        <a:t>ft</a:t>
                      </a:r>
                      <a:endParaRPr lang="en-US" sz="1800" dirty="0"/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1.30 ab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151ab</a:t>
                      </a:r>
                      <a:endParaRPr lang="en-US" sz="23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8.3 c</a:t>
                      </a:r>
                      <a:endParaRPr lang="en-US" sz="23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1976"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  <a:r>
                        <a:rPr lang="en-US" sz="1800" baseline="0" dirty="0"/>
                        <a:t> shoots/</a:t>
                      </a:r>
                      <a:r>
                        <a:rPr lang="en-US" sz="1800" baseline="0" dirty="0" err="1"/>
                        <a:t>ft</a:t>
                      </a:r>
                      <a:endParaRPr lang="en-US" sz="1800" dirty="0"/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1.26 b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148 c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12.1 </a:t>
                      </a:r>
                      <a:r>
                        <a:rPr lang="en-US" sz="1800" dirty="0" err="1">
                          <a:effectLst/>
                          <a:latin typeface="Calibri"/>
                          <a:cs typeface="Times New Roman"/>
                        </a:rPr>
                        <a:t>ab</a:t>
                      </a:r>
                      <a:endParaRPr lang="en-US" sz="23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1976">
                <a:tc>
                  <a:txBody>
                    <a:bodyPr/>
                    <a:lstStyle/>
                    <a:p>
                      <a:r>
                        <a:rPr lang="en-US" sz="1800" dirty="0"/>
                        <a:t>15</a:t>
                      </a:r>
                      <a:r>
                        <a:rPr lang="en-US" sz="1800" baseline="0" dirty="0"/>
                        <a:t> shoots/</a:t>
                      </a:r>
                      <a:r>
                        <a:rPr lang="en-US" sz="1800" baseline="0" dirty="0" err="1"/>
                        <a:t>ft</a:t>
                      </a:r>
                      <a:endParaRPr lang="en-US" sz="1800" dirty="0"/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1.20 c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137  d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15.0</a:t>
                      </a:r>
                      <a:r>
                        <a:rPr lang="en-US" sz="1800" baseline="0" dirty="0">
                          <a:effectLst/>
                          <a:latin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 a</a:t>
                      </a:r>
                      <a:endParaRPr lang="en-US" sz="23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1976">
                <a:tc>
                  <a:txBody>
                    <a:bodyPr/>
                    <a:lstStyle/>
                    <a:p>
                      <a:r>
                        <a:rPr lang="en-US" sz="1800" i="1" dirty="0"/>
                        <a:t>P</a:t>
                      </a:r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0.0191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0.0008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0.0006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1976">
                <a:tc>
                  <a:txBody>
                    <a:bodyPr/>
                    <a:lstStyle/>
                    <a:p>
                      <a:r>
                        <a:rPr lang="en-US" sz="1800" b="1" i="1" dirty="0"/>
                        <a:t>RDI</a:t>
                      </a:r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 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 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 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1976">
                <a:tc>
                  <a:txBody>
                    <a:bodyPr/>
                    <a:lstStyle/>
                    <a:p>
                      <a:r>
                        <a:rPr lang="en-US" sz="1800" dirty="0"/>
                        <a:t>SDI</a:t>
                      </a:r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1.35 a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172 a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14.0</a:t>
                      </a:r>
                      <a:r>
                        <a:rPr lang="en-US" sz="1800" baseline="0" dirty="0">
                          <a:effectLst/>
                          <a:latin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a</a:t>
                      </a:r>
                      <a:endParaRPr lang="en-US" sz="23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1976">
                <a:tc>
                  <a:txBody>
                    <a:bodyPr/>
                    <a:lstStyle/>
                    <a:p>
                      <a:r>
                        <a:rPr lang="en-US" sz="1800" dirty="0"/>
                        <a:t>RDIE</a:t>
                      </a:r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1.13 b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126 b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12.1</a:t>
                      </a:r>
                      <a:r>
                        <a:rPr lang="en-US" sz="1800" baseline="0" dirty="0">
                          <a:effectLst/>
                          <a:latin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b</a:t>
                      </a:r>
                      <a:endParaRPr lang="en-US" sz="23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1976">
                <a:tc>
                  <a:txBody>
                    <a:bodyPr/>
                    <a:lstStyle/>
                    <a:p>
                      <a:r>
                        <a:rPr lang="en-US" sz="1800" dirty="0"/>
                        <a:t>RDIL</a:t>
                      </a:r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1.33 b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172 a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13.9</a:t>
                      </a:r>
                      <a:r>
                        <a:rPr lang="en-US" sz="1800" baseline="0" dirty="0">
                          <a:effectLst/>
                          <a:latin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a</a:t>
                      </a:r>
                      <a:endParaRPr lang="en-US" sz="23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21976">
                <a:tc>
                  <a:txBody>
                    <a:bodyPr/>
                    <a:lstStyle/>
                    <a:p>
                      <a:r>
                        <a:rPr lang="en-US" sz="1800" i="1" dirty="0"/>
                        <a:t>P</a:t>
                      </a:r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0.0001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0.0001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cs typeface="Times New Roman"/>
                        </a:rPr>
                        <a:t>0.0001</a:t>
                      </a:r>
                      <a:endParaRPr lang="en-US" sz="23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21976">
                <a:tc>
                  <a:txBody>
                    <a:bodyPr/>
                    <a:lstStyle/>
                    <a:p>
                      <a:r>
                        <a:rPr lang="en-US" sz="1800" b="1" i="1" dirty="0"/>
                        <a:t>CM x</a:t>
                      </a:r>
                      <a:r>
                        <a:rPr lang="en-US" sz="1800" b="1" i="1" baseline="0" dirty="0"/>
                        <a:t> </a:t>
                      </a:r>
                      <a:r>
                        <a:rPr lang="en-US" sz="1800" b="1" i="1" dirty="0"/>
                        <a:t>RDI</a:t>
                      </a:r>
                    </a:p>
                  </a:txBody>
                  <a:tcPr marL="109723" marR="109723" marT="54858" marB="5485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0.0802</a:t>
                      </a:r>
                      <a:endParaRPr lang="en-US" sz="23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0.0499</a:t>
                      </a:r>
                      <a:endParaRPr lang="en-US" sz="23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cs typeface="Times New Roman"/>
                        </a:rPr>
                        <a:t>0.6897</a:t>
                      </a:r>
                      <a:endParaRPr lang="en-US" sz="23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2292" marR="82292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53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Pruning weights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850" y="1737361"/>
            <a:ext cx="9418320" cy="610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850" y="1463041"/>
            <a:ext cx="9418320" cy="610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552" y="6356411"/>
            <a:ext cx="307117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 sz="2240" dirty="0">
                <a:solidFill>
                  <a:prstClr val="black"/>
                </a:solidFill>
                <a:latin typeface="Calibri" panose="020F0502020204030204"/>
                <a:cs typeface="+mn-cs"/>
              </a:rPr>
              <a:t>Terry and </a:t>
            </a:r>
            <a:r>
              <a:rPr lang="en-US" sz="224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Kurtural</a:t>
            </a:r>
            <a:r>
              <a:rPr lang="en-US" sz="2240" dirty="0">
                <a:solidFill>
                  <a:prstClr val="black"/>
                </a:solidFill>
                <a:latin typeface="Calibri" panose="020F0502020204030204"/>
                <a:cs typeface="+mn-cs"/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42066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shoot density on berry chemistry of Syrah/1103P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25" y="2075411"/>
            <a:ext cx="13099952" cy="5608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22650" y="7021429"/>
            <a:ext cx="307117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 sz="2240" dirty="0">
                <a:solidFill>
                  <a:prstClr val="black"/>
                </a:solidFill>
                <a:latin typeface="Calibri" panose="020F0502020204030204"/>
                <a:cs typeface="+mn-cs"/>
              </a:rPr>
              <a:t>Terry and </a:t>
            </a:r>
            <a:r>
              <a:rPr lang="en-US" sz="224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Kurtural</a:t>
            </a:r>
            <a:r>
              <a:rPr lang="en-US" sz="2240" dirty="0">
                <a:solidFill>
                  <a:prstClr val="black"/>
                </a:solidFill>
                <a:latin typeface="Calibri" panose="020F0502020204030204"/>
                <a:cs typeface="+mn-cs"/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486818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731" y="27051"/>
            <a:ext cx="12618720" cy="928158"/>
          </a:xfrm>
        </p:spPr>
        <p:txBody>
          <a:bodyPr/>
          <a:lstStyle/>
          <a:p>
            <a:r>
              <a:rPr lang="en-US" dirty="0"/>
              <a:t>Red Wine Flavor Indicators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342732" y="989640"/>
            <a:ext cx="6189344" cy="988694"/>
          </a:xfrm>
        </p:spPr>
        <p:txBody>
          <a:bodyPr/>
          <a:lstStyle/>
          <a:p>
            <a:r>
              <a:rPr lang="en-US" dirty="0"/>
              <a:t>IBMP (green flavor)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0" y="2251805"/>
          <a:ext cx="7121741" cy="4869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8071659" y="989693"/>
            <a:ext cx="6219826" cy="988694"/>
          </a:xfrm>
        </p:spPr>
        <p:txBody>
          <a:bodyPr/>
          <a:lstStyle/>
          <a:p>
            <a:r>
              <a:rPr lang="en-US" dirty="0"/>
              <a:t>B-</a:t>
            </a:r>
            <a:r>
              <a:rPr lang="en-US" dirty="0" err="1"/>
              <a:t>damascenone</a:t>
            </a:r>
            <a:r>
              <a:rPr lang="en-US" dirty="0"/>
              <a:t> (</a:t>
            </a:r>
            <a:r>
              <a:rPr lang="en-US" dirty="0" err="1"/>
              <a:t>jammy</a:t>
            </a:r>
            <a:r>
              <a:rPr lang="en-US" dirty="0"/>
              <a:t>, fruity  flavor)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7383782" y="2152241"/>
          <a:ext cx="7161980" cy="5275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9577" y="6686457"/>
            <a:ext cx="384501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 sz="288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Brillante</a:t>
            </a:r>
            <a:r>
              <a:rPr lang="en-US" sz="2880" dirty="0">
                <a:solidFill>
                  <a:prstClr val="black"/>
                </a:solidFill>
                <a:latin typeface="Calibri" panose="020F0502020204030204"/>
                <a:cs typeface="+mn-cs"/>
              </a:rPr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4028882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22" y="0"/>
            <a:ext cx="6432908" cy="822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15333" y="362310"/>
            <a:ext cx="6345592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 sz="2160" dirty="0">
                <a:solidFill>
                  <a:prstClr val="black"/>
                </a:solidFill>
                <a:latin typeface="Calibri" panose="020F0502020204030204"/>
                <a:cs typeface="+mn-cs"/>
              </a:rPr>
              <a:t>Three year cost and net farm income of converting a Merlot vineyard to complete mechanization in California</a:t>
            </a:r>
          </a:p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 sz="2160" dirty="0">
                <a:solidFill>
                  <a:prstClr val="black"/>
                </a:solidFill>
                <a:latin typeface="Calibri" panose="020F0502020204030204"/>
                <a:cs typeface="+mn-cs"/>
              </a:rPr>
              <a:t>Kurtural et al. 2019</a:t>
            </a:r>
          </a:p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 sz="2160" dirty="0">
                <a:solidFill>
                  <a:prstClr val="black"/>
                </a:solidFill>
                <a:latin typeface="Calibri" panose="020F0502020204030204"/>
                <a:cs typeface="+mn-cs"/>
                <a:hlinkClick r:id="rId3"/>
              </a:rPr>
              <a:t>https://journals.ashs.org/horttech/view/journals/horttech/29/2/article-p128.xml?rskey=NsLScA</a:t>
            </a:r>
            <a:endParaRPr lang="en-US" sz="216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endParaRPr lang="en-US" sz="216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34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620458" y="181216"/>
            <a:ext cx="12888713" cy="1307435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/>
              <a:t>No-touch vineyard at UC Davis- Experimental design and on-site measurements</a:t>
            </a:r>
            <a:endParaRPr lang="en-US" altLang="en-US" sz="4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05840" y="1887206"/>
            <a:ext cx="9369552" cy="7224132"/>
          </a:xfrm>
        </p:spPr>
        <p:txBody>
          <a:bodyPr rtlCol="0"/>
          <a:lstStyle/>
          <a:p>
            <a:pPr>
              <a:lnSpc>
                <a:spcPct val="150000"/>
              </a:lnSpc>
              <a:defRPr/>
            </a:pPr>
            <a:r>
              <a:rPr lang="en-US" sz="2160" dirty="0"/>
              <a:t>An equidistant 30 m × 30 m grid to sample and collect on-site measurements (14 experimental units, and 3 vines in each unit).</a:t>
            </a:r>
          </a:p>
          <a:p>
            <a:r>
              <a:rPr lang="en-US" sz="2160" dirty="0"/>
              <a:t>Soil </a:t>
            </a:r>
            <a:r>
              <a:rPr lang="en-US" sz="2160" dirty="0" err="1"/>
              <a:t>pedology</a:t>
            </a:r>
            <a:endParaRPr lang="en-US" sz="2160" dirty="0"/>
          </a:p>
          <a:p>
            <a:pPr>
              <a:lnSpc>
                <a:spcPct val="150000"/>
              </a:lnSpc>
              <a:defRPr/>
            </a:pPr>
            <a:r>
              <a:rPr lang="en-US" sz="2160" dirty="0"/>
              <a:t>Plant physiology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80" dirty="0"/>
              <a:t>Plant water status by </a:t>
            </a:r>
            <a:r>
              <a:rPr lang="az-Cyrl-AZ" sz="1680" dirty="0"/>
              <a:t>Ѱ</a:t>
            </a:r>
            <a:r>
              <a:rPr lang="en-US" sz="1680" baseline="-25000" dirty="0"/>
              <a:t>stem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80" dirty="0"/>
              <a:t>Leaf gas exchange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80" dirty="0"/>
              <a:t>Yield components at harvest</a:t>
            </a:r>
          </a:p>
          <a:p>
            <a:pPr>
              <a:lnSpc>
                <a:spcPct val="150000"/>
              </a:lnSpc>
              <a:defRPr/>
            </a:pPr>
            <a:r>
              <a:rPr lang="en-US" sz="2160" dirty="0"/>
              <a:t>Berry primary metabolism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80" dirty="0"/>
              <a:t>Total soluble solids, titratable acidity, pH</a:t>
            </a:r>
          </a:p>
          <a:p>
            <a:pPr>
              <a:lnSpc>
                <a:spcPct val="150000"/>
              </a:lnSpc>
              <a:defRPr/>
            </a:pPr>
            <a:r>
              <a:rPr lang="en-US" sz="2160" dirty="0"/>
              <a:t>Berry secondary metabolism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80" dirty="0"/>
              <a:t>Berry skin flavonoids</a:t>
            </a:r>
          </a:p>
          <a:p>
            <a:pPr>
              <a:lnSpc>
                <a:spcPct val="150000"/>
              </a:lnSpc>
              <a:defRPr/>
            </a:pPr>
            <a:endParaRPr lang="en-US" sz="2160" dirty="0"/>
          </a:p>
          <a:p>
            <a:pPr>
              <a:lnSpc>
                <a:spcPct val="150000"/>
              </a:lnSpc>
              <a:defRPr/>
            </a:pPr>
            <a:endParaRPr lang="en-US" sz="216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729" r="9952"/>
          <a:stretch/>
        </p:blipFill>
        <p:spPr>
          <a:xfrm>
            <a:off x="8985504" y="2938610"/>
            <a:ext cx="5059680" cy="5120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7308172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85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8641A745-6829-4479-9051-899B3041C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/>
              <a:t>Converting Vineyards to Mechanical Management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2A90575B-6C8B-4011-AA06-CCB1458D66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31838" y="3674533"/>
            <a:ext cx="13166725" cy="36771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3000" dirty="0"/>
              <a:t>S. </a:t>
            </a:r>
            <a:r>
              <a:rPr lang="en-US" sz="3000" dirty="0" err="1"/>
              <a:t>Kaan</a:t>
            </a:r>
            <a:r>
              <a:rPr lang="en-US" sz="3000" dirty="0"/>
              <a:t> </a:t>
            </a:r>
            <a:r>
              <a:rPr lang="en-US" sz="3000" dirty="0" err="1"/>
              <a:t>Kurtural</a:t>
            </a:r>
            <a:r>
              <a:rPr lang="en-US" sz="3000" dirty="0"/>
              <a:t>, Associate Specialist, Cooperative Extension Viticulture, UC Davis Dept of Viticulture &amp; Enology </a:t>
            </a:r>
            <a:br>
              <a:rPr lang="en-US" sz="3000" dirty="0"/>
            </a:br>
            <a:endParaRPr lang="en-US" sz="3000" dirty="0"/>
          </a:p>
          <a:p>
            <a:pPr marL="0" indent="0" algn="ctr">
              <a:buNone/>
            </a:pPr>
            <a:r>
              <a:rPr lang="en-US" sz="3000" dirty="0"/>
              <a:t>Greg Gonzalez, Director of Vineyard Operations, Scheid Family Wines</a:t>
            </a:r>
            <a:br>
              <a:rPr lang="en-US" sz="3000" dirty="0"/>
            </a:b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940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1005840" y="297239"/>
            <a:ext cx="13200017" cy="1307435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Materials and methods - Soil spatial variability assessment</a:t>
            </a:r>
            <a:endParaRPr lang="en-US" alt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05841" y="2190751"/>
            <a:ext cx="8162544" cy="4736681"/>
          </a:xfrm>
        </p:spPr>
        <p:txBody>
          <a:bodyPr rtlCol="0"/>
          <a:lstStyle/>
          <a:p>
            <a:pPr>
              <a:lnSpc>
                <a:spcPct val="150000"/>
              </a:lnSpc>
              <a:defRPr/>
            </a:pPr>
            <a:r>
              <a:rPr lang="en-US" sz="2160" dirty="0" err="1"/>
              <a:t>Geonics</a:t>
            </a:r>
            <a:r>
              <a:rPr lang="en-US" sz="2160" dirty="0"/>
              <a:t> EM38 was used in both </a:t>
            </a:r>
            <a:r>
              <a:rPr lang="en-US" sz="2160" b="1" dirty="0"/>
              <a:t>vertical dipole mode </a:t>
            </a:r>
            <a:r>
              <a:rPr lang="en-US" sz="2160" dirty="0"/>
              <a:t>and </a:t>
            </a:r>
            <a:r>
              <a:rPr lang="en-US" sz="2160" b="1" dirty="0"/>
              <a:t>horizontal dipole mode</a:t>
            </a:r>
            <a:r>
              <a:rPr lang="en-US" sz="2160" dirty="0"/>
              <a:t> to assess two depths: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80" dirty="0"/>
              <a:t>0.75 - 1.50 m - Deep EC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80" dirty="0"/>
              <a:t>0 - 0.75 m - Shallow EC</a:t>
            </a:r>
            <a:endParaRPr lang="en-US" sz="2160" dirty="0"/>
          </a:p>
          <a:p>
            <a:pPr>
              <a:lnSpc>
                <a:spcPct val="150000"/>
              </a:lnSpc>
              <a:defRPr/>
            </a:pPr>
            <a:r>
              <a:rPr lang="en-US" sz="2160" dirty="0"/>
              <a:t>Geospatial analysis in R, including packages: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80" dirty="0" err="1"/>
              <a:t>gstat</a:t>
            </a:r>
            <a:r>
              <a:rPr lang="en-US" sz="1680" dirty="0"/>
              <a:t> 1.1-6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80" dirty="0" err="1"/>
              <a:t>automap</a:t>
            </a:r>
            <a:r>
              <a:rPr lang="en-US" sz="1680" dirty="0"/>
              <a:t> package 1.0-14 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1680" dirty="0" err="1"/>
              <a:t>NbClust</a:t>
            </a:r>
            <a:r>
              <a:rPr lang="en-US" sz="1680" dirty="0"/>
              <a:t>, v3.0 </a:t>
            </a:r>
          </a:p>
          <a:p>
            <a:pPr>
              <a:lnSpc>
                <a:spcPct val="150000"/>
              </a:lnSpc>
              <a:defRPr/>
            </a:pPr>
            <a:endParaRPr lang="en-US" sz="2160" dirty="0"/>
          </a:p>
        </p:txBody>
      </p:sp>
      <p:pic>
        <p:nvPicPr>
          <p:cNvPr id="7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87" y="2591804"/>
            <a:ext cx="5246096" cy="393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7308172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3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kalevala\Desktop\VEN Laptop\SingleHighWire_Frontier2019\Tables and Graphs\SWPInt&amp;Cluster1819_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192" y="1499409"/>
            <a:ext cx="7760208" cy="59984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2" y="160094"/>
            <a:ext cx="12618720" cy="709117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Results - Vineyard zoning by plant water status 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1005841" y="2190752"/>
            <a:ext cx="5864352" cy="525066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160" dirty="0"/>
              <a:t>The vineyard was delineated into two clusters by </a:t>
            </a:r>
            <a:r>
              <a:rPr lang="en-US" sz="2160" i="1" dirty="0"/>
              <a:t>k</a:t>
            </a:r>
            <a:r>
              <a:rPr lang="en-US" sz="2160" dirty="0"/>
              <a:t>-means clustering based on </a:t>
            </a:r>
            <a:r>
              <a:rPr lang="en-US" sz="2160" dirty="0" err="1"/>
              <a:t>Ψ</a:t>
            </a:r>
            <a:r>
              <a:rPr lang="en-US" sz="2160" baseline="-25000" dirty="0" err="1"/>
              <a:t>stem</a:t>
            </a:r>
            <a:r>
              <a:rPr lang="en-US" sz="2160" dirty="0"/>
              <a:t> integrals, including a </a:t>
            </a:r>
            <a:r>
              <a:rPr lang="en-US" sz="2160" b="1" dirty="0"/>
              <a:t>severely water stressed zone</a:t>
            </a:r>
            <a:r>
              <a:rPr lang="en-US" sz="2160" dirty="0"/>
              <a:t> and a </a:t>
            </a:r>
            <a:r>
              <a:rPr lang="en-US" sz="2160" b="1" dirty="0"/>
              <a:t>moderately water stressed zone</a:t>
            </a:r>
            <a:r>
              <a:rPr lang="en-US" sz="216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160" dirty="0"/>
              <a:t>The separation described </a:t>
            </a:r>
            <a:r>
              <a:rPr lang="en-US" sz="2160" b="1" dirty="0"/>
              <a:t>70.8%</a:t>
            </a:r>
            <a:r>
              <a:rPr lang="en-US" sz="2160" dirty="0"/>
              <a:t> in 2018 and </a:t>
            </a:r>
            <a:r>
              <a:rPr lang="en-US" sz="2160" b="1" dirty="0"/>
              <a:t>67.8%</a:t>
            </a:r>
            <a:r>
              <a:rPr lang="en-US" sz="2160" dirty="0"/>
              <a:t> in 2019 of </a:t>
            </a:r>
            <a:r>
              <a:rPr lang="en-US" sz="2160" b="1" dirty="0"/>
              <a:t>the variability in the plant water status</a:t>
            </a:r>
            <a:r>
              <a:rPr lang="en-US" sz="2160" dirty="0"/>
              <a:t> according to the result of </a:t>
            </a:r>
            <a:r>
              <a:rPr lang="en-US" sz="2160" b="1" dirty="0"/>
              <a:t>between sum of squares/total sum of squares</a:t>
            </a:r>
            <a:r>
              <a:rPr lang="en-US" sz="2160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0191" y="7343203"/>
            <a:ext cx="7628536" cy="8679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 sz="1680" dirty="0">
                <a:solidFill>
                  <a:prstClr val="black"/>
                </a:solidFill>
                <a:latin typeface="Calibri" panose="020F0502020204030204"/>
                <a:cs typeface="+mn-cs"/>
              </a:rPr>
              <a:t>(A) </a:t>
            </a:r>
            <a:r>
              <a:rPr lang="en-US" sz="168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Ψstem</a:t>
            </a:r>
            <a:r>
              <a:rPr lang="en-US" sz="1680" dirty="0">
                <a:solidFill>
                  <a:prstClr val="black"/>
                </a:solidFill>
                <a:latin typeface="Calibri" panose="020F0502020204030204"/>
                <a:cs typeface="+mn-cs"/>
              </a:rPr>
              <a:t> kriging map in 2018; (B) k-means clustering of stem water potential integrals in 2018; (C) </a:t>
            </a:r>
            <a:r>
              <a:rPr lang="en-US" sz="168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Ψstem</a:t>
            </a:r>
            <a:r>
              <a:rPr lang="en-US" sz="1680" dirty="0">
                <a:solidFill>
                  <a:prstClr val="black"/>
                </a:solidFill>
                <a:latin typeface="Calibri" panose="020F0502020204030204"/>
                <a:cs typeface="+mn-cs"/>
              </a:rPr>
              <a:t> kriging map in 2019; (D) k-means clustering of stem water potential integrals in 2019.</a:t>
            </a:r>
          </a:p>
        </p:txBody>
      </p:sp>
      <p:sp>
        <p:nvSpPr>
          <p:cNvPr id="9" name="Oval 8"/>
          <p:cNvSpPr/>
          <p:nvPr/>
        </p:nvSpPr>
        <p:spPr>
          <a:xfrm rot="2155643">
            <a:off x="7514403" y="2425429"/>
            <a:ext cx="2286346" cy="19006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 rot="2155643">
            <a:off x="7614661" y="5145049"/>
            <a:ext cx="2286346" cy="2127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/>
          <p:cNvSpPr/>
          <p:nvPr/>
        </p:nvSpPr>
        <p:spPr>
          <a:xfrm rot="2155643">
            <a:off x="11154897" y="5151672"/>
            <a:ext cx="2286346" cy="21203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 rot="2155643">
            <a:off x="11024604" y="2425429"/>
            <a:ext cx="2286346" cy="19006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13984" y="4115167"/>
            <a:ext cx="173637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+mn-cs"/>
              </a:rPr>
              <a:t>73.2%</a:t>
            </a:r>
          </a:p>
        </p:txBody>
      </p:sp>
      <p:sp>
        <p:nvSpPr>
          <p:cNvPr id="14" name="Up Arrow 13"/>
          <p:cNvSpPr/>
          <p:nvPr/>
        </p:nvSpPr>
        <p:spPr>
          <a:xfrm>
            <a:off x="12048292" y="3805758"/>
            <a:ext cx="499556" cy="309409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Up Arrow 14"/>
          <p:cNvSpPr/>
          <p:nvPr/>
        </p:nvSpPr>
        <p:spPr>
          <a:xfrm rot="10800000">
            <a:off x="12048292" y="4964630"/>
            <a:ext cx="499556" cy="309409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7308172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67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275" y="1464564"/>
            <a:ext cx="7767451" cy="6002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831" y="111386"/>
            <a:ext cx="12618720" cy="709117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- Soil EC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1005839" y="1588047"/>
            <a:ext cx="5864352" cy="611244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In 2018</a:t>
            </a:r>
          </a:p>
          <a:p>
            <a:pPr lvl="1">
              <a:lnSpc>
                <a:spcPct val="150000"/>
              </a:lnSpc>
            </a:pPr>
            <a:r>
              <a:rPr lang="en-US" sz="1920" b="1" dirty="0"/>
              <a:t>Deep soil: </a:t>
            </a:r>
            <a:r>
              <a:rPr lang="en-US" sz="1920" dirty="0"/>
              <a:t>EC values in were lower in the southwestern section as well as the central section of the vineyard. </a:t>
            </a:r>
          </a:p>
          <a:p>
            <a:pPr lvl="1">
              <a:lnSpc>
                <a:spcPct val="150000"/>
              </a:lnSpc>
            </a:pPr>
            <a:r>
              <a:rPr lang="en-US" sz="1920" b="1" dirty="0"/>
              <a:t>Shallow soil: </a:t>
            </a:r>
            <a:r>
              <a:rPr lang="en-US" sz="1920" dirty="0"/>
              <a:t>lower EC values in the southwestern section of the vineyard 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In 2019</a:t>
            </a:r>
          </a:p>
          <a:p>
            <a:pPr lvl="1">
              <a:lnSpc>
                <a:spcPct val="150000"/>
              </a:lnSpc>
            </a:pPr>
            <a:r>
              <a:rPr lang="en-US" sz="1920" b="1" dirty="0"/>
              <a:t>Deep soil: </a:t>
            </a:r>
            <a:r>
              <a:rPr lang="en-US" sz="1920" dirty="0"/>
              <a:t>EC values were lower only in the central section of the vineyard. </a:t>
            </a:r>
          </a:p>
          <a:p>
            <a:pPr lvl="1">
              <a:lnSpc>
                <a:spcPct val="150000"/>
              </a:lnSpc>
            </a:pPr>
            <a:r>
              <a:rPr lang="en-US" sz="1920" b="1" dirty="0"/>
              <a:t>Shallow soil:</a:t>
            </a:r>
            <a:r>
              <a:rPr lang="en-US" sz="1920" dirty="0"/>
              <a:t> lower EC values were observed in the southwestern section of the vineyard.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0191" y="7343203"/>
            <a:ext cx="7628536" cy="6093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 sz="1680" dirty="0">
                <a:solidFill>
                  <a:prstClr val="black"/>
                </a:solidFill>
                <a:latin typeface="Calibri" panose="020F0502020204030204"/>
                <a:cs typeface="+mn-cs"/>
              </a:rPr>
              <a:t>(A) Deep EC in 2018, (B) shallow EC in 2018, (C) deep EC in 2019, (D) shallow EC in 2019.</a:t>
            </a:r>
          </a:p>
        </p:txBody>
      </p:sp>
      <p:sp>
        <p:nvSpPr>
          <p:cNvPr id="7" name="Oval 6"/>
          <p:cNvSpPr/>
          <p:nvPr/>
        </p:nvSpPr>
        <p:spPr>
          <a:xfrm rot="2155643">
            <a:off x="7599421" y="5264064"/>
            <a:ext cx="2286346" cy="14008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val 4"/>
          <p:cNvSpPr/>
          <p:nvPr/>
        </p:nvSpPr>
        <p:spPr>
          <a:xfrm rot="2992236">
            <a:off x="10943811" y="2253685"/>
            <a:ext cx="2125112" cy="18481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 rot="2155643">
            <a:off x="10917890" y="5404863"/>
            <a:ext cx="2286346" cy="14008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/>
          <p:cNvSpPr/>
          <p:nvPr/>
        </p:nvSpPr>
        <p:spPr>
          <a:xfrm rot="2992236">
            <a:off x="7445942" y="2303632"/>
            <a:ext cx="2125112" cy="18481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7308172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1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005841" y="1717486"/>
          <a:ext cx="12618717" cy="6190086"/>
        </p:xfrm>
        <a:graphic>
          <a:graphicData uri="http://schemas.openxmlformats.org/drawingml/2006/table">
            <a:tbl>
              <a:tblPr/>
              <a:tblGrid>
                <a:gridCol w="12509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09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04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16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03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509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5099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5099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6034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25099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25793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Table 2. Yield components at harvest of Cabernet Sauvignon as separated by plant water status zoning in Oakville, CA in 2018 and 2019 </a:t>
                      </a:r>
                      <a:r>
                        <a:rPr lang="en-US" sz="17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9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Cluster no. per vine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Cluster weight (g)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Yield per vine (kg)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Berry weight (g)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Skin weight (g)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Berry no.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Leaf area (m</a:t>
                      </a:r>
                      <a:r>
                        <a:rPr lang="en-US" sz="17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Leaf area/fruit (m</a:t>
                      </a:r>
                      <a:r>
                        <a:rPr lang="en-US" sz="17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/kg)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9095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5" marR="5065" marT="5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65" marR="5065" marT="5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742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Severe Water Stress ± SD</a:t>
                      </a:r>
                    </a:p>
                  </a:txBody>
                  <a:tcPr marL="5065" marR="5065" marT="50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110.22 ± 19.32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80.03 ± 16.69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8.45 ± 1.08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 ± 0.07 </a:t>
                      </a: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 ± 0.00 </a:t>
                      </a: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7387.6 ± 894.48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4.51 ± 1.09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0.55 ± 0.19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49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 Water Stress ± SD</a:t>
                      </a:r>
                    </a:p>
                  </a:txBody>
                  <a:tcPr marL="5065" marR="5065" marT="5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98.57 ±26.78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90.71 ± 9.88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8.82 ± 2.15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 ± 0.05 </a:t>
                      </a: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 ± 0.01 </a:t>
                      </a: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6930.9 ± 1783.45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4.33 ± 0.59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 ± 0.10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99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value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0.001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0.014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3742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Severe Water Stress ± SD</a:t>
                      </a:r>
                    </a:p>
                  </a:txBody>
                  <a:tcPr marL="5065" marR="5065" marT="506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78.19 ± 17.02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61.35 ±  9.04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 ± 1.18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 ± 0.09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 ± 0.01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5058.34 ± 1304.35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5.72 ± 0.93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 ± 0.36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490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 Water Stress ± SD</a:t>
                      </a:r>
                    </a:p>
                  </a:txBody>
                  <a:tcPr marL="5065" marR="5065" marT="5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89.53 ± 21.95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67.01 ± 5.45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5.96 ± 1.31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 ± 0.06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 ± 0.01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5825.56 ±  1549.39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5.86 ± 0.62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 ± 0.14 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99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value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995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0.01571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0.0001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0.0001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0.0001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0.0001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0.0001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0.0001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995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× Zoning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2453">
                <a:tc gridSpan="10">
                  <a:txBody>
                    <a:bodyPr/>
                    <a:lstStyle/>
                    <a:p>
                      <a:pPr algn="l" rtl="0" fontAlgn="ctr"/>
                      <a:r>
                        <a:rPr lang="en-US" sz="17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ANOVA to compare data (</a:t>
                      </a:r>
                      <a:r>
                        <a:rPr lang="en-US" sz="17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 indicated); Letters within columns indicate significant mean separation according to Tukey's HSD test.</a:t>
                      </a:r>
                    </a:p>
                  </a:txBody>
                  <a:tcPr marL="5065" marR="5065" marT="506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38" y="291134"/>
            <a:ext cx="12618720" cy="709117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-  Yield components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06640" y="2046352"/>
            <a:ext cx="2564296" cy="28675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1854" y="2046352"/>
            <a:ext cx="3864787" cy="48151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40469" y="2046351"/>
            <a:ext cx="1184092" cy="48151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7308172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0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274" y="1920051"/>
            <a:ext cx="10651854" cy="4389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9273" y="6309551"/>
            <a:ext cx="190433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63" indent="-411463" defTabSz="1097280" fontAlgn="auto">
              <a:spcBef>
                <a:spcPts val="0"/>
              </a:spcBef>
              <a:spcAft>
                <a:spcPts val="0"/>
              </a:spcAft>
              <a:buFontTx/>
              <a:buAutoNum type="alphaUcPeriod"/>
            </a:pPr>
            <a:r>
              <a:rPr lang="en-US" sz="2880" dirty="0">
                <a:solidFill>
                  <a:prstClr val="black"/>
                </a:solidFill>
                <a:latin typeface="Calibri" panose="020F0502020204030204"/>
                <a:cs typeface="+mn-cs"/>
              </a:rPr>
              <a:t>2018</a:t>
            </a:r>
          </a:p>
          <a:p>
            <a:pPr marL="411463" indent="-411463" defTabSz="1097280" fontAlgn="auto">
              <a:spcBef>
                <a:spcPts val="0"/>
              </a:spcBef>
              <a:spcAft>
                <a:spcPts val="0"/>
              </a:spcAft>
              <a:buFontTx/>
              <a:buAutoNum type="alphaUcPeriod"/>
            </a:pPr>
            <a:r>
              <a:rPr lang="en-US" sz="2880" dirty="0">
                <a:solidFill>
                  <a:prstClr val="black"/>
                </a:solidFill>
                <a:latin typeface="Calibri" panose="020F0502020204030204"/>
                <a:cs typeface="+mn-cs"/>
              </a:rPr>
              <a:t>2019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8374" y="169814"/>
            <a:ext cx="12618720" cy="70911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/>
              <a:t>Flavonol</a:t>
            </a:r>
            <a:r>
              <a:rPr lang="en-US" dirty="0"/>
              <a:t> and anthocyanins</a:t>
            </a:r>
          </a:p>
        </p:txBody>
      </p:sp>
      <p:sp>
        <p:nvSpPr>
          <p:cNvPr id="7" name="Oval 6"/>
          <p:cNvSpPr/>
          <p:nvPr/>
        </p:nvSpPr>
        <p:spPr>
          <a:xfrm>
            <a:off x="4866199" y="1878400"/>
            <a:ext cx="2361535" cy="41407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7308172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1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6401" y="641021"/>
            <a:ext cx="3394710" cy="2766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830" y="4031473"/>
            <a:ext cx="4085893" cy="4001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26" y="4067724"/>
            <a:ext cx="3332988" cy="3929256"/>
          </a:xfrm>
          <a:prstGeom prst="rect">
            <a:avLst/>
          </a:prstGeom>
        </p:spPr>
      </p:pic>
      <p:pic>
        <p:nvPicPr>
          <p:cNvPr id="15" name="Picture 2" descr="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551" y="4248611"/>
            <a:ext cx="1578467" cy="118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6550" y="5579565"/>
            <a:ext cx="1902125" cy="25361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872" y="5220773"/>
            <a:ext cx="3366023" cy="2524517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9633233" y="5275525"/>
            <a:ext cx="2333330" cy="1210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2315464" y="3422349"/>
            <a:ext cx="1096590" cy="21428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40451" y="1705596"/>
            <a:ext cx="12618720" cy="2433898"/>
          </a:xfrm>
        </p:spPr>
        <p:txBody>
          <a:bodyPr/>
          <a:lstStyle/>
          <a:p>
            <a:r>
              <a:rPr lang="en-US" sz="3200" dirty="0"/>
              <a:t>Selective harvest by mechanical means </a:t>
            </a:r>
          </a:p>
          <a:p>
            <a:r>
              <a:rPr lang="en-US" sz="3200" dirty="0"/>
              <a:t>Variable irrigation delivery</a:t>
            </a:r>
          </a:p>
          <a:p>
            <a:r>
              <a:rPr lang="en-US" sz="3200" dirty="0"/>
              <a:t>Continuously monitoring soil water/salinity by TDR sensors</a:t>
            </a:r>
          </a:p>
          <a:p>
            <a:r>
              <a:rPr lang="en-US" sz="3200" dirty="0"/>
              <a:t>Smart point monitoring via wireless mesh networks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12119548" y="2328683"/>
            <a:ext cx="190831" cy="186246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Flowchart: Connector 22"/>
          <p:cNvSpPr/>
          <p:nvPr/>
        </p:nvSpPr>
        <p:spPr>
          <a:xfrm>
            <a:off x="12959172" y="2367250"/>
            <a:ext cx="190831" cy="186246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lowchart: Connector 23"/>
          <p:cNvSpPr/>
          <p:nvPr/>
        </p:nvSpPr>
        <p:spPr>
          <a:xfrm>
            <a:off x="13629457" y="1707736"/>
            <a:ext cx="190831" cy="186246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12768341" y="1521490"/>
            <a:ext cx="190831" cy="186246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</a:pPr>
            <a:endParaRPr lang="en-US" sz="31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766026" y="344460"/>
            <a:ext cx="12618720" cy="70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defTabSz="1097280"/>
            <a:r>
              <a:rPr lang="en-US" sz="4320" dirty="0">
                <a:solidFill>
                  <a:prstClr val="black"/>
                </a:solidFill>
              </a:rPr>
              <a:t>Perspective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3555775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="" xmlns:a16="http://schemas.microsoft.com/office/drawing/2014/main" id="{D62843A9-6555-DF4D-A074-5ED23EB2AA4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/>
              <a:t>Thank you for your attention</a:t>
            </a:r>
          </a:p>
        </p:txBody>
      </p:sp>
      <p:sp>
        <p:nvSpPr>
          <p:cNvPr id="7170" name="Content Placeholder 2">
            <a:extLst>
              <a:ext uri="{FF2B5EF4-FFF2-40B4-BE49-F238E27FC236}">
                <a16:creationId xmlns="" xmlns:a16="http://schemas.microsoft.com/office/drawing/2014/main" id="{9EA039EF-48E1-4146-82FC-B2D5933F824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dirty="0"/>
              <a:t>S. Kaan Kurtural</a:t>
            </a:r>
          </a:p>
          <a:p>
            <a:pPr marL="0" indent="0" algn="ctr">
              <a:buNone/>
            </a:pPr>
            <a:r>
              <a:rPr lang="en-US" altLang="en-US" dirty="0"/>
              <a:t>University of California Davis</a:t>
            </a:r>
          </a:p>
          <a:p>
            <a:pPr marL="0" indent="0" algn="ctr">
              <a:buNone/>
            </a:pPr>
            <a:r>
              <a:rPr lang="en-US" altLang="en-US" dirty="0"/>
              <a:t>skkurtural@ucdavis.edu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645" y="5359924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2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2A90575B-6C8B-4011-AA06-CCB1458D66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31838" y="3420533"/>
            <a:ext cx="13166725" cy="39311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4200" dirty="0"/>
              <a:t>Greg Gonzalez</a:t>
            </a:r>
            <a:br>
              <a:rPr lang="en-US" sz="4200" dirty="0"/>
            </a:br>
            <a:r>
              <a:rPr lang="en-US" sz="4200" dirty="0"/>
              <a:t>Director of Vineyard Operations, Scheid Family Wines</a:t>
            </a:r>
          </a:p>
        </p:txBody>
      </p:sp>
    </p:spTree>
    <p:extLst>
      <p:ext uri="{BB962C8B-B14F-4D97-AF65-F5344CB8AC3E}">
        <p14:creationId xmlns:p14="http://schemas.microsoft.com/office/powerpoint/2010/main" val="223117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DC63C99-2EAF-0247-A82B-676AF466A220}"/>
              </a:ext>
            </a:extLst>
          </p:cNvPr>
          <p:cNvSpPr/>
          <p:nvPr/>
        </p:nvSpPr>
        <p:spPr bwMode="auto">
          <a:xfrm>
            <a:off x="11337836" y="6752534"/>
            <a:ext cx="3364992" cy="14770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06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37" y="0"/>
            <a:ext cx="10972800" cy="2057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57400"/>
            <a:ext cx="6766560" cy="564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0" y="365760"/>
            <a:ext cx="5669280" cy="1042034"/>
          </a:xfrm>
        </p:spPr>
        <p:txBody>
          <a:bodyPr/>
          <a:lstStyle/>
          <a:p>
            <a:r>
              <a:rPr lang="en-US" dirty="0"/>
              <a:t>Who We Are</a:t>
            </a:r>
          </a:p>
        </p:txBody>
      </p:sp>
      <p:pic>
        <p:nvPicPr>
          <p:cNvPr id="7" name="Picture 6" descr="http://www.scheidvineyards.com/assets/images/scheid-vineyards-sustainability-top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710" y="5376708"/>
            <a:ext cx="1929026" cy="137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735088" y="2158927"/>
          <a:ext cx="3931920" cy="3218632"/>
        </p:xfrm>
        <a:graphic>
          <a:graphicData uri="http://schemas.openxmlformats.org/drawingml/2006/table">
            <a:tbl>
              <a:tblPr/>
              <a:tblGrid>
                <a:gridCol w="30175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15456">
                <a:tc gridSpan="2">
                  <a:txBody>
                    <a:bodyPr/>
                    <a:lstStyle/>
                    <a:p>
                      <a:r>
                        <a:rPr lang="en-US" sz="2000" b="1" i="0" dirty="0">
                          <a:effectLst/>
                          <a:latin typeface="proxima-nova-n4"/>
                        </a:rPr>
                        <a:t>SCHEID BY THE NUMBERS:</a:t>
                      </a:r>
                    </a:p>
                  </a:txBody>
                  <a:tcPr marL="104446" marR="104446" marT="52223" marB="522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5342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Estate Vineyards</a:t>
                      </a:r>
                    </a:p>
                  </a:txBody>
                  <a:tcPr marL="104446" marR="104446" marT="52223" marB="5222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</a:p>
                  </a:txBody>
                  <a:tcPr marL="104446" marR="104446" marT="52223" marB="5222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5456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Acres</a:t>
                      </a:r>
                    </a:p>
                  </a:txBody>
                  <a:tcPr marL="104446" marR="104446" marT="52223" marB="5222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4,000</a:t>
                      </a:r>
                    </a:p>
                  </a:txBody>
                  <a:tcPr marL="104446" marR="104446" marT="52223" marB="5222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6238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Distance from North to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South (in miles)</a:t>
                      </a:r>
                    </a:p>
                  </a:txBody>
                  <a:tcPr marL="104446" marR="104446" marT="52223" marB="5222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70</a:t>
                      </a:r>
                    </a:p>
                  </a:txBody>
                  <a:tcPr marL="104446" marR="104446" marT="52223" marB="5222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5342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AVAs</a:t>
                      </a:r>
                    </a:p>
                  </a:txBody>
                  <a:tcPr marL="104446" marR="104446" marT="52223" marB="5222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104446" marR="104446" marT="52223" marB="5222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5342">
                <a:tc>
                  <a:txBody>
                    <a:bodyPr/>
                    <a:lstStyle/>
                    <a:p>
                      <a:pPr algn="l"/>
                      <a:r>
                        <a:rPr lang="en-US" sz="2000"/>
                        <a:t>Varietals Planted</a:t>
                      </a:r>
                    </a:p>
                  </a:txBody>
                  <a:tcPr marL="104446" marR="104446" marT="52223" marB="5222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39</a:t>
                      </a:r>
                    </a:p>
                  </a:txBody>
                  <a:tcPr marL="104446" marR="104446" marT="52223" marB="5222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5456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Clones of Pinot Noir</a:t>
                      </a:r>
                    </a:p>
                  </a:txBody>
                  <a:tcPr marL="104446" marR="104446" marT="52223" marB="5222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</a:p>
                  </a:txBody>
                  <a:tcPr marL="104446" marR="104446" marT="52223" marB="5222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8" descr="http://www.scheidvineyards.com/assets/images/scheid-vineyards-region2-ta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60" y="6577721"/>
            <a:ext cx="2282350" cy="11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me Gallery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730" y="5376708"/>
            <a:ext cx="2507646" cy="137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710" y="6448116"/>
            <a:ext cx="1923890" cy="125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24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034AEE-EAD6-4361-BB47-46D3B74E3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72" y="2962656"/>
            <a:ext cx="13221049" cy="50166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80" dirty="0">
                <a:solidFill>
                  <a:srgbClr val="000000"/>
                </a:solidFill>
                <a:latin typeface="Calibri" panose="020F0502020204030204" pitchFamily="34" charset="0"/>
              </a:rPr>
              <a:t>Continuous improvement through the modernization of traditional viticulture fundamentals by the implementation and use of technologies to maximize operational efficiencies while enhancing vine production and quality.​</a:t>
            </a:r>
            <a:r>
              <a:rPr lang="en-US" sz="5280" b="1" dirty="0"/>
              <a:t/>
            </a:r>
            <a:br>
              <a:rPr lang="en-US" sz="5280" b="1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B23E861-000B-48E9-8FBD-59B9BA5AD821}"/>
              </a:ext>
            </a:extLst>
          </p:cNvPr>
          <p:cNvSpPr/>
          <p:nvPr/>
        </p:nvSpPr>
        <p:spPr>
          <a:xfrm>
            <a:off x="184558" y="318782"/>
            <a:ext cx="724359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336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 Vision</a:t>
            </a:r>
            <a:endParaRPr kumimoji="0" lang="en-US" sz="31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D3FA78-9B2C-4DBD-A608-F8F72CF8B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" y="-1"/>
            <a:ext cx="14630405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57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2A90575B-6C8B-4011-AA06-CCB1458D66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97972" y="2929467"/>
            <a:ext cx="13166725" cy="39311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4400" dirty="0"/>
              <a:t>S. </a:t>
            </a:r>
            <a:r>
              <a:rPr lang="en-US" sz="4400" dirty="0" err="1"/>
              <a:t>Kaan</a:t>
            </a:r>
            <a:r>
              <a:rPr lang="en-US" sz="4400" dirty="0"/>
              <a:t> </a:t>
            </a:r>
            <a:r>
              <a:rPr lang="en-US" sz="4400" dirty="0" err="1"/>
              <a:t>Kurtural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/>
              <a:t>Associate Specialist, Cooperative Extension Viticulture, UC Davis Dept of Viticulture &amp; Enology </a:t>
            </a:r>
          </a:p>
        </p:txBody>
      </p:sp>
    </p:spTree>
    <p:extLst>
      <p:ext uri="{BB962C8B-B14F-4D97-AF65-F5344CB8AC3E}">
        <p14:creationId xmlns:p14="http://schemas.microsoft.com/office/powerpoint/2010/main" val="2499040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5447531-1E30-4C1B-B2E2-53BB1ED89B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0" r="11671" b="3"/>
          <a:stretch/>
        </p:blipFill>
        <p:spPr>
          <a:xfrm>
            <a:off x="0" y="0"/>
            <a:ext cx="4559455" cy="8235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487B36D-12AA-4400-A336-8234EE5A30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84" b="-3"/>
          <a:stretch/>
        </p:blipFill>
        <p:spPr>
          <a:xfrm rot="5400000">
            <a:off x="4096467" y="387886"/>
            <a:ext cx="5947149" cy="5171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56427FC-02C4-46B2-BEE7-51370D026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 r="20749" b="4"/>
          <a:stretch/>
        </p:blipFill>
        <p:spPr>
          <a:xfrm>
            <a:off x="9653855" y="0"/>
            <a:ext cx="4974670" cy="6013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70FDF47-47A0-483F-9E2E-A051BE040A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r="33261" b="7"/>
          <a:stretch/>
        </p:blipFill>
        <p:spPr>
          <a:xfrm>
            <a:off x="12499018" y="5668427"/>
            <a:ext cx="2129507" cy="2561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3BC31B-AC07-47F7-8204-4746DF4C47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2" b="27857"/>
          <a:stretch/>
        </p:blipFill>
        <p:spPr>
          <a:xfrm>
            <a:off x="4548698" y="5163533"/>
            <a:ext cx="7950320" cy="30660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3A5B530-E526-465A-AAEC-BB9C0CCAEA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46" y="0"/>
            <a:ext cx="692702" cy="637008"/>
          </a:xfrm>
          <a:prstGeom prst="rect">
            <a:avLst/>
          </a:prstGeom>
          <a:effectLst/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1E81B06-B307-44FC-8AA6-F53586A921CB}"/>
              </a:ext>
            </a:extLst>
          </p:cNvPr>
          <p:cNvSpPr txBox="1"/>
          <p:nvPr/>
        </p:nvSpPr>
        <p:spPr>
          <a:xfrm>
            <a:off x="2212297" y="3817389"/>
            <a:ext cx="106070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2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Sustainability = Precision Agriculture</a:t>
            </a:r>
          </a:p>
        </p:txBody>
      </p:sp>
    </p:spTree>
    <p:extLst>
      <p:ext uri="{BB962C8B-B14F-4D97-AF65-F5344CB8AC3E}">
        <p14:creationId xmlns:p14="http://schemas.microsoft.com/office/powerpoint/2010/main" val="794611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3408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1" y="457199"/>
            <a:ext cx="6128157" cy="1393195"/>
          </a:xfrm>
        </p:spPr>
        <p:txBody>
          <a:bodyPr>
            <a:normAutofit/>
          </a:bodyPr>
          <a:lstStyle/>
          <a:p>
            <a:r>
              <a:rPr lang="en-US" sz="6600" b="1" dirty="0"/>
              <a:t>Identify Core</a:t>
            </a:r>
          </a:p>
        </p:txBody>
      </p:sp>
      <p:pic>
        <p:nvPicPr>
          <p:cNvPr id="5" name="Picture 2" descr="http://vitwatch.com/grape_flowchart_l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3120" y="3013713"/>
            <a:ext cx="10207927" cy="426339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79" y="4572000"/>
            <a:ext cx="2120150" cy="2261494"/>
          </a:xfrm>
          <a:prstGeom prst="rect">
            <a:avLst/>
          </a:prstGeom>
        </p:spPr>
      </p:pic>
      <p:pic>
        <p:nvPicPr>
          <p:cNvPr id="7" name="Picture 8" descr="C:\Users\Tyler\Desktop\photo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2369" y="4730642"/>
            <a:ext cx="2602990" cy="194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03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E7245B67-BB9B-47D0-8BE4-E50CD653A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r="12259" b="-3"/>
          <a:stretch/>
        </p:blipFill>
        <p:spPr>
          <a:xfrm>
            <a:off x="10235185" y="12"/>
            <a:ext cx="4395216" cy="4081870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="" xmlns:a16="http://schemas.microsoft.com/office/drawing/2014/main" id="{554090A9-C99D-4087-8DAF-C523C095C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r="9250" b="-2"/>
          <a:stretch/>
        </p:blipFill>
        <p:spPr>
          <a:xfrm>
            <a:off x="6138377" y="12"/>
            <a:ext cx="4941732" cy="4081870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52F59D06-4EE8-49A3-B4B2-1023138489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7716"/>
          <a:stretch/>
        </p:blipFill>
        <p:spPr>
          <a:xfrm>
            <a:off x="6202024" y="4147718"/>
            <a:ext cx="8428375" cy="4081882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10A32C-F9DD-4E2F-862F-3B9DF0F4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18" y="1618298"/>
            <a:ext cx="5906806" cy="1590676"/>
          </a:xfr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 sz="4080" dirty="0"/>
              <a:t>Precision Farming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="" xmlns:a16="http://schemas.microsoft.com/office/drawing/2014/main" id="{62474D78-5326-4F1A-9E5D-67BA31821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67" y="3017520"/>
            <a:ext cx="5906806" cy="4400093"/>
          </a:xfrm>
        </p:spPr>
        <p:txBody>
          <a:bodyPr>
            <a:normAutofit/>
          </a:bodyPr>
          <a:lstStyle/>
          <a:p>
            <a:r>
              <a:rPr lang="en-US" dirty="0"/>
              <a:t>Multiple measures</a:t>
            </a:r>
          </a:p>
          <a:p>
            <a:r>
              <a:rPr lang="en-US" dirty="0"/>
              <a:t>Geography</a:t>
            </a:r>
          </a:p>
          <a:p>
            <a:r>
              <a:rPr lang="en-US" dirty="0"/>
              <a:t>Actionable Data</a:t>
            </a:r>
          </a:p>
          <a:p>
            <a:r>
              <a:rPr lang="en-US" dirty="0"/>
              <a:t>Analysis &amp; Prediction</a:t>
            </a:r>
          </a:p>
          <a:p>
            <a:r>
              <a:rPr lang="en-US" dirty="0"/>
              <a:t>Near Real Time</a:t>
            </a:r>
          </a:p>
          <a:p>
            <a:r>
              <a:rPr lang="en-US" dirty="0"/>
              <a:t>Preventative Action</a:t>
            </a:r>
          </a:p>
        </p:txBody>
      </p:sp>
    </p:spTree>
    <p:extLst>
      <p:ext uri="{BB962C8B-B14F-4D97-AF65-F5344CB8AC3E}">
        <p14:creationId xmlns:p14="http://schemas.microsoft.com/office/powerpoint/2010/main" val="3479141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8FE599-2B07-44EB-8E61-3B0AF9D8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0" y="-142647"/>
            <a:ext cx="9326880" cy="1931213"/>
          </a:xfrm>
        </p:spPr>
        <p:txBody>
          <a:bodyPr>
            <a:normAutofit fontScale="90000"/>
          </a:bodyPr>
          <a:lstStyle/>
          <a:p>
            <a:r>
              <a:rPr lang="en-US" dirty="0"/>
              <a:t>Mechanization and adapting the labor force for precision agriculture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14724241-0782-4E78-9A9D-C6CF92817D68}"/>
              </a:ext>
            </a:extLst>
          </p:cNvPr>
          <p:cNvGraphicFramePr>
            <a:graphicFrameLocks/>
          </p:cNvGraphicFramePr>
          <p:nvPr/>
        </p:nvGraphicFramePr>
        <p:xfrm>
          <a:off x="1828801" y="1788567"/>
          <a:ext cx="10972800" cy="5435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5754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8369A83-6B8C-4A2A-971D-092CA2DF6C5D}"/>
              </a:ext>
            </a:extLst>
          </p:cNvPr>
          <p:cNvSpPr txBox="1"/>
          <p:nvPr/>
        </p:nvSpPr>
        <p:spPr>
          <a:xfrm>
            <a:off x="2794298" y="5414278"/>
            <a:ext cx="9047182" cy="2449562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lnSpcReduction="10000"/>
          </a:bodyPr>
          <a:lstStyle/>
          <a:p>
            <a:pPr marL="0" marR="0" lvl="0" indent="-219456" algn="l" defTabSz="10972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  <a:buClr>
                <a:srgbClr val="4F81BD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SVI and Ag Workforce</a:t>
            </a:r>
          </a:p>
          <a:p>
            <a:pPr marL="342900" marR="0" lvl="0" indent="-219456" algn="l" defTabSz="10972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  <a:buClr>
                <a:srgbClr val="4F81BD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takes the same out of hours to farm independent of how many people you have.</a:t>
            </a:r>
          </a:p>
          <a:p>
            <a:pPr marL="342900" marR="0" lvl="0" indent="-219456" algn="l" defTabSz="10972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  <a:buClr>
                <a:srgbClr val="4F81BD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Adaptation of our current workforce into Mechanically Rooted, Data Driven Precision Agriculture will continue to decrease or dependency on Field Labor Contractors</a:t>
            </a:r>
          </a:p>
          <a:p>
            <a:pPr marL="342900" marR="0" lvl="0" indent="-219456" algn="l" defTabSz="109728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  <a:buClr>
                <a:srgbClr val="4F81BD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mechanically farmed acres, transition traditional labor into roles that support Precision Farming methods and Mechanization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CD38B75D-6ACA-42C4-9519-88DD223947B1}"/>
              </a:ext>
            </a:extLst>
          </p:cNvPr>
          <p:cNvGraphicFramePr>
            <a:graphicFrameLocks/>
          </p:cNvGraphicFramePr>
          <p:nvPr/>
        </p:nvGraphicFramePr>
        <p:xfrm>
          <a:off x="2194560" y="274321"/>
          <a:ext cx="10241280" cy="5043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6295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794634-B09A-4EA4-BE89-C3633288D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Mechanized?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BA02C5-99AC-4598-B928-3600B78C6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Pruning</a:t>
            </a:r>
          </a:p>
          <a:p>
            <a:r>
              <a:rPr lang="en-US" dirty="0"/>
              <a:t>Shoot Thinning</a:t>
            </a:r>
          </a:p>
          <a:p>
            <a:r>
              <a:rPr lang="en-US" dirty="0"/>
              <a:t>Suckering</a:t>
            </a:r>
          </a:p>
          <a:p>
            <a:r>
              <a:rPr lang="en-US" dirty="0"/>
              <a:t>Weed Control</a:t>
            </a:r>
          </a:p>
          <a:p>
            <a:r>
              <a:rPr lang="en-US" dirty="0"/>
              <a:t>Leaf Removal*</a:t>
            </a:r>
          </a:p>
          <a:p>
            <a:r>
              <a:rPr lang="en-US" dirty="0"/>
              <a:t>Harvest*</a:t>
            </a:r>
          </a:p>
        </p:txBody>
      </p:sp>
    </p:spTree>
    <p:extLst>
      <p:ext uri="{BB962C8B-B14F-4D97-AF65-F5344CB8AC3E}">
        <p14:creationId xmlns:p14="http://schemas.microsoft.com/office/powerpoint/2010/main" val="1110651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E84FE4-46DF-41B0-8B05-2B5A2676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Key’s to Mechanization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FAF573-C6F4-4894-8FFB-9622DF5E0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Must have Data!</a:t>
            </a:r>
          </a:p>
          <a:p>
            <a:pPr lvl="1"/>
            <a:r>
              <a:rPr lang="en-US" dirty="0"/>
              <a:t>Historical, Programs, Quality – You must have a TARGET!</a:t>
            </a:r>
          </a:p>
          <a:p>
            <a:pPr lvl="1"/>
            <a:r>
              <a:rPr lang="en-US" dirty="0"/>
              <a:t>Seamline acquisition, analysis, information</a:t>
            </a:r>
          </a:p>
          <a:p>
            <a:r>
              <a:rPr lang="en-US" dirty="0"/>
              <a:t>Identify Budget Capabilities</a:t>
            </a:r>
          </a:p>
          <a:p>
            <a:pPr lvl="1"/>
            <a:r>
              <a:rPr lang="en-US" dirty="0"/>
              <a:t>How much can you afford to invest</a:t>
            </a:r>
          </a:p>
          <a:p>
            <a:pPr lvl="2"/>
            <a:r>
              <a:rPr lang="en-US" dirty="0"/>
              <a:t>200k for </a:t>
            </a:r>
            <a:r>
              <a:rPr lang="en-US" dirty="0" err="1"/>
              <a:t>Vmech</a:t>
            </a:r>
            <a:r>
              <a:rPr lang="en-US" dirty="0"/>
              <a:t> – can you replace 200K worth of labor &amp; how long.</a:t>
            </a:r>
          </a:p>
          <a:p>
            <a:pPr lvl="2"/>
            <a:r>
              <a:rPr lang="en-US" dirty="0"/>
              <a:t>1 mile per hour avg. production</a:t>
            </a:r>
          </a:p>
          <a:p>
            <a:r>
              <a:rPr lang="en-US" dirty="0"/>
              <a:t>What’s the largest labor strain on your business?</a:t>
            </a:r>
          </a:p>
          <a:p>
            <a:pPr lvl="1"/>
            <a:r>
              <a:rPr lang="en-US" dirty="0"/>
              <a:t>Quantity Issue? Quality? Timing?</a:t>
            </a:r>
          </a:p>
          <a:p>
            <a:pPr lvl="1"/>
            <a:r>
              <a:rPr lang="en-US" dirty="0"/>
              <a:t>2 jobs, 1 pass</a:t>
            </a:r>
          </a:p>
        </p:txBody>
      </p:sp>
    </p:spTree>
    <p:extLst>
      <p:ext uri="{BB962C8B-B14F-4D97-AF65-F5344CB8AC3E}">
        <p14:creationId xmlns:p14="http://schemas.microsoft.com/office/powerpoint/2010/main" val="1163258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DC77B3-FE5E-43FC-BC61-C04AF11A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 by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98702A-47A8-4E0B-BCCD-7F34ABEE9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Mechanical Pruning Acres: </a:t>
            </a:r>
            <a:r>
              <a:rPr lang="en-US" sz="2000" b="1" dirty="0"/>
              <a:t>1,159 acres using 2 machines</a:t>
            </a:r>
          </a:p>
          <a:p>
            <a:pPr lvl="2"/>
            <a:r>
              <a:rPr lang="en-US" sz="2000" dirty="0"/>
              <a:t>85 day pruning window to prune 927,861 vines = 10,916/day</a:t>
            </a:r>
          </a:p>
          <a:p>
            <a:pPr lvl="2"/>
            <a:r>
              <a:rPr lang="en-US" sz="2000" dirty="0"/>
              <a:t>10,916 vines/day /300 vines/day/person = </a:t>
            </a:r>
            <a:r>
              <a:rPr lang="en-US" sz="2000" b="1" dirty="0"/>
              <a:t>37 people manually</a:t>
            </a:r>
          </a:p>
          <a:p>
            <a:pPr lvl="3"/>
            <a:r>
              <a:rPr lang="en-US" sz="2000" dirty="0"/>
              <a:t>300 vines/day/person</a:t>
            </a:r>
          </a:p>
          <a:p>
            <a:pPr lvl="2"/>
            <a:r>
              <a:rPr lang="en-US" sz="2000" dirty="0"/>
              <a:t>10,916 vines/day /1,365 vines/day/person = </a:t>
            </a:r>
            <a:r>
              <a:rPr lang="en-US" sz="2000" b="1" dirty="0"/>
              <a:t>8 people mechanized (</a:t>
            </a:r>
            <a:r>
              <a:rPr lang="en-US" sz="2000" dirty="0"/>
              <a:t>2 machines with 4 crew members/machine)</a:t>
            </a:r>
          </a:p>
          <a:p>
            <a:pPr lvl="3"/>
            <a:r>
              <a:rPr lang="en-US" sz="2000" dirty="0"/>
              <a:t>1,365 vines/day/person</a:t>
            </a:r>
          </a:p>
          <a:p>
            <a:pPr lvl="2"/>
            <a:r>
              <a:rPr lang="en-US" sz="2000" dirty="0"/>
              <a:t>37 people * $0.46/vine*300 vines/day =$138/day/person * 85 days = $434,010 * 38% burden = </a:t>
            </a:r>
            <a:r>
              <a:rPr lang="en-US" sz="2000" b="1" dirty="0"/>
              <a:t>$598,934</a:t>
            </a:r>
          </a:p>
          <a:p>
            <a:pPr lvl="2"/>
            <a:r>
              <a:rPr lang="en-US" sz="2000" dirty="0"/>
              <a:t>8 people running machines * $15/hour * 8.5 hours = $1020/day * 85 days = $86,700 * 38% burden = </a:t>
            </a:r>
            <a:r>
              <a:rPr lang="en-US" sz="2000" b="1" dirty="0"/>
              <a:t>$119,646 mechanized pruning </a:t>
            </a:r>
          </a:p>
          <a:p>
            <a:pPr lvl="2"/>
            <a:r>
              <a:rPr lang="en-US" sz="2000" b="1" dirty="0"/>
              <a:t>Hand Follow-Up-  </a:t>
            </a:r>
            <a:r>
              <a:rPr lang="en-US" sz="2000" dirty="0"/>
              <a:t>$.05/vine/piece rate*927861 vines *%38 =$64,022</a:t>
            </a:r>
          </a:p>
          <a:p>
            <a:pPr lvl="2"/>
            <a:r>
              <a:rPr lang="en-US" sz="2000" dirty="0"/>
              <a:t>$119,646 machine pruning cost+$64,022 hand follow-up cost= $183,668 final prune cost</a:t>
            </a:r>
          </a:p>
          <a:p>
            <a:pPr lvl="2"/>
            <a:r>
              <a:rPr lang="en-US" sz="2000" b="1" dirty="0"/>
              <a:t>$598,934- $183,668 = $415,266 total labor savings</a:t>
            </a:r>
            <a:endParaRPr lang="en-US" sz="2000" dirty="0"/>
          </a:p>
          <a:p>
            <a:pPr lvl="2"/>
            <a:r>
              <a:rPr lang="en-US" sz="2000" dirty="0"/>
              <a:t>General machine cost/acre = $12 * 1,159 acres = $13908 + $183,668 = $197,576</a:t>
            </a:r>
          </a:p>
          <a:p>
            <a:pPr lvl="2"/>
            <a:r>
              <a:rPr lang="en-US" sz="2000" dirty="0"/>
              <a:t>$598,934 -  $197,576 = $401,358 total labor and operation savings</a:t>
            </a:r>
          </a:p>
          <a:p>
            <a:pPr lvl="2"/>
            <a:endParaRPr lang="en-US" sz="1680" b="1" dirty="0"/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9923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DC77B3-FE5E-43FC-BC61-C04AF11A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Shoot Thinning by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98702A-47A8-4E0B-BCCD-7F34ABEE9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Mechanical Shoot Thinning Acres: </a:t>
            </a:r>
            <a:r>
              <a:rPr lang="en-US" sz="2400" b="1" dirty="0"/>
              <a:t>1,517 acres </a:t>
            </a:r>
          </a:p>
          <a:p>
            <a:pPr lvl="2"/>
            <a:r>
              <a:rPr lang="en-US" sz="2000" b="1" dirty="0"/>
              <a:t>19 day shoot thinning window to complete 1,104,503 vines = 58,132</a:t>
            </a:r>
          </a:p>
          <a:p>
            <a:pPr lvl="2"/>
            <a:r>
              <a:rPr lang="en-US" sz="2000" b="1" dirty="0"/>
              <a:t>58,132 vines/day /833 vines/day/person = 70 people manually</a:t>
            </a:r>
          </a:p>
          <a:p>
            <a:pPr lvl="3"/>
            <a:r>
              <a:rPr lang="en-US" sz="2000" b="1" dirty="0"/>
              <a:t>833 vines/day/person</a:t>
            </a:r>
          </a:p>
          <a:p>
            <a:pPr lvl="2"/>
            <a:r>
              <a:rPr lang="en-US" sz="2000" b="1" dirty="0"/>
              <a:t>58,132 vines/day /2125 vines/day/person = 27 people mechanized (typical crew was ~16 people)</a:t>
            </a:r>
          </a:p>
          <a:p>
            <a:pPr lvl="3"/>
            <a:r>
              <a:rPr lang="en-US" sz="2000" b="1" dirty="0"/>
              <a:t>2125 vines/day/person</a:t>
            </a:r>
          </a:p>
          <a:p>
            <a:pPr lvl="2"/>
            <a:r>
              <a:rPr lang="en-US" sz="2000" b="1" dirty="0"/>
              <a:t>70 people * $13/hour = $910/hour, $7,735/day * 19 days = $146,965 * 38% burden = $202,811.70</a:t>
            </a:r>
          </a:p>
          <a:p>
            <a:pPr lvl="2"/>
            <a:r>
              <a:rPr lang="en-US" sz="2000" b="1" dirty="0"/>
              <a:t>$202,811.70 - $146,965 = $55,846.70 hand shoot thinning overhead only</a:t>
            </a:r>
          </a:p>
          <a:p>
            <a:pPr lvl="2"/>
            <a:r>
              <a:rPr lang="en-US" sz="2000" b="1" dirty="0"/>
              <a:t>16 people running machines * $15/hour * 8.5 hours = $2040/day * 19 days = $38,760/day * 38% burden = $53,488.80 mechanized shoot thinning TOTAL labor costs</a:t>
            </a:r>
          </a:p>
          <a:p>
            <a:pPr lvl="2"/>
            <a:r>
              <a:rPr lang="en-US" sz="2000" b="1" dirty="0"/>
              <a:t>$202811.70 - $53,488.80 = $149,322.90 total labor savings</a:t>
            </a:r>
          </a:p>
          <a:p>
            <a:pPr lvl="2"/>
            <a:r>
              <a:rPr lang="en-US" sz="2000" b="1" dirty="0"/>
              <a:t>General machine cost/acre = $12 * 1,517 acres = $18,204 + $53,488.80 = $71,692.80</a:t>
            </a:r>
          </a:p>
          <a:p>
            <a:pPr lvl="2"/>
            <a:r>
              <a:rPr lang="en-US" sz="2000" b="1" dirty="0"/>
              <a:t>$202,811.70 -  $71,692.80 = $131,118.90 total labor and operation savings</a:t>
            </a:r>
          </a:p>
          <a:p>
            <a:pPr marL="1097280" lvl="2" indent="0">
              <a:buNone/>
            </a:pPr>
            <a:endParaRPr lang="en-US" sz="1680" b="1" dirty="0"/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335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FB52A32-F05B-42BC-A22F-7B2E092D8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r="33794" b="-2"/>
          <a:stretch/>
        </p:blipFill>
        <p:spPr>
          <a:xfrm rot="5400000">
            <a:off x="7762418" y="-660192"/>
            <a:ext cx="4718776" cy="5635198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423511-EE3C-4DD8-8F1D-8E38C08D2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r="9977" b="-2"/>
          <a:stretch/>
        </p:blipFill>
        <p:spPr>
          <a:xfrm>
            <a:off x="7309714" y="2984602"/>
            <a:ext cx="5637276" cy="5058461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2901FED-4FC9-4ED5-8123-C98BCD1616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5815142-3D27-41C4-A5D0-91341251F5DC}"/>
              </a:ext>
            </a:extLst>
          </p:cNvPr>
          <p:cNvSpPr txBox="1"/>
          <p:nvPr/>
        </p:nvSpPr>
        <p:spPr>
          <a:xfrm>
            <a:off x="3108960" y="766667"/>
            <a:ext cx="5852160" cy="1131242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 fontScale="77500" lnSpcReduction="20000"/>
          </a:bodyPr>
          <a:lstStyle/>
          <a:p>
            <a:pPr marL="0" marR="0" lvl="0" indent="0" algn="ctr" defTabSz="10972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Mechanization, Sustainability </a:t>
            </a:r>
          </a:p>
          <a:p>
            <a:pPr marL="0" marR="0" lvl="0" indent="0" algn="ctr" defTabSz="10972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&amp; </a:t>
            </a:r>
          </a:p>
          <a:p>
            <a:pPr marL="0" marR="0" lvl="0" indent="0" algn="ctr" defTabSz="10972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Bottom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7A5AAC-1F01-4633-9AF7-DB8B47964000}"/>
              </a:ext>
            </a:extLst>
          </p:cNvPr>
          <p:cNvSpPr txBox="1"/>
          <p:nvPr/>
        </p:nvSpPr>
        <p:spPr>
          <a:xfrm>
            <a:off x="257908" y="2016369"/>
            <a:ext cx="8932984" cy="6096000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/>
          <a:p>
            <a:pPr marL="0" marR="0" lvl="0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Vineyard Production Operations YTD = $2 Million Savings</a:t>
            </a:r>
          </a:p>
          <a:p>
            <a:pPr marL="0" marR="0" lvl="0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Mechanical Pruning:</a:t>
            </a:r>
          </a:p>
          <a:p>
            <a:pPr marL="1097280" marR="0" lvl="2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1,159 acres Pruned</a:t>
            </a:r>
          </a:p>
          <a:p>
            <a:pPr marL="1097280" marR="0" lvl="2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Supplemented over 37 people (8 employees used)</a:t>
            </a:r>
          </a:p>
          <a:p>
            <a:pPr marL="1097280" marR="0" lvl="2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Savings of over $400K</a:t>
            </a:r>
          </a:p>
          <a:p>
            <a:pPr marL="0" marR="0" lvl="0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Mechanical Shoot Thinning</a:t>
            </a:r>
          </a:p>
          <a:p>
            <a:pPr marL="1097280" marR="0" lvl="2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1,517 acres Thinned</a:t>
            </a:r>
          </a:p>
          <a:p>
            <a:pPr marL="1097280" marR="0" lvl="2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Supplemented over 70 people (16 employees used)</a:t>
            </a:r>
          </a:p>
          <a:p>
            <a:pPr marL="1097280" marR="0" lvl="2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Savings of over $130K</a:t>
            </a:r>
          </a:p>
          <a:p>
            <a:pPr marL="0" marR="0" lvl="0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Integrated Pest Management and Applied Technologies</a:t>
            </a:r>
          </a:p>
          <a:p>
            <a:pPr marL="1097280" marR="0" lvl="2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Herbicide YTD Savings = $160K</a:t>
            </a:r>
          </a:p>
          <a:p>
            <a:pPr marL="1097280" marR="0" lvl="2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Fungicide YTD Savings = $280K</a:t>
            </a:r>
          </a:p>
          <a:p>
            <a:pPr marL="1097280" marR="0" lvl="2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Insecticide YTD Savings = $142K</a:t>
            </a:r>
          </a:p>
          <a:p>
            <a:pPr marL="1097280" marR="0" lvl="2" indent="-274320" algn="l" defTabSz="10972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Nutrition YTD Savings = $200K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256C5B9-9EE4-4816-B2FA-57C8E43174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5" y="228062"/>
            <a:ext cx="1472718" cy="13543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3002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754" y="237868"/>
            <a:ext cx="12477246" cy="100584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Driving Factors for Mechanization and Mechanical Management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3752" y="1877333"/>
            <a:ext cx="6507162" cy="5430838"/>
          </a:xfrm>
        </p:spPr>
        <p:txBody>
          <a:bodyPr/>
          <a:lstStyle/>
          <a:p>
            <a:r>
              <a:rPr lang="en-US" dirty="0"/>
              <a:t>Mechanization</a:t>
            </a:r>
          </a:p>
          <a:p>
            <a:pPr lvl="1"/>
            <a:r>
              <a:rPr lang="en-US" dirty="0"/>
              <a:t>Timeliness of cultural practices</a:t>
            </a:r>
          </a:p>
          <a:p>
            <a:pPr lvl="1"/>
            <a:r>
              <a:rPr lang="en-US" dirty="0"/>
              <a:t>Willing labor force</a:t>
            </a:r>
          </a:p>
          <a:p>
            <a:pPr lvl="1"/>
            <a:r>
              <a:rPr lang="en-US" dirty="0"/>
              <a:t>Cost of labor ($15/h)</a:t>
            </a:r>
          </a:p>
          <a:p>
            <a:pPr lvl="1"/>
            <a:r>
              <a:rPr lang="en-US" dirty="0"/>
              <a:t>Quality of life socioeconomic factors</a:t>
            </a:r>
          </a:p>
          <a:p>
            <a:pPr lvl="1"/>
            <a:r>
              <a:rPr lang="en-US" dirty="0"/>
              <a:t>Proximity to population centers</a:t>
            </a:r>
          </a:p>
          <a:p>
            <a:pPr lvl="1"/>
            <a:r>
              <a:rPr lang="en-US" dirty="0"/>
              <a:t>Land availability and cost</a:t>
            </a:r>
          </a:p>
          <a:p>
            <a:pPr lvl="1"/>
            <a:r>
              <a:rPr lang="en-US" dirty="0"/>
              <a:t>Foreign competition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275" y="2061800"/>
            <a:ext cx="7344062" cy="4900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7308172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80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D04D275-B056-4C41-8955-B9D5A7200BF1}"/>
              </a:ext>
            </a:extLst>
          </p:cNvPr>
          <p:cNvSpPr txBox="1"/>
          <p:nvPr/>
        </p:nvSpPr>
        <p:spPr>
          <a:xfrm>
            <a:off x="4297680" y="579375"/>
            <a:ext cx="748903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Harvest - Machine vs Hand and the Bottom Line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="" xmlns:a16="http://schemas.microsoft.com/office/drawing/2014/main" id="{EA47D121-B63D-413A-8A80-02DFFC79043C}"/>
              </a:ext>
            </a:extLst>
          </p:cNvPr>
          <p:cNvGraphicFramePr>
            <a:graphicFrameLocks/>
          </p:cNvGraphicFramePr>
          <p:nvPr/>
        </p:nvGraphicFramePr>
        <p:xfrm>
          <a:off x="2011680" y="1874520"/>
          <a:ext cx="6949440" cy="48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91F46EE8-19DE-4676-AF1F-6EEE0159A33F}"/>
              </a:ext>
            </a:extLst>
          </p:cNvPr>
          <p:cNvGraphicFramePr>
            <a:graphicFrameLocks noGrp="1"/>
          </p:cNvGraphicFramePr>
          <p:nvPr/>
        </p:nvGraphicFramePr>
        <p:xfrm>
          <a:off x="9418320" y="1874520"/>
          <a:ext cx="2926080" cy="1726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="" xmlns:a16="http://schemas.microsoft.com/office/drawing/2014/main" val="1955392647"/>
                    </a:ext>
                  </a:extLst>
                </a:gridCol>
                <a:gridCol w="1463040">
                  <a:extLst>
                    <a:ext uri="{9D8B030D-6E8A-4147-A177-3AD203B41FA5}">
                      <a16:colId xmlns="" xmlns:a16="http://schemas.microsoft.com/office/drawing/2014/main" val="3620312275"/>
                    </a:ext>
                  </a:extLst>
                </a:gridCol>
              </a:tblGrid>
              <a:tr h="43165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</a:rPr>
                        <a:t>Cost/acre MH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</a:rPr>
                        <a:t>Cost/acre HH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="" xmlns:a16="http://schemas.microsoft.com/office/drawing/2014/main" val="282252005"/>
                  </a:ext>
                </a:extLst>
              </a:tr>
              <a:tr h="43165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</a:rPr>
                        <a:t> $          101.64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</a:rPr>
                        <a:t> $      1,145.84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="" xmlns:a16="http://schemas.microsoft.com/office/drawing/2014/main" val="1430033859"/>
                  </a:ext>
                </a:extLst>
              </a:tr>
              <a:tr h="43165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</a:rPr>
                        <a:t> $  281,742.97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</a:rPr>
                        <a:t> $  438,887.04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="" xmlns:a16="http://schemas.microsoft.com/office/drawing/2014/main" val="867690183"/>
                  </a:ext>
                </a:extLst>
              </a:tr>
              <a:tr h="431651"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b="1" u="none" strike="noStrike">
                          <a:effectLst/>
                        </a:rPr>
                        <a:t>88%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b="1" u="none" strike="noStrike" dirty="0">
                          <a:effectLst/>
                        </a:rPr>
                        <a:t>12%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="" xmlns:a16="http://schemas.microsoft.com/office/drawing/2014/main" val="262066846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D0427D2F-8A00-46B5-8599-F81EE2408706}"/>
              </a:ext>
            </a:extLst>
          </p:cNvPr>
          <p:cNvGraphicFramePr>
            <a:graphicFrameLocks noGrp="1"/>
          </p:cNvGraphicFramePr>
          <p:nvPr/>
        </p:nvGraphicFramePr>
        <p:xfrm>
          <a:off x="9418320" y="3765178"/>
          <a:ext cx="2926080" cy="1726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="" xmlns:a16="http://schemas.microsoft.com/office/drawing/2014/main" val="176182259"/>
                    </a:ext>
                  </a:extLst>
                </a:gridCol>
                <a:gridCol w="1463040">
                  <a:extLst>
                    <a:ext uri="{9D8B030D-6E8A-4147-A177-3AD203B41FA5}">
                      <a16:colId xmlns="" xmlns:a16="http://schemas.microsoft.com/office/drawing/2014/main" val="1451923643"/>
                    </a:ext>
                  </a:extLst>
                </a:gridCol>
              </a:tblGrid>
              <a:tr h="421122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</a:rPr>
                        <a:t>Budget MH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</a:rPr>
                        <a:t>Budget HH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="" xmlns:a16="http://schemas.microsoft.com/office/drawing/2014/main" val="2307377633"/>
                  </a:ext>
                </a:extLst>
              </a:tr>
              <a:tr h="421122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</a:rPr>
                        <a:t> $  287,970.00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</a:rPr>
                        <a:t> $  629,222.00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="" xmlns:a16="http://schemas.microsoft.com/office/drawing/2014/main" val="1751326196"/>
                  </a:ext>
                </a:extLst>
              </a:tr>
              <a:tr h="442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</a:rPr>
                        <a:t> $  281,742.97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>
                          <a:effectLst/>
                        </a:rPr>
                        <a:t> $  438,887.04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="" xmlns:a16="http://schemas.microsoft.com/office/drawing/2014/main" val="3534096534"/>
                  </a:ext>
                </a:extLst>
              </a:tr>
              <a:tr h="442178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 dirty="0">
                          <a:effectLst/>
                          <a:highlight>
                            <a:srgbClr val="00FF00"/>
                          </a:highlight>
                        </a:rPr>
                        <a:t> $      6,227.03 </a:t>
                      </a:r>
                      <a:endParaRPr lang="en-US" sz="1900" b="1" i="0" u="none" strike="noStrike" dirty="0">
                        <a:solidFill>
                          <a:srgbClr val="0061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1" u="none" strike="noStrike" dirty="0">
                          <a:effectLst/>
                          <a:highlight>
                            <a:srgbClr val="00FF00"/>
                          </a:highlight>
                        </a:rPr>
                        <a:t> $  190,334.96 </a:t>
                      </a:r>
                      <a:endParaRPr lang="en-US" sz="1900" b="1" i="0" u="none" strike="noStrike" dirty="0">
                        <a:solidFill>
                          <a:srgbClr val="0061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="" xmlns:a16="http://schemas.microsoft.com/office/drawing/2014/main" val="3966912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95CD3F-DA21-4045-A55E-A5F1F0DD54F3}"/>
              </a:ext>
            </a:extLst>
          </p:cNvPr>
          <p:cNvSpPr txBox="1"/>
          <p:nvPr/>
        </p:nvSpPr>
        <p:spPr>
          <a:xfrm>
            <a:off x="9412942" y="5655833"/>
            <a:ext cx="292608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Adjusting HH by 3% of acres equated into $190,334.96 in Labor Savings. $63,444 per % </a:t>
            </a:r>
          </a:p>
        </p:txBody>
      </p:sp>
    </p:spTree>
    <p:extLst>
      <p:ext uri="{BB962C8B-B14F-4D97-AF65-F5344CB8AC3E}">
        <p14:creationId xmlns:p14="http://schemas.microsoft.com/office/powerpoint/2010/main" val="2815863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CD63A4-519A-4B88-B086-ADE8B31DE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66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01" y="89135"/>
            <a:ext cx="14262156" cy="113347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Evolution towards </a:t>
            </a:r>
            <a:r>
              <a:rPr lang="en-US" dirty="0" err="1"/>
              <a:t>spatio</a:t>
            </a:r>
            <a:r>
              <a:rPr lang="en-US" dirty="0"/>
              <a:t>-temporal management of vineyards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3516086" y="2081448"/>
            <a:ext cx="7943244" cy="5118161"/>
            <a:chOff x="696" y="897"/>
            <a:chExt cx="4392" cy="279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80"/>
            <a:stretch>
              <a:fillRect/>
            </a:stretch>
          </p:blipFill>
          <p:spPr bwMode="auto">
            <a:xfrm>
              <a:off x="696" y="897"/>
              <a:ext cx="4392" cy="2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768" y="1332"/>
              <a:ext cx="1152" cy="76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31F2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0066CC"/>
                  </a:solidFill>
                  <a:latin typeface="Arial" panose="020B0604020202020204" pitchFamily="34" charset="0"/>
                  <a:cs typeface="+mn-cs"/>
                </a:rPr>
                <a:t>Uniform </a:t>
              </a:r>
            </a:p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0066CC"/>
                  </a:solidFill>
                  <a:latin typeface="Arial" panose="020B0604020202020204" pitchFamily="34" charset="0"/>
                  <a:cs typeface="+mn-cs"/>
                </a:rPr>
                <a:t>vineyard and </a:t>
              </a:r>
            </a:p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0066CC"/>
                  </a:solidFill>
                  <a:latin typeface="Arial" panose="020B0604020202020204" pitchFamily="34" charset="0"/>
                  <a:cs typeface="+mn-cs"/>
                </a:rPr>
                <a:t>soil management</a:t>
              </a: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12" y="1340"/>
              <a:ext cx="1152" cy="76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31F2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FF0000"/>
                  </a:solidFill>
                  <a:latin typeface="Arial" panose="020B0604020202020204" pitchFamily="34" charset="0"/>
                  <a:cs typeface="+mn-cs"/>
                </a:rPr>
                <a:t>Zone</a:t>
              </a:r>
            </a:p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FF0000"/>
                  </a:solidFill>
                  <a:latin typeface="Arial" panose="020B0604020202020204" pitchFamily="34" charset="0"/>
                  <a:cs typeface="+mn-cs"/>
                </a:rPr>
                <a:t>vineyard and </a:t>
              </a:r>
            </a:p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FF0000"/>
                  </a:solidFill>
                  <a:latin typeface="Arial" panose="020B0604020202020204" pitchFamily="34" charset="0"/>
                  <a:cs typeface="+mn-cs"/>
                </a:rPr>
                <a:t>soil management</a:t>
              </a: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840" y="1340"/>
              <a:ext cx="1152" cy="76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231F2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u="sng" kern="0">
                  <a:solidFill>
                    <a:srgbClr val="800080"/>
                  </a:solidFill>
                  <a:latin typeface="Arial" panose="020B0604020202020204" pitchFamily="34" charset="0"/>
                  <a:cs typeface="+mn-cs"/>
                </a:rPr>
                <a:t>Site-specific</a:t>
              </a:r>
            </a:p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800080"/>
                  </a:solidFill>
                  <a:latin typeface="Arial" panose="020B0604020202020204" pitchFamily="34" charset="0"/>
                  <a:cs typeface="+mn-cs"/>
                </a:rPr>
                <a:t>vineyard and </a:t>
              </a:r>
            </a:p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800080"/>
                  </a:solidFill>
                  <a:latin typeface="Arial" panose="020B0604020202020204" pitchFamily="34" charset="0"/>
                  <a:cs typeface="+mn-cs"/>
                </a:rPr>
                <a:t>soil management</a:t>
              </a: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768" y="2600"/>
              <a:ext cx="1152" cy="52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231F2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0066CC"/>
                  </a:solidFill>
                  <a:latin typeface="Arial" panose="020B0604020202020204" pitchFamily="34" charset="0"/>
                  <a:cs typeface="+mn-cs"/>
                </a:rPr>
                <a:t>Bulk or composite</a:t>
              </a:r>
            </a:p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0066CC"/>
                  </a:solidFill>
                  <a:latin typeface="Arial" panose="020B0604020202020204" pitchFamily="34" charset="0"/>
                  <a:cs typeface="+mn-cs"/>
                </a:rPr>
                <a:t>vine and </a:t>
              </a:r>
            </a:p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0066CC"/>
                  </a:solidFill>
                  <a:latin typeface="Arial" panose="020B0604020202020204" pitchFamily="34" charset="0"/>
                  <a:cs typeface="+mn-cs"/>
                </a:rPr>
                <a:t>soil sampling</a:t>
              </a: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280" y="2600"/>
              <a:ext cx="1152" cy="52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231F2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FF0000"/>
                  </a:solidFill>
                  <a:latin typeface="Arial" panose="020B0604020202020204" pitchFamily="34" charset="0"/>
                  <a:cs typeface="+mn-cs"/>
                </a:rPr>
                <a:t>Stratified random </a:t>
              </a:r>
            </a:p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FF0000"/>
                  </a:solidFill>
                  <a:latin typeface="Arial" panose="020B0604020202020204" pitchFamily="34" charset="0"/>
                  <a:cs typeface="+mn-cs"/>
                </a:rPr>
                <a:t>sampling within </a:t>
              </a:r>
            </a:p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FF0000"/>
                  </a:solidFill>
                  <a:latin typeface="Arial" panose="020B0604020202020204" pitchFamily="34" charset="0"/>
                  <a:cs typeface="+mn-cs"/>
                </a:rPr>
                <a:t>zone</a:t>
              </a: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824" y="2600"/>
              <a:ext cx="1152" cy="52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231F2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Copperplate Gothic Bold" panose="020E07050202060204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800080"/>
                  </a:solidFill>
                  <a:latin typeface="Arial" panose="020B0604020202020204" pitchFamily="34" charset="0"/>
                  <a:cs typeface="+mn-cs"/>
                </a:rPr>
                <a:t>Fine grid </a:t>
              </a:r>
            </a:p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800080"/>
                  </a:solidFill>
                  <a:latin typeface="Arial" panose="020B0604020202020204" pitchFamily="34" charset="0"/>
                  <a:cs typeface="+mn-cs"/>
                </a:rPr>
                <a:t>sampling or </a:t>
              </a:r>
            </a:p>
            <a:p>
              <a:pPr algn="ctr" defTabSz="109723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160" b="1" kern="0">
                  <a:solidFill>
                    <a:srgbClr val="800080"/>
                  </a:solidFill>
                  <a:latin typeface="Arial" panose="020B0604020202020204" pitchFamily="34" charset="0"/>
                  <a:cs typeface="+mn-cs"/>
                </a:rPr>
                <a:t>sensing/scanning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3" y="7199610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32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9381"/>
            <a:ext cx="11746202" cy="100584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What can we do in vineyards mechanically?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655068"/>
            <a:ext cx="6096000" cy="5120640"/>
          </a:xfrm>
        </p:spPr>
        <p:txBody>
          <a:bodyPr>
            <a:normAutofit/>
          </a:bodyPr>
          <a:lstStyle/>
          <a:p>
            <a:r>
              <a:rPr lang="en-US" sz="3200" dirty="0"/>
              <a:t>Dormant pruning *</a:t>
            </a:r>
          </a:p>
          <a:p>
            <a:r>
              <a:rPr lang="en-US" sz="3200" dirty="0"/>
              <a:t>Suckering</a:t>
            </a:r>
          </a:p>
          <a:p>
            <a:r>
              <a:rPr lang="en-US" sz="3200" dirty="0"/>
              <a:t>Shoot thinning *</a:t>
            </a:r>
          </a:p>
          <a:p>
            <a:r>
              <a:rPr lang="en-US" sz="3200" dirty="0"/>
              <a:t>Leaf removal *</a:t>
            </a:r>
          </a:p>
          <a:p>
            <a:r>
              <a:rPr lang="en-US" sz="3200" dirty="0"/>
              <a:t>Berry/cluster thinning *</a:t>
            </a:r>
          </a:p>
          <a:p>
            <a:r>
              <a:rPr lang="en-US" sz="3200" dirty="0"/>
              <a:t>Harvest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8196944" y="161776"/>
          <a:ext cx="6227909" cy="7795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2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53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37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55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0229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</a:rPr>
                        <a:t>Wine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</a:rPr>
                        <a:t>Raisin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</a:rPr>
                        <a:t>Table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2616">
                <a:tc>
                  <a:txBody>
                    <a:bodyPr/>
                    <a:lstStyle/>
                    <a:p>
                      <a:r>
                        <a:rPr lang="en-US" sz="2600" dirty="0"/>
                        <a:t>Harvesting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90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35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-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2616">
                <a:tc>
                  <a:txBody>
                    <a:bodyPr/>
                    <a:lstStyle/>
                    <a:p>
                      <a:r>
                        <a:rPr lang="en-US" sz="2600" dirty="0"/>
                        <a:t>Pruning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2616">
                <a:tc>
                  <a:txBody>
                    <a:bodyPr/>
                    <a:lstStyle/>
                    <a:p>
                      <a:r>
                        <a:rPr lang="en-US" sz="1800" dirty="0"/>
                        <a:t>  Pre-prune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65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5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30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2616">
                <a:tc>
                  <a:txBody>
                    <a:bodyPr/>
                    <a:lstStyle/>
                    <a:p>
                      <a:r>
                        <a:rPr lang="en-US" sz="1800" dirty="0"/>
                        <a:t>  Box-hedge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12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-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2616">
                <a:tc>
                  <a:txBody>
                    <a:bodyPr/>
                    <a:lstStyle/>
                    <a:p>
                      <a:r>
                        <a:rPr lang="en-US" sz="2600" dirty="0"/>
                        <a:t>Canopy </a:t>
                      </a:r>
                      <a:r>
                        <a:rPr lang="en-US" sz="2600" dirty="0" err="1"/>
                        <a:t>Mgt</a:t>
                      </a:r>
                      <a:endParaRPr lang="en-US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r>
                        <a:rPr lang="en-US" sz="1800" dirty="0"/>
                        <a:t>  Leaf removal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45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10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r>
                        <a:rPr lang="en-US" sz="1800" dirty="0"/>
                        <a:t>  Shoot thinning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7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-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2616">
                <a:tc>
                  <a:txBody>
                    <a:bodyPr/>
                    <a:lstStyle/>
                    <a:p>
                      <a:r>
                        <a:rPr lang="en-US" sz="1800" dirty="0"/>
                        <a:t>  Hedging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100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100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100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r>
                        <a:rPr lang="en-US" sz="1800" dirty="0"/>
                        <a:t>  Shoot   </a:t>
                      </a:r>
                    </a:p>
                    <a:p>
                      <a:r>
                        <a:rPr lang="en-US" sz="1800" dirty="0"/>
                        <a:t>  positioning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2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-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931894">
                <a:tc>
                  <a:txBody>
                    <a:bodyPr/>
                    <a:lstStyle/>
                    <a:p>
                      <a:r>
                        <a:rPr lang="en-US" sz="2600" dirty="0"/>
                        <a:t>Crop load </a:t>
                      </a:r>
                      <a:r>
                        <a:rPr lang="en-US" sz="2600" dirty="0" err="1"/>
                        <a:t>Mgt</a:t>
                      </a:r>
                      <a:endParaRPr lang="en-US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r>
                        <a:rPr lang="en-US" sz="2600" dirty="0"/>
                        <a:t> </a:t>
                      </a:r>
                      <a:r>
                        <a:rPr lang="en-US" sz="1800" dirty="0"/>
                        <a:t>Fruit removal</a:t>
                      </a:r>
                      <a:endParaRPr lang="en-US" sz="26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7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-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-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7308172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46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789"/>
            <a:ext cx="13167360" cy="685801"/>
          </a:xfrm>
        </p:spPr>
        <p:txBody>
          <a:bodyPr/>
          <a:lstStyle/>
          <a:p>
            <a:pPr algn="l"/>
            <a:r>
              <a:rPr lang="en-US" sz="3840" dirty="0"/>
              <a:t>Shift towards non-positioned conduction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C30AB9FE-5281-FF41-9C50-D3C8FD61AFA2}" type="datetime1">
              <a:rPr lang="en-US">
                <a:solidFill>
                  <a:srgbClr val="5B9BD5">
                    <a:lumMod val="60000"/>
                    <a:lumOff val="40000"/>
                  </a:srgbClr>
                </a:solidFill>
                <a:latin typeface="Calibri" panose="020F0502020204030204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5/6/20</a:t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fld id="{2DCCEF44-1029-4C4E-ADAF-93FDE3ADB248}" type="slidenum">
              <a:rPr lang="en-US">
                <a:solidFill>
                  <a:srgbClr val="5B9BD5">
                    <a:lumMod val="60000"/>
                    <a:lumOff val="40000"/>
                  </a:srgbClr>
                </a:solidFill>
                <a:latin typeface="Calibri" panose="020F0502020204030204"/>
                <a:cs typeface="+mn-cs"/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dirty="0">
              <a:solidFill>
                <a:srgbClr val="5B9BD5">
                  <a:lumMod val="60000"/>
                  <a:lumOff val="40000"/>
                </a:srgbClr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66" y="1596233"/>
            <a:ext cx="3687181" cy="5647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2543" y="943525"/>
            <a:ext cx="337598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</a:pPr>
            <a:r>
              <a:rPr lang="en-US" sz="2880" dirty="0">
                <a:solidFill>
                  <a:prstClr val="black"/>
                </a:solidFill>
                <a:latin typeface="Calibri" panose="020F0502020204030204"/>
                <a:cs typeface="+mn-cs"/>
              </a:rPr>
              <a:t>The UCDavis60 Trellis</a:t>
            </a:r>
            <a:endParaRPr lang="en-US" sz="2880" baseline="300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16" y="4346752"/>
            <a:ext cx="8772666" cy="3715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046" y="655880"/>
            <a:ext cx="8255294" cy="3546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26" y="7342772"/>
            <a:ext cx="2677612" cy="88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5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/>
              <a:t>Mechanical cultural practices and trellis type adaptability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76943" y="2056729"/>
          <a:ext cx="12956178" cy="50948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593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93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593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593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593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1593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71488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California sprawl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VSP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Quadrilateral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Single high wire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Head-trained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078">
                <a:tc>
                  <a:txBody>
                    <a:bodyPr/>
                    <a:lstStyle/>
                    <a:p>
                      <a:r>
                        <a:rPr lang="en-US" sz="2200" dirty="0"/>
                        <a:t>Pre-pruning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6078">
                <a:tc>
                  <a:txBody>
                    <a:bodyPr/>
                    <a:lstStyle/>
                    <a:p>
                      <a:r>
                        <a:rPr lang="en-US" sz="2200" dirty="0"/>
                        <a:t>Final</a:t>
                      </a:r>
                      <a:r>
                        <a:rPr lang="en-US" sz="2200" baseline="0" dirty="0"/>
                        <a:t> pruning</a:t>
                      </a:r>
                      <a:endParaRPr lang="en-US" sz="22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6078">
                <a:tc>
                  <a:txBody>
                    <a:bodyPr/>
                    <a:lstStyle/>
                    <a:p>
                      <a:r>
                        <a:rPr lang="en-US" sz="2200" dirty="0"/>
                        <a:t>Shoot thinning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6078">
                <a:tc>
                  <a:txBody>
                    <a:bodyPr/>
                    <a:lstStyle/>
                    <a:p>
                      <a:r>
                        <a:rPr lang="en-US" sz="2200" dirty="0"/>
                        <a:t>Leaf removal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71488">
                <a:tc>
                  <a:txBody>
                    <a:bodyPr/>
                    <a:lstStyle/>
                    <a:p>
                      <a:r>
                        <a:rPr lang="en-US" sz="2200" dirty="0"/>
                        <a:t>Berry/cluster thinning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71488">
                <a:tc>
                  <a:txBody>
                    <a:bodyPr/>
                    <a:lstStyle/>
                    <a:p>
                      <a:r>
                        <a:rPr lang="en-US" sz="2200" dirty="0"/>
                        <a:t>Trunk suckering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6078">
                <a:tc>
                  <a:txBody>
                    <a:bodyPr/>
                    <a:lstStyle/>
                    <a:p>
                      <a:r>
                        <a:rPr lang="en-US" sz="2200" dirty="0"/>
                        <a:t>Harvest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++++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7308172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27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40" dirty="0"/>
              <a:t>Trellis Systems used in California for High Efficiency Mechanical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Singe high wire system</a:t>
            </a:r>
          </a:p>
          <a:p>
            <a:pPr marL="457182" indent="-457182"/>
            <a:r>
              <a:rPr lang="en-US" dirty="0"/>
              <a:t>62 to 66 inch tall</a:t>
            </a:r>
          </a:p>
          <a:p>
            <a:pPr marL="457182" indent="-457182"/>
            <a:r>
              <a:rPr lang="en-US" dirty="0"/>
              <a:t>Single canopy</a:t>
            </a:r>
          </a:p>
          <a:p>
            <a:pPr marL="457182" indent="-457182"/>
            <a:r>
              <a:rPr lang="en-US" dirty="0"/>
              <a:t>Non-shoot positioned</a:t>
            </a:r>
          </a:p>
          <a:p>
            <a:pPr marL="457182" indent="-457182"/>
            <a:r>
              <a:rPr lang="en-US" dirty="0"/>
              <a:t>~35% exposed leaf area</a:t>
            </a:r>
          </a:p>
          <a:p>
            <a:pPr marL="457182" indent="-457182"/>
            <a:r>
              <a:rPr lang="en-US" dirty="0"/>
              <a:t>Production in 18 months</a:t>
            </a:r>
          </a:p>
          <a:p>
            <a:pPr marL="457182" indent="-457182"/>
            <a:r>
              <a:rPr lang="en-US" dirty="0"/>
              <a:t>11 to 24 t/A in 7 </a:t>
            </a:r>
            <a:r>
              <a:rPr lang="en-US" dirty="0" err="1"/>
              <a:t>ft</a:t>
            </a:r>
            <a:r>
              <a:rPr lang="en-US" dirty="0"/>
              <a:t> x 10 </a:t>
            </a:r>
            <a:r>
              <a:rPr lang="en-US" dirty="0" err="1"/>
              <a:t>ft</a:t>
            </a:r>
            <a:r>
              <a:rPr lang="en-US" dirty="0"/>
              <a:t> plant density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389531"/>
            <a:ext cx="6096000" cy="51206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High Quadrilateral System</a:t>
            </a:r>
          </a:p>
          <a:p>
            <a:pPr marL="457182" indent="-457182"/>
            <a:r>
              <a:rPr lang="en-US" dirty="0"/>
              <a:t>68 inch tall</a:t>
            </a:r>
          </a:p>
          <a:p>
            <a:pPr marL="457182" indent="-457182"/>
            <a:r>
              <a:rPr lang="en-US" dirty="0"/>
              <a:t>Divided canopy</a:t>
            </a:r>
          </a:p>
          <a:p>
            <a:pPr marL="1645666" lvl="1" indent="-457182"/>
            <a:r>
              <a:rPr lang="en-US" dirty="0"/>
              <a:t>36 to 48 inch cross-arm</a:t>
            </a:r>
          </a:p>
          <a:p>
            <a:pPr marL="457182" indent="-457182"/>
            <a:r>
              <a:rPr lang="en-US" dirty="0"/>
              <a:t>Non-shoot positioned</a:t>
            </a:r>
          </a:p>
          <a:p>
            <a:pPr marL="457182" indent="-457182"/>
            <a:r>
              <a:rPr lang="en-US" dirty="0"/>
              <a:t>~70% exposed leaf area</a:t>
            </a:r>
          </a:p>
          <a:p>
            <a:pPr marL="457182" indent="-457182"/>
            <a:r>
              <a:rPr lang="en-US" dirty="0"/>
              <a:t>Production in 18 months</a:t>
            </a:r>
          </a:p>
          <a:p>
            <a:pPr marL="457182" indent="-457182"/>
            <a:r>
              <a:rPr lang="en-US" dirty="0"/>
              <a:t>14 to 32 t/A in 6 </a:t>
            </a:r>
            <a:r>
              <a:rPr lang="en-US" dirty="0" err="1"/>
              <a:t>ft</a:t>
            </a:r>
            <a:r>
              <a:rPr lang="en-US" dirty="0"/>
              <a:t> x 11 </a:t>
            </a:r>
            <a:r>
              <a:rPr lang="en-US" dirty="0" err="1"/>
              <a:t>ft</a:t>
            </a:r>
            <a:r>
              <a:rPr lang="en-US" dirty="0"/>
              <a:t> plant density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7308172"/>
            <a:ext cx="3109859" cy="10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2053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VES_2018 template.potx" id="{5401394C-1D7D-4F79-B4A6-5A08279E2ABA}" vid="{83C46A40-008A-43E0-89C6-1AC26500ECF8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ES_2018 template.potx" id="{5401394C-1D7D-4F79-B4A6-5A08279E2ABA}" vid="{27707CD7-3FE0-4DF3-B5E6-B1831E7BB256}"/>
    </a:ext>
  </a:extLst>
</a:theme>
</file>

<file path=ppt/theme/theme3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urple Wine Co Napa CS" id="{02920DBA-55C1-4D8E-B956-841E4D6BDC98}" vid="{22AAE8A0-CA9B-429D-8170-983515069EA6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VES_2018 template</Template>
  <TotalTime>319</TotalTime>
  <Words>3034</Words>
  <Application>Microsoft Macintosh PowerPoint</Application>
  <PresentationFormat>Custom</PresentationFormat>
  <Paragraphs>513</Paragraphs>
  <Slides>41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Custom Design</vt:lpstr>
      <vt:lpstr>1_Custom Design</vt:lpstr>
      <vt:lpstr>1_Blank</vt:lpstr>
      <vt:lpstr>1_Office Theme</vt:lpstr>
      <vt:lpstr>2_Office Theme</vt:lpstr>
      <vt:lpstr>PowerPoint Presentation</vt:lpstr>
      <vt:lpstr>Converting Vineyards to Mechanical Management </vt:lpstr>
      <vt:lpstr>PowerPoint Presentation</vt:lpstr>
      <vt:lpstr>Driving Factors for Mechanization and Mechanical Management</vt:lpstr>
      <vt:lpstr>Evolution towards spatio-temporal management of vineyards</vt:lpstr>
      <vt:lpstr>What can we do in vineyards mechanically?</vt:lpstr>
      <vt:lpstr>Shift towards non-positioned conduction systems</vt:lpstr>
      <vt:lpstr>Mechanical cultural practices and trellis type adaptability</vt:lpstr>
      <vt:lpstr>Trellis Systems used in California for High Efficiency Mechanical Production</vt:lpstr>
      <vt:lpstr>High efficiencyproduction systems</vt:lpstr>
      <vt:lpstr>No-touch vineyard at Oakville</vt:lpstr>
      <vt:lpstr>Dormant Pruning</vt:lpstr>
      <vt:lpstr>Shoot removal</vt:lpstr>
      <vt:lpstr>Yield averages 2009-2011 (Syrah/1103 P)</vt:lpstr>
      <vt:lpstr>Pruning weights</vt:lpstr>
      <vt:lpstr>Effects of shoot density on berry chemistry of Syrah/1103P</vt:lpstr>
      <vt:lpstr>Red Wine Flavor Indicators</vt:lpstr>
      <vt:lpstr>PowerPoint Presentation</vt:lpstr>
      <vt:lpstr>No-touch vineyard at UC Davis- Experimental design and on-site measurements</vt:lpstr>
      <vt:lpstr>Materials and methods - Soil spatial variability assessment</vt:lpstr>
      <vt:lpstr>Results - Vineyard zoning by plant water status </vt:lpstr>
      <vt:lpstr>Results - Soil EC</vt:lpstr>
      <vt:lpstr>Results -  Yield components</vt:lpstr>
      <vt:lpstr>Flavonol and anthocyanins</vt:lpstr>
      <vt:lpstr>PowerPoint Presentation</vt:lpstr>
      <vt:lpstr>Thank you for your attention</vt:lpstr>
      <vt:lpstr>PowerPoint Presentation</vt:lpstr>
      <vt:lpstr>Who We Are</vt:lpstr>
      <vt:lpstr>Continuous improvement through the modernization of traditional viticulture fundamentals by the implementation and use of technologies to maximize operational efficiencies while enhancing vine production and quality.​ </vt:lpstr>
      <vt:lpstr>PowerPoint Presentation</vt:lpstr>
      <vt:lpstr>Identify Core</vt:lpstr>
      <vt:lpstr>Precision Farming</vt:lpstr>
      <vt:lpstr>Mechanization and adapting the labor force for precision agriculture</vt:lpstr>
      <vt:lpstr>PowerPoint Presentation</vt:lpstr>
      <vt:lpstr>What can be Mechanized?</vt:lpstr>
      <vt:lpstr>Key’s to Mechanization</vt:lpstr>
      <vt:lpstr>Pruning by the Numbers</vt:lpstr>
      <vt:lpstr>Shoot Thinning by the numbers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Summers</dc:creator>
  <cp:lastModifiedBy>Microsoft Office 2008</cp:lastModifiedBy>
  <cp:revision>26</cp:revision>
  <dcterms:created xsi:type="dcterms:W3CDTF">2019-05-06T22:18:54Z</dcterms:created>
  <dcterms:modified xsi:type="dcterms:W3CDTF">2020-05-06T23:48:49Z</dcterms:modified>
</cp:coreProperties>
</file>