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8288000" cy="10287000"/>
  <p:notesSz cx="6858000" cy="9144000"/>
  <p:embeddedFontLst>
    <p:embeddedFont>
      <p:font typeface="Lato 1" panose="020B0604020202020204" charset="0"/>
      <p:regular r:id="rId25"/>
    </p:embeddedFont>
    <p:embeddedFont>
      <p:font typeface="Lato 1 Bold" panose="020B0604020202020204" charset="0"/>
      <p:regular r:id="rId26"/>
    </p:embeddedFont>
    <p:embeddedFont>
      <p:font typeface="Lato 2" panose="020B0604020202020204" charset="0"/>
      <p:regular r:id="rId27"/>
    </p:embeddedFont>
    <p:embeddedFont>
      <p:font typeface="Lato 2 Bold" panose="020B0604020202020204" charset="0"/>
      <p:regular r:id="rId28"/>
    </p:embeddedFont>
    <p:embeddedFont>
      <p:font typeface="Lato 2 Heavy" panose="020B0604020202020204" charset="0"/>
      <p:regular r:id="rId29"/>
    </p:embeddedFont>
    <p:embeddedFont>
      <p:font typeface="Lucida Calligraphy" panose="03010101010101010101" pitchFamily="66" charset="0"/>
      <p:regular r:id="rId30"/>
    </p:embeddedFont>
    <p:embeddedFont>
      <p:font typeface="Poppins" panose="00000500000000000000" pitchFamily="2" charset="0"/>
      <p:regular r:id="rId31"/>
      <p:bold r:id="rId32"/>
      <p:italic r:id="rId33"/>
      <p:boldItalic r:id="rId34"/>
    </p:embeddedFont>
    <p:embeddedFont>
      <p:font typeface="Varela Round" panose="00000500000000000000" pitchFamily="2" charset="-79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102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sv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52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1.png"/><Relationship Id="rId5" Type="http://schemas.openxmlformats.org/officeDocument/2006/relationships/image" Target="../media/image71.sv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0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8137" y="6580210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471150" y="-1106859"/>
            <a:ext cx="12500768" cy="1250071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888" r="-8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AutoShape 5"/>
          <p:cNvSpPr/>
          <p:nvPr/>
        </p:nvSpPr>
        <p:spPr>
          <a:xfrm rot="-5400000">
            <a:off x="546454" y="7751947"/>
            <a:ext cx="983543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71785" y="-4005240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12897" y="4278349"/>
            <a:ext cx="4785240" cy="1730303"/>
          </a:xfrm>
          <a:custGeom>
            <a:avLst/>
            <a:gdLst/>
            <a:ahLst/>
            <a:cxnLst/>
            <a:rect l="l" t="t" r="r" b="b"/>
            <a:pathLst>
              <a:path w="4785240" h="1730303">
                <a:moveTo>
                  <a:pt x="0" y="0"/>
                </a:moveTo>
                <a:lnTo>
                  <a:pt x="4785240" y="0"/>
                </a:lnTo>
                <a:lnTo>
                  <a:pt x="4785240" y="1730302"/>
                </a:lnTo>
                <a:lnTo>
                  <a:pt x="0" y="1730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4350" y="174648"/>
            <a:ext cx="17259300" cy="9812861"/>
          </a:xfrm>
          <a:custGeom>
            <a:avLst/>
            <a:gdLst/>
            <a:ahLst/>
            <a:cxnLst/>
            <a:rect l="l" t="t" r="r" b="b"/>
            <a:pathLst>
              <a:path w="17259300" h="9812861">
                <a:moveTo>
                  <a:pt x="0" y="0"/>
                </a:moveTo>
                <a:lnTo>
                  <a:pt x="17259300" y="0"/>
                </a:lnTo>
                <a:lnTo>
                  <a:pt x="17259300" y="9812861"/>
                </a:lnTo>
                <a:lnTo>
                  <a:pt x="0" y="9812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88772" y="3810623"/>
            <a:ext cx="2310755" cy="1270455"/>
          </a:xfrm>
          <a:custGeom>
            <a:avLst/>
            <a:gdLst/>
            <a:ahLst/>
            <a:cxnLst/>
            <a:rect l="l" t="t" r="r" b="b"/>
            <a:pathLst>
              <a:path w="2310755" h="1270455">
                <a:moveTo>
                  <a:pt x="0" y="0"/>
                </a:moveTo>
                <a:lnTo>
                  <a:pt x="2310755" y="0"/>
                </a:lnTo>
                <a:lnTo>
                  <a:pt x="2310755" y="1270455"/>
                </a:lnTo>
                <a:lnTo>
                  <a:pt x="0" y="1270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84961" y="5567925"/>
            <a:ext cx="1718379" cy="1730831"/>
          </a:xfrm>
          <a:custGeom>
            <a:avLst/>
            <a:gdLst/>
            <a:ahLst/>
            <a:cxnLst/>
            <a:rect l="l" t="t" r="r" b="b"/>
            <a:pathLst>
              <a:path w="1718379" h="1730831">
                <a:moveTo>
                  <a:pt x="0" y="0"/>
                </a:moveTo>
                <a:lnTo>
                  <a:pt x="1718378" y="0"/>
                </a:lnTo>
                <a:lnTo>
                  <a:pt x="1718378" y="1730830"/>
                </a:lnTo>
                <a:lnTo>
                  <a:pt x="0" y="1730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600560"/>
            <a:ext cx="18288000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flipH="1">
            <a:off x="5534357" y="2610186"/>
            <a:ext cx="74906" cy="706671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06882" y="3219352"/>
            <a:ext cx="4074237" cy="3604291"/>
          </a:xfrm>
          <a:custGeom>
            <a:avLst/>
            <a:gdLst/>
            <a:ahLst/>
            <a:cxnLst/>
            <a:rect l="l" t="t" r="r" b="b"/>
            <a:pathLst>
              <a:path w="4074237" h="3604291">
                <a:moveTo>
                  <a:pt x="0" y="0"/>
                </a:moveTo>
                <a:lnTo>
                  <a:pt x="4074236" y="0"/>
                </a:lnTo>
                <a:lnTo>
                  <a:pt x="4074236" y="3604291"/>
                </a:lnTo>
                <a:lnTo>
                  <a:pt x="0" y="3604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" r="-248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95814" y="3448285"/>
            <a:ext cx="4092908" cy="3092419"/>
          </a:xfrm>
          <a:custGeom>
            <a:avLst/>
            <a:gdLst/>
            <a:ahLst/>
            <a:cxnLst/>
            <a:rect l="l" t="t" r="r" b="b"/>
            <a:pathLst>
              <a:path w="4092908" h="3092419">
                <a:moveTo>
                  <a:pt x="0" y="0"/>
                </a:moveTo>
                <a:lnTo>
                  <a:pt x="4092908" y="0"/>
                </a:lnTo>
                <a:lnTo>
                  <a:pt x="4092908" y="3092420"/>
                </a:lnTo>
                <a:lnTo>
                  <a:pt x="0" y="3092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229976" y="3702398"/>
            <a:ext cx="3902672" cy="2838307"/>
          </a:xfrm>
          <a:custGeom>
            <a:avLst/>
            <a:gdLst/>
            <a:ahLst/>
            <a:cxnLst/>
            <a:rect l="l" t="t" r="r" b="b"/>
            <a:pathLst>
              <a:path w="3902672" h="2838307">
                <a:moveTo>
                  <a:pt x="0" y="0"/>
                </a:moveTo>
                <a:lnTo>
                  <a:pt x="3902672" y="0"/>
                </a:lnTo>
                <a:lnTo>
                  <a:pt x="3902672" y="2838307"/>
                </a:lnTo>
                <a:lnTo>
                  <a:pt x="0" y="2838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026999" y="7394810"/>
            <a:ext cx="6308626" cy="209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MRI Round</a:t>
            </a:r>
          </a:p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Open &amp; Enclosed</a:t>
            </a:r>
          </a:p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4", 6", 8"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1E2740"/>
              </a:solidFill>
              <a:latin typeface="Lato 1 Bold"/>
            </a:endParaRPr>
          </a:p>
        </p:txBody>
      </p:sp>
      <p:sp>
        <p:nvSpPr>
          <p:cNvPr id="8" name="AutoShape 8"/>
          <p:cNvSpPr/>
          <p:nvPr/>
        </p:nvSpPr>
        <p:spPr>
          <a:xfrm flipH="1">
            <a:off x="12036524" y="2610186"/>
            <a:ext cx="74906" cy="7066713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95814" y="7394810"/>
            <a:ext cx="3700379" cy="2616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Round </a:t>
            </a:r>
          </a:p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Open &amp; Enclosed</a:t>
            </a:r>
          </a:p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4", 6" &amp; 8"</a:t>
            </a:r>
          </a:p>
          <a:p>
            <a:pPr algn="ctr">
              <a:lnSpc>
                <a:spcPts val="4160"/>
              </a:lnSpc>
            </a:pPr>
            <a:endParaRPr lang="en-US" sz="3200">
              <a:solidFill>
                <a:srgbClr val="1E2740"/>
              </a:solidFill>
              <a:latin typeface="Lato 1 Bold"/>
            </a:endParaRPr>
          </a:p>
          <a:p>
            <a:pPr algn="just">
              <a:lnSpc>
                <a:spcPts val="4160"/>
              </a:lnSpc>
            </a:pPr>
            <a:endParaRPr lang="en-US" sz="3200">
              <a:solidFill>
                <a:srgbClr val="1E2740"/>
              </a:solidFill>
              <a:latin typeface="Lato 1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29740" y="7394810"/>
            <a:ext cx="5786307" cy="2092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Square </a:t>
            </a:r>
          </a:p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Open &amp; Enclosed</a:t>
            </a:r>
          </a:p>
          <a:p>
            <a:pPr algn="ctr">
              <a:lnSpc>
                <a:spcPts val="4160"/>
              </a:lnSpc>
            </a:pPr>
            <a:r>
              <a:rPr lang="en-US" sz="3200">
                <a:solidFill>
                  <a:srgbClr val="1E2740"/>
                </a:solidFill>
                <a:latin typeface="Lato 1 Bold"/>
              </a:rPr>
              <a:t>4"&amp; 6"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1E2740"/>
              </a:solidFill>
              <a:latin typeface="Lato 1 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DB9BF0-46AE-4DED-1F44-F3B126808C12}"/>
              </a:ext>
            </a:extLst>
          </p:cNvPr>
          <p:cNvSpPr/>
          <p:nvPr/>
        </p:nvSpPr>
        <p:spPr>
          <a:xfrm>
            <a:off x="0" y="0"/>
            <a:ext cx="18288000" cy="259093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DOWNLIGHTS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8929017" cy="10306752"/>
            <a:chOff x="0" y="0"/>
            <a:chExt cx="7188200" cy="82973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188200" cy="8297292"/>
            </a:xfrm>
            <a:custGeom>
              <a:avLst/>
              <a:gdLst/>
              <a:ahLst/>
              <a:cxnLst/>
              <a:rect l="l" t="t" r="r" b="b"/>
              <a:pathLst>
                <a:path w="7188200" h="8297292">
                  <a:moveTo>
                    <a:pt x="0" y="0"/>
                  </a:moveTo>
                  <a:lnTo>
                    <a:pt x="0" y="8297291"/>
                  </a:lnTo>
                  <a:lnTo>
                    <a:pt x="7188200" y="8297291"/>
                  </a:lnTo>
                  <a:lnTo>
                    <a:pt x="7188200" y="8297291"/>
                  </a:lnTo>
                  <a:lnTo>
                    <a:pt x="7052691" y="7840091"/>
                  </a:lnTo>
                  <a:lnTo>
                    <a:pt x="6731000" y="6578600"/>
                  </a:lnTo>
                  <a:lnTo>
                    <a:pt x="6578600" y="5672709"/>
                  </a:lnTo>
                  <a:lnTo>
                    <a:pt x="6341491" y="4131818"/>
                  </a:lnTo>
                  <a:lnTo>
                    <a:pt x="5706491" y="2370709"/>
                  </a:lnTo>
                  <a:lnTo>
                    <a:pt x="5325491" y="1549400"/>
                  </a:lnTo>
                  <a:lnTo>
                    <a:pt x="4935982" y="1066800"/>
                  </a:lnTo>
                  <a:lnTo>
                    <a:pt x="3970782" y="0"/>
                  </a:lnTo>
                  <a:close/>
                </a:path>
              </a:pathLst>
            </a:custGeom>
            <a:blipFill>
              <a:blip r:embed="rId2"/>
              <a:stretch>
                <a:fillRect l="-28719" r="-542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1207836">
            <a:off x="6157484" y="-4054785"/>
            <a:ext cx="6138825" cy="17485376"/>
          </a:xfrm>
          <a:custGeom>
            <a:avLst/>
            <a:gdLst/>
            <a:ahLst/>
            <a:cxnLst/>
            <a:rect l="l" t="t" r="r" b="b"/>
            <a:pathLst>
              <a:path w="6138825" h="17485376">
                <a:moveTo>
                  <a:pt x="0" y="0"/>
                </a:moveTo>
                <a:lnTo>
                  <a:pt x="6138824" y="0"/>
                </a:lnTo>
                <a:lnTo>
                  <a:pt x="6138824" y="17485376"/>
                </a:lnTo>
                <a:lnTo>
                  <a:pt x="0" y="17485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3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207836">
            <a:off x="3648992" y="-2658076"/>
            <a:ext cx="3546118" cy="16752231"/>
          </a:xfrm>
          <a:custGeom>
            <a:avLst/>
            <a:gdLst/>
            <a:ahLst/>
            <a:cxnLst/>
            <a:rect l="l" t="t" r="r" b="b"/>
            <a:pathLst>
              <a:path w="3546118" h="16752231">
                <a:moveTo>
                  <a:pt x="0" y="0"/>
                </a:moveTo>
                <a:lnTo>
                  <a:pt x="3546118" y="0"/>
                </a:lnTo>
                <a:lnTo>
                  <a:pt x="3546118" y="16752231"/>
                </a:lnTo>
                <a:lnTo>
                  <a:pt x="0" y="167522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147775" b="-43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778431" y="0"/>
            <a:ext cx="10357169" cy="10172700"/>
          </a:xfrm>
          <a:custGeom>
            <a:avLst/>
            <a:gdLst/>
            <a:ahLst/>
            <a:cxnLst/>
            <a:rect l="l" t="t" r="r" b="b"/>
            <a:pathLst>
              <a:path w="10509569" h="10665571">
                <a:moveTo>
                  <a:pt x="0" y="0"/>
                </a:moveTo>
                <a:lnTo>
                  <a:pt x="10509569" y="0"/>
                </a:lnTo>
                <a:lnTo>
                  <a:pt x="10509569" y="10665571"/>
                </a:lnTo>
                <a:lnTo>
                  <a:pt x="0" y="10665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51" b="-6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7847E0-FCB1-8AF6-0468-840CFBFD815C}"/>
              </a:ext>
            </a:extLst>
          </p:cNvPr>
          <p:cNvSpPr/>
          <p:nvPr/>
        </p:nvSpPr>
        <p:spPr>
          <a:xfrm>
            <a:off x="7778431" y="10172700"/>
            <a:ext cx="10738169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897102" y="-1253491"/>
            <a:ext cx="20699168" cy="6002759"/>
          </a:xfrm>
          <a:custGeom>
            <a:avLst/>
            <a:gdLst/>
            <a:ahLst/>
            <a:cxnLst/>
            <a:rect l="l" t="t" r="r" b="b"/>
            <a:pathLst>
              <a:path w="20699168" h="6002759">
                <a:moveTo>
                  <a:pt x="20699168" y="6002759"/>
                </a:moveTo>
                <a:lnTo>
                  <a:pt x="0" y="6002759"/>
                </a:lnTo>
                <a:lnTo>
                  <a:pt x="0" y="0"/>
                </a:lnTo>
                <a:lnTo>
                  <a:pt x="20699168" y="0"/>
                </a:lnTo>
                <a:lnTo>
                  <a:pt x="20699168" y="600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22264" y="4229008"/>
            <a:ext cx="10075895" cy="3746575"/>
          </a:xfrm>
          <a:custGeom>
            <a:avLst/>
            <a:gdLst/>
            <a:ahLst/>
            <a:cxnLst/>
            <a:rect l="l" t="t" r="r" b="b"/>
            <a:pathLst>
              <a:path w="10075895" h="3746575">
                <a:moveTo>
                  <a:pt x="0" y="0"/>
                </a:moveTo>
                <a:lnTo>
                  <a:pt x="10075896" y="0"/>
                </a:lnTo>
                <a:lnTo>
                  <a:pt x="10075896" y="3746575"/>
                </a:lnTo>
                <a:lnTo>
                  <a:pt x="0" y="37465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523776" y="3224527"/>
            <a:ext cx="3163630" cy="6434242"/>
          </a:xfrm>
          <a:custGeom>
            <a:avLst/>
            <a:gdLst/>
            <a:ahLst/>
            <a:cxnLst/>
            <a:rect l="l" t="t" r="r" b="b"/>
            <a:pathLst>
              <a:path w="3163630" h="6434242">
                <a:moveTo>
                  <a:pt x="0" y="0"/>
                </a:moveTo>
                <a:lnTo>
                  <a:pt x="3163630" y="0"/>
                </a:lnTo>
                <a:lnTo>
                  <a:pt x="3163630" y="6434242"/>
                </a:lnTo>
                <a:lnTo>
                  <a:pt x="0" y="64342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659128" y="462014"/>
            <a:ext cx="9299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Lato 2 Bold"/>
              </a:rPr>
              <a:t>Shallow Depth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01038" y="-264259"/>
            <a:ext cx="7142018" cy="10589522"/>
            <a:chOff x="0" y="0"/>
            <a:chExt cx="5630329" cy="83481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30291" cy="8348091"/>
            </a:xfrm>
            <a:custGeom>
              <a:avLst/>
              <a:gdLst/>
              <a:ahLst/>
              <a:cxnLst/>
              <a:rect l="l" t="t" r="r" b="b"/>
              <a:pathLst>
                <a:path w="5630291" h="8348091">
                  <a:moveTo>
                    <a:pt x="5630291" y="0"/>
                  </a:moveTo>
                  <a:lnTo>
                    <a:pt x="237109" y="76200"/>
                  </a:lnTo>
                  <a:lnTo>
                    <a:pt x="897509" y="1591691"/>
                  </a:lnTo>
                  <a:lnTo>
                    <a:pt x="279400" y="2937891"/>
                  </a:lnTo>
                  <a:lnTo>
                    <a:pt x="101600" y="3149600"/>
                  </a:lnTo>
                  <a:lnTo>
                    <a:pt x="0" y="4038600"/>
                  </a:lnTo>
                  <a:lnTo>
                    <a:pt x="279400" y="5096891"/>
                  </a:lnTo>
                  <a:lnTo>
                    <a:pt x="677291" y="7027291"/>
                  </a:lnTo>
                  <a:lnTo>
                    <a:pt x="592582" y="7509891"/>
                  </a:lnTo>
                  <a:lnTo>
                    <a:pt x="744982" y="8348091"/>
                  </a:lnTo>
                  <a:lnTo>
                    <a:pt x="5630291" y="8348091"/>
                  </a:lnTo>
                  <a:lnTo>
                    <a:pt x="5630291" y="0"/>
                  </a:lnTo>
                  <a:close/>
                </a:path>
              </a:pathLst>
            </a:custGeom>
            <a:solidFill>
              <a:srgbClr val="CF1A26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189549">
            <a:off x="12344414" y="-525415"/>
            <a:ext cx="5568606" cy="11785410"/>
          </a:xfrm>
          <a:custGeom>
            <a:avLst/>
            <a:gdLst/>
            <a:ahLst/>
            <a:cxnLst/>
            <a:rect l="l" t="t" r="r" b="b"/>
            <a:pathLst>
              <a:path w="5568606" h="11785410">
                <a:moveTo>
                  <a:pt x="0" y="0"/>
                </a:moveTo>
                <a:lnTo>
                  <a:pt x="5568606" y="0"/>
                </a:lnTo>
                <a:lnTo>
                  <a:pt x="5568606" y="11785410"/>
                </a:lnTo>
                <a:lnTo>
                  <a:pt x="0" y="11785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3695" y="652396"/>
            <a:ext cx="14028423" cy="83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00"/>
              </a:lnSpc>
            </a:pPr>
            <a:r>
              <a:rPr lang="en-US" sz="7077">
                <a:solidFill>
                  <a:srgbClr val="D12B33"/>
                </a:solidFill>
                <a:latin typeface="Lato 1 Bold"/>
              </a:rPr>
              <a:t>MRI Downlights</a:t>
            </a:r>
          </a:p>
          <a:p>
            <a:pPr>
              <a:lnSpc>
                <a:spcPts val="4422"/>
              </a:lnSpc>
            </a:pPr>
            <a:endParaRPr lang="en-US" sz="7077">
              <a:solidFill>
                <a:srgbClr val="D12B33"/>
              </a:solidFill>
              <a:latin typeface="Lato 1 Bold"/>
            </a:endParaRPr>
          </a:p>
          <a:p>
            <a:pPr marL="734438" lvl="1" indent="-367219">
              <a:lnSpc>
                <a:spcPts val="4422"/>
              </a:lnSpc>
              <a:buFont typeface="Arial"/>
              <a:buChar char="•"/>
            </a:pPr>
            <a:r>
              <a:rPr lang="en-US" sz="3401">
                <a:solidFill>
                  <a:srgbClr val="000000"/>
                </a:solidFill>
                <a:latin typeface="Lato 1 Bold"/>
              </a:rPr>
              <a:t>Non-ferrous metal construction</a:t>
            </a:r>
          </a:p>
          <a:p>
            <a:pPr>
              <a:lnSpc>
                <a:spcPts val="4422"/>
              </a:lnSpc>
            </a:pPr>
            <a:endParaRPr lang="en-US" sz="3401">
              <a:solidFill>
                <a:srgbClr val="000000"/>
              </a:solidFill>
              <a:latin typeface="Lato 1 Bold"/>
            </a:endParaRPr>
          </a:p>
          <a:p>
            <a:pPr marL="734438" lvl="1" indent="-367219">
              <a:lnSpc>
                <a:spcPts val="4422"/>
              </a:lnSpc>
              <a:buFont typeface="Arial"/>
              <a:buChar char="•"/>
            </a:pPr>
            <a:r>
              <a:rPr lang="en-US" sz="3401">
                <a:solidFill>
                  <a:srgbClr val="000000"/>
                </a:solidFill>
                <a:latin typeface="Lato 1 Bold"/>
              </a:rPr>
              <a:t>Remote drivers</a:t>
            </a:r>
          </a:p>
          <a:p>
            <a:pPr>
              <a:lnSpc>
                <a:spcPts val="4422"/>
              </a:lnSpc>
            </a:pPr>
            <a:endParaRPr lang="en-US" sz="3401">
              <a:solidFill>
                <a:srgbClr val="000000"/>
              </a:solidFill>
              <a:latin typeface="Lato 1 Bold"/>
            </a:endParaRPr>
          </a:p>
          <a:p>
            <a:pPr marL="734438" lvl="1" indent="-367219">
              <a:lnSpc>
                <a:spcPts val="4422"/>
              </a:lnSpc>
              <a:buFont typeface="Arial"/>
              <a:buChar char="•"/>
            </a:pPr>
            <a:r>
              <a:rPr lang="en-US" sz="3401">
                <a:solidFill>
                  <a:srgbClr val="000000"/>
                </a:solidFill>
                <a:latin typeface="Lato 1 Bold"/>
              </a:rPr>
              <a:t>Remote emergency driver option</a:t>
            </a:r>
          </a:p>
          <a:p>
            <a:pPr>
              <a:lnSpc>
                <a:spcPts val="4422"/>
              </a:lnSpc>
            </a:pPr>
            <a:endParaRPr lang="en-US" sz="3401">
              <a:solidFill>
                <a:srgbClr val="000000"/>
              </a:solidFill>
              <a:latin typeface="Lato 1 Bold"/>
            </a:endParaRPr>
          </a:p>
          <a:p>
            <a:pPr marL="734438" lvl="1" indent="-367219">
              <a:lnSpc>
                <a:spcPts val="4422"/>
              </a:lnSpc>
              <a:buFont typeface="Arial"/>
              <a:buChar char="•"/>
            </a:pPr>
            <a:r>
              <a:rPr lang="en-US" sz="3401">
                <a:solidFill>
                  <a:srgbClr val="000000"/>
                </a:solidFill>
                <a:latin typeface="Lato 1 Bold"/>
              </a:rPr>
              <a:t>Downlight &amp; Wall Wash</a:t>
            </a:r>
          </a:p>
          <a:p>
            <a:pPr>
              <a:lnSpc>
                <a:spcPts val="4422"/>
              </a:lnSpc>
            </a:pPr>
            <a:endParaRPr lang="en-US" sz="3401">
              <a:solidFill>
                <a:srgbClr val="000000"/>
              </a:solidFill>
              <a:latin typeface="Lato 1 Bold"/>
            </a:endParaRPr>
          </a:p>
          <a:p>
            <a:pPr marL="734438" lvl="1" indent="-367219">
              <a:lnSpc>
                <a:spcPts val="4422"/>
              </a:lnSpc>
              <a:buFont typeface="Arial"/>
              <a:buChar char="•"/>
            </a:pPr>
            <a:r>
              <a:rPr lang="en-US" sz="3401">
                <a:solidFill>
                  <a:srgbClr val="000000"/>
                </a:solidFill>
                <a:latin typeface="Lato 1 Bold"/>
              </a:rPr>
              <a:t>EMI Filters</a:t>
            </a:r>
          </a:p>
          <a:p>
            <a:pPr marL="1468877" lvl="2" indent="-489626">
              <a:lnSpc>
                <a:spcPts val="4422"/>
              </a:lnSpc>
              <a:buFont typeface="Arial"/>
              <a:buChar char="⚬"/>
            </a:pPr>
            <a:r>
              <a:rPr lang="en-US" sz="3401">
                <a:solidFill>
                  <a:srgbClr val="000000"/>
                </a:solidFill>
                <a:latin typeface="Lato 1 Bold"/>
              </a:rPr>
              <a:t>2 &amp; 4 port EMI filters available</a:t>
            </a:r>
          </a:p>
          <a:p>
            <a:pPr marL="1468877" lvl="2" indent="-489626">
              <a:lnSpc>
                <a:spcPts val="4422"/>
              </a:lnSpc>
              <a:buFont typeface="Arial"/>
              <a:buChar char="⚬"/>
            </a:pPr>
            <a:r>
              <a:rPr lang="en-US" sz="3401">
                <a:solidFill>
                  <a:srgbClr val="000000"/>
                </a:solidFill>
                <a:latin typeface="Lato 1 Bold"/>
              </a:rPr>
              <a:t>Filters Electromagnetic Interference</a:t>
            </a:r>
          </a:p>
          <a:p>
            <a:pPr>
              <a:lnSpc>
                <a:spcPts val="4422"/>
              </a:lnSpc>
            </a:pPr>
            <a:endParaRPr lang="en-US" sz="3401">
              <a:solidFill>
                <a:srgbClr val="000000"/>
              </a:solidFill>
              <a:latin typeface="Lato 1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842166" y="0"/>
            <a:ext cx="8974904" cy="6726700"/>
          </a:xfrm>
          <a:custGeom>
            <a:avLst/>
            <a:gdLst/>
            <a:ahLst/>
            <a:cxnLst/>
            <a:rect l="l" t="t" r="r" b="b"/>
            <a:pathLst>
              <a:path w="8974904" h="6726700">
                <a:moveTo>
                  <a:pt x="0" y="0"/>
                </a:moveTo>
                <a:lnTo>
                  <a:pt x="8974905" y="0"/>
                </a:lnTo>
                <a:lnTo>
                  <a:pt x="8974905" y="6726700"/>
                </a:lnTo>
                <a:lnTo>
                  <a:pt x="0" y="6726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646556" y="8492468"/>
            <a:ext cx="2041067" cy="1534756"/>
          </a:xfrm>
          <a:custGeom>
            <a:avLst/>
            <a:gdLst/>
            <a:ahLst/>
            <a:cxnLst/>
            <a:rect l="l" t="t" r="r" b="b"/>
            <a:pathLst>
              <a:path w="2041067" h="1534756">
                <a:moveTo>
                  <a:pt x="0" y="0"/>
                </a:moveTo>
                <a:lnTo>
                  <a:pt x="2041067" y="0"/>
                </a:lnTo>
                <a:lnTo>
                  <a:pt x="2041067" y="1534756"/>
                </a:lnTo>
                <a:lnTo>
                  <a:pt x="0" y="1534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687623" y="8495559"/>
            <a:ext cx="2036956" cy="1531665"/>
          </a:xfrm>
          <a:custGeom>
            <a:avLst/>
            <a:gdLst/>
            <a:ahLst/>
            <a:cxnLst/>
            <a:rect l="l" t="t" r="r" b="b"/>
            <a:pathLst>
              <a:path w="2036956" h="1531665">
                <a:moveTo>
                  <a:pt x="0" y="0"/>
                </a:moveTo>
                <a:lnTo>
                  <a:pt x="2036956" y="0"/>
                </a:lnTo>
                <a:lnTo>
                  <a:pt x="2036956" y="1531665"/>
                </a:lnTo>
                <a:lnTo>
                  <a:pt x="0" y="15316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731127" y="5985654"/>
            <a:ext cx="2956497" cy="2139112"/>
          </a:xfrm>
          <a:custGeom>
            <a:avLst/>
            <a:gdLst/>
            <a:ahLst/>
            <a:cxnLst/>
            <a:rect l="l" t="t" r="r" b="b"/>
            <a:pathLst>
              <a:path w="2956497" h="2139112">
                <a:moveTo>
                  <a:pt x="0" y="0"/>
                </a:moveTo>
                <a:lnTo>
                  <a:pt x="2956496" y="0"/>
                </a:lnTo>
                <a:lnTo>
                  <a:pt x="2956496" y="2139112"/>
                </a:lnTo>
                <a:lnTo>
                  <a:pt x="0" y="2139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87623" y="5985654"/>
            <a:ext cx="2959838" cy="2129006"/>
          </a:xfrm>
          <a:custGeom>
            <a:avLst/>
            <a:gdLst/>
            <a:ahLst/>
            <a:cxnLst/>
            <a:rect l="l" t="t" r="r" b="b"/>
            <a:pathLst>
              <a:path w="2959838" h="2129006">
                <a:moveTo>
                  <a:pt x="0" y="0"/>
                </a:moveTo>
                <a:lnTo>
                  <a:pt x="2959838" y="0"/>
                </a:lnTo>
                <a:lnTo>
                  <a:pt x="2959838" y="2129006"/>
                </a:lnTo>
                <a:lnTo>
                  <a:pt x="0" y="21290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647461" y="5993393"/>
            <a:ext cx="2945799" cy="2131372"/>
          </a:xfrm>
          <a:custGeom>
            <a:avLst/>
            <a:gdLst/>
            <a:ahLst/>
            <a:cxnLst/>
            <a:rect l="l" t="t" r="r" b="b"/>
            <a:pathLst>
              <a:path w="2945799" h="2131372">
                <a:moveTo>
                  <a:pt x="0" y="0"/>
                </a:moveTo>
                <a:lnTo>
                  <a:pt x="2945799" y="0"/>
                </a:lnTo>
                <a:lnTo>
                  <a:pt x="2945799" y="2131373"/>
                </a:lnTo>
                <a:lnTo>
                  <a:pt x="0" y="21313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0424" y="4768970"/>
            <a:ext cx="5481040" cy="4560207"/>
            <a:chOff x="0" y="0"/>
            <a:chExt cx="1554452" cy="1293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4451" cy="1293298"/>
            </a:xfrm>
            <a:custGeom>
              <a:avLst/>
              <a:gdLst/>
              <a:ahLst/>
              <a:cxnLst/>
              <a:rect l="l" t="t" r="r" b="b"/>
              <a:pathLst>
                <a:path w="1554451" h="1293298">
                  <a:moveTo>
                    <a:pt x="0" y="0"/>
                  </a:moveTo>
                  <a:lnTo>
                    <a:pt x="1554451" y="0"/>
                  </a:lnTo>
                  <a:lnTo>
                    <a:pt x="1554451" y="1293298"/>
                  </a:lnTo>
                  <a:lnTo>
                    <a:pt x="0" y="1293298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6220904" y="-4617064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29326" y="4768970"/>
            <a:ext cx="5424203" cy="4654856"/>
            <a:chOff x="0" y="0"/>
            <a:chExt cx="1569604" cy="1346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9604" cy="1346978"/>
            </a:xfrm>
            <a:custGeom>
              <a:avLst/>
              <a:gdLst/>
              <a:ahLst/>
              <a:cxnLst/>
              <a:rect l="l" t="t" r="r" b="b"/>
              <a:pathLst>
                <a:path w="1569604" h="1346978">
                  <a:moveTo>
                    <a:pt x="0" y="0"/>
                  </a:moveTo>
                  <a:lnTo>
                    <a:pt x="1569604" y="0"/>
                  </a:lnTo>
                  <a:lnTo>
                    <a:pt x="1569604" y="1346978"/>
                  </a:lnTo>
                  <a:lnTo>
                    <a:pt x="0" y="1346978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699244" y="7486462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9326" y="937518"/>
            <a:ext cx="5424203" cy="3831452"/>
          </a:xfrm>
          <a:custGeom>
            <a:avLst/>
            <a:gdLst/>
            <a:ahLst/>
            <a:cxnLst/>
            <a:rect l="l" t="t" r="r" b="b"/>
            <a:pathLst>
              <a:path w="5424203" h="3831452">
                <a:moveTo>
                  <a:pt x="0" y="0"/>
                </a:moveTo>
                <a:lnTo>
                  <a:pt x="5424204" y="0"/>
                </a:lnTo>
                <a:lnTo>
                  <a:pt x="5424204" y="3831452"/>
                </a:lnTo>
                <a:lnTo>
                  <a:pt x="0" y="3831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00424" y="937518"/>
            <a:ext cx="5481040" cy="3881591"/>
          </a:xfrm>
          <a:custGeom>
            <a:avLst/>
            <a:gdLst/>
            <a:ahLst/>
            <a:cxnLst/>
            <a:rect l="l" t="t" r="r" b="b"/>
            <a:pathLst>
              <a:path w="5481040" h="3881591">
                <a:moveTo>
                  <a:pt x="0" y="0"/>
                </a:moveTo>
                <a:lnTo>
                  <a:pt x="5481040" y="0"/>
                </a:lnTo>
                <a:lnTo>
                  <a:pt x="5481040" y="3881590"/>
                </a:lnTo>
                <a:lnTo>
                  <a:pt x="0" y="3881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532267" y="5251156"/>
            <a:ext cx="5292772" cy="3908132"/>
            <a:chOff x="0" y="0"/>
            <a:chExt cx="7057030" cy="52108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8100"/>
              <a:ext cx="7057030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MOT - Medical Overbed Troffer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78008"/>
              <a:ext cx="7057030" cy="3632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1X4 - 1950 - 4290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2X2 - 1950 - 4290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2X4 - 2800 - 8000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80 CRI Standard, 90 CRI Optional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2700K, 3000K, 3500K, 4000K and 5000K</a:t>
              </a:r>
            </a:p>
            <a:p>
              <a:pPr algn="l">
                <a:lnSpc>
                  <a:spcPts val="3119"/>
                </a:lnSpc>
              </a:pPr>
              <a:endParaRPr lang="en-US" sz="2399">
                <a:solidFill>
                  <a:srgbClr val="FFFFFF"/>
                </a:solidFill>
                <a:latin typeface="Lato 1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28357" y="4476697"/>
            <a:ext cx="2535210" cy="1340192"/>
            <a:chOff x="0" y="0"/>
            <a:chExt cx="3380280" cy="178692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338028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Imani Olowe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79508"/>
              <a:ext cx="3380280" cy="907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FFF"/>
                  </a:solidFill>
                  <a:latin typeface="Lato 1"/>
                </a:rPr>
                <a:t>Sponsorship Coordinator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29139" y="1930424"/>
            <a:ext cx="575412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2329139" y="1028700"/>
            <a:ext cx="575412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  <a:spcBef>
                <a:spcPct val="0"/>
              </a:spcBef>
            </a:pPr>
            <a:r>
              <a:rPr lang="en-US" sz="4800" spc="240">
                <a:solidFill>
                  <a:srgbClr val="A2000B"/>
                </a:solidFill>
                <a:latin typeface="Lato 2 Bold"/>
              </a:rPr>
              <a:t>PATIENT ROOM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04745" y="5251156"/>
            <a:ext cx="5424203" cy="3390843"/>
            <a:chOff x="0" y="0"/>
            <a:chExt cx="7232271" cy="452112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7232271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OBW - Overbed Wall Light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888289"/>
              <a:ext cx="7232271" cy="3632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Available in Up, Down &amp; Up/Down Lighting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6900 Total Lumens</a:t>
              </a:r>
            </a:p>
            <a:p>
              <a:pPr marL="1036317" lvl="2" indent="-345439">
                <a:lnSpc>
                  <a:spcPts val="3119"/>
                </a:lnSpc>
                <a:buFont typeface="Arial"/>
                <a:buChar char="⚬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2300 Up</a:t>
              </a:r>
            </a:p>
            <a:p>
              <a:pPr marL="1036317" lvl="2" indent="-345439">
                <a:lnSpc>
                  <a:spcPts val="3119"/>
                </a:lnSpc>
                <a:buFont typeface="Arial"/>
                <a:buChar char="⚬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4600 Down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80 CRI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3000K, 3500K, and 4000K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252939" y="2563096"/>
            <a:ext cx="5830328" cy="523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Pillow Speaker Interface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Antimicrobial Paint Standard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Dimmable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Optional Reading Light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BioSync Tunable White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28636" y="4768970"/>
            <a:ext cx="5452828" cy="4560207"/>
            <a:chOff x="0" y="0"/>
            <a:chExt cx="1554452" cy="1293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4451" cy="1293298"/>
            </a:xfrm>
            <a:custGeom>
              <a:avLst/>
              <a:gdLst/>
              <a:ahLst/>
              <a:cxnLst/>
              <a:rect l="l" t="t" r="r" b="b"/>
              <a:pathLst>
                <a:path w="1554451" h="1293298">
                  <a:moveTo>
                    <a:pt x="0" y="0"/>
                  </a:moveTo>
                  <a:lnTo>
                    <a:pt x="1554451" y="0"/>
                  </a:lnTo>
                  <a:lnTo>
                    <a:pt x="1554451" y="1293298"/>
                  </a:lnTo>
                  <a:lnTo>
                    <a:pt x="0" y="1293298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6220904" y="-4617064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67036" y="4768970"/>
            <a:ext cx="5386493" cy="4654856"/>
            <a:chOff x="0" y="0"/>
            <a:chExt cx="1569604" cy="13469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9604" cy="1346978"/>
            </a:xfrm>
            <a:custGeom>
              <a:avLst/>
              <a:gdLst/>
              <a:ahLst/>
              <a:cxnLst/>
              <a:rect l="l" t="t" r="r" b="b"/>
              <a:pathLst>
                <a:path w="1569604" h="1346978">
                  <a:moveTo>
                    <a:pt x="0" y="0"/>
                  </a:moveTo>
                  <a:lnTo>
                    <a:pt x="1569604" y="0"/>
                  </a:lnTo>
                  <a:lnTo>
                    <a:pt x="1569604" y="1346978"/>
                  </a:lnTo>
                  <a:lnTo>
                    <a:pt x="0" y="1346978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699244" y="7486462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67036" y="958324"/>
            <a:ext cx="5385713" cy="3810646"/>
          </a:xfrm>
          <a:custGeom>
            <a:avLst/>
            <a:gdLst/>
            <a:ahLst/>
            <a:cxnLst/>
            <a:rect l="l" t="t" r="r" b="b"/>
            <a:pathLst>
              <a:path w="5385713" h="3810646">
                <a:moveTo>
                  <a:pt x="0" y="0"/>
                </a:moveTo>
                <a:lnTo>
                  <a:pt x="5385713" y="0"/>
                </a:lnTo>
                <a:lnTo>
                  <a:pt x="5385713" y="3810646"/>
                </a:lnTo>
                <a:lnTo>
                  <a:pt x="0" y="3810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28636" y="925825"/>
            <a:ext cx="5452828" cy="3863132"/>
          </a:xfrm>
          <a:custGeom>
            <a:avLst/>
            <a:gdLst/>
            <a:ahLst/>
            <a:cxnLst/>
            <a:rect l="l" t="t" r="r" b="b"/>
            <a:pathLst>
              <a:path w="5452828" h="3863132">
                <a:moveTo>
                  <a:pt x="0" y="0"/>
                </a:moveTo>
                <a:lnTo>
                  <a:pt x="5452828" y="0"/>
                </a:lnTo>
                <a:lnTo>
                  <a:pt x="5452828" y="3863132"/>
                </a:lnTo>
                <a:lnTo>
                  <a:pt x="0" y="3863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588691" y="5433613"/>
            <a:ext cx="5292772" cy="2642074"/>
            <a:chOff x="0" y="-38100"/>
            <a:chExt cx="7057030" cy="352276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8100"/>
              <a:ext cx="705703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MRT - MRI Room Troffer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79508"/>
              <a:ext cx="7057030" cy="2605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1X4 - 1950 - 4290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2X2 - 1950 - 4290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2X4 - 2800 - 7500 Lumens</a:t>
              </a:r>
            </a:p>
            <a:p>
              <a:pPr marL="259079" lvl="1">
                <a:lnSpc>
                  <a:spcPts val="3119"/>
                </a:lnSpc>
              </a:pPr>
              <a:endParaRPr lang="en-US" sz="2399" dirty="0">
                <a:solidFill>
                  <a:srgbClr val="FFFFFF"/>
                </a:solidFill>
                <a:latin typeface="Lato 1"/>
              </a:endParaRPr>
            </a:p>
            <a:p>
              <a:pPr algn="l">
                <a:lnSpc>
                  <a:spcPts val="3119"/>
                </a:lnSpc>
              </a:pPr>
              <a:endParaRPr lang="en-US" sz="2399" dirty="0">
                <a:solidFill>
                  <a:srgbClr val="FFFFFF"/>
                </a:solidFill>
                <a:latin typeface="Lato 1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28357" y="4476697"/>
            <a:ext cx="2535210" cy="1340192"/>
            <a:chOff x="0" y="0"/>
            <a:chExt cx="3380280" cy="178692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338028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Imani Olowe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79508"/>
              <a:ext cx="3380280" cy="907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FFF"/>
                  </a:solidFill>
                  <a:latin typeface="Lato 1"/>
                </a:rPr>
                <a:t>Sponsorship Coordinator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29139" y="1930424"/>
            <a:ext cx="575412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2329139" y="1028700"/>
            <a:ext cx="575412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  <a:spcBef>
                <a:spcPct val="0"/>
              </a:spcBef>
            </a:pPr>
            <a:r>
              <a:rPr lang="en-US" sz="4800" spc="240">
                <a:solidFill>
                  <a:srgbClr val="A2000B"/>
                </a:solidFill>
                <a:latin typeface="Lato 2 Bold"/>
              </a:rPr>
              <a:t>MRI LIGHTING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04745" y="5251156"/>
            <a:ext cx="5424203" cy="3524193"/>
            <a:chOff x="0" y="0"/>
            <a:chExt cx="7232271" cy="469892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7232271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VNA -Linear Recessed Grid Luminaire MRI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586789"/>
              <a:ext cx="7232271" cy="3112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Symmetrical or Asymmetrical Lens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2 Foot - 1400 or 2900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4 Foot - 2900 or 5800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6 Foot - 4300 or 8600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8 Foot - 5800 or 11500 Lumens 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Connect for longer runs.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252939" y="2563096"/>
            <a:ext cx="5830328" cy="628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Lato 1 Bold"/>
              </a:rPr>
              <a:t>Non-ferrous Metals</a:t>
            </a: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Lato 1 Bold"/>
              </a:rPr>
              <a:t>Antimicrobial Paint Standard</a:t>
            </a: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Lato 1 Bold"/>
              </a:rPr>
              <a:t>Dimmable</a:t>
            </a: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Lato 1 Bold"/>
              </a:rPr>
              <a:t>80 CRI Standard, 90 CRI Optional</a:t>
            </a:r>
          </a:p>
          <a:p>
            <a:pPr>
              <a:lnSpc>
                <a:spcPts val="4160"/>
              </a:lnSpc>
            </a:pPr>
            <a:endParaRPr lang="en-US" sz="3200" dirty="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Lato 1 Bold"/>
              </a:rPr>
              <a:t>3000K, 3500K, 4000K, &amp; 5000K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0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134" y="376814"/>
            <a:ext cx="17242865" cy="9567286"/>
          </a:xfrm>
          <a:custGeom>
            <a:avLst/>
            <a:gdLst/>
            <a:ahLst/>
            <a:cxnLst/>
            <a:rect l="l" t="t" r="r" b="b"/>
            <a:pathLst>
              <a:path w="16959730" h="9533372">
                <a:moveTo>
                  <a:pt x="0" y="0"/>
                </a:moveTo>
                <a:lnTo>
                  <a:pt x="16959730" y="0"/>
                </a:lnTo>
                <a:lnTo>
                  <a:pt x="16959730" y="9533372"/>
                </a:lnTo>
                <a:lnTo>
                  <a:pt x="0" y="95333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00424" y="4768970"/>
            <a:ext cx="5481040" cy="5177954"/>
            <a:chOff x="0" y="0"/>
            <a:chExt cx="1554452" cy="14684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4451" cy="1468495"/>
            </a:xfrm>
            <a:custGeom>
              <a:avLst/>
              <a:gdLst/>
              <a:ahLst/>
              <a:cxnLst/>
              <a:rect l="l" t="t" r="r" b="b"/>
              <a:pathLst>
                <a:path w="1554451" h="1468495">
                  <a:moveTo>
                    <a:pt x="0" y="0"/>
                  </a:moveTo>
                  <a:lnTo>
                    <a:pt x="1554451" y="0"/>
                  </a:lnTo>
                  <a:lnTo>
                    <a:pt x="1554451" y="1468495"/>
                  </a:lnTo>
                  <a:lnTo>
                    <a:pt x="0" y="1468495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6220904" y="-4617064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28545" y="3425408"/>
            <a:ext cx="5424203" cy="6521516"/>
            <a:chOff x="0" y="0"/>
            <a:chExt cx="1569604" cy="188713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9604" cy="1887134"/>
            </a:xfrm>
            <a:custGeom>
              <a:avLst/>
              <a:gdLst/>
              <a:ahLst/>
              <a:cxnLst/>
              <a:rect l="l" t="t" r="r" b="b"/>
              <a:pathLst>
                <a:path w="1569604" h="1887134">
                  <a:moveTo>
                    <a:pt x="0" y="0"/>
                  </a:moveTo>
                  <a:lnTo>
                    <a:pt x="1569604" y="0"/>
                  </a:lnTo>
                  <a:lnTo>
                    <a:pt x="1569604" y="1887134"/>
                  </a:lnTo>
                  <a:lnTo>
                    <a:pt x="0" y="1887134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699244" y="7486462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9326" y="916069"/>
            <a:ext cx="5423422" cy="3836079"/>
          </a:xfrm>
          <a:custGeom>
            <a:avLst/>
            <a:gdLst/>
            <a:ahLst/>
            <a:cxnLst/>
            <a:rect l="l" t="t" r="r" b="b"/>
            <a:pathLst>
              <a:path w="5423422" h="3836079">
                <a:moveTo>
                  <a:pt x="0" y="0"/>
                </a:moveTo>
                <a:lnTo>
                  <a:pt x="5423423" y="0"/>
                </a:lnTo>
                <a:lnTo>
                  <a:pt x="5423423" y="3836079"/>
                </a:lnTo>
                <a:lnTo>
                  <a:pt x="0" y="38360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400424" y="916069"/>
            <a:ext cx="5481040" cy="3872888"/>
          </a:xfrm>
          <a:custGeom>
            <a:avLst/>
            <a:gdLst/>
            <a:ahLst/>
            <a:cxnLst/>
            <a:rect l="l" t="t" r="r" b="b"/>
            <a:pathLst>
              <a:path w="5481040" h="3872888">
                <a:moveTo>
                  <a:pt x="0" y="0"/>
                </a:moveTo>
                <a:lnTo>
                  <a:pt x="5481040" y="0"/>
                </a:lnTo>
                <a:lnTo>
                  <a:pt x="5481040" y="3872888"/>
                </a:lnTo>
                <a:lnTo>
                  <a:pt x="0" y="38728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588691" y="5222581"/>
            <a:ext cx="5292772" cy="4358583"/>
            <a:chOff x="0" y="-38100"/>
            <a:chExt cx="7057030" cy="581144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8100"/>
              <a:ext cx="7057030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SIPR - Surgical Narrow Recessed Luminaire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78008"/>
              <a:ext cx="7057030" cy="4195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79" lvl="1">
                <a:lnSpc>
                  <a:spcPts val="3119"/>
                </a:lnSpc>
              </a:pPr>
              <a:endParaRPr lang="en-US" sz="2399" dirty="0">
                <a:solidFill>
                  <a:srgbClr val="FFFFFF"/>
                </a:solidFill>
                <a:latin typeface="Lato 1"/>
              </a:endParaRP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2 Foot - 1400 or 2900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4 Foot - 2900 or  5800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6 Foot - 4300 or 8600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8 Foot - 5800 or 11500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Antimicrobial Paint Standard</a:t>
              </a:r>
            </a:p>
            <a:p>
              <a:pPr>
                <a:lnSpc>
                  <a:spcPts val="3119"/>
                </a:lnSpc>
              </a:pPr>
              <a:endParaRPr lang="en-US" sz="2399" dirty="0">
                <a:solidFill>
                  <a:srgbClr val="FFFFFF"/>
                </a:solidFill>
                <a:latin typeface="Lato 1"/>
              </a:endParaRPr>
            </a:p>
            <a:p>
              <a:pPr algn="l">
                <a:lnSpc>
                  <a:spcPts val="3119"/>
                </a:lnSpc>
              </a:pPr>
              <a:endParaRPr lang="en-US" sz="2399" dirty="0">
                <a:solidFill>
                  <a:srgbClr val="FFFFFF"/>
                </a:solidFill>
                <a:latin typeface="Lato 1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28357" y="4476697"/>
            <a:ext cx="2535210" cy="1340192"/>
            <a:chOff x="0" y="0"/>
            <a:chExt cx="3380280" cy="178692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338028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Imani Olowe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79508"/>
              <a:ext cx="3380280" cy="907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FFF"/>
                  </a:solidFill>
                  <a:latin typeface="Lato 1"/>
                </a:rPr>
                <a:t>Sponsorship Coordinator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29139" y="1930424"/>
            <a:ext cx="575412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2329139" y="1028700"/>
            <a:ext cx="5754128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59"/>
              </a:lnSpc>
              <a:spcBef>
                <a:spcPct val="0"/>
              </a:spcBef>
            </a:pPr>
            <a:r>
              <a:rPr lang="en-US" sz="4800" spc="240">
                <a:solidFill>
                  <a:srgbClr val="A2000B"/>
                </a:solidFill>
                <a:latin typeface="Lato 2 Bold"/>
              </a:rPr>
              <a:t>SURGICAL SUITES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03963" y="4762256"/>
            <a:ext cx="5424203" cy="4762714"/>
            <a:chOff x="0" y="-38100"/>
            <a:chExt cx="7232271" cy="6350285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7232271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SUR - Medical Surgical Troffer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586789"/>
              <a:ext cx="7232271" cy="4725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2X2 - 8,000. 10000, or 13000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2X4 - 15000, 16600, or 22000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Smooth Exterior Doorframe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Optional Tamper Resistant Screws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Optional Polycarbonate Diffused Lens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Optional Green LEDs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252939" y="2563096"/>
            <a:ext cx="5830328" cy="4712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IP65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Dimmable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80 CRI Standard, 90 CRI Optional</a:t>
            </a:r>
          </a:p>
          <a:p>
            <a:pPr>
              <a:lnSpc>
                <a:spcPts val="4160"/>
              </a:lnSpc>
            </a:pPr>
            <a:endParaRPr lang="en-US" sz="3200">
              <a:solidFill>
                <a:srgbClr val="000000"/>
              </a:solidFill>
              <a:latin typeface="Lato 1 Bold"/>
            </a:endParaRPr>
          </a:p>
          <a:p>
            <a:pPr marL="690881" lvl="1" indent="-345440">
              <a:lnSpc>
                <a:spcPts val="416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Lato 1 Bold"/>
              </a:rPr>
              <a:t>3000K, 3500K, 4000K, &amp; 5000K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96513" y="4768970"/>
            <a:ext cx="5481040" cy="5446503"/>
            <a:chOff x="0" y="0"/>
            <a:chExt cx="1554452" cy="15446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4451" cy="1544657"/>
            </a:xfrm>
            <a:custGeom>
              <a:avLst/>
              <a:gdLst/>
              <a:ahLst/>
              <a:cxnLst/>
              <a:rect l="l" t="t" r="r" b="b"/>
              <a:pathLst>
                <a:path w="1554451" h="1544657">
                  <a:moveTo>
                    <a:pt x="0" y="0"/>
                  </a:moveTo>
                  <a:lnTo>
                    <a:pt x="1554451" y="0"/>
                  </a:lnTo>
                  <a:lnTo>
                    <a:pt x="1554451" y="1544657"/>
                  </a:lnTo>
                  <a:lnTo>
                    <a:pt x="0" y="1544657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-6220904" y="-4617064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24635" y="4768970"/>
            <a:ext cx="5424203" cy="5446503"/>
            <a:chOff x="0" y="0"/>
            <a:chExt cx="1569604" cy="15760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9604" cy="1576057"/>
            </a:xfrm>
            <a:custGeom>
              <a:avLst/>
              <a:gdLst/>
              <a:ahLst/>
              <a:cxnLst/>
              <a:rect l="l" t="t" r="r" b="b"/>
              <a:pathLst>
                <a:path w="1569604" h="1576057">
                  <a:moveTo>
                    <a:pt x="0" y="0"/>
                  </a:moveTo>
                  <a:lnTo>
                    <a:pt x="1569604" y="0"/>
                  </a:lnTo>
                  <a:lnTo>
                    <a:pt x="1569604" y="1576057"/>
                  </a:lnTo>
                  <a:lnTo>
                    <a:pt x="0" y="1576057"/>
                  </a:lnTo>
                  <a:close/>
                </a:path>
              </a:pathLst>
            </a:custGeom>
            <a:solidFill>
              <a:srgbClr val="BD031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2699244" y="7486462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1"/>
                </a:lnTo>
                <a:lnTo>
                  <a:pt x="0" y="7743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29326" y="934619"/>
            <a:ext cx="5424203" cy="3834351"/>
          </a:xfrm>
          <a:custGeom>
            <a:avLst/>
            <a:gdLst/>
            <a:ahLst/>
            <a:cxnLst/>
            <a:rect l="l" t="t" r="r" b="b"/>
            <a:pathLst>
              <a:path w="5424203" h="3834351">
                <a:moveTo>
                  <a:pt x="0" y="0"/>
                </a:moveTo>
                <a:lnTo>
                  <a:pt x="5424204" y="0"/>
                </a:lnTo>
                <a:lnTo>
                  <a:pt x="5424204" y="3834351"/>
                </a:lnTo>
                <a:lnTo>
                  <a:pt x="0" y="3834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96513" y="1076010"/>
            <a:ext cx="5484950" cy="3692960"/>
          </a:xfrm>
          <a:custGeom>
            <a:avLst/>
            <a:gdLst/>
            <a:ahLst/>
            <a:cxnLst/>
            <a:rect l="l" t="t" r="r" b="b"/>
            <a:pathLst>
              <a:path w="5484950" h="3692960">
                <a:moveTo>
                  <a:pt x="0" y="0"/>
                </a:moveTo>
                <a:lnTo>
                  <a:pt x="5484951" y="0"/>
                </a:lnTo>
                <a:lnTo>
                  <a:pt x="5484951" y="3692960"/>
                </a:lnTo>
                <a:lnTo>
                  <a:pt x="0" y="36929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2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588691" y="5178718"/>
            <a:ext cx="5292772" cy="3165949"/>
            <a:chOff x="0" y="-38100"/>
            <a:chExt cx="7057030" cy="422126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8100"/>
              <a:ext cx="7057030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FFFFFF"/>
                  </a:solidFill>
                  <a:latin typeface="Lato 1 Bold"/>
                </a:rPr>
                <a:t>TUCM - Under Cabinet </a:t>
              </a:r>
              <a:r>
                <a:rPr lang="en-US" sz="3200" dirty="0" err="1">
                  <a:solidFill>
                    <a:srgbClr val="FFFFFF"/>
                  </a:solidFill>
                  <a:latin typeface="Lato 1 Bold"/>
                </a:rPr>
                <a:t>Lightng</a:t>
              </a:r>
              <a:endParaRPr lang="en-US" sz="3200" dirty="0">
                <a:solidFill>
                  <a:srgbClr val="FFFFFF"/>
                </a:solidFill>
                <a:latin typeface="Lato 1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78008"/>
              <a:ext cx="7057030" cy="2605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1’ – 4’ Length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Up to 4900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80 CRI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 dirty="0">
                  <a:solidFill>
                    <a:srgbClr val="FFFFFF"/>
                  </a:solidFill>
                  <a:latin typeface="Lato 1"/>
                </a:rPr>
                <a:t>Antimicrobial Paint Standard</a:t>
              </a:r>
            </a:p>
            <a:p>
              <a:pPr algn="l">
                <a:lnSpc>
                  <a:spcPts val="3119"/>
                </a:lnSpc>
              </a:pPr>
              <a:endParaRPr lang="en-US" sz="2399" dirty="0">
                <a:solidFill>
                  <a:srgbClr val="FFFFFF"/>
                </a:solidFill>
                <a:latin typeface="Lato 1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28357" y="4476697"/>
            <a:ext cx="2535210" cy="1340192"/>
            <a:chOff x="0" y="0"/>
            <a:chExt cx="3380280" cy="178692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38100"/>
              <a:ext cx="3380280" cy="6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Imani Olowe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879508"/>
              <a:ext cx="3380280" cy="9074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73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FFFFFF"/>
                  </a:solidFill>
                  <a:latin typeface="Lato 1"/>
                </a:rPr>
                <a:t>Sponsorship Coordinator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2329139" y="1930424"/>
            <a:ext cx="5754128" cy="45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12329139" y="1028700"/>
            <a:ext cx="5754128" cy="361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spc="240">
                <a:solidFill>
                  <a:srgbClr val="A2000B"/>
                </a:solidFill>
                <a:latin typeface="Lato 2 Bold"/>
              </a:rPr>
              <a:t>GENERAL LIGHTING</a:t>
            </a:r>
          </a:p>
          <a:p>
            <a:pPr>
              <a:lnSpc>
                <a:spcPts val="5759"/>
              </a:lnSpc>
            </a:pPr>
            <a:endParaRPr lang="en-US" sz="4800" spc="240">
              <a:solidFill>
                <a:srgbClr val="A2000B"/>
              </a:solidFill>
              <a:latin typeface="Lato 2 Bold"/>
            </a:endParaRPr>
          </a:p>
          <a:p>
            <a:pPr>
              <a:lnSpc>
                <a:spcPts val="5759"/>
              </a:lnSpc>
            </a:pPr>
            <a:endParaRPr lang="en-US" sz="4800" spc="240">
              <a:solidFill>
                <a:srgbClr val="A2000B"/>
              </a:solidFill>
              <a:latin typeface="Lato 2 Bold"/>
            </a:endParaRPr>
          </a:p>
          <a:p>
            <a:pPr marL="0" lvl="0" indent="0" algn="l">
              <a:lnSpc>
                <a:spcPts val="5759"/>
              </a:lnSpc>
              <a:spcBef>
                <a:spcPct val="0"/>
              </a:spcBef>
            </a:pPr>
            <a:r>
              <a:rPr lang="en-US" sz="4800" spc="240">
                <a:solidFill>
                  <a:srgbClr val="A2000B"/>
                </a:solidFill>
                <a:latin typeface="Lato 2 Bold"/>
              </a:rPr>
              <a:t>TASK LIGHTING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29326" y="5207293"/>
            <a:ext cx="5424203" cy="4305243"/>
            <a:chOff x="0" y="0"/>
            <a:chExt cx="7232271" cy="574032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7232271" cy="1380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16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Lato 1 Bold"/>
                </a:rPr>
                <a:t>VNG - Linear Recessed Grid Luminaire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586789"/>
              <a:ext cx="7232271" cy="4153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Symmetrical or Asymmetrical Options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2 Foot - 1400 or 2900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4 Foot - 2900 or 5800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6 Foot - 4300 or 8600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8 Foot - 5800 or 11500 Lumens</a:t>
              </a:r>
            </a:p>
            <a:p>
              <a:pPr marL="518158" lvl="1" indent="-259079">
                <a:lnSpc>
                  <a:spcPts val="3119"/>
                </a:lnSpc>
                <a:buFont typeface="Arial"/>
                <a:buChar char="•"/>
              </a:pPr>
              <a:r>
                <a:rPr lang="en-US" sz="2399">
                  <a:solidFill>
                    <a:srgbClr val="FFFFFF"/>
                  </a:solidFill>
                  <a:latin typeface="Lato 1"/>
                </a:rPr>
                <a:t>Fixtures accept various lenses, can be connected for continuous runs.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071967"/>
            <a:ext cx="18288000" cy="1167590"/>
            <a:chOff x="0" y="0"/>
            <a:chExt cx="4816593" cy="3075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7513"/>
            </a:xfrm>
            <a:custGeom>
              <a:avLst/>
              <a:gdLst/>
              <a:ahLst/>
              <a:cxnLst/>
              <a:rect l="l" t="t" r="r" b="b"/>
              <a:pathLst>
                <a:path w="4816592" h="307513">
                  <a:moveTo>
                    <a:pt x="0" y="0"/>
                  </a:moveTo>
                  <a:lnTo>
                    <a:pt x="4816592" y="0"/>
                  </a:lnTo>
                  <a:lnTo>
                    <a:pt x="4816592" y="307513"/>
                  </a:lnTo>
                  <a:lnTo>
                    <a:pt x="0" y="307513"/>
                  </a:lnTo>
                  <a:close/>
                </a:path>
              </a:pathLst>
            </a:custGeom>
            <a:solidFill>
              <a:srgbClr val="DBDCDE">
                <a:alpha val="19608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355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332128" y="5071967"/>
            <a:ext cx="1232381" cy="1167590"/>
          </a:xfrm>
          <a:custGeom>
            <a:avLst/>
            <a:gdLst/>
            <a:ahLst/>
            <a:cxnLst/>
            <a:rect l="l" t="t" r="r" b="b"/>
            <a:pathLst>
              <a:path w="1232381" h="1167590">
                <a:moveTo>
                  <a:pt x="0" y="0"/>
                </a:moveTo>
                <a:lnTo>
                  <a:pt x="1232381" y="0"/>
                </a:lnTo>
                <a:lnTo>
                  <a:pt x="1232381" y="1167590"/>
                </a:lnTo>
                <a:lnTo>
                  <a:pt x="0" y="1167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8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724108" y="5405120"/>
            <a:ext cx="448421" cy="501284"/>
          </a:xfrm>
          <a:custGeom>
            <a:avLst/>
            <a:gdLst/>
            <a:ahLst/>
            <a:cxnLst/>
            <a:rect l="l" t="t" r="r" b="b"/>
            <a:pathLst>
              <a:path w="448421" h="501284">
                <a:moveTo>
                  <a:pt x="0" y="0"/>
                </a:moveTo>
                <a:lnTo>
                  <a:pt x="448421" y="0"/>
                </a:lnTo>
                <a:lnTo>
                  <a:pt x="448421" y="501284"/>
                </a:lnTo>
                <a:lnTo>
                  <a:pt x="0" y="50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451667" y="5071967"/>
            <a:ext cx="1232381" cy="1167590"/>
          </a:xfrm>
          <a:custGeom>
            <a:avLst/>
            <a:gdLst/>
            <a:ahLst/>
            <a:cxnLst/>
            <a:rect l="l" t="t" r="r" b="b"/>
            <a:pathLst>
              <a:path w="1232381" h="1167590">
                <a:moveTo>
                  <a:pt x="0" y="0"/>
                </a:moveTo>
                <a:lnTo>
                  <a:pt x="1232381" y="0"/>
                </a:lnTo>
                <a:lnTo>
                  <a:pt x="1232381" y="1167590"/>
                </a:lnTo>
                <a:lnTo>
                  <a:pt x="0" y="11675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68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636278" y="5071967"/>
            <a:ext cx="1232381" cy="1167590"/>
          </a:xfrm>
          <a:custGeom>
            <a:avLst/>
            <a:gdLst/>
            <a:ahLst/>
            <a:cxnLst/>
            <a:rect l="l" t="t" r="r" b="b"/>
            <a:pathLst>
              <a:path w="1232381" h="1167590">
                <a:moveTo>
                  <a:pt x="0" y="0"/>
                </a:moveTo>
                <a:lnTo>
                  <a:pt x="1232381" y="0"/>
                </a:lnTo>
                <a:lnTo>
                  <a:pt x="1232381" y="1167590"/>
                </a:lnTo>
                <a:lnTo>
                  <a:pt x="0" y="1167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68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48261" y="5071967"/>
            <a:ext cx="1232381" cy="1167590"/>
          </a:xfrm>
          <a:custGeom>
            <a:avLst/>
            <a:gdLst/>
            <a:ahLst/>
            <a:cxnLst/>
            <a:rect l="l" t="t" r="r" b="b"/>
            <a:pathLst>
              <a:path w="1232381" h="1167590">
                <a:moveTo>
                  <a:pt x="0" y="0"/>
                </a:moveTo>
                <a:lnTo>
                  <a:pt x="1232381" y="0"/>
                </a:lnTo>
                <a:lnTo>
                  <a:pt x="1232381" y="1167590"/>
                </a:lnTo>
                <a:lnTo>
                  <a:pt x="0" y="11675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686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V="1">
            <a:off x="-576985" y="9650874"/>
            <a:ext cx="1153969" cy="636126"/>
          </a:xfrm>
          <a:custGeom>
            <a:avLst/>
            <a:gdLst/>
            <a:ahLst/>
            <a:cxnLst/>
            <a:rect l="l" t="t" r="r" b="b"/>
            <a:pathLst>
              <a:path w="1153969" h="636126">
                <a:moveTo>
                  <a:pt x="0" y="636126"/>
                </a:moveTo>
                <a:lnTo>
                  <a:pt x="1153970" y="636126"/>
                </a:lnTo>
                <a:lnTo>
                  <a:pt x="1153970" y="0"/>
                </a:lnTo>
                <a:lnTo>
                  <a:pt x="0" y="0"/>
                </a:lnTo>
                <a:lnTo>
                  <a:pt x="0" y="636126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V="1">
            <a:off x="17711015" y="9650874"/>
            <a:ext cx="1153969" cy="636126"/>
          </a:xfrm>
          <a:custGeom>
            <a:avLst/>
            <a:gdLst/>
            <a:ahLst/>
            <a:cxnLst/>
            <a:rect l="l" t="t" r="r" b="b"/>
            <a:pathLst>
              <a:path w="1153969" h="636126">
                <a:moveTo>
                  <a:pt x="0" y="636126"/>
                </a:moveTo>
                <a:lnTo>
                  <a:pt x="1153970" y="636126"/>
                </a:lnTo>
                <a:lnTo>
                  <a:pt x="1153970" y="0"/>
                </a:lnTo>
                <a:lnTo>
                  <a:pt x="0" y="0"/>
                </a:lnTo>
                <a:lnTo>
                  <a:pt x="0" y="636126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17230938" y="1304497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0"/>
                </a:moveTo>
                <a:lnTo>
                  <a:pt x="1399693" y="0"/>
                </a:lnTo>
                <a:lnTo>
                  <a:pt x="1399693" y="771581"/>
                </a:lnTo>
                <a:lnTo>
                  <a:pt x="0" y="7715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5400000" flipV="1">
            <a:off x="-314056" y="1304497"/>
            <a:ext cx="1399693" cy="771581"/>
          </a:xfrm>
          <a:custGeom>
            <a:avLst/>
            <a:gdLst/>
            <a:ahLst/>
            <a:cxnLst/>
            <a:rect l="l" t="t" r="r" b="b"/>
            <a:pathLst>
              <a:path w="1399693" h="771581">
                <a:moveTo>
                  <a:pt x="0" y="771581"/>
                </a:moveTo>
                <a:lnTo>
                  <a:pt x="1399693" y="771581"/>
                </a:lnTo>
                <a:lnTo>
                  <a:pt x="1399693" y="0"/>
                </a:lnTo>
                <a:lnTo>
                  <a:pt x="0" y="0"/>
                </a:lnTo>
                <a:lnTo>
                  <a:pt x="0" y="771581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6867733" y="5441083"/>
            <a:ext cx="465321" cy="465321"/>
          </a:xfrm>
          <a:custGeom>
            <a:avLst/>
            <a:gdLst/>
            <a:ahLst/>
            <a:cxnLst/>
            <a:rect l="l" t="t" r="r" b="b"/>
            <a:pathLst>
              <a:path w="465321" h="465321">
                <a:moveTo>
                  <a:pt x="0" y="0"/>
                </a:moveTo>
                <a:lnTo>
                  <a:pt x="465321" y="0"/>
                </a:lnTo>
                <a:lnTo>
                  <a:pt x="465321" y="465321"/>
                </a:lnTo>
                <a:lnTo>
                  <a:pt x="0" y="46532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0960648" y="5402659"/>
            <a:ext cx="528519" cy="503745"/>
            <a:chOff x="0" y="0"/>
            <a:chExt cx="812800" cy="7747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E971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28600" y="190500"/>
              <a:ext cx="355600" cy="41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226456" y="5405120"/>
            <a:ext cx="528519" cy="462454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DE0F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25400"/>
              <a:ext cx="660400" cy="609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933788" y="6689806"/>
            <a:ext cx="2029062" cy="1243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VANTAGE LIGHTING OPENS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32128" y="4342353"/>
            <a:ext cx="1232381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1997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016188" y="6689806"/>
            <a:ext cx="2168412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VANTAGE STARTS PRODUCING vHEALTH DOWNLIGHTS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451667" y="4342353"/>
            <a:ext cx="1232381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2019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41999" y="6689806"/>
            <a:ext cx="1954640" cy="2082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IN JANUARY SAYLITE ACQUIRES VANTAGE LIGHTING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0660820" y="4342353"/>
            <a:ext cx="1232381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2023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456431" y="6689806"/>
            <a:ext cx="2126663" cy="166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IN AUGUST vHEALTH STARTS PRODUCTION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74525" y="4342353"/>
            <a:ext cx="1232381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Varela Round"/>
              </a:rPr>
              <a:t>2023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740069" y="1408530"/>
            <a:ext cx="6807862" cy="1094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FFFF"/>
                </a:solidFill>
                <a:latin typeface="Varela Round"/>
              </a:rPr>
              <a:t>A Brief History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129469" y="1114425"/>
            <a:ext cx="2831179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Varela Round"/>
              </a:rPr>
              <a:t>vHEALTH LIGHTING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03489" y="5311756"/>
            <a:ext cx="5903996" cy="585064"/>
            <a:chOff x="0" y="0"/>
            <a:chExt cx="812800" cy="805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0545"/>
            </a:xfrm>
            <a:custGeom>
              <a:avLst/>
              <a:gdLst/>
              <a:ahLst/>
              <a:cxnLst/>
              <a:rect l="l" t="t" r="r" b="b"/>
              <a:pathLst>
                <a:path w="812800" h="80545">
                  <a:moveTo>
                    <a:pt x="32783" y="0"/>
                  </a:moveTo>
                  <a:lnTo>
                    <a:pt x="780017" y="0"/>
                  </a:lnTo>
                  <a:cubicBezTo>
                    <a:pt x="798123" y="0"/>
                    <a:pt x="812800" y="14677"/>
                    <a:pt x="812800" y="32783"/>
                  </a:cubicBezTo>
                  <a:lnTo>
                    <a:pt x="812800" y="47763"/>
                  </a:lnTo>
                  <a:cubicBezTo>
                    <a:pt x="812800" y="65868"/>
                    <a:pt x="798123" y="80545"/>
                    <a:pt x="780017" y="80545"/>
                  </a:cubicBezTo>
                  <a:lnTo>
                    <a:pt x="32783" y="80545"/>
                  </a:lnTo>
                  <a:cubicBezTo>
                    <a:pt x="14677" y="80545"/>
                    <a:pt x="0" y="65868"/>
                    <a:pt x="0" y="47763"/>
                  </a:cubicBezTo>
                  <a:lnTo>
                    <a:pt x="0" y="32783"/>
                  </a:lnTo>
                  <a:cubicBezTo>
                    <a:pt x="0" y="14677"/>
                    <a:pt x="14677" y="0"/>
                    <a:pt x="32783" y="0"/>
                  </a:cubicBezTo>
                  <a:close/>
                </a:path>
              </a:pathLst>
            </a:custGeom>
            <a:solidFill>
              <a:srgbClr val="BC18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11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03489" y="6203061"/>
            <a:ext cx="5903996" cy="585064"/>
            <a:chOff x="0" y="0"/>
            <a:chExt cx="812800" cy="805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0545"/>
            </a:xfrm>
            <a:custGeom>
              <a:avLst/>
              <a:gdLst/>
              <a:ahLst/>
              <a:cxnLst/>
              <a:rect l="l" t="t" r="r" b="b"/>
              <a:pathLst>
                <a:path w="812800" h="80545">
                  <a:moveTo>
                    <a:pt x="32783" y="0"/>
                  </a:moveTo>
                  <a:lnTo>
                    <a:pt x="780017" y="0"/>
                  </a:lnTo>
                  <a:cubicBezTo>
                    <a:pt x="798123" y="0"/>
                    <a:pt x="812800" y="14677"/>
                    <a:pt x="812800" y="32783"/>
                  </a:cubicBezTo>
                  <a:lnTo>
                    <a:pt x="812800" y="47763"/>
                  </a:lnTo>
                  <a:cubicBezTo>
                    <a:pt x="812800" y="65868"/>
                    <a:pt x="798123" y="80545"/>
                    <a:pt x="780017" y="80545"/>
                  </a:cubicBezTo>
                  <a:lnTo>
                    <a:pt x="32783" y="80545"/>
                  </a:lnTo>
                  <a:cubicBezTo>
                    <a:pt x="14677" y="80545"/>
                    <a:pt x="0" y="65868"/>
                    <a:pt x="0" y="47763"/>
                  </a:cubicBezTo>
                  <a:lnTo>
                    <a:pt x="0" y="32783"/>
                  </a:lnTo>
                  <a:cubicBezTo>
                    <a:pt x="0" y="14677"/>
                    <a:pt x="14677" y="0"/>
                    <a:pt x="32783" y="0"/>
                  </a:cubicBezTo>
                  <a:close/>
                </a:path>
              </a:pathLst>
            </a:custGeom>
            <a:solidFill>
              <a:srgbClr val="BC18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11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403489" y="7078611"/>
            <a:ext cx="5903996" cy="585064"/>
            <a:chOff x="0" y="0"/>
            <a:chExt cx="812800" cy="805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0545"/>
            </a:xfrm>
            <a:custGeom>
              <a:avLst/>
              <a:gdLst/>
              <a:ahLst/>
              <a:cxnLst/>
              <a:rect l="l" t="t" r="r" b="b"/>
              <a:pathLst>
                <a:path w="812800" h="80545">
                  <a:moveTo>
                    <a:pt x="32783" y="0"/>
                  </a:moveTo>
                  <a:lnTo>
                    <a:pt x="780017" y="0"/>
                  </a:lnTo>
                  <a:cubicBezTo>
                    <a:pt x="798123" y="0"/>
                    <a:pt x="812800" y="14677"/>
                    <a:pt x="812800" y="32783"/>
                  </a:cubicBezTo>
                  <a:lnTo>
                    <a:pt x="812800" y="47763"/>
                  </a:lnTo>
                  <a:cubicBezTo>
                    <a:pt x="812800" y="65868"/>
                    <a:pt x="798123" y="80545"/>
                    <a:pt x="780017" y="80545"/>
                  </a:cubicBezTo>
                  <a:lnTo>
                    <a:pt x="32783" y="80545"/>
                  </a:lnTo>
                  <a:cubicBezTo>
                    <a:pt x="14677" y="80545"/>
                    <a:pt x="0" y="65868"/>
                    <a:pt x="0" y="47763"/>
                  </a:cubicBezTo>
                  <a:lnTo>
                    <a:pt x="0" y="32783"/>
                  </a:lnTo>
                  <a:cubicBezTo>
                    <a:pt x="0" y="14677"/>
                    <a:pt x="14677" y="0"/>
                    <a:pt x="32783" y="0"/>
                  </a:cubicBezTo>
                  <a:close/>
                </a:path>
              </a:pathLst>
            </a:custGeom>
            <a:solidFill>
              <a:srgbClr val="BC18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11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03489" y="7955183"/>
            <a:ext cx="5903996" cy="585064"/>
            <a:chOff x="0" y="0"/>
            <a:chExt cx="812800" cy="805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0545"/>
            </a:xfrm>
            <a:custGeom>
              <a:avLst/>
              <a:gdLst/>
              <a:ahLst/>
              <a:cxnLst/>
              <a:rect l="l" t="t" r="r" b="b"/>
              <a:pathLst>
                <a:path w="812800" h="80545">
                  <a:moveTo>
                    <a:pt x="32783" y="0"/>
                  </a:moveTo>
                  <a:lnTo>
                    <a:pt x="780017" y="0"/>
                  </a:lnTo>
                  <a:cubicBezTo>
                    <a:pt x="798123" y="0"/>
                    <a:pt x="812800" y="14677"/>
                    <a:pt x="812800" y="32783"/>
                  </a:cubicBezTo>
                  <a:lnTo>
                    <a:pt x="812800" y="47763"/>
                  </a:lnTo>
                  <a:cubicBezTo>
                    <a:pt x="812800" y="65868"/>
                    <a:pt x="798123" y="80545"/>
                    <a:pt x="780017" y="80545"/>
                  </a:cubicBezTo>
                  <a:lnTo>
                    <a:pt x="32783" y="80545"/>
                  </a:lnTo>
                  <a:cubicBezTo>
                    <a:pt x="14677" y="80545"/>
                    <a:pt x="0" y="65868"/>
                    <a:pt x="0" y="47763"/>
                  </a:cubicBezTo>
                  <a:lnTo>
                    <a:pt x="0" y="32783"/>
                  </a:lnTo>
                  <a:cubicBezTo>
                    <a:pt x="0" y="14677"/>
                    <a:pt x="14677" y="0"/>
                    <a:pt x="32783" y="0"/>
                  </a:cubicBezTo>
                  <a:close/>
                </a:path>
              </a:pathLst>
            </a:custGeom>
            <a:solidFill>
              <a:srgbClr val="BC18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118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02604" y="5211565"/>
            <a:ext cx="785447" cy="78544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000B"/>
            </a:solidFill>
            <a:ln w="66675" cap="sq">
              <a:solidFill>
                <a:srgbClr val="FFB23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138946" y="5418101"/>
            <a:ext cx="312764" cy="381419"/>
          </a:xfrm>
          <a:custGeom>
            <a:avLst/>
            <a:gdLst/>
            <a:ahLst/>
            <a:cxnLst/>
            <a:rect l="l" t="t" r="r" b="b"/>
            <a:pathLst>
              <a:path w="312764" h="381419">
                <a:moveTo>
                  <a:pt x="0" y="0"/>
                </a:moveTo>
                <a:lnTo>
                  <a:pt x="312763" y="0"/>
                </a:lnTo>
                <a:lnTo>
                  <a:pt x="312763" y="381419"/>
                </a:lnTo>
                <a:lnTo>
                  <a:pt x="0" y="3814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902604" y="6102869"/>
            <a:ext cx="785447" cy="78544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000B"/>
            </a:solidFill>
            <a:ln w="66675" cap="sq">
              <a:solidFill>
                <a:srgbClr val="FFB23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117551" y="6378038"/>
            <a:ext cx="355553" cy="235109"/>
          </a:xfrm>
          <a:custGeom>
            <a:avLst/>
            <a:gdLst/>
            <a:ahLst/>
            <a:cxnLst/>
            <a:rect l="l" t="t" r="r" b="b"/>
            <a:pathLst>
              <a:path w="355553" h="235109">
                <a:moveTo>
                  <a:pt x="0" y="0"/>
                </a:moveTo>
                <a:lnTo>
                  <a:pt x="355553" y="0"/>
                </a:lnTo>
                <a:lnTo>
                  <a:pt x="355553" y="235110"/>
                </a:lnTo>
                <a:lnTo>
                  <a:pt x="0" y="2351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902604" y="6994174"/>
            <a:ext cx="785447" cy="78544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000B"/>
            </a:solidFill>
            <a:ln w="66675" cap="sq">
              <a:solidFill>
                <a:srgbClr val="FFB23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117551" y="7210822"/>
            <a:ext cx="355553" cy="355553"/>
          </a:xfrm>
          <a:custGeom>
            <a:avLst/>
            <a:gdLst/>
            <a:ahLst/>
            <a:cxnLst/>
            <a:rect l="l" t="t" r="r" b="b"/>
            <a:pathLst>
              <a:path w="355553" h="355553">
                <a:moveTo>
                  <a:pt x="0" y="0"/>
                </a:moveTo>
                <a:lnTo>
                  <a:pt x="355553" y="0"/>
                </a:lnTo>
                <a:lnTo>
                  <a:pt x="355553" y="355553"/>
                </a:lnTo>
                <a:lnTo>
                  <a:pt x="0" y="3555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902604" y="7885478"/>
            <a:ext cx="785447" cy="78544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2000B"/>
            </a:solidFill>
            <a:ln w="66675" cap="sq">
              <a:solidFill>
                <a:srgbClr val="FFB23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2173587" y="8097175"/>
            <a:ext cx="243482" cy="362055"/>
          </a:xfrm>
          <a:custGeom>
            <a:avLst/>
            <a:gdLst/>
            <a:ahLst/>
            <a:cxnLst/>
            <a:rect l="l" t="t" r="r" b="b"/>
            <a:pathLst>
              <a:path w="243482" h="362055">
                <a:moveTo>
                  <a:pt x="0" y="0"/>
                </a:moveTo>
                <a:lnTo>
                  <a:pt x="243481" y="0"/>
                </a:lnTo>
                <a:lnTo>
                  <a:pt x="243481" y="362054"/>
                </a:lnTo>
                <a:lnTo>
                  <a:pt x="0" y="362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1145982" y="-151261"/>
            <a:ext cx="7142018" cy="10589522"/>
            <a:chOff x="0" y="0"/>
            <a:chExt cx="5630329" cy="834812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630291" cy="8348091"/>
            </a:xfrm>
            <a:custGeom>
              <a:avLst/>
              <a:gdLst/>
              <a:ahLst/>
              <a:cxnLst/>
              <a:rect l="l" t="t" r="r" b="b"/>
              <a:pathLst>
                <a:path w="5630291" h="8348091">
                  <a:moveTo>
                    <a:pt x="5630291" y="0"/>
                  </a:moveTo>
                  <a:lnTo>
                    <a:pt x="237109" y="76200"/>
                  </a:lnTo>
                  <a:lnTo>
                    <a:pt x="897509" y="1591691"/>
                  </a:lnTo>
                  <a:lnTo>
                    <a:pt x="279400" y="2937891"/>
                  </a:lnTo>
                  <a:lnTo>
                    <a:pt x="101600" y="3149600"/>
                  </a:lnTo>
                  <a:lnTo>
                    <a:pt x="0" y="4038600"/>
                  </a:lnTo>
                  <a:lnTo>
                    <a:pt x="279400" y="5096891"/>
                  </a:lnTo>
                  <a:lnTo>
                    <a:pt x="677291" y="7027291"/>
                  </a:lnTo>
                  <a:lnTo>
                    <a:pt x="592582" y="7509891"/>
                  </a:lnTo>
                  <a:lnTo>
                    <a:pt x="744982" y="8348091"/>
                  </a:lnTo>
                  <a:lnTo>
                    <a:pt x="5630291" y="8348091"/>
                  </a:lnTo>
                  <a:lnTo>
                    <a:pt x="5630291" y="0"/>
                  </a:lnTo>
                  <a:close/>
                </a:path>
              </a:pathLst>
            </a:custGeom>
            <a:blipFill>
              <a:blip r:embed="rId10"/>
              <a:stretch>
                <a:fillRect l="-61203" r="-612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rot="-189549">
            <a:off x="9789357" y="-412417"/>
            <a:ext cx="5568606" cy="11785410"/>
          </a:xfrm>
          <a:custGeom>
            <a:avLst/>
            <a:gdLst/>
            <a:ahLst/>
            <a:cxnLst/>
            <a:rect l="l" t="t" r="r" b="b"/>
            <a:pathLst>
              <a:path w="5568606" h="11785410">
                <a:moveTo>
                  <a:pt x="0" y="0"/>
                </a:moveTo>
                <a:lnTo>
                  <a:pt x="5568607" y="0"/>
                </a:lnTo>
                <a:lnTo>
                  <a:pt x="5568607" y="11785410"/>
                </a:lnTo>
                <a:lnTo>
                  <a:pt x="0" y="11785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2325822" y="1189128"/>
            <a:ext cx="4782337" cy="9230083"/>
          </a:xfrm>
          <a:custGeom>
            <a:avLst/>
            <a:gdLst/>
            <a:ahLst/>
            <a:cxnLst/>
            <a:rect l="l" t="t" r="r" b="b"/>
            <a:pathLst>
              <a:path w="4782337" h="9230083">
                <a:moveTo>
                  <a:pt x="0" y="0"/>
                </a:moveTo>
                <a:lnTo>
                  <a:pt x="4782337" y="0"/>
                </a:lnTo>
                <a:lnTo>
                  <a:pt x="4782337" y="9230083"/>
                </a:lnTo>
                <a:lnTo>
                  <a:pt x="0" y="92300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2848526" y="5437632"/>
            <a:ext cx="2912555" cy="34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  <a:spcBef>
                <a:spcPct val="0"/>
              </a:spcBef>
            </a:pPr>
            <a:r>
              <a:rPr lang="en-US" sz="2616" dirty="0">
                <a:solidFill>
                  <a:srgbClr val="FFFFFF"/>
                </a:solidFill>
                <a:latin typeface="Poppins"/>
              </a:rPr>
              <a:t>(860) 564 - 4512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848526" y="6328936"/>
            <a:ext cx="5159978" cy="344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  <a:spcBef>
                <a:spcPct val="0"/>
              </a:spcBef>
            </a:pPr>
            <a:r>
              <a:rPr lang="en-US" sz="2616" dirty="0">
                <a:solidFill>
                  <a:srgbClr val="FFFFFF"/>
                </a:solidFill>
                <a:latin typeface="Poppins"/>
              </a:rPr>
              <a:t>sales@vhealthlighting.com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848526" y="7204486"/>
            <a:ext cx="4873881" cy="36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  <a:spcBef>
                <a:spcPct val="0"/>
              </a:spcBef>
            </a:pPr>
            <a:r>
              <a:rPr lang="en-US" sz="2616">
                <a:solidFill>
                  <a:srgbClr val="FFFFFF"/>
                </a:solidFill>
                <a:latin typeface="Poppins"/>
              </a:rPr>
              <a:t>vhealthlighting.com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8554" y="8081058"/>
            <a:ext cx="4923853" cy="36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6"/>
              </a:lnSpc>
              <a:spcBef>
                <a:spcPct val="0"/>
              </a:spcBef>
            </a:pPr>
            <a:r>
              <a:rPr lang="en-US" sz="2616">
                <a:solidFill>
                  <a:srgbClr val="FFFFFF"/>
                </a:solidFill>
                <a:latin typeface="Poppins"/>
              </a:rPr>
              <a:t>Service@VantageLtg.com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2403489" y="4361632"/>
            <a:ext cx="5903996" cy="793110"/>
            <a:chOff x="0" y="0"/>
            <a:chExt cx="812800" cy="10918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812800" cy="109187"/>
            </a:xfrm>
            <a:custGeom>
              <a:avLst/>
              <a:gdLst/>
              <a:ahLst/>
              <a:cxnLst/>
              <a:rect l="l" t="t" r="r" b="b"/>
              <a:pathLst>
                <a:path w="812800" h="109187">
                  <a:moveTo>
                    <a:pt x="32783" y="0"/>
                  </a:moveTo>
                  <a:lnTo>
                    <a:pt x="780017" y="0"/>
                  </a:lnTo>
                  <a:cubicBezTo>
                    <a:pt x="798123" y="0"/>
                    <a:pt x="812800" y="14677"/>
                    <a:pt x="812800" y="32783"/>
                  </a:cubicBezTo>
                  <a:lnTo>
                    <a:pt x="812800" y="76404"/>
                  </a:lnTo>
                  <a:cubicBezTo>
                    <a:pt x="812800" y="94510"/>
                    <a:pt x="798123" y="109187"/>
                    <a:pt x="780017" y="109187"/>
                  </a:cubicBezTo>
                  <a:lnTo>
                    <a:pt x="32783" y="109187"/>
                  </a:lnTo>
                  <a:cubicBezTo>
                    <a:pt x="14677" y="109187"/>
                    <a:pt x="0" y="94510"/>
                    <a:pt x="0" y="76404"/>
                  </a:cubicBezTo>
                  <a:lnTo>
                    <a:pt x="0" y="32783"/>
                  </a:lnTo>
                  <a:cubicBezTo>
                    <a:pt x="0" y="14677"/>
                    <a:pt x="14677" y="0"/>
                    <a:pt x="32783" y="0"/>
                  </a:cubicBezTo>
                  <a:close/>
                </a:path>
              </a:pathLst>
            </a:custGeom>
            <a:solidFill>
              <a:srgbClr val="BC18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76200"/>
              <a:ext cx="812800" cy="185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3779"/>
                </a:lnSpc>
              </a:pPr>
              <a:endParaRPr lang="en-US" sz="2699" dirty="0">
                <a:solidFill>
                  <a:srgbClr val="FFFFFF"/>
                </a:solidFill>
                <a:latin typeface="Poppins"/>
              </a:endParaRPr>
            </a:p>
            <a:p>
              <a:pPr>
                <a:lnSpc>
                  <a:spcPts val="3779"/>
                </a:lnSpc>
              </a:pPr>
              <a:r>
                <a:rPr lang="en-US" sz="2699" dirty="0">
                  <a:solidFill>
                    <a:srgbClr val="FFFFFF"/>
                  </a:solidFill>
                  <a:latin typeface="Poppins"/>
                </a:rPr>
                <a:t>     vHealth® Lighting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 rot="-853946">
            <a:off x="-3016677" y="1712898"/>
            <a:ext cx="13199121" cy="5400938"/>
            <a:chOff x="0" y="1039842"/>
            <a:chExt cx="17598828" cy="7201253"/>
          </a:xfrm>
        </p:grpSpPr>
        <p:sp>
          <p:nvSpPr>
            <p:cNvPr id="42" name="TextBox 42"/>
            <p:cNvSpPr txBox="1"/>
            <p:nvPr/>
          </p:nvSpPr>
          <p:spPr>
            <a:xfrm>
              <a:off x="4249690" y="1039842"/>
              <a:ext cx="11867285" cy="24032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22"/>
                </a:lnSpc>
                <a:spcBef>
                  <a:spcPct val="0"/>
                </a:spcBef>
              </a:pPr>
              <a:r>
                <a:rPr lang="en-US" sz="9600" b="1" i="1" dirty="0">
                  <a:solidFill>
                    <a:srgbClr val="FFB235"/>
                  </a:solidFill>
                  <a:latin typeface="Lucida Calligraphy" panose="03010101010101010101" pitchFamily="66" charset="0"/>
                </a:rPr>
                <a:t>Thank</a:t>
              </a:r>
              <a:r>
                <a:rPr lang="en-US" sz="9600" b="1" dirty="0">
                  <a:solidFill>
                    <a:srgbClr val="FFB235"/>
                  </a:solidFill>
                  <a:latin typeface="Lucida Calligraphy" panose="03010101010101010101" pitchFamily="66" charset="0"/>
                </a:rPr>
                <a:t> you!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3322314"/>
              <a:ext cx="17598828" cy="4918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895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0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93315" y="0"/>
            <a:ext cx="6194685" cy="10287000"/>
          </a:xfrm>
          <a:custGeom>
            <a:avLst/>
            <a:gdLst/>
            <a:ahLst/>
            <a:cxnLst/>
            <a:rect l="l" t="t" r="r" b="b"/>
            <a:pathLst>
              <a:path w="6194685" h="10287000">
                <a:moveTo>
                  <a:pt x="0" y="0"/>
                </a:moveTo>
                <a:lnTo>
                  <a:pt x="6194685" y="0"/>
                </a:lnTo>
                <a:lnTo>
                  <a:pt x="619468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518" r="-21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269675">
            <a:off x="-8360159" y="-5704454"/>
            <a:ext cx="11490479" cy="12440480"/>
          </a:xfrm>
          <a:custGeom>
            <a:avLst/>
            <a:gdLst/>
            <a:ahLst/>
            <a:cxnLst/>
            <a:rect l="l" t="t" r="r" b="b"/>
            <a:pathLst>
              <a:path w="11490479" h="12440480">
                <a:moveTo>
                  <a:pt x="0" y="0"/>
                </a:moveTo>
                <a:lnTo>
                  <a:pt x="11490479" y="0"/>
                </a:lnTo>
                <a:lnTo>
                  <a:pt x="11490479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219450"/>
            <a:ext cx="9500682" cy="383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93" lvl="1" indent="-453396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Lato 2"/>
              </a:rPr>
              <a:t>Founding partner of Mt. Sinai Healthcare Lighting Institute, NYC</a:t>
            </a:r>
          </a:p>
          <a:p>
            <a:pPr>
              <a:lnSpc>
                <a:spcPts val="5040"/>
              </a:lnSpc>
            </a:pPr>
            <a:endParaRPr lang="en-US" sz="4200">
              <a:solidFill>
                <a:srgbClr val="FFFFFF"/>
              </a:solidFill>
              <a:latin typeface="Lato 2"/>
            </a:endParaRPr>
          </a:p>
          <a:p>
            <a:pPr marL="906793" lvl="1" indent="-453396">
              <a:lnSpc>
                <a:spcPts val="5040"/>
              </a:lnSpc>
              <a:buFont typeface="Arial"/>
              <a:buChar char="•"/>
            </a:pPr>
            <a:r>
              <a:rPr lang="en-US" sz="4200">
                <a:solidFill>
                  <a:srgbClr val="FFFFFF"/>
                </a:solidFill>
                <a:latin typeface="Lato 2"/>
              </a:rPr>
              <a:t>Member of Lighting Darkness Institute Cedar Sinai, NY</a:t>
            </a:r>
          </a:p>
          <a:p>
            <a:pPr>
              <a:lnSpc>
                <a:spcPts val="5040"/>
              </a:lnSpc>
            </a:pPr>
            <a:endParaRPr lang="en-US" sz="4200">
              <a:solidFill>
                <a:srgbClr val="FFFFFF"/>
              </a:solidFill>
              <a:latin typeface="Lato 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0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3882410"/>
            <a:chOff x="0" y="0"/>
            <a:chExt cx="6186311" cy="13133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313309"/>
            </a:xfrm>
            <a:custGeom>
              <a:avLst/>
              <a:gdLst/>
              <a:ahLst/>
              <a:cxnLst/>
              <a:rect l="l" t="t" r="r" b="b"/>
              <a:pathLst>
                <a:path w="6186311" h="1313309">
                  <a:moveTo>
                    <a:pt x="0" y="0"/>
                  </a:moveTo>
                  <a:lnTo>
                    <a:pt x="6186311" y="0"/>
                  </a:lnTo>
                  <a:lnTo>
                    <a:pt x="6186311" y="1313309"/>
                  </a:lnTo>
                  <a:lnTo>
                    <a:pt x="0" y="13133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2895489" y="7091055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0" y="0"/>
            <a:ext cx="6895385" cy="10287000"/>
            <a:chOff x="0" y="0"/>
            <a:chExt cx="9193846" cy="13716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7670" r="27670"/>
            <a:stretch>
              <a:fillRect/>
            </a:stretch>
          </p:blipFill>
          <p:spPr>
            <a:xfrm>
              <a:off x="0" y="0"/>
              <a:ext cx="9193846" cy="1371600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7746999" y="1028700"/>
            <a:ext cx="9512301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920"/>
              </a:lnSpc>
              <a:spcBef>
                <a:spcPct val="0"/>
              </a:spcBef>
            </a:pPr>
            <a:r>
              <a:rPr lang="en-US" sz="6600" u="none">
                <a:solidFill>
                  <a:srgbClr val="004AAD"/>
                </a:solidFill>
                <a:latin typeface="Lato 2 Heavy"/>
              </a:rPr>
              <a:t>About vHealth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746999" y="4998474"/>
            <a:ext cx="9512301" cy="2142168"/>
            <a:chOff x="0" y="0"/>
            <a:chExt cx="12683067" cy="2856223"/>
          </a:xfrm>
        </p:grpSpPr>
        <p:sp>
          <p:nvSpPr>
            <p:cNvPr id="9" name="TextBox 9"/>
            <p:cNvSpPr txBox="1"/>
            <p:nvPr/>
          </p:nvSpPr>
          <p:spPr>
            <a:xfrm>
              <a:off x="0" y="2192013"/>
              <a:ext cx="12683067" cy="664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>
                  <a:solidFill>
                    <a:srgbClr val="FFFFFF"/>
                  </a:solidFill>
                  <a:latin typeface="Lato 1"/>
                </a:rPr>
                <a:t>vHealth Products Qualify for BAA &amp; BABAA projects.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2683067" cy="1805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460"/>
                </a:lnSpc>
              </a:pPr>
              <a:r>
                <a:rPr lang="en-US" sz="4200">
                  <a:solidFill>
                    <a:srgbClr val="FFFFFF"/>
                  </a:solidFill>
                  <a:latin typeface="Lato 1"/>
                </a:rPr>
                <a:t>Proudly Manufactured in Providence, RI and Carollton, TX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0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95489" y="7091055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169099"/>
            <a:ext cx="18288000" cy="8813857"/>
            <a:chOff x="0" y="0"/>
            <a:chExt cx="4816593" cy="2321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321345"/>
            </a:xfrm>
            <a:custGeom>
              <a:avLst/>
              <a:gdLst/>
              <a:ahLst/>
              <a:cxnLst/>
              <a:rect l="l" t="t" r="r" b="b"/>
              <a:pathLst>
                <a:path w="4816592" h="2321345">
                  <a:moveTo>
                    <a:pt x="0" y="0"/>
                  </a:moveTo>
                  <a:lnTo>
                    <a:pt x="4816592" y="0"/>
                  </a:lnTo>
                  <a:lnTo>
                    <a:pt x="4816592" y="2321345"/>
                  </a:lnTo>
                  <a:lnTo>
                    <a:pt x="0" y="23213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2397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69099"/>
            <a:ext cx="16383093" cy="8679179"/>
          </a:xfrm>
          <a:custGeom>
            <a:avLst/>
            <a:gdLst/>
            <a:ahLst/>
            <a:cxnLst/>
            <a:rect l="l" t="t" r="r" b="b"/>
            <a:pathLst>
              <a:path w="16383093" h="8679179">
                <a:moveTo>
                  <a:pt x="0" y="0"/>
                </a:moveTo>
                <a:lnTo>
                  <a:pt x="16383093" y="0"/>
                </a:lnTo>
                <a:lnTo>
                  <a:pt x="16383093" y="8679178"/>
                </a:lnTo>
                <a:lnTo>
                  <a:pt x="0" y="8679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4" r="-879" b="-38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090040" y="575092"/>
            <a:ext cx="5183538" cy="1208079"/>
          </a:xfrm>
          <a:custGeom>
            <a:avLst/>
            <a:gdLst/>
            <a:ahLst/>
            <a:cxnLst/>
            <a:rect l="l" t="t" r="r" b="b"/>
            <a:pathLst>
              <a:path w="5183538" h="1208079">
                <a:moveTo>
                  <a:pt x="0" y="0"/>
                </a:moveTo>
                <a:lnTo>
                  <a:pt x="5183538" y="0"/>
                </a:lnTo>
                <a:lnTo>
                  <a:pt x="5183538" y="1208079"/>
                </a:lnTo>
                <a:lnTo>
                  <a:pt x="0" y="12080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06" r="-45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04358" y="9258300"/>
            <a:ext cx="10020300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20"/>
              </a:lnSpc>
              <a:spcBef>
                <a:spcPct val="0"/>
              </a:spcBef>
            </a:pPr>
            <a:r>
              <a:rPr lang="en-US" sz="6600">
                <a:solidFill>
                  <a:srgbClr val="FFFFFF"/>
                </a:solidFill>
                <a:latin typeface="Lato 2 Heavy"/>
              </a:rPr>
              <a:t>CUSTOMERS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18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23566" y="-4648237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1" y="0"/>
                </a:lnTo>
                <a:lnTo>
                  <a:pt x="8727621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6858000" cy="10287000"/>
            <a:chOff x="0" y="0"/>
            <a:chExt cx="6350000" cy="9525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86165" r="-388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49686" y="981870"/>
            <a:ext cx="8123191" cy="828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36663" lvl="1" indent="-418332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Hospitals</a:t>
            </a:r>
          </a:p>
          <a:p>
            <a:pPr marL="1673326" lvl="2" indent="-557775">
              <a:lnSpc>
                <a:spcPts val="5037"/>
              </a:lnSpc>
              <a:buFont typeface="Arial"/>
              <a:buChar char="⚬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Private Institutions</a:t>
            </a:r>
          </a:p>
          <a:p>
            <a:pPr marL="1673326" lvl="2" indent="-557775">
              <a:lnSpc>
                <a:spcPts val="5037"/>
              </a:lnSpc>
              <a:buFont typeface="Arial"/>
              <a:buChar char="⚬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Veteran’s Administration (VA) Hospitals</a:t>
            </a:r>
          </a:p>
          <a:p>
            <a:pPr marL="836663" lvl="1" indent="-418332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Urgent Care Facilities</a:t>
            </a:r>
          </a:p>
          <a:p>
            <a:pPr marL="836663" lvl="1" indent="-418332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Rehabilitation Centers/Physical Therapy</a:t>
            </a:r>
          </a:p>
          <a:p>
            <a:pPr marL="836663" lvl="1" indent="-418332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Behavioral Health</a:t>
            </a:r>
          </a:p>
          <a:p>
            <a:pPr marL="836663" lvl="1" indent="-418332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Diagnostic Imaging Centers</a:t>
            </a:r>
          </a:p>
          <a:p>
            <a:pPr marL="836663" lvl="1" indent="-418332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Medical Office Buildings</a:t>
            </a:r>
          </a:p>
          <a:p>
            <a:pPr marL="836663" lvl="1" indent="-418332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Assisted Living Facilities / Memory Care Units</a:t>
            </a:r>
          </a:p>
          <a:p>
            <a:pPr marL="836663" lvl="1" indent="-418332" algn="l">
              <a:lnSpc>
                <a:spcPts val="5037"/>
              </a:lnSpc>
              <a:buFont typeface="Arial"/>
              <a:buChar char="•"/>
            </a:pPr>
            <a:r>
              <a:rPr lang="en-US" sz="3875">
                <a:solidFill>
                  <a:srgbClr val="FFFFFF"/>
                </a:solidFill>
                <a:latin typeface="Lato 1"/>
              </a:rPr>
              <a:t>Hospice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101491" y="-2274354"/>
            <a:ext cx="20636280" cy="12751854"/>
          </a:xfrm>
          <a:prstGeom prst="rect">
            <a:avLst/>
          </a:prstGeom>
          <a:solidFill>
            <a:srgbClr val="BD031C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025167">
            <a:off x="12542760" y="-8211921"/>
            <a:ext cx="11490479" cy="12440480"/>
          </a:xfrm>
          <a:custGeom>
            <a:avLst/>
            <a:gdLst/>
            <a:ahLst/>
            <a:cxnLst/>
            <a:rect l="l" t="t" r="r" b="b"/>
            <a:pathLst>
              <a:path w="11490479" h="12440480">
                <a:moveTo>
                  <a:pt x="0" y="0"/>
                </a:moveTo>
                <a:lnTo>
                  <a:pt x="11490480" y="0"/>
                </a:lnTo>
                <a:lnTo>
                  <a:pt x="11490480" y="12440479"/>
                </a:lnTo>
                <a:lnTo>
                  <a:pt x="0" y="12440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430000" y="0"/>
            <a:ext cx="6858000" cy="10287000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" r="-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9625" y="1171299"/>
            <a:ext cx="9259721" cy="6596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>
              <a:lnSpc>
                <a:spcPts val="65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Lato 1 Bold"/>
              </a:rPr>
              <a:t>New Website</a:t>
            </a:r>
          </a:p>
          <a:p>
            <a:pPr>
              <a:lnSpc>
                <a:spcPts val="6500"/>
              </a:lnSpc>
            </a:pPr>
            <a:endParaRPr lang="en-US" sz="5000" dirty="0">
              <a:solidFill>
                <a:srgbClr val="FFFFFF"/>
              </a:solidFill>
              <a:latin typeface="Lato 1 Bold"/>
            </a:endParaRPr>
          </a:p>
          <a:p>
            <a:pPr marL="1079501" lvl="1" indent="-539750">
              <a:lnSpc>
                <a:spcPts val="65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Lato 1 Bold"/>
              </a:rPr>
              <a:t>National Branding Campaign</a:t>
            </a:r>
          </a:p>
          <a:p>
            <a:pPr>
              <a:lnSpc>
                <a:spcPts val="6500"/>
              </a:lnSpc>
            </a:pPr>
            <a:endParaRPr lang="en-US" sz="5000" dirty="0">
              <a:solidFill>
                <a:srgbClr val="FFFFFF"/>
              </a:solidFill>
              <a:latin typeface="Lato 1 Bold"/>
            </a:endParaRPr>
          </a:p>
          <a:p>
            <a:pPr marL="1079501" lvl="1" indent="-539750">
              <a:lnSpc>
                <a:spcPts val="65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Lato 1 Bold"/>
              </a:rPr>
              <a:t>AIA Accredited LU/HSW Training Presentation</a:t>
            </a:r>
          </a:p>
          <a:p>
            <a:pPr>
              <a:lnSpc>
                <a:spcPts val="6500"/>
              </a:lnSpc>
            </a:pPr>
            <a:endParaRPr lang="en-US" sz="5000" dirty="0">
              <a:solidFill>
                <a:srgbClr val="FFFFFF"/>
              </a:solidFill>
              <a:latin typeface="Lato 1 Bold"/>
            </a:endParaRPr>
          </a:p>
          <a:p>
            <a:pPr marL="1079501" lvl="1" indent="-539750">
              <a:lnSpc>
                <a:spcPts val="6500"/>
              </a:lnSpc>
              <a:buFont typeface="Arial"/>
              <a:buChar char="•"/>
            </a:pPr>
            <a:r>
              <a:rPr lang="en-US" sz="5000" dirty="0">
                <a:solidFill>
                  <a:srgbClr val="FFFFFF"/>
                </a:solidFill>
                <a:latin typeface="Lato 1 Bold"/>
              </a:rPr>
              <a:t>New vHealth Sales Team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03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464732">
            <a:off x="11514060" y="3244850"/>
            <a:ext cx="11490479" cy="12440480"/>
          </a:xfrm>
          <a:custGeom>
            <a:avLst/>
            <a:gdLst/>
            <a:ahLst/>
            <a:cxnLst/>
            <a:rect l="l" t="t" r="r" b="b"/>
            <a:pathLst>
              <a:path w="11490479" h="12440480">
                <a:moveTo>
                  <a:pt x="0" y="0"/>
                </a:moveTo>
                <a:lnTo>
                  <a:pt x="11490480" y="0"/>
                </a:lnTo>
                <a:lnTo>
                  <a:pt x="11490480" y="12440480"/>
                </a:lnTo>
                <a:lnTo>
                  <a:pt x="0" y="12440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084357" y="-4386411"/>
            <a:ext cx="8727621" cy="7743780"/>
          </a:xfrm>
          <a:custGeom>
            <a:avLst/>
            <a:gdLst/>
            <a:ahLst/>
            <a:cxnLst/>
            <a:rect l="l" t="t" r="r" b="b"/>
            <a:pathLst>
              <a:path w="8727621" h="7743780">
                <a:moveTo>
                  <a:pt x="0" y="0"/>
                </a:moveTo>
                <a:lnTo>
                  <a:pt x="8727622" y="0"/>
                </a:lnTo>
                <a:lnTo>
                  <a:pt x="8727622" y="7743780"/>
                </a:lnTo>
                <a:lnTo>
                  <a:pt x="0" y="774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2305818"/>
            <a:ext cx="18288000" cy="7473108"/>
          </a:xfrm>
          <a:custGeom>
            <a:avLst/>
            <a:gdLst/>
            <a:ahLst/>
            <a:cxnLst/>
            <a:rect l="l" t="t" r="r" b="b"/>
            <a:pathLst>
              <a:path w="18288000" h="7473108">
                <a:moveTo>
                  <a:pt x="0" y="0"/>
                </a:moveTo>
                <a:lnTo>
                  <a:pt x="18288000" y="0"/>
                </a:lnTo>
                <a:lnTo>
                  <a:pt x="18288000" y="7473109"/>
                </a:lnTo>
                <a:lnTo>
                  <a:pt x="0" y="7473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049000" y="598477"/>
            <a:ext cx="6804217" cy="1100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59"/>
              </a:lnSpc>
              <a:spcBef>
                <a:spcPct val="0"/>
              </a:spcBef>
            </a:pPr>
            <a:r>
              <a:rPr lang="en-US" sz="7199" dirty="0">
                <a:solidFill>
                  <a:srgbClr val="FFFFFF"/>
                </a:solidFill>
                <a:latin typeface="Lato 1 Bold"/>
              </a:rPr>
              <a:t>APPLICATIONS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0" y="2993741"/>
            <a:ext cx="15614268" cy="6512433"/>
          </a:xfrm>
          <a:custGeom>
            <a:avLst/>
            <a:gdLst/>
            <a:ahLst/>
            <a:cxnLst/>
            <a:rect l="l" t="t" r="r" b="b"/>
            <a:pathLst>
              <a:path w="16076836" h="7265183">
                <a:moveTo>
                  <a:pt x="0" y="0"/>
                </a:moveTo>
                <a:lnTo>
                  <a:pt x="16076836" y="0"/>
                </a:lnTo>
                <a:lnTo>
                  <a:pt x="16076836" y="7265184"/>
                </a:lnTo>
                <a:lnTo>
                  <a:pt x="0" y="7265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988426" y="2636765"/>
            <a:ext cx="3226895" cy="713951"/>
          </a:xfrm>
          <a:custGeom>
            <a:avLst/>
            <a:gdLst/>
            <a:ahLst/>
            <a:cxnLst/>
            <a:rect l="l" t="t" r="r" b="b"/>
            <a:pathLst>
              <a:path w="3226895" h="713951">
                <a:moveTo>
                  <a:pt x="0" y="0"/>
                </a:moveTo>
                <a:lnTo>
                  <a:pt x="3226895" y="0"/>
                </a:lnTo>
                <a:lnTo>
                  <a:pt x="3226895" y="713950"/>
                </a:lnTo>
                <a:lnTo>
                  <a:pt x="0" y="713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-897102" y="-1253491"/>
            <a:ext cx="20699168" cy="6002759"/>
          </a:xfrm>
          <a:custGeom>
            <a:avLst/>
            <a:gdLst/>
            <a:ahLst/>
            <a:cxnLst/>
            <a:rect l="l" t="t" r="r" b="b"/>
            <a:pathLst>
              <a:path w="20699168" h="6002759">
                <a:moveTo>
                  <a:pt x="20699168" y="6002759"/>
                </a:moveTo>
                <a:lnTo>
                  <a:pt x="0" y="6002759"/>
                </a:lnTo>
                <a:lnTo>
                  <a:pt x="0" y="0"/>
                </a:lnTo>
                <a:lnTo>
                  <a:pt x="20699168" y="0"/>
                </a:lnTo>
                <a:lnTo>
                  <a:pt x="20699168" y="600275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659128" y="462014"/>
            <a:ext cx="9299801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8499">
                <a:solidFill>
                  <a:srgbClr val="FFFFFF"/>
                </a:solidFill>
                <a:latin typeface="Lato 2 Bold"/>
              </a:rPr>
              <a:t>Lighting Features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59AD0A02825245923910872F1B3735" ma:contentTypeVersion="19" ma:contentTypeDescription="Create a new document." ma:contentTypeScope="" ma:versionID="84a85e4ff01f6b19f52d08bc426df31e">
  <xsd:schema xmlns:xsd="http://www.w3.org/2001/XMLSchema" xmlns:xs="http://www.w3.org/2001/XMLSchema" xmlns:p="http://schemas.microsoft.com/office/2006/metadata/properties" xmlns:ns2="4af95233-b752-4845-830d-e71f247571d9" xmlns:ns3="23cc7e03-5f29-4e70-b3f9-d6ea0288e258" targetNamespace="http://schemas.microsoft.com/office/2006/metadata/properties" ma:root="true" ma:fieldsID="64c49fe2e49febfab4c80d8ce1e6d98e" ns2:_="" ns3:_="">
    <xsd:import namespace="4af95233-b752-4845-830d-e71f247571d9"/>
    <xsd:import namespace="23cc7e03-5f29-4e70-b3f9-d6ea0288e2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95233-b752-4845-830d-e71f247571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d721c67-81bd-4820-9a91-e2afb959d9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c7e03-5f29-4e70-b3f9-d6ea0288e25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165b03-75c2-4ef8-a65b-998adeca6c33}" ma:internalName="TaxCatchAll" ma:showField="CatchAllData" ma:web="23cc7e03-5f29-4e70-b3f9-d6ea0288e2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f95233-b752-4845-830d-e71f247571d9">
      <Terms xmlns="http://schemas.microsoft.com/office/infopath/2007/PartnerControls"/>
    </lcf76f155ced4ddcb4097134ff3c332f>
    <TaxCatchAll xmlns="23cc7e03-5f29-4e70-b3f9-d6ea0288e258" xsi:nil="true"/>
    <_Flow_SignoffStatus xmlns="4af95233-b752-4845-830d-e71f247571d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997BB8-322A-4070-99A8-6F3282A9A1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95233-b752-4845-830d-e71f247571d9"/>
    <ds:schemaRef ds:uri="23cc7e03-5f29-4e70-b3f9-d6ea0288e2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2F32B9-8643-444F-BA13-F811473C8B5C}">
  <ds:schemaRefs>
    <ds:schemaRef ds:uri="http://schemas.microsoft.com/office/2006/metadata/properties"/>
    <ds:schemaRef ds:uri="http://schemas.microsoft.com/office/infopath/2007/PartnerControls"/>
    <ds:schemaRef ds:uri="4af95233-b752-4845-830d-e71f247571d9"/>
    <ds:schemaRef ds:uri="23cc7e03-5f29-4e70-b3f9-d6ea0288e258"/>
  </ds:schemaRefs>
</ds:datastoreItem>
</file>

<file path=customXml/itemProps3.xml><?xml version="1.0" encoding="utf-8"?>
<ds:datastoreItem xmlns:ds="http://schemas.openxmlformats.org/officeDocument/2006/customXml" ds:itemID="{9B75F22F-9B46-4069-89AF-1F25204069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565</Words>
  <Application>Microsoft Office PowerPoint</Application>
  <PresentationFormat>Custom</PresentationFormat>
  <Paragraphs>157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Deniz Nolff National Sales Manager</dc:title>
  <dc:creator>Deniz Nolff</dc:creator>
  <cp:lastModifiedBy>Jim Coleman</cp:lastModifiedBy>
  <cp:revision>4</cp:revision>
  <dcterms:created xsi:type="dcterms:W3CDTF">2006-08-16T00:00:00Z</dcterms:created>
  <dcterms:modified xsi:type="dcterms:W3CDTF">2024-04-04T15:28:23Z</dcterms:modified>
  <dc:identifier>DAFxDvavYLY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0x010100B759AD0A02825245923910872F1B3735</vt:lpwstr>
  </property>
</Properties>
</file>