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76" r:id="rId2"/>
    <p:sldMasterId id="2147483688" r:id="rId3"/>
    <p:sldMasterId id="214748370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2" r:id="rId6"/>
    <p:sldId id="2653" r:id="rId7"/>
    <p:sldId id="261" r:id="rId8"/>
    <p:sldId id="262" r:id="rId9"/>
    <p:sldId id="263" r:id="rId10"/>
  </p:sldIdLst>
  <p:sldSz cx="14630400" cy="82296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11F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11" autoAdjust="0"/>
  </p:normalViewPr>
  <p:slideViewPr>
    <p:cSldViewPr snapToGrid="0" snapToObjects="1">
      <p:cViewPr varScale="1">
        <p:scale>
          <a:sx n="100" d="100"/>
          <a:sy n="100" d="100"/>
        </p:scale>
        <p:origin x="-136" y="-20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4" Type="http://schemas.microsoft.com/office/2011/relationships/chartStyle" Target="style1.xml"/><Relationship Id="rId5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4" Type="http://schemas.microsoft.com/office/2011/relationships/chartStyle" Target="style2.xml"/><Relationship Id="rId5" Type="http://schemas.microsoft.com/office/2011/relationships/chartColorStyle" Target="colors2.xml"/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NAPA</a:t>
            </a:r>
            <a:r>
              <a:rPr lang="en-US" baseline="0"/>
              <a:t> VALLEY ACREAGE BREAKDOWN (1999-2019)</a:t>
            </a:r>
            <a:endParaRPr lang="en-US"/>
          </a:p>
        </c:rich>
      </c:tx>
      <c:layout>
        <c:manualLayout>
          <c:xMode val="edge"/>
          <c:yMode val="edge"/>
          <c:x val="0.269393645439159"/>
          <c:y val="0.037249565813803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030952156013"/>
          <c:y val="0.132304253946382"/>
          <c:w val="0.666418011108678"/>
          <c:h val="0.674796299831206"/>
        </c:manualLayout>
      </c:layout>
      <c:areaChart>
        <c:grouping val="stack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4B7-4A22-A210-02AFCD7B3DA5}"/>
                </c:ext>
              </c:extLst>
            </c:dLbl>
            <c:dLbl>
              <c:idx val="19"/>
              <c:layout>
                <c:manualLayout>
                  <c:x val="0.094196591130881"/>
                  <c:y val="0.012665802973724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85E995-8AF6-42F3-B1ED-F6B85E1E6EBE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, 6,776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6701"/>
                        <a:gd name="adj2" fmla="val -2258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31843657180803"/>
                      <c:h val="4.76151155283979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Sheet1!$B$13:$B$33</c:f>
              <c:numCache>
                <c:formatCode>#,##0</c:formatCode>
                <c:ptCount val="21"/>
                <c:pt idx="0">
                  <c:v>9008.0</c:v>
                </c:pt>
                <c:pt idx="1">
                  <c:v>8490.0</c:v>
                </c:pt>
                <c:pt idx="2">
                  <c:v>8209.0</c:v>
                </c:pt>
                <c:pt idx="3">
                  <c:v>7778.0</c:v>
                </c:pt>
                <c:pt idx="4">
                  <c:v>7692.0</c:v>
                </c:pt>
                <c:pt idx="5">
                  <c:v>7561.0</c:v>
                </c:pt>
                <c:pt idx="6">
                  <c:v>7287.0</c:v>
                </c:pt>
                <c:pt idx="7">
                  <c:v>7146.0</c:v>
                </c:pt>
                <c:pt idx="8">
                  <c:v>6927.0</c:v>
                </c:pt>
                <c:pt idx="9">
                  <c:v>7130.0</c:v>
                </c:pt>
                <c:pt idx="10">
                  <c:v>7154.0</c:v>
                </c:pt>
                <c:pt idx="11">
                  <c:v>7214.0</c:v>
                </c:pt>
                <c:pt idx="12">
                  <c:v>7169.0</c:v>
                </c:pt>
                <c:pt idx="13">
                  <c:v>7165.0</c:v>
                </c:pt>
                <c:pt idx="14">
                  <c:v>7246.0</c:v>
                </c:pt>
                <c:pt idx="15">
                  <c:v>7238.0</c:v>
                </c:pt>
                <c:pt idx="16">
                  <c:v>7086.0</c:v>
                </c:pt>
                <c:pt idx="17">
                  <c:v>6926.0</c:v>
                </c:pt>
                <c:pt idx="18">
                  <c:v>6914.0</c:v>
                </c:pt>
                <c:pt idx="19">
                  <c:v>6909.0</c:v>
                </c:pt>
                <c:pt idx="20">
                  <c:v>6776.0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B4B7-4A22-A210-02AFCD7B3DA5}"/>
            </c:ext>
          </c:extLst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SB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4B7-4A22-A210-02AFCD7B3DA5}"/>
                </c:ext>
              </c:extLst>
            </c:dLbl>
            <c:dLbl>
              <c:idx val="19"/>
              <c:layout>
                <c:manualLayout>
                  <c:x val="0.0894304395425572"/>
                  <c:y val="0.0020063256801374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A04877-0B10-4209-BF31-89A03E6C2A3C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105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, 2,596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6391"/>
                        <a:gd name="adj2" fmla="val -19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554944782845541"/>
                      <c:h val="4.9072265429152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Sheet1!$C$13:$C$33</c:f>
              <c:numCache>
                <c:formatCode>#,##0</c:formatCode>
                <c:ptCount val="21"/>
                <c:pt idx="0">
                  <c:v>2157.0</c:v>
                </c:pt>
                <c:pt idx="1">
                  <c:v>2050.0</c:v>
                </c:pt>
                <c:pt idx="2">
                  <c:v>2045.0</c:v>
                </c:pt>
                <c:pt idx="3">
                  <c:v>1947.0</c:v>
                </c:pt>
                <c:pt idx="4">
                  <c:v>1998.0</c:v>
                </c:pt>
                <c:pt idx="5">
                  <c:v>2025.0</c:v>
                </c:pt>
                <c:pt idx="6">
                  <c:v>2147.0</c:v>
                </c:pt>
                <c:pt idx="7">
                  <c:v>2378.0</c:v>
                </c:pt>
                <c:pt idx="8">
                  <c:v>2424.0</c:v>
                </c:pt>
                <c:pt idx="9">
                  <c:v>2484.0</c:v>
                </c:pt>
                <c:pt idx="10">
                  <c:v>2490.0</c:v>
                </c:pt>
                <c:pt idx="11">
                  <c:v>2496.0</c:v>
                </c:pt>
                <c:pt idx="12">
                  <c:v>2750.0</c:v>
                </c:pt>
                <c:pt idx="13">
                  <c:v>2736.0</c:v>
                </c:pt>
                <c:pt idx="14">
                  <c:v>2718.0</c:v>
                </c:pt>
                <c:pt idx="15">
                  <c:v>2687.0</c:v>
                </c:pt>
                <c:pt idx="16">
                  <c:v>2766.0</c:v>
                </c:pt>
                <c:pt idx="17">
                  <c:v>2702.0</c:v>
                </c:pt>
                <c:pt idx="18">
                  <c:v>2715.0</c:v>
                </c:pt>
                <c:pt idx="19">
                  <c:v>2654.0</c:v>
                </c:pt>
                <c:pt idx="20">
                  <c:v>2596.0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B4B7-4A22-A210-02AFCD7B3DA5}"/>
            </c:ext>
          </c:extLst>
        </c:ser>
        <c:ser>
          <c:idx val="2"/>
          <c:order val="2"/>
          <c:tx>
            <c:strRef>
              <c:f>Sheet1!$D$12</c:f>
              <c:strCache>
                <c:ptCount val="1"/>
                <c:pt idx="0">
                  <c:v>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B4B7-4A22-A210-02AFCD7B3DA5}"/>
                </c:ext>
              </c:extLst>
            </c:dLbl>
            <c:dLbl>
              <c:idx val="19"/>
              <c:layout>
                <c:manualLayout>
                  <c:x val="0.0898015911163157"/>
                  <c:y val="-0.027716020167096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B4B820-745C-4D46-8F68-3CA373812FD9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, 4,439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2624"/>
                        <a:gd name="adj2" fmla="val 5385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218856027885827"/>
                      <c:h val="4.791409740288987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F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Sheet1!$D$13:$D$33</c:f>
              <c:numCache>
                <c:formatCode>#,##0</c:formatCode>
                <c:ptCount val="21"/>
                <c:pt idx="0">
                  <c:v>7098.0</c:v>
                </c:pt>
                <c:pt idx="1">
                  <c:v>7168.0</c:v>
                </c:pt>
                <c:pt idx="2">
                  <c:v>7516.0</c:v>
                </c:pt>
                <c:pt idx="3">
                  <c:v>7401.0</c:v>
                </c:pt>
                <c:pt idx="4">
                  <c:v>7380.0</c:v>
                </c:pt>
                <c:pt idx="5">
                  <c:v>7412.0</c:v>
                </c:pt>
                <c:pt idx="6">
                  <c:v>7533.0</c:v>
                </c:pt>
                <c:pt idx="7">
                  <c:v>7504.0</c:v>
                </c:pt>
                <c:pt idx="8">
                  <c:v>7102.0</c:v>
                </c:pt>
                <c:pt idx="9">
                  <c:v>6727.0</c:v>
                </c:pt>
                <c:pt idx="10">
                  <c:v>6704.0</c:v>
                </c:pt>
                <c:pt idx="11">
                  <c:v>6687.0</c:v>
                </c:pt>
                <c:pt idx="12">
                  <c:v>5986.0</c:v>
                </c:pt>
                <c:pt idx="13">
                  <c:v>5975.0</c:v>
                </c:pt>
                <c:pt idx="14">
                  <c:v>5878.0</c:v>
                </c:pt>
                <c:pt idx="15">
                  <c:v>5734.0</c:v>
                </c:pt>
                <c:pt idx="16">
                  <c:v>5380.0</c:v>
                </c:pt>
                <c:pt idx="17">
                  <c:v>5112.0</c:v>
                </c:pt>
                <c:pt idx="18">
                  <c:v>4881.0</c:v>
                </c:pt>
                <c:pt idx="19">
                  <c:v>4578.0</c:v>
                </c:pt>
                <c:pt idx="20">
                  <c:v>4439.0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1-B4B7-4A22-A210-02AFCD7B3DA5}"/>
            </c:ext>
          </c:extLst>
        </c:ser>
        <c:ser>
          <c:idx val="3"/>
          <c:order val="3"/>
          <c:tx>
            <c:strRef>
              <c:f>Sheet1!$E$12</c:f>
              <c:strCache>
                <c:ptCount val="1"/>
                <c:pt idx="0">
                  <c:v>CF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B4B7-4A22-A210-02AFCD7B3DA5}"/>
                </c:ext>
              </c:extLst>
            </c:dLbl>
            <c:dLbl>
              <c:idx val="19"/>
              <c:layout>
                <c:manualLayout>
                  <c:x val="0.0952349241583425"/>
                  <c:y val="-0.072518219776429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597B66-AF15-4421-A130-836757A47282}" type="SERIESNAME">
                      <a:rPr lang="en-US" sz="1100" b="1" i="1" u="none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, 1,197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8644"/>
                        <a:gd name="adj2" fmla="val 14437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8009968509763123E-2"/>
                      <c:h val="5.15538451048263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55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Sheet1!$E$13:$E$33</c:f>
              <c:numCache>
                <c:formatCode>#,##0</c:formatCode>
                <c:ptCount val="21"/>
                <c:pt idx="0">
                  <c:v>940.0</c:v>
                </c:pt>
                <c:pt idx="1">
                  <c:v>938.0</c:v>
                </c:pt>
                <c:pt idx="2">
                  <c:v>1006.0</c:v>
                </c:pt>
                <c:pt idx="3">
                  <c:v>1030.0</c:v>
                </c:pt>
                <c:pt idx="4">
                  <c:v>1044.0</c:v>
                </c:pt>
                <c:pt idx="5">
                  <c:v>1057.0</c:v>
                </c:pt>
                <c:pt idx="6">
                  <c:v>1119.0</c:v>
                </c:pt>
                <c:pt idx="7">
                  <c:v>1223.0</c:v>
                </c:pt>
                <c:pt idx="8">
                  <c:v>1205.0</c:v>
                </c:pt>
                <c:pt idx="9">
                  <c:v>1261.0</c:v>
                </c:pt>
                <c:pt idx="10">
                  <c:v>1265.0</c:v>
                </c:pt>
                <c:pt idx="11">
                  <c:v>1269.0</c:v>
                </c:pt>
                <c:pt idx="12">
                  <c:v>1254.0</c:v>
                </c:pt>
                <c:pt idx="13">
                  <c:v>1254.0</c:v>
                </c:pt>
                <c:pt idx="14">
                  <c:v>1233.0</c:v>
                </c:pt>
                <c:pt idx="15">
                  <c:v>1247.0</c:v>
                </c:pt>
                <c:pt idx="16">
                  <c:v>1177.0</c:v>
                </c:pt>
                <c:pt idx="17">
                  <c:v>1149.0</c:v>
                </c:pt>
                <c:pt idx="18">
                  <c:v>1169.0</c:v>
                </c:pt>
                <c:pt idx="19">
                  <c:v>1179.0</c:v>
                </c:pt>
                <c:pt idx="20">
                  <c:v>1197.0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57-B4B7-4A22-A210-02AFCD7B3DA5}"/>
            </c:ext>
          </c:extLst>
        </c:ser>
        <c:ser>
          <c:idx val="4"/>
          <c:order val="4"/>
          <c:tx>
            <c:strRef>
              <c:f>Sheet1!$F$12</c:f>
              <c:strCache>
                <c:ptCount val="1"/>
                <c:pt idx="0">
                  <c:v>CS</c:v>
                </c:pt>
              </c:strCache>
            </c:strRef>
          </c:tx>
          <c:spPr>
            <a:solidFill>
              <a:srgbClr val="FF757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B4B7-4A22-A210-02AFCD7B3DA5}"/>
                </c:ext>
              </c:extLst>
            </c:dLbl>
            <c:dLbl>
              <c:idx val="19"/>
              <c:layout>
                <c:manualLayout>
                  <c:x val="0.0951079145073568"/>
                  <c:y val="-0.032986819992218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313FEA-AB5D-4FD8-BE67-03DA2EF89A83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, 21,943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1263"/>
                        <a:gd name="adj2" fmla="val 3693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328225336545102"/>
                      <c:h val="4.791409740288987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6B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Sheet1!$F$13:$F$33</c:f>
              <c:numCache>
                <c:formatCode>#,##0</c:formatCode>
                <c:ptCount val="21"/>
                <c:pt idx="0">
                  <c:v>12628.0</c:v>
                </c:pt>
                <c:pt idx="1">
                  <c:v>13759.0</c:v>
                </c:pt>
                <c:pt idx="2">
                  <c:v>15680.0</c:v>
                </c:pt>
                <c:pt idx="3">
                  <c:v>16715.0</c:v>
                </c:pt>
                <c:pt idx="4">
                  <c:v>16831.0</c:v>
                </c:pt>
                <c:pt idx="5">
                  <c:v>17298.0</c:v>
                </c:pt>
                <c:pt idx="6">
                  <c:v>18206.0</c:v>
                </c:pt>
                <c:pt idx="7">
                  <c:v>18756.0</c:v>
                </c:pt>
                <c:pt idx="8">
                  <c:v>18744.0</c:v>
                </c:pt>
                <c:pt idx="9">
                  <c:v>19035.0</c:v>
                </c:pt>
                <c:pt idx="10">
                  <c:v>19145.0</c:v>
                </c:pt>
                <c:pt idx="11">
                  <c:v>19080.0</c:v>
                </c:pt>
                <c:pt idx="12">
                  <c:v>19477.0</c:v>
                </c:pt>
                <c:pt idx="13">
                  <c:v>19516.0</c:v>
                </c:pt>
                <c:pt idx="14">
                  <c:v>19812.0</c:v>
                </c:pt>
                <c:pt idx="15">
                  <c:v>19895.0</c:v>
                </c:pt>
                <c:pt idx="16">
                  <c:v>20331.0</c:v>
                </c:pt>
                <c:pt idx="17">
                  <c:v>20759.0</c:v>
                </c:pt>
                <c:pt idx="18">
                  <c:v>21204.0</c:v>
                </c:pt>
                <c:pt idx="19">
                  <c:v>21666.0</c:v>
                </c:pt>
                <c:pt idx="20">
                  <c:v>21943.0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6D-B4B7-4A22-A210-02AFCD7B3DA5}"/>
            </c:ext>
          </c:extLst>
        </c:ser>
        <c:ser>
          <c:idx val="5"/>
          <c:order val="5"/>
          <c:tx>
            <c:strRef>
              <c:f>Sheet1!$G$12</c:f>
              <c:strCache>
                <c:ptCount val="1"/>
                <c:pt idx="0">
                  <c:v>PN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9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A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B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C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D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E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F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0-B4B7-4A22-A210-02AFCD7B3DA5}"/>
                </c:ext>
              </c:extLst>
            </c:dLbl>
            <c:dLbl>
              <c:idx val="19"/>
              <c:layout>
                <c:manualLayout>
                  <c:x val="0.0999505944109929"/>
                  <c:y val="0.027839657945507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0F99794-C9E0-411B-BB2C-ED0D3BA1472A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,</a:t>
                    </a:r>
                    <a:r>
                      <a:rPr lang="en-US" sz="1100" b="1" i="1" baseline="0"/>
                      <a:t> </a:t>
                    </a:r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2,729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2230"/>
                        <a:gd name="adj2" fmla="val -4865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8184040791161553E-2"/>
                      <c:h val="4.93607492991942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81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2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Sheet1!$G$13:$G$33</c:f>
              <c:numCache>
                <c:formatCode>#,##0</c:formatCode>
                <c:ptCount val="21"/>
                <c:pt idx="0">
                  <c:v>2760.0</c:v>
                </c:pt>
                <c:pt idx="1">
                  <c:v>2882.0</c:v>
                </c:pt>
                <c:pt idx="2">
                  <c:v>2849.0</c:v>
                </c:pt>
                <c:pt idx="3">
                  <c:v>2701.0</c:v>
                </c:pt>
                <c:pt idx="4">
                  <c:v>2715.0</c:v>
                </c:pt>
                <c:pt idx="5">
                  <c:v>2677.0</c:v>
                </c:pt>
                <c:pt idx="6">
                  <c:v>2623.0</c:v>
                </c:pt>
                <c:pt idx="7">
                  <c:v>2603.0</c:v>
                </c:pt>
                <c:pt idx="8">
                  <c:v>2689.0</c:v>
                </c:pt>
                <c:pt idx="9">
                  <c:v>2756.0</c:v>
                </c:pt>
                <c:pt idx="10">
                  <c:v>2756.0</c:v>
                </c:pt>
                <c:pt idx="11">
                  <c:v>2871.0</c:v>
                </c:pt>
                <c:pt idx="12">
                  <c:v>2988.0</c:v>
                </c:pt>
                <c:pt idx="13">
                  <c:v>2979.0</c:v>
                </c:pt>
                <c:pt idx="14">
                  <c:v>2922.0</c:v>
                </c:pt>
                <c:pt idx="15">
                  <c:v>2914.0</c:v>
                </c:pt>
                <c:pt idx="16">
                  <c:v>2869.0</c:v>
                </c:pt>
                <c:pt idx="17">
                  <c:v>2838.0</c:v>
                </c:pt>
                <c:pt idx="18">
                  <c:v>2795.0</c:v>
                </c:pt>
                <c:pt idx="19">
                  <c:v>2753.0</c:v>
                </c:pt>
                <c:pt idx="20">
                  <c:v>2729.0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83-B4B7-4A22-A210-02AFCD7B3DA5}"/>
            </c:ext>
          </c:extLst>
        </c:ser>
        <c:ser>
          <c:idx val="6"/>
          <c:order val="6"/>
          <c:tx>
            <c:strRef>
              <c:f>Sheet1!$H$12</c:f>
              <c:strCache>
                <c:ptCount val="1"/>
                <c:pt idx="0">
                  <c:v>ZN</c:v>
                </c:pt>
              </c:strCache>
            </c:strRef>
          </c:tx>
          <c:spPr>
            <a:solidFill>
              <a:srgbClr val="EF81D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4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5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6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7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8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9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A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B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C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D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E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F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0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1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2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3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4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5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6-B4B7-4A22-A210-02AFCD7B3DA5}"/>
                </c:ext>
              </c:extLst>
            </c:dLbl>
            <c:dLbl>
              <c:idx val="19"/>
              <c:layout>
                <c:manualLayout>
                  <c:x val="0.0982167378911155"/>
                  <c:y val="-0.020128691585411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A090BD-A0E8-463B-A357-FE7C8E0477A4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/>
                      <a:t>, </a:t>
                    </a:r>
                    <a:r>
                      <a:rPr lang="en-US" sz="1100" b="1" i="1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1,386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1335"/>
                        <a:gd name="adj2" fmla="val 4047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547874773145032E-2"/>
                      <c:h val="5.4454569884925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97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8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Sheet1!$H$13:$H$33</c:f>
              <c:numCache>
                <c:formatCode>#,##0</c:formatCode>
                <c:ptCount val="21"/>
                <c:pt idx="0">
                  <c:v>1958.0</c:v>
                </c:pt>
                <c:pt idx="1">
                  <c:v>1885.0</c:v>
                </c:pt>
                <c:pt idx="2">
                  <c:v>1749.0</c:v>
                </c:pt>
                <c:pt idx="3">
                  <c:v>1873.0</c:v>
                </c:pt>
                <c:pt idx="4">
                  <c:v>1863.0</c:v>
                </c:pt>
                <c:pt idx="5">
                  <c:v>1824.0</c:v>
                </c:pt>
                <c:pt idx="6">
                  <c:v>1859.0</c:v>
                </c:pt>
                <c:pt idx="7">
                  <c:v>1939.0</c:v>
                </c:pt>
                <c:pt idx="8">
                  <c:v>1659.0</c:v>
                </c:pt>
                <c:pt idx="9">
                  <c:v>1512.0</c:v>
                </c:pt>
                <c:pt idx="10">
                  <c:v>1502.0</c:v>
                </c:pt>
                <c:pt idx="11">
                  <c:v>1507.0</c:v>
                </c:pt>
                <c:pt idx="12">
                  <c:v>1471.0</c:v>
                </c:pt>
                <c:pt idx="13">
                  <c:v>1492.0</c:v>
                </c:pt>
                <c:pt idx="14">
                  <c:v>1494.0</c:v>
                </c:pt>
                <c:pt idx="15">
                  <c:v>1497.0</c:v>
                </c:pt>
                <c:pt idx="16">
                  <c:v>1461.0</c:v>
                </c:pt>
                <c:pt idx="17">
                  <c:v>1415.0</c:v>
                </c:pt>
                <c:pt idx="18">
                  <c:v>1389.0</c:v>
                </c:pt>
                <c:pt idx="19">
                  <c:v>1407.0</c:v>
                </c:pt>
                <c:pt idx="20">
                  <c:v>1386.0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99-B4B7-4A22-A210-02AFCD7B3DA5}"/>
            </c:ext>
          </c:extLst>
        </c:ser>
        <c:ser>
          <c:idx val="7"/>
          <c:order val="7"/>
          <c:tx>
            <c:strRef>
              <c:f>Sheet1!$I$12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A-B4B7-4A22-A210-02AFCD7B3DA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B-B4B7-4A22-A210-02AFCD7B3DA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C-B4B7-4A22-A210-02AFCD7B3DA5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D-B4B7-4A22-A210-02AFCD7B3DA5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E-B4B7-4A22-A210-02AFCD7B3DA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9F-B4B7-4A22-A210-02AFCD7B3DA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0-B4B7-4A22-A210-02AFCD7B3DA5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1-B4B7-4A22-A210-02AFCD7B3DA5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2-B4B7-4A22-A210-02AFCD7B3DA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3-B4B7-4A22-A210-02AFCD7B3DA5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4-B4B7-4A22-A210-02AFCD7B3DA5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5-B4B7-4A22-A210-02AFCD7B3DA5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6-B4B7-4A22-A210-02AFCD7B3DA5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7-B4B7-4A22-A210-02AFCD7B3DA5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8-B4B7-4A22-A210-02AFCD7B3DA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9-B4B7-4A22-A210-02AFCD7B3DA5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A-B4B7-4A22-A210-02AFCD7B3DA5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B-B4B7-4A22-A210-02AFCD7B3DA5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C-B4B7-4A22-A210-02AFCD7B3DA5}"/>
                </c:ext>
              </c:extLst>
            </c:dLbl>
            <c:dLbl>
              <c:idx val="19"/>
              <c:layout>
                <c:manualLayout>
                  <c:x val="0.0969468161651823"/>
                  <c:y val="-0.062348435926952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B2A441C-6500-4819-9DBE-F5E7A22EBD75}" type="SERIESNAME">
                      <a:rPr lang="en-US" sz="1100" b="1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100" b="1" i="1" baseline="0"/>
                      <a:t>, 4,276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="" xmlns:r="http://schemas.openxmlformats.org/officeDocument/2006/relationships" xmlns:c16r2="http://schemas.microsoft.com/office/drawing/2015/06/chart"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7187"/>
                        <a:gd name="adj2" fmla="val 11815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428436179106911"/>
                      <c:h val="4.79141013248194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AD-B4B7-4A22-A210-02AFCD7B3DA5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AE-B4B7-4A22-A210-02AFCD7B3DA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Sheet1!$A$13:$A$33</c:f>
              <c:numCache>
                <c:formatCode>General</c:formatCode>
                <c:ptCount val="21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  <c:pt idx="19">
                  <c:v>2018.0</c:v>
                </c:pt>
                <c:pt idx="20">
                  <c:v>2019.0</c:v>
                </c:pt>
              </c:numCache>
            </c:numRef>
          </c:cat>
          <c:val>
            <c:numRef>
              <c:f>Sheet1!$I$13:$I$33</c:f>
              <c:numCache>
                <c:formatCode>#,##0</c:formatCode>
                <c:ptCount val="21"/>
                <c:pt idx="0">
                  <c:v>3637.0</c:v>
                </c:pt>
                <c:pt idx="1">
                  <c:v>3621.0</c:v>
                </c:pt>
                <c:pt idx="2">
                  <c:v>3875.0</c:v>
                </c:pt>
                <c:pt idx="3">
                  <c:v>3852.0</c:v>
                </c:pt>
                <c:pt idx="4">
                  <c:v>3855.0</c:v>
                </c:pt>
                <c:pt idx="5">
                  <c:v>3977.0</c:v>
                </c:pt>
                <c:pt idx="6">
                  <c:v>3997.0</c:v>
                </c:pt>
                <c:pt idx="7">
                  <c:v>4206.0</c:v>
                </c:pt>
                <c:pt idx="8">
                  <c:v>4248.0</c:v>
                </c:pt>
                <c:pt idx="9">
                  <c:v>4325.0</c:v>
                </c:pt>
                <c:pt idx="10">
                  <c:v>4385.0</c:v>
                </c:pt>
                <c:pt idx="11">
                  <c:v>4393.0</c:v>
                </c:pt>
                <c:pt idx="12">
                  <c:v>4706.0</c:v>
                </c:pt>
                <c:pt idx="13">
                  <c:v>4713.0</c:v>
                </c:pt>
                <c:pt idx="14">
                  <c:v>4687.0</c:v>
                </c:pt>
                <c:pt idx="15">
                  <c:v>4703.0</c:v>
                </c:pt>
                <c:pt idx="16">
                  <c:v>4467.0</c:v>
                </c:pt>
                <c:pt idx="17">
                  <c:v>4438.0</c:v>
                </c:pt>
                <c:pt idx="18">
                  <c:v>4335.0</c:v>
                </c:pt>
                <c:pt idx="19">
                  <c:v>4287.0</c:v>
                </c:pt>
                <c:pt idx="20">
                  <c:v>4276.0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AF-B4B7-4A22-A210-02AFCD7B3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36340744"/>
        <c:axId val="-1337592568"/>
      </c:areaChart>
      <c:catAx>
        <c:axId val="-133634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37592568"/>
        <c:crosses val="autoZero"/>
        <c:auto val="1"/>
        <c:lblAlgn val="ctr"/>
        <c:lblOffset val="100"/>
        <c:noMultiLvlLbl val="0"/>
      </c:catAx>
      <c:valAx>
        <c:axId val="-133759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ACRES</a:t>
                </a:r>
              </a:p>
            </c:rich>
          </c:tx>
          <c:layout>
            <c:manualLayout>
              <c:xMode val="edge"/>
              <c:yMode val="edge"/>
              <c:x val="0.0260337454353229"/>
              <c:y val="0.36791135208869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36340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14820511476"/>
          <c:y val="0.910355892297758"/>
          <c:w val="0.66814184297995"/>
          <c:h val="0.0654943305109559"/>
        </c:manualLayout>
      </c:layout>
      <c:overlay val="0"/>
      <c:spPr>
        <a:noFill/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NAPA</a:t>
            </a:r>
            <a:r>
              <a:rPr lang="en-US" sz="1400" b="1" baseline="0" dirty="0"/>
              <a:t> VALLEY - </a:t>
            </a:r>
            <a:r>
              <a:rPr lang="en-US" sz="1400" b="1" dirty="0"/>
              <a:t>PRICE PER TON (ADJUSTED</a:t>
            </a:r>
            <a:r>
              <a:rPr lang="en-US" sz="1400" b="1" baseline="0" dirty="0"/>
              <a:t> FOR INFLATION)</a:t>
            </a:r>
            <a:endParaRPr lang="en-US" sz="1400" b="1" dirty="0"/>
          </a:p>
        </c:rich>
      </c:tx>
      <c:layout>
        <c:manualLayout>
          <c:xMode val="edge"/>
          <c:yMode val="edge"/>
          <c:x val="0.223441141354497"/>
          <c:y val="0.056704809005809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5122703412073"/>
          <c:y val="0.18713779520029"/>
          <c:w val="0.741556621791455"/>
          <c:h val="0.597679394543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Sheet1!$M$42</c:f>
              <c:strCache>
                <c:ptCount val="1"/>
                <c:pt idx="0">
                  <c:v>CH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Sheet1!$N$41:$O$41</c:f>
              <c:numCache>
                <c:formatCode>0</c:formatCode>
                <c:ptCount val="2"/>
                <c:pt idx="0">
                  <c:v>1999.0</c:v>
                </c:pt>
                <c:pt idx="1">
                  <c:v>2019.0</c:v>
                </c:pt>
              </c:numCache>
            </c:numRef>
          </c:cat>
          <c:val>
            <c:numRef>
              <c:f>Sheet1!$N$42:$O$42</c:f>
              <c:numCache>
                <c:formatCode>"$"#,##0.00</c:formatCode>
                <c:ptCount val="2"/>
                <c:pt idx="0">
                  <c:v>3065.931828</c:v>
                </c:pt>
                <c:pt idx="1">
                  <c:v>3032.18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34-4CF1-BA7A-7E9A56FC7258}"/>
            </c:ext>
          </c:extLst>
        </c:ser>
        <c:ser>
          <c:idx val="1"/>
          <c:order val="1"/>
          <c:tx>
            <c:strRef>
              <c:f>Sheet1!$M$43</c:f>
              <c:strCache>
                <c:ptCount val="1"/>
                <c:pt idx="0">
                  <c:v>SB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Sheet1!$N$43:$O$43</c:f>
              <c:numCache>
                <c:formatCode>"$"#,##0.00</c:formatCode>
                <c:ptCount val="2"/>
                <c:pt idx="0">
                  <c:v>2049.986316</c:v>
                </c:pt>
                <c:pt idx="1">
                  <c:v>2485.31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34-4CF1-BA7A-7E9A56FC7258}"/>
            </c:ext>
          </c:extLst>
        </c:ser>
        <c:ser>
          <c:idx val="2"/>
          <c:order val="2"/>
          <c:tx>
            <c:strRef>
              <c:f>Sheet1!$M$44</c:f>
              <c:strCache>
                <c:ptCount val="1"/>
                <c:pt idx="0">
                  <c:v>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Sheet1!$N$44:$O$44</c:f>
              <c:numCache>
                <c:formatCode>"$"#,##0.00</c:formatCode>
                <c:ptCount val="2"/>
                <c:pt idx="0">
                  <c:v>3488.400876</c:v>
                </c:pt>
                <c:pt idx="1">
                  <c:v>4054.85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34-4CF1-BA7A-7E9A56FC7258}"/>
            </c:ext>
          </c:extLst>
        </c:ser>
        <c:ser>
          <c:idx val="3"/>
          <c:order val="3"/>
          <c:tx>
            <c:strRef>
              <c:f>Sheet1!$M$45</c:f>
              <c:strCache>
                <c:ptCount val="1"/>
                <c:pt idx="0">
                  <c:v>CF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Sheet1!$N$45:$O$45</c:f>
              <c:numCache>
                <c:formatCode>"$"#,##0.00</c:formatCode>
                <c:ptCount val="2"/>
                <c:pt idx="0">
                  <c:v>3727.522716</c:v>
                </c:pt>
                <c:pt idx="1">
                  <c:v>9258.78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34-4CF1-BA7A-7E9A56FC7258}"/>
            </c:ext>
          </c:extLst>
        </c:ser>
        <c:ser>
          <c:idx val="4"/>
          <c:order val="4"/>
          <c:tx>
            <c:strRef>
              <c:f>Sheet1!$M$46</c:f>
              <c:strCache>
                <c:ptCount val="1"/>
                <c:pt idx="0">
                  <c:v>CS</c:v>
                </c:pt>
              </c:strCache>
            </c:strRef>
          </c:tx>
          <c:spPr>
            <a:solidFill>
              <a:srgbClr val="FF7575"/>
            </a:solidFill>
            <a:ln>
              <a:noFill/>
            </a:ln>
            <a:effectLst/>
          </c:spPr>
          <c:invertIfNegative val="0"/>
          <c:val>
            <c:numRef>
              <c:f>Sheet1!$N$46:$O$46</c:f>
              <c:numCache>
                <c:formatCode>"$"#,##0.00</c:formatCode>
                <c:ptCount val="2"/>
                <c:pt idx="0">
                  <c:v>4039.90056</c:v>
                </c:pt>
                <c:pt idx="1">
                  <c:v>7941.46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34-4CF1-BA7A-7E9A56FC7258}"/>
            </c:ext>
          </c:extLst>
        </c:ser>
        <c:ser>
          <c:idx val="5"/>
          <c:order val="5"/>
          <c:tx>
            <c:strRef>
              <c:f>Sheet1!$M$47</c:f>
              <c:strCache>
                <c:ptCount val="1"/>
                <c:pt idx="0">
                  <c:v>PN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Sheet1!$N$47:$O$47</c:f>
              <c:numCache>
                <c:formatCode>"$"#,##0.00</c:formatCode>
                <c:ptCount val="2"/>
                <c:pt idx="0">
                  <c:v>2927.124516</c:v>
                </c:pt>
                <c:pt idx="1">
                  <c:v>2773.04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B34-4CF1-BA7A-7E9A56FC7258}"/>
            </c:ext>
          </c:extLst>
        </c:ser>
        <c:ser>
          <c:idx val="6"/>
          <c:order val="6"/>
          <c:tx>
            <c:strRef>
              <c:f>Sheet1!$M$48</c:f>
              <c:strCache>
                <c:ptCount val="1"/>
                <c:pt idx="0">
                  <c:v>ZN</c:v>
                </c:pt>
              </c:strCache>
            </c:strRef>
          </c:tx>
          <c:spPr>
            <a:solidFill>
              <a:srgbClr val="EF81D2"/>
            </a:solidFill>
            <a:ln>
              <a:noFill/>
            </a:ln>
            <a:effectLst/>
          </c:spPr>
          <c:invertIfNegative val="0"/>
          <c:val>
            <c:numRef>
              <c:f>Sheet1!$N$48:$O$48</c:f>
              <c:numCache>
                <c:formatCode>"$"#,##0.00</c:formatCode>
                <c:ptCount val="2"/>
                <c:pt idx="0">
                  <c:v>1911.010176</c:v>
                </c:pt>
                <c:pt idx="1">
                  <c:v>4338.59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B34-4CF1-BA7A-7E9A56FC7258}"/>
            </c:ext>
          </c:extLst>
        </c:ser>
        <c:ser>
          <c:idx val="7"/>
          <c:order val="7"/>
          <c:tx>
            <c:strRef>
              <c:f>Sheet1!$M$49</c:f>
              <c:strCache>
                <c:ptCount val="1"/>
                <c:pt idx="0">
                  <c:v>NV Avg $/ton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Sheet1!$N$49:$O$49</c:f>
              <c:numCache>
                <c:formatCode>"$"#,##0.00</c:formatCode>
                <c:ptCount val="2"/>
                <c:pt idx="0">
                  <c:v>3288.38574</c:v>
                </c:pt>
                <c:pt idx="1">
                  <c:v>5769.31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B34-4CF1-BA7A-7E9A56FC7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65501304"/>
        <c:axId val="-1165409368"/>
      </c:barChart>
      <c:catAx>
        <c:axId val="-116550130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65409368"/>
        <c:crosses val="autoZero"/>
        <c:auto val="1"/>
        <c:lblAlgn val="ctr"/>
        <c:lblOffset val="100"/>
        <c:noMultiLvlLbl val="0"/>
      </c:catAx>
      <c:valAx>
        <c:axId val="-116540936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317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ysDot"/>
              <a:round/>
            </a:ln>
            <a:effectLst/>
          </c:spPr>
        </c:minorGridlines>
        <c:numFmt formatCode="&quot;$&quot;#,##0.00" sourceLinked="1"/>
        <c:majorTickMark val="cross"/>
        <c:minorTickMark val="cross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65501304"/>
        <c:crosses val="autoZero"/>
        <c:crossBetween val="between"/>
        <c:majorUnit val="1000.0"/>
        <c:minorUnit val="50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947944387502"/>
          <c:y val="0.858235774868179"/>
          <c:w val="0.818580474770614"/>
          <c:h val="0.078125546806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0.89012</cdr:x>
      <cdr:y>0.07354</cdr:y>
    </cdr:from>
    <cdr:to>
      <cdr:x>1</cdr:x>
      <cdr:y>0.15759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E272124-AD33-4126-83A1-AAB98E6D1D3A}"/>
            </a:ext>
          </a:extLst>
        </cdr:cNvPr>
        <cdr:cNvSpPr txBox="1"/>
      </cdr:nvSpPr>
      <cdr:spPr>
        <a:xfrm xmlns:a="http://schemas.openxmlformats.org/drawingml/2006/main">
          <a:off x="7639050" y="366715"/>
          <a:ext cx="94297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0.82242</cdr:x>
      <cdr:y>0.0334</cdr:y>
    </cdr:from>
    <cdr:to>
      <cdr:x>0.9556</cdr:x>
      <cdr:y>0.09071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28A2746A-A2D7-4A30-9DF9-0EB82F245CAE}"/>
            </a:ext>
          </a:extLst>
        </cdr:cNvPr>
        <cdr:cNvSpPr txBox="1"/>
      </cdr:nvSpPr>
      <cdr:spPr>
        <a:xfrm xmlns:a="http://schemas.openxmlformats.org/drawingml/2006/main">
          <a:off x="7285214" y="166458"/>
          <a:ext cx="1179742" cy="285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b="1" u="sng">
              <a:solidFill>
                <a:schemeClr val="bg2">
                  <a:lumMod val="50000"/>
                </a:schemeClr>
              </a:solidFill>
              <a:latin typeface="+mn-lt"/>
            </a:rPr>
            <a:t>2019 ACREAGES</a:t>
          </a:r>
        </a:p>
      </cdr:txBody>
    </cdr:sp>
  </cdr:relSizeAnchor>
  <cdr:relSizeAnchor xmlns:cdr="http://schemas.openxmlformats.org/drawingml/2006/chartDrawing">
    <cdr:from>
      <cdr:x>0.25416</cdr:x>
      <cdr:y>0.22413</cdr:y>
    </cdr:from>
    <cdr:to>
      <cdr:x>0.25637</cdr:x>
      <cdr:y>0.80707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="" xmlns:a16="http://schemas.microsoft.com/office/drawing/2014/main" id="{7DD08803-0101-433C-B8AD-90B17F3549A1}"/>
            </a:ext>
          </a:extLst>
        </cdr:cNvPr>
        <cdr:cNvCxnSpPr/>
      </cdr:nvCxnSpPr>
      <cdr:spPr>
        <a:xfrm xmlns:a="http://schemas.openxmlformats.org/drawingml/2006/main" flipV="1">
          <a:off x="2184453" y="1117603"/>
          <a:ext cx="18997" cy="2906713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0.49908</cdr:x>
      <cdr:y>0.19548</cdr:y>
    </cdr:from>
    <cdr:to>
      <cdr:x>0.50203</cdr:x>
      <cdr:y>0.80452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="" xmlns:a16="http://schemas.microsoft.com/office/drawing/2014/main" id="{E4D51E9A-EA55-46F4-8D49-C732FC6BCFA7}"/>
            </a:ext>
          </a:extLst>
        </cdr:cNvPr>
        <cdr:cNvCxnSpPr/>
      </cdr:nvCxnSpPr>
      <cdr:spPr>
        <a:xfrm xmlns:a="http://schemas.openxmlformats.org/drawingml/2006/main" flipV="1">
          <a:off x="4289425" y="974728"/>
          <a:ext cx="25400" cy="3036886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0.21574</cdr:x>
      <cdr:y>0.16683</cdr:y>
    </cdr:from>
    <cdr:to>
      <cdr:x>0.29887</cdr:x>
      <cdr:y>0.2219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B451F0EE-A1C6-42DE-BF00-6272C9B92B6B}"/>
            </a:ext>
          </a:extLst>
        </cdr:cNvPr>
        <cdr:cNvSpPr txBox="1"/>
      </cdr:nvSpPr>
      <cdr:spPr>
        <a:xfrm xmlns:a="http://schemas.openxmlformats.org/drawingml/2006/main">
          <a:off x="1854201" y="831853"/>
          <a:ext cx="714478" cy="27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u="none">
              <a:solidFill>
                <a:schemeClr val="bg2">
                  <a:lumMod val="50000"/>
                </a:schemeClr>
              </a:solidFill>
              <a:latin typeface="+mn-lt"/>
            </a:rPr>
            <a:t>SEPT 2001</a:t>
          </a:r>
        </a:p>
      </cdr:txBody>
    </cdr:sp>
  </cdr:relSizeAnchor>
  <cdr:relSizeAnchor xmlns:cdr="http://schemas.openxmlformats.org/drawingml/2006/chartDrawing">
    <cdr:from>
      <cdr:x>0.45936</cdr:x>
      <cdr:y>0.14072</cdr:y>
    </cdr:from>
    <cdr:to>
      <cdr:x>0.54249</cdr:x>
      <cdr:y>0.1958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7CF86597-2CCB-4296-A5FF-CB08E24AEBF1}"/>
            </a:ext>
          </a:extLst>
        </cdr:cNvPr>
        <cdr:cNvSpPr txBox="1"/>
      </cdr:nvSpPr>
      <cdr:spPr>
        <a:xfrm xmlns:a="http://schemas.openxmlformats.org/drawingml/2006/main">
          <a:off x="3948112" y="701675"/>
          <a:ext cx="714478" cy="27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u="none">
              <a:solidFill>
                <a:schemeClr val="bg2">
                  <a:lumMod val="50000"/>
                </a:schemeClr>
              </a:solidFill>
              <a:latin typeface="+mn-lt"/>
            </a:rPr>
            <a:t>SEPT 2008</a:t>
          </a:r>
        </a:p>
      </cdr:txBody>
    </cdr:sp>
  </cdr:relSizeAnchor>
  <cdr:relSizeAnchor xmlns:cdr="http://schemas.openxmlformats.org/drawingml/2006/chartDrawing">
    <cdr:from>
      <cdr:x>0.87401</cdr:x>
      <cdr:y>0.08219</cdr:y>
    </cdr:from>
    <cdr:to>
      <cdr:x>0.89552</cdr:x>
      <cdr:y>0.12998</cdr:y>
    </cdr:to>
    <cdr:sp macro="" textlink="">
      <cdr:nvSpPr>
        <cdr:cNvPr id="3" name="Arrow: Down 2">
          <a:extLst xmlns:a="http://schemas.openxmlformats.org/drawingml/2006/main">
            <a:ext uri="{FF2B5EF4-FFF2-40B4-BE49-F238E27FC236}">
              <a16:creationId xmlns="" xmlns:a16="http://schemas.microsoft.com/office/drawing/2014/main" id="{A4CA06BC-8F58-4B71-8B62-C74C816A1FEE}"/>
            </a:ext>
          </a:extLst>
        </cdr:cNvPr>
        <cdr:cNvSpPr/>
      </cdr:nvSpPr>
      <cdr:spPr>
        <a:xfrm xmlns:a="http://schemas.openxmlformats.org/drawingml/2006/main">
          <a:off x="7742237" y="409578"/>
          <a:ext cx="190500" cy="23812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0.57523</cdr:x>
      <cdr:y>0.18734</cdr:y>
    </cdr:from>
    <cdr:to>
      <cdr:x>0.5768</cdr:x>
      <cdr:y>0.78734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="" xmlns:a16="http://schemas.microsoft.com/office/drawing/2014/main" id="{721C739C-E9E8-4218-924B-0CD1BE5ED797}"/>
            </a:ext>
          </a:extLst>
        </cdr:cNvPr>
        <cdr:cNvCxnSpPr/>
      </cdr:nvCxnSpPr>
      <cdr:spPr>
        <a:xfrm xmlns:a="http://schemas.openxmlformats.org/drawingml/2006/main" flipV="1">
          <a:off x="2913059" y="587375"/>
          <a:ext cx="7938" cy="1881188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accent3">
              <a:lumMod val="7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992B60B-7838-4976-86F1-3697D112A1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12EA67-6E61-471C-9363-94B256394E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4ED59-6C9F-4605-B352-427D8F31B515}" type="datetimeFigureOut">
              <a:rPr lang="en-US"/>
              <a:pPr>
                <a:defRPr/>
              </a:pPr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6C9CDB3-6736-4324-A01C-8AF25038A9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F79449-3738-4880-B22E-8FE1920758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C4DCAFE-AC80-4C4F-B583-AE294CC69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449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91F8AEE-2454-468F-975B-8C486BC339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F4BB3E-9146-406C-A86B-5A099FA4F5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DDBD02-985C-42D2-A82C-4DC911DEC9FA}" type="datetimeFigureOut">
              <a:rPr lang="en-US"/>
              <a:pPr>
                <a:defRPr/>
              </a:pPr>
              <a:t>5/7/20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C8300178-DACB-45E1-85DB-DE5768A14E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3350DB61-DC50-4E8D-BEAD-01459C069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11FFDA-5A54-4BEB-8259-A2ABB88AB6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2EF4FD-2DDA-4CAA-A417-C3C869D17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F1A7443-C690-40F8-87FF-BE9349243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351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2555875"/>
            <a:ext cx="12436475" cy="17653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925" y="4664075"/>
            <a:ext cx="10242550" cy="2101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2592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1920875"/>
            <a:ext cx="13166725" cy="5430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76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330200"/>
            <a:ext cx="3290888" cy="70215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330200"/>
            <a:ext cx="9723437" cy="7021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223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44F818-70BE-4EF0-8EB6-D6C6CD69A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6200"/>
            <a:ext cx="10972800" cy="28654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5A3C79-5E84-4848-8820-84D5718D7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763"/>
            <a:ext cx="10972800" cy="19859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613FF3-A540-4494-9A70-35CE918F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73D169-2DC9-424D-84CB-37D18842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CDB16-94CC-458C-9F19-4255A7B7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5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D87FAF-C895-459F-9C15-63EB05BA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B1DEE9-3926-4BEC-86A2-96669C05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555225-3F4C-4074-BC90-5CF3433B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4531B4-1536-46B3-B914-D1030FE2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03A446-4B53-4D7E-8EF7-E3E9C794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AD80FD-B70C-4DB5-AA26-B03C76BB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2051050"/>
            <a:ext cx="12619037" cy="3424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3EF797-5855-483F-BD72-660AB67FF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538" y="5507038"/>
            <a:ext cx="12619037" cy="18002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C9C654-1B98-4073-B008-B323E62B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F8C3BC-B1D2-43F1-81C2-563F1457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2D81DC-546E-48A9-93BC-B3BE4F79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26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1D10B8-EFE0-4AEC-828F-F02CC794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035430-AFC2-4265-8120-5B77804EF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6232525" cy="52212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C432B2-2FAB-40CB-B152-27C1FA999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1400" y="2190750"/>
            <a:ext cx="6232525" cy="52212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E20CAC-222D-4328-80B1-4DE60325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F3D34D-C291-4851-B306-D425DC55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DF2F3E-44E3-46EF-941E-67172919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59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C8612B-3A15-45BE-973C-849FEBE2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438150"/>
            <a:ext cx="12619037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9016A1-09F5-4019-BAF4-1D2312A4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063" y="2017713"/>
            <a:ext cx="6189662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00A2D74-8296-4ECA-8A4D-4814302F5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8063" y="3006725"/>
            <a:ext cx="6189662" cy="4421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81C3811-E3E8-4487-A583-4942EDEBC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7275" y="2017713"/>
            <a:ext cx="6219825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20EB1F3-B422-4CD6-9A91-7F46F9576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7275" y="3006725"/>
            <a:ext cx="6219825" cy="4421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9C4B3E7-B7D9-458D-AB25-3ECDD191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13E7A59-BC25-4941-8D85-76FAA11E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93C9EB-F598-4DCA-8A1B-A8D2DE009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5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4143E-21A6-4360-9292-68735C38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E37E385-5D68-4843-9DE2-F08956EC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515BBBB-41E1-4D84-835D-620F0A88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B35E0A-306E-405D-ABCF-110BEAA3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67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A621B95-7C16-4862-85D9-CD62421C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0A6F7B6-7D10-42C4-961E-ACB6B57E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82FD45-D95C-4722-BA24-6DF46C3D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35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A714AA-83DC-46BE-BCC3-7F29BEFC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71D06C-7F99-4985-A1EE-F1CC5DC5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AC5C5D-1F9B-43B3-94D2-EADB49871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817403-0AF6-4C46-8881-8425AFDD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06B844F-5FAD-4B73-B2C3-9C080AB5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F9E72A-55A6-43CC-8DD9-7BE49FF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3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920875"/>
            <a:ext cx="13166725" cy="5430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37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C3FBA7-4885-4D86-B4F7-27B2A7930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31ECA2A-BCA4-451A-B7AD-500142780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8D8FA52-0DA2-4BC4-9DBD-2E63B28A7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F123DA5-1F65-4AB8-85A1-3A2BA8A5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7CA378-0FCB-4CDB-9516-5DE61974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456377-72F8-4316-A98E-02B21B6B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36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782EBA-F192-48A2-B6A8-C408E74E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B34D7A-5EDE-43AA-A6C1-D3FC95D8D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F738F9-8888-4C5A-AB6A-6D0AA052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1B9BEA-446B-41EA-9F86-C4269E16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408EFB-8BD5-4130-8BB6-B70A49BD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5F77676-2CEF-425B-B695-E00E0963C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69563" y="438150"/>
            <a:ext cx="3154362" cy="697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46AA293-D470-4C51-9154-614D2C40C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75" y="438150"/>
            <a:ext cx="9310688" cy="69738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498A6D-B5C5-46A6-B09D-85B8D004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4AC287-2E30-41FC-A7A3-2B939AEFB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2A5B31-7988-4116-9888-3E423FAC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7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2555875"/>
            <a:ext cx="12436475" cy="17653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925" y="4664075"/>
            <a:ext cx="10242550" cy="2101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6606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920875"/>
            <a:ext cx="13166725" cy="5430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239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5287963"/>
            <a:ext cx="12436475" cy="16351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487738"/>
            <a:ext cx="12436475" cy="180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5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920875"/>
            <a:ext cx="6507162" cy="5430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920875"/>
            <a:ext cx="6507163" cy="5430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497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1841500"/>
            <a:ext cx="6464300" cy="768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38" y="2609850"/>
            <a:ext cx="6464300" cy="4741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675" y="1841500"/>
            <a:ext cx="6465888" cy="768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675" y="2609850"/>
            <a:ext cx="6465888" cy="4741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0884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2440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28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5287963"/>
            <a:ext cx="12436475" cy="16351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487738"/>
            <a:ext cx="12436475" cy="180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55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27025"/>
            <a:ext cx="4813300" cy="13954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63" y="327025"/>
            <a:ext cx="8178800" cy="70246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838" y="1722438"/>
            <a:ext cx="4813300" cy="5629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348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025" y="5761038"/>
            <a:ext cx="8778875" cy="679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025" y="735013"/>
            <a:ext cx="8778875" cy="4938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025" y="6440488"/>
            <a:ext cx="8778875" cy="966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07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1920875"/>
            <a:ext cx="13166725" cy="5430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4993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330200"/>
            <a:ext cx="3290888" cy="70215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330200"/>
            <a:ext cx="9723437" cy="7021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0798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2555875"/>
            <a:ext cx="12436475" cy="17653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925" y="4664075"/>
            <a:ext cx="10242550" cy="2101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45417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920875"/>
            <a:ext cx="13166725" cy="5430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68762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5287963"/>
            <a:ext cx="12436475" cy="16351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487738"/>
            <a:ext cx="12436475" cy="180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08470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920875"/>
            <a:ext cx="6507162" cy="5430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920875"/>
            <a:ext cx="6507163" cy="5430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797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1841500"/>
            <a:ext cx="6464300" cy="768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38" y="2609850"/>
            <a:ext cx="6464300" cy="4741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675" y="1841500"/>
            <a:ext cx="6465888" cy="768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675" y="2609850"/>
            <a:ext cx="6465888" cy="4741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2252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28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920875"/>
            <a:ext cx="6507162" cy="5430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920875"/>
            <a:ext cx="6507163" cy="5430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69542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967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27025"/>
            <a:ext cx="4813300" cy="13954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63" y="327025"/>
            <a:ext cx="8178800" cy="70246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838" y="1722438"/>
            <a:ext cx="4813300" cy="5629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233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025" y="5761038"/>
            <a:ext cx="8778875" cy="679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025" y="735013"/>
            <a:ext cx="8778875" cy="4938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025" y="6440488"/>
            <a:ext cx="8778875" cy="966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6858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1920875"/>
            <a:ext cx="13166725" cy="5430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1406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330200"/>
            <a:ext cx="3290888" cy="70215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330200"/>
            <a:ext cx="9723437" cy="7021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61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1841500"/>
            <a:ext cx="6464300" cy="768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38" y="2609850"/>
            <a:ext cx="6464300" cy="4741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675" y="1841500"/>
            <a:ext cx="6465888" cy="768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675" y="2609850"/>
            <a:ext cx="6465888" cy="4741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79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64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58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27025"/>
            <a:ext cx="4813300" cy="13954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63" y="327025"/>
            <a:ext cx="8178800" cy="70246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838" y="1722438"/>
            <a:ext cx="4813300" cy="5629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1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025" y="5761038"/>
            <a:ext cx="8778875" cy="679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025" y="735013"/>
            <a:ext cx="8778875" cy="4938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025" y="6440488"/>
            <a:ext cx="8778875" cy="966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117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EA732A3-2C3B-4490-B3AA-99CEDC107A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2pPr>
      <a:lvl3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3pPr>
      <a:lvl4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4pPr>
      <a:lvl5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90538" indent="-490538" algn="l" defTabSz="1306513" rtl="0" eaLnBrk="1" fontAlgn="base" hangingPunct="1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2038" indent="-409575" algn="l" defTabSz="1306513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cs typeface="+mn-cs"/>
        </a:defRPr>
      </a:lvl2pPr>
      <a:lvl3pPr marL="1633538" indent="-327025" algn="l" defTabSz="1306513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86000" indent="-327025" algn="l" defTabSz="1306513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4pPr>
      <a:lvl5pPr marL="29384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5pPr>
      <a:lvl6pPr marL="33956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6pPr>
      <a:lvl7pPr marL="38528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7pPr>
      <a:lvl8pPr marL="43100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8pPr>
      <a:lvl9pPr marL="47672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BC5CE46-68CF-4B04-B652-10BEBCFE9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75" y="438150"/>
            <a:ext cx="12617450" cy="1590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24FF81-4C36-4412-954E-CD0931D56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475" y="2190750"/>
            <a:ext cx="12617450" cy="522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E7AE46-9CC6-4A4E-B437-91E4A570A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475" y="7627938"/>
            <a:ext cx="329088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4655-8F36-4750-8937-BAD32650B23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0491F3-1D22-4AF0-8CE1-6C045B58C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638" y="7627938"/>
            <a:ext cx="4937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124EF4-C1EE-4C56-8A73-E12A7426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3038" y="7627938"/>
            <a:ext cx="329088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58FB-62E5-4DDF-B6C1-3724324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EA732A3-2C3B-4490-B3AA-99CEDC107A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3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2pPr>
      <a:lvl3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3pPr>
      <a:lvl4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4pPr>
      <a:lvl5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90538" indent="-490538" algn="l" defTabSz="1306513" rtl="0" eaLnBrk="1" fontAlgn="base" hangingPunct="1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2038" indent="-409575" algn="l" defTabSz="1306513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cs typeface="+mn-cs"/>
        </a:defRPr>
      </a:lvl2pPr>
      <a:lvl3pPr marL="1633538" indent="-327025" algn="l" defTabSz="1306513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86000" indent="-327025" algn="l" defTabSz="1306513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4pPr>
      <a:lvl5pPr marL="29384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5pPr>
      <a:lvl6pPr marL="33956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6pPr>
      <a:lvl7pPr marL="38528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7pPr>
      <a:lvl8pPr marL="43100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8pPr>
      <a:lvl9pPr marL="47672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EA732A3-2C3B-4490-B3AA-99CEDC107A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8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2pPr>
      <a:lvl3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3pPr>
      <a:lvl4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4pPr>
      <a:lvl5pPr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306513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90538" indent="-490538" algn="l" defTabSz="1306513" rtl="0" eaLnBrk="1" fontAlgn="base" hangingPunct="1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2038" indent="-409575" algn="l" defTabSz="1306513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cs typeface="+mn-cs"/>
        </a:defRPr>
      </a:lvl2pPr>
      <a:lvl3pPr marL="1633538" indent="-327025" algn="l" defTabSz="1306513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86000" indent="-327025" algn="l" defTabSz="1306513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4pPr>
      <a:lvl5pPr marL="29384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5pPr>
      <a:lvl6pPr marL="33956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6pPr>
      <a:lvl7pPr marL="38528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7pPr>
      <a:lvl8pPr marL="43100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8pPr>
      <a:lvl9pPr marL="4767263" indent="-325438" algn="l" defTabSz="1306513" rtl="0" eaLnBrk="1" fontAlgn="base" hangingPunct="1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Excel_Sheet4.xlsx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166B51F-AD2C-4DCB-9619-62C7721E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8641A745-6829-4479-9051-899B3041C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Statewide Grape Grower Panel: Surviving in a soft market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2A90575B-6C8B-4011-AA06-CCB1458D66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1838" y="3420533"/>
            <a:ext cx="13166725" cy="3931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3000" dirty="0"/>
              <a:t>Mark Couchman, managing partner at Vintage Supply Partners (moderator)</a:t>
            </a:r>
          </a:p>
          <a:p>
            <a:pPr marL="0" indent="0" algn="ctr">
              <a:buNone/>
            </a:pPr>
            <a:endParaRPr lang="en-US" sz="3000" dirty="0"/>
          </a:p>
          <a:p>
            <a:pPr marL="0" lvl="0" indent="0" algn="ctr">
              <a:buNone/>
            </a:pPr>
            <a:r>
              <a:rPr lang="en-US" sz="3000" dirty="0"/>
              <a:t>Randy Heinzen, President, Vineyard Professional Service - Central Coast </a:t>
            </a:r>
          </a:p>
          <a:p>
            <a:pPr marL="0" lvl="0" indent="0" algn="ctr">
              <a:buNone/>
            </a:pPr>
            <a:r>
              <a:rPr lang="en-US" sz="3000" dirty="0"/>
              <a:t>Justin </a:t>
            </a:r>
            <a:r>
              <a:rPr lang="en-US" sz="3000" dirty="0" err="1"/>
              <a:t>Leigon</a:t>
            </a:r>
            <a:r>
              <a:rPr lang="en-US" sz="3000" dirty="0"/>
              <a:t>, Viticulturist, Pina Vineyard Management</a:t>
            </a:r>
          </a:p>
          <a:p>
            <a:pPr marL="0" lvl="0" indent="0" algn="ctr">
              <a:buNone/>
            </a:pPr>
            <a:r>
              <a:rPr lang="en-US" sz="3000" dirty="0"/>
              <a:t>Fritz Westover, Owner, Westover Vineyard Advising</a:t>
            </a:r>
          </a:p>
          <a:p>
            <a:pPr marL="0" lvl="0" indent="0" algn="ctr">
              <a:buNone/>
            </a:pPr>
            <a:r>
              <a:rPr lang="en-US" sz="3000" dirty="0"/>
              <a:t>Karl Lehman, Central Valley Operations, Allied Grape Growers</a:t>
            </a:r>
          </a:p>
        </p:txBody>
      </p:sp>
    </p:spTree>
    <p:extLst>
      <p:ext uri="{BB962C8B-B14F-4D97-AF65-F5344CB8AC3E}">
        <p14:creationId xmlns:p14="http://schemas.microsoft.com/office/powerpoint/2010/main" val="420254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6A8DB46-502C-9740-BFF7-40D8A93A6DC6}"/>
              </a:ext>
            </a:extLst>
          </p:cNvPr>
          <p:cNvSpPr/>
          <p:nvPr/>
        </p:nvSpPr>
        <p:spPr>
          <a:xfrm>
            <a:off x="2252132" y="3265215"/>
            <a:ext cx="101938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200" dirty="0"/>
              <a:t>Justin </a:t>
            </a:r>
            <a:r>
              <a:rPr lang="en-US" sz="4200" dirty="0" err="1"/>
              <a:t>Leigon</a:t>
            </a:r>
            <a:endParaRPr lang="en-US" sz="4200" dirty="0"/>
          </a:p>
          <a:p>
            <a:pPr lvl="0" algn="ctr"/>
            <a:r>
              <a:rPr lang="en-US" sz="4200" dirty="0"/>
              <a:t>viticulturist, Pina Vineyard Management</a:t>
            </a:r>
          </a:p>
        </p:txBody>
      </p:sp>
    </p:spTree>
    <p:extLst>
      <p:ext uri="{BB962C8B-B14F-4D97-AF65-F5344CB8AC3E}">
        <p14:creationId xmlns:p14="http://schemas.microsoft.com/office/powerpoint/2010/main" val="407418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18B2BE-EC7B-4220-85B7-8874A70F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Grape Grower Panel: Surviving in a Soft Market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9A8B980B-4E77-447F-BFD5-6310EC972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0582"/>
              </p:ext>
            </p:extLst>
          </p:nvPr>
        </p:nvGraphicFramePr>
        <p:xfrm>
          <a:off x="427242" y="1952624"/>
          <a:ext cx="8858250" cy="498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="" xmlns:a16="http://schemas.microsoft.com/office/drawing/2014/main" id="{68D188EB-6497-474B-8152-F354A46D63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275495"/>
              </p:ext>
            </p:extLst>
          </p:nvPr>
        </p:nvGraphicFramePr>
        <p:xfrm>
          <a:off x="9285492" y="2477557"/>
          <a:ext cx="4661283" cy="302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Worksheet" r:id="rId5" imgW="3333877" imgH="2162068" progId="Excel.Sheet.12">
                  <p:embed/>
                </p:oleObj>
              </mc:Choice>
              <mc:Fallback>
                <p:oleObj name="Worksheet" r:id="rId5" imgW="3333877" imgH="216206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="" xmlns:a16="http://schemas.microsoft.com/office/drawing/2014/main" id="{68D188EB-6497-474B-8152-F354A46D63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85492" y="2477557"/>
                        <a:ext cx="4661283" cy="302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47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18B2BE-EC7B-4220-85B7-8874A70F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Grape Grower Panel: Surviving in a Soft Market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5A3B7213-7E01-4F07-B24D-AEFE45D15D9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44062" y="1731272"/>
          <a:ext cx="6651886" cy="476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="" xmlns:a16="http://schemas.microsoft.com/office/drawing/2014/main" id="{5F320767-BD8E-40B2-8164-7F606F799A1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220702" y="2009774"/>
          <a:ext cx="5155866" cy="3255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Worksheet" r:id="rId5" imgW="3333877" imgH="2104878" progId="Excel.Sheet.12">
                  <p:embed/>
                </p:oleObj>
              </mc:Choice>
              <mc:Fallback>
                <p:oleObj name="Worksheet" r:id="rId5" imgW="3333877" imgH="2104878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="" xmlns:a16="http://schemas.microsoft.com/office/drawing/2014/main" id="{5F320767-BD8E-40B2-8164-7F606F799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20702" y="2009774"/>
                        <a:ext cx="5155866" cy="3255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89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0CD63A4-519A-4B88-B086-ADE8B31DE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13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VES_2018 template.potx" id="{5401394C-1D7D-4F79-B4A6-5A08279E2ABA}" vid="{83C46A40-008A-43E0-89C6-1AC26500ECF8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ES_2018 template.potx" id="{5401394C-1D7D-4F79-B4A6-5A08279E2ABA}" vid="{27707CD7-3FE0-4DF3-B5E6-B1831E7BB256}"/>
    </a:ext>
  </a:ext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VES_2018 template.potx" id="{5401394C-1D7D-4F79-B4A6-5A08279E2ABA}" vid="{83C46A40-008A-43E0-89C6-1AC26500ECF8}"/>
    </a:ext>
  </a:ext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VES_2018 template.potx" id="{5401394C-1D7D-4F79-B4A6-5A08279E2ABA}" vid="{83C46A40-008A-43E0-89C6-1AC26500ECF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VES_2018 template</Template>
  <TotalTime>149</TotalTime>
  <Words>135</Words>
  <Application>Microsoft Macintosh PowerPoint</Application>
  <PresentationFormat>Custom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Custom Design</vt:lpstr>
      <vt:lpstr>1_Custom Design</vt:lpstr>
      <vt:lpstr>2_Custom Design</vt:lpstr>
      <vt:lpstr>3_Custom Design</vt:lpstr>
      <vt:lpstr>Worksheet</vt:lpstr>
      <vt:lpstr>PowerPoint Presentation</vt:lpstr>
      <vt:lpstr>Statewide Grape Grower Panel: Surviving in a soft market</vt:lpstr>
      <vt:lpstr>PowerPoint Presentation</vt:lpstr>
      <vt:lpstr>Grape Grower Panel: Surviving in a Soft Market</vt:lpstr>
      <vt:lpstr>Grape Grower Panel: Surviving in a Soft Market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Summers</dc:creator>
  <cp:lastModifiedBy>Microsoft Office 2008</cp:lastModifiedBy>
  <cp:revision>15</cp:revision>
  <dcterms:created xsi:type="dcterms:W3CDTF">2019-05-06T22:18:54Z</dcterms:created>
  <dcterms:modified xsi:type="dcterms:W3CDTF">2020-05-08T02:46:17Z</dcterms:modified>
</cp:coreProperties>
</file>