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8"/>
  </p:notesMasterIdLst>
  <p:handoutMasterIdLst>
    <p:handoutMasterId r:id="rId29"/>
  </p:handoutMasterIdLst>
  <p:sldIdLst>
    <p:sldId id="256" r:id="rId5"/>
    <p:sldId id="259" r:id="rId6"/>
    <p:sldId id="291" r:id="rId7"/>
    <p:sldId id="290" r:id="rId8"/>
    <p:sldId id="292" r:id="rId9"/>
    <p:sldId id="316" r:id="rId10"/>
    <p:sldId id="294" r:id="rId11"/>
    <p:sldId id="293" r:id="rId12"/>
    <p:sldId id="307" r:id="rId13"/>
    <p:sldId id="319" r:id="rId14"/>
    <p:sldId id="317" r:id="rId15"/>
    <p:sldId id="309" r:id="rId16"/>
    <p:sldId id="310" r:id="rId17"/>
    <p:sldId id="312" r:id="rId18"/>
    <p:sldId id="303" r:id="rId19"/>
    <p:sldId id="314" r:id="rId20"/>
    <p:sldId id="313" r:id="rId21"/>
    <p:sldId id="305" r:id="rId22"/>
    <p:sldId id="318" r:id="rId23"/>
    <p:sldId id="297" r:id="rId24"/>
    <p:sldId id="298" r:id="rId25"/>
    <p:sldId id="300" r:id="rId26"/>
    <p:sldId id="31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25" autoAdjust="0"/>
    <p:restoredTop sz="77619"/>
  </p:normalViewPr>
  <p:slideViewPr>
    <p:cSldViewPr snapToGrid="0" showGuides="1">
      <p:cViewPr>
        <p:scale>
          <a:sx n="95" d="100"/>
          <a:sy n="95" d="100"/>
        </p:scale>
        <p:origin x="760" y="648"/>
      </p:cViewPr>
      <p:guideLst>
        <p:guide orient="horz" pos="2160"/>
        <p:guide pos="3840"/>
      </p:guideLst>
    </p:cSldViewPr>
  </p:slideViewPr>
  <p:notesTextViewPr>
    <p:cViewPr>
      <p:scale>
        <a:sx n="1" d="1"/>
        <a:sy n="1" d="1"/>
      </p:scale>
      <p:origin x="0" y="0"/>
    </p:cViewPr>
  </p:notesTextViewPr>
  <p:notesViewPr>
    <p:cSldViewPr snapToGrid="0" showGuides="1">
      <p:cViewPr varScale="1">
        <p:scale>
          <a:sx n="63" d="100"/>
          <a:sy n="63" d="100"/>
        </p:scale>
        <p:origin x="263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6C2F1-5F48-490F-895A-080D06F53B09}" type="datetimeFigureOut">
              <a:rPr lang="en-US" smtClean="0"/>
              <a:t>3/1/24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7EE2EF-F64C-49A1-9BEE-685F9E0DCD1A}" type="slidenum">
              <a:rPr lang="en-US" smtClean="0"/>
              <a:t>‹#›</a:t>
            </a:fld>
            <a:endParaRPr lang="en-US" dirty="0"/>
          </a:p>
        </p:txBody>
      </p:sp>
    </p:spTree>
    <p:extLst>
      <p:ext uri="{BB962C8B-B14F-4D97-AF65-F5344CB8AC3E}">
        <p14:creationId xmlns:p14="http://schemas.microsoft.com/office/powerpoint/2010/main" val="1571153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839CE-8C99-4EF0-B377-CC601D17E31E}" type="datetimeFigureOut">
              <a:rPr lang="en-US" smtClean="0"/>
              <a:t>3/1/24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06FFF-AB99-4770-B3DD-03A53029E35F}" type="slidenum">
              <a:rPr lang="en-US" smtClean="0"/>
              <a:t>‹#›</a:t>
            </a:fld>
            <a:endParaRPr lang="en-US" dirty="0"/>
          </a:p>
        </p:txBody>
      </p:sp>
    </p:spTree>
    <p:extLst>
      <p:ext uri="{BB962C8B-B14F-4D97-AF65-F5344CB8AC3E}">
        <p14:creationId xmlns:p14="http://schemas.microsoft.com/office/powerpoint/2010/main" val="259058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who we are as a company and what we do. </a:t>
            </a:r>
          </a:p>
          <a:p>
            <a:r>
              <a:rPr lang="en-US" dirty="0"/>
              <a:t>Specialize in light pole solutions. Starting in the exterior lighting militance industry as a contractor and helping our customers repair poles today and anchor bolts today. </a:t>
            </a:r>
          </a:p>
          <a:p>
            <a:r>
              <a:rPr lang="en-US" dirty="0"/>
              <a:t>ABA</a:t>
            </a:r>
          </a:p>
          <a:p>
            <a:r>
              <a:rPr lang="en-US" dirty="0"/>
              <a:t>ULHHC</a:t>
            </a:r>
            <a:br>
              <a:rPr lang="en-US" dirty="0"/>
            </a:br>
            <a:r>
              <a:rPr lang="en-US" dirty="0"/>
              <a:t>PRK-CBC/DBC</a:t>
            </a:r>
          </a:p>
          <a:p>
            <a:r>
              <a:rPr lang="en-US" dirty="0"/>
              <a:t>Poles and accessories</a:t>
            </a:r>
          </a:p>
          <a:p>
            <a:r>
              <a:rPr lang="en-US" dirty="0"/>
              <a:t>With those we see and hear about a lot of damaged anchor bolts. This comes from our experience repairing/replacing anchor bolts back in the day as a contractor and today suppling parts and expertise to our customers. </a:t>
            </a:r>
          </a:p>
          <a:p>
            <a:r>
              <a:rPr lang="en-US" dirty="0"/>
              <a:t>If you do a lot with poles, this may be old news. If you don’t do poles, my goal here is to answer common </a:t>
            </a:r>
            <a:r>
              <a:rPr lang="en-US" dirty="0" err="1"/>
              <a:t>quesotnis</a:t>
            </a:r>
            <a:r>
              <a:rPr lang="en-US" dirty="0"/>
              <a:t> and show that its not that complicated can be </a:t>
            </a:r>
          </a:p>
        </p:txBody>
      </p:sp>
      <p:sp>
        <p:nvSpPr>
          <p:cNvPr id="4" name="Slide Number Placeholder 3"/>
          <p:cNvSpPr>
            <a:spLocks noGrp="1"/>
          </p:cNvSpPr>
          <p:nvPr>
            <p:ph type="sldNum" sz="quarter" idx="5"/>
          </p:nvPr>
        </p:nvSpPr>
        <p:spPr/>
        <p:txBody>
          <a:bodyPr/>
          <a:lstStyle/>
          <a:p>
            <a:fld id="{61C06FFF-AB99-4770-B3DD-03A53029E35F}" type="slidenum">
              <a:rPr lang="en-US" smtClean="0"/>
              <a:t>2</a:t>
            </a:fld>
            <a:endParaRPr lang="en-US"/>
          </a:p>
        </p:txBody>
      </p:sp>
    </p:spTree>
    <p:extLst>
      <p:ext uri="{BB962C8B-B14F-4D97-AF65-F5344CB8AC3E}">
        <p14:creationId xmlns:p14="http://schemas.microsoft.com/office/powerpoint/2010/main" val="736820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surface rust no deeper than the threads. </a:t>
            </a:r>
          </a:p>
          <a:p>
            <a:r>
              <a:rPr lang="en-US" dirty="0"/>
              <a:t>Clean with wire brush or wheel on angle grinder. </a:t>
            </a:r>
          </a:p>
        </p:txBody>
      </p:sp>
      <p:sp>
        <p:nvSpPr>
          <p:cNvPr id="4" name="Slide Number Placeholder 3"/>
          <p:cNvSpPr>
            <a:spLocks noGrp="1"/>
          </p:cNvSpPr>
          <p:nvPr>
            <p:ph type="sldNum" sz="quarter" idx="5"/>
          </p:nvPr>
        </p:nvSpPr>
        <p:spPr/>
        <p:txBody>
          <a:bodyPr/>
          <a:lstStyle/>
          <a:p>
            <a:fld id="{61C06FFF-AB99-4770-B3DD-03A53029E35F}" type="slidenum">
              <a:rPr lang="en-US" smtClean="0"/>
              <a:t>11</a:t>
            </a:fld>
            <a:endParaRPr lang="en-US" dirty="0"/>
          </a:p>
        </p:txBody>
      </p:sp>
    </p:spTree>
    <p:extLst>
      <p:ext uri="{BB962C8B-B14F-4D97-AF65-F5344CB8AC3E}">
        <p14:creationId xmlns:p14="http://schemas.microsoft.com/office/powerpoint/2010/main" val="271919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when the structure is ok under a leveling nut or just below the surface of concrete. </a:t>
            </a:r>
          </a:p>
          <a:p>
            <a:r>
              <a:rPr lang="en-US" dirty="0"/>
              <a:t>Remove hardware and chip out concrete if needed. </a:t>
            </a:r>
          </a:p>
          <a:p>
            <a:r>
              <a:rPr lang="en-US" dirty="0"/>
              <a:t>Cut off bolt. clean and paint. </a:t>
            </a:r>
          </a:p>
          <a:p>
            <a:r>
              <a:rPr lang="en-US" dirty="0"/>
              <a:t>Install TE. </a:t>
            </a:r>
          </a:p>
          <a:p>
            <a:r>
              <a:rPr lang="en-US" dirty="0"/>
              <a:t>Install pole. </a:t>
            </a:r>
          </a:p>
        </p:txBody>
      </p:sp>
      <p:sp>
        <p:nvSpPr>
          <p:cNvPr id="4" name="Slide Number Placeholder 3"/>
          <p:cNvSpPr>
            <a:spLocks noGrp="1"/>
          </p:cNvSpPr>
          <p:nvPr>
            <p:ph type="sldNum" sz="quarter" idx="5"/>
          </p:nvPr>
        </p:nvSpPr>
        <p:spPr/>
        <p:txBody>
          <a:bodyPr/>
          <a:lstStyle/>
          <a:p>
            <a:fld id="{61C06FFF-AB99-4770-B3DD-03A53029E35F}" type="slidenum">
              <a:rPr lang="en-US" smtClean="0"/>
              <a:t>12</a:t>
            </a:fld>
            <a:endParaRPr lang="en-US" dirty="0"/>
          </a:p>
        </p:txBody>
      </p:sp>
    </p:spTree>
    <p:extLst>
      <p:ext uri="{BB962C8B-B14F-4D97-AF65-F5344CB8AC3E}">
        <p14:creationId xmlns:p14="http://schemas.microsoft.com/office/powerpoint/2010/main" val="186782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if footing is ok but no useable threads on anchor bolts. </a:t>
            </a:r>
          </a:p>
          <a:p>
            <a:r>
              <a:rPr lang="en-US" dirty="0"/>
              <a:t>If bolts are ok to hold pole for 24-36 hours leave them. </a:t>
            </a:r>
          </a:p>
          <a:p>
            <a:r>
              <a:rPr lang="en-US" dirty="0"/>
              <a:t>If really bad cut off, </a:t>
            </a:r>
            <a:r>
              <a:rPr lang="en-US" dirty="0" err="1"/>
              <a:t>dril</a:t>
            </a:r>
            <a:r>
              <a:rPr lang="en-US" dirty="0"/>
              <a:t> and epoxy, come back install pole. </a:t>
            </a:r>
          </a:p>
        </p:txBody>
      </p:sp>
      <p:sp>
        <p:nvSpPr>
          <p:cNvPr id="4" name="Slide Number Placeholder 3"/>
          <p:cNvSpPr>
            <a:spLocks noGrp="1"/>
          </p:cNvSpPr>
          <p:nvPr>
            <p:ph type="sldNum" sz="quarter" idx="5"/>
          </p:nvPr>
        </p:nvSpPr>
        <p:spPr/>
        <p:txBody>
          <a:bodyPr/>
          <a:lstStyle/>
          <a:p>
            <a:fld id="{61C06FFF-AB99-4770-B3DD-03A53029E35F}" type="slidenum">
              <a:rPr lang="en-US" smtClean="0"/>
              <a:t>13</a:t>
            </a:fld>
            <a:endParaRPr lang="en-US" dirty="0"/>
          </a:p>
        </p:txBody>
      </p:sp>
    </p:spTree>
    <p:extLst>
      <p:ext uri="{BB962C8B-B14F-4D97-AF65-F5344CB8AC3E}">
        <p14:creationId xmlns:p14="http://schemas.microsoft.com/office/powerpoint/2010/main" val="3884061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 bolt Adapters and adapter plates are simple. We will go through them quickly</a:t>
            </a:r>
          </a:p>
          <a:p>
            <a:r>
              <a:rPr lang="en-US" dirty="0"/>
              <a:t>Thread extenders and drill and epoxy will be more detailed. </a:t>
            </a:r>
          </a:p>
        </p:txBody>
      </p:sp>
      <p:sp>
        <p:nvSpPr>
          <p:cNvPr id="4" name="Slide Number Placeholder 3"/>
          <p:cNvSpPr>
            <a:spLocks noGrp="1"/>
          </p:cNvSpPr>
          <p:nvPr>
            <p:ph type="sldNum" sz="quarter" idx="5"/>
          </p:nvPr>
        </p:nvSpPr>
        <p:spPr/>
        <p:txBody>
          <a:bodyPr/>
          <a:lstStyle/>
          <a:p>
            <a:fld id="{61C06FFF-AB99-4770-B3DD-03A53029E35F}" type="slidenum">
              <a:rPr lang="en-US" smtClean="0"/>
              <a:t>14</a:t>
            </a:fld>
            <a:endParaRPr lang="en-US" dirty="0"/>
          </a:p>
        </p:txBody>
      </p:sp>
    </p:spTree>
    <p:extLst>
      <p:ext uri="{BB962C8B-B14F-4D97-AF65-F5344CB8AC3E}">
        <p14:creationId xmlns:p14="http://schemas.microsoft.com/office/powerpoint/2010/main" val="2018655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 Bolt Adapter are used to correct misaligned anchor </a:t>
            </a:r>
            <a:r>
              <a:rPr lang="en-US" dirty="0" err="1"/>
              <a:t>boltw</a:t>
            </a:r>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15</a:t>
            </a:fld>
            <a:endParaRPr lang="en-US" dirty="0"/>
          </a:p>
        </p:txBody>
      </p:sp>
    </p:spTree>
    <p:extLst>
      <p:ext uri="{BB962C8B-B14F-4D97-AF65-F5344CB8AC3E}">
        <p14:creationId xmlns:p14="http://schemas.microsoft.com/office/powerpoint/2010/main" val="144020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16</a:t>
            </a:fld>
            <a:endParaRPr lang="en-US" dirty="0"/>
          </a:p>
        </p:txBody>
      </p:sp>
    </p:spTree>
    <p:extLst>
      <p:ext uri="{BB962C8B-B14F-4D97-AF65-F5344CB8AC3E}">
        <p14:creationId xmlns:p14="http://schemas.microsoft.com/office/powerpoint/2010/main" val="36784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Thread extenders can be used if the exiting bolt is structurally ok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Made using F1554 Grade 36 Hot Dip Galvanized or similar hardware</a:t>
            </a:r>
          </a:p>
          <a:p>
            <a:endParaRPr lang="en-US" dirty="0"/>
          </a:p>
          <a:p>
            <a:r>
              <a:rPr lang="en-US" dirty="0"/>
              <a:t>Often the dry pack or leveling nuts protect the threads. </a:t>
            </a:r>
          </a:p>
          <a:p>
            <a:r>
              <a:rPr lang="en-US" dirty="0"/>
              <a:t>Often threads extend into the footing and can be exposed by chipping away concrete around the anchor bolt. sometimes the threads stop, if that is the case, then not much can be done. </a:t>
            </a:r>
          </a:p>
          <a:p>
            <a:endParaRPr lang="en-US" dirty="0"/>
          </a:p>
          <a:p>
            <a:r>
              <a:rPr lang="en-US" dirty="0"/>
              <a:t>You will be amazed the deterioration of nuts we have removed with out damaging the threads. Use a rosebud tip rather than a cutting head. </a:t>
            </a:r>
          </a:p>
          <a:p>
            <a:r>
              <a:rPr lang="en-US" dirty="0"/>
              <a:t>Its best to have all bolts level so extenders are level. </a:t>
            </a:r>
          </a:p>
          <a:p>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17</a:t>
            </a:fld>
            <a:endParaRPr lang="en-US" dirty="0"/>
          </a:p>
        </p:txBody>
      </p:sp>
    </p:spTree>
    <p:extLst>
      <p:ext uri="{BB962C8B-B14F-4D97-AF65-F5344CB8AC3E}">
        <p14:creationId xmlns:p14="http://schemas.microsoft.com/office/powerpoint/2010/main" val="516905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tightening, be sure to hold TE, just like leveling nut</a:t>
            </a:r>
          </a:p>
        </p:txBody>
      </p:sp>
      <p:sp>
        <p:nvSpPr>
          <p:cNvPr id="4" name="Slide Number Placeholder 3"/>
          <p:cNvSpPr>
            <a:spLocks noGrp="1"/>
          </p:cNvSpPr>
          <p:nvPr>
            <p:ph type="sldNum" sz="quarter" idx="5"/>
          </p:nvPr>
        </p:nvSpPr>
        <p:spPr/>
        <p:txBody>
          <a:bodyPr/>
          <a:lstStyle/>
          <a:p>
            <a:fld id="{61C06FFF-AB99-4770-B3DD-03A53029E35F}" type="slidenum">
              <a:rPr lang="en-US" smtClean="0"/>
              <a:t>18</a:t>
            </a:fld>
            <a:endParaRPr lang="en-US" dirty="0"/>
          </a:p>
        </p:txBody>
      </p:sp>
    </p:spTree>
    <p:extLst>
      <p:ext uri="{BB962C8B-B14F-4D97-AF65-F5344CB8AC3E}">
        <p14:creationId xmlns:p14="http://schemas.microsoft.com/office/powerpoint/2010/main" val="22797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the common tools, these are ones that can make the following jobs go much easier. </a:t>
            </a:r>
          </a:p>
          <a:p>
            <a:r>
              <a:rPr lang="en-US" dirty="0"/>
              <a:t>Bend the nozzle straight. </a:t>
            </a:r>
          </a:p>
          <a:p>
            <a:r>
              <a:rPr lang="en-US" dirty="0"/>
              <a:t>A higher volume air compressor helps. </a:t>
            </a:r>
          </a:p>
        </p:txBody>
      </p:sp>
      <p:sp>
        <p:nvSpPr>
          <p:cNvPr id="4" name="Slide Number Placeholder 3"/>
          <p:cNvSpPr>
            <a:spLocks noGrp="1"/>
          </p:cNvSpPr>
          <p:nvPr>
            <p:ph type="sldNum" sz="quarter" idx="5"/>
          </p:nvPr>
        </p:nvSpPr>
        <p:spPr/>
        <p:txBody>
          <a:bodyPr/>
          <a:lstStyle/>
          <a:p>
            <a:fld id="{61C06FFF-AB99-4770-B3DD-03A53029E35F}" type="slidenum">
              <a:rPr lang="en-US" smtClean="0"/>
              <a:t>19</a:t>
            </a:fld>
            <a:endParaRPr lang="en-US" dirty="0"/>
          </a:p>
        </p:txBody>
      </p:sp>
    </p:spTree>
    <p:extLst>
      <p:ext uri="{BB962C8B-B14F-4D97-AF65-F5344CB8AC3E}">
        <p14:creationId xmlns:p14="http://schemas.microsoft.com/office/powerpoint/2010/main" val="1952123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20</a:t>
            </a:fld>
            <a:endParaRPr lang="en-US" dirty="0"/>
          </a:p>
        </p:txBody>
      </p:sp>
    </p:spTree>
    <p:extLst>
      <p:ext uri="{BB962C8B-B14F-4D97-AF65-F5344CB8AC3E}">
        <p14:creationId xmlns:p14="http://schemas.microsoft.com/office/powerpoint/2010/main" val="331048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F1554 bolts have a stretch test that standard bolts of the same yield do not have to undergo. </a:t>
            </a:r>
          </a:p>
          <a:p>
            <a:r>
              <a:rPr lang="en-US" dirty="0"/>
              <a:t>You can use a higher grade than specified, but not a lower grade. </a:t>
            </a:r>
          </a:p>
          <a:p>
            <a:r>
              <a:rPr lang="en-US" dirty="0"/>
              <a:t>The other common grade is A307 but that is not technically for anchor bolts. </a:t>
            </a:r>
          </a:p>
          <a:p>
            <a:endParaRPr lang="en-US" dirty="0"/>
          </a:p>
          <a:p>
            <a:r>
              <a:rPr lang="en-US" dirty="0"/>
              <a:t>Colors, not all bolts are painted on the end. Blue 36, Yellow 55, Red 105</a:t>
            </a:r>
          </a:p>
          <a:p>
            <a:r>
              <a:rPr lang="en-US" dirty="0"/>
              <a:t>Grade 36 is the most common. Engineering will often specify grade 55 and pole manufactures are starting to use Grade 55 as the standard. </a:t>
            </a:r>
          </a:p>
          <a:p>
            <a:r>
              <a:rPr lang="en-US" dirty="0"/>
              <a:t>The grade listed in detail about the anchor base and size is in the table with anchor bolt pattern info. </a:t>
            </a:r>
          </a:p>
        </p:txBody>
      </p:sp>
      <p:sp>
        <p:nvSpPr>
          <p:cNvPr id="4" name="Slide Number Placeholder 3"/>
          <p:cNvSpPr>
            <a:spLocks noGrp="1"/>
          </p:cNvSpPr>
          <p:nvPr>
            <p:ph type="sldNum" sz="quarter" idx="5"/>
          </p:nvPr>
        </p:nvSpPr>
        <p:spPr/>
        <p:txBody>
          <a:bodyPr/>
          <a:lstStyle/>
          <a:p>
            <a:fld id="{61C06FFF-AB99-4770-B3DD-03A53029E35F}" type="slidenum">
              <a:rPr lang="en-US" smtClean="0"/>
              <a:t>3</a:t>
            </a:fld>
            <a:endParaRPr lang="en-US" dirty="0"/>
          </a:p>
        </p:txBody>
      </p:sp>
    </p:spTree>
    <p:extLst>
      <p:ext uri="{BB962C8B-B14F-4D97-AF65-F5344CB8AC3E}">
        <p14:creationId xmlns:p14="http://schemas.microsoft.com/office/powerpoint/2010/main" val="9112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Depth per Simpson Strong-Tie SET-XP. ¾” is 3.5-15”. 1” is 4-20”. Not as deep as you think. In a correct install the only forces on the bolt is tenson and compression, pull out and push in. its strongest force. </a:t>
            </a:r>
          </a:p>
          <a:p>
            <a:r>
              <a:rPr lang="en-US" dirty="0"/>
              <a:t>If possible use existing pattern.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clean holes ensures good epoxy adhesion to the concrete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correct size brush to match hole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shop vac and dust extractor is a good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Hilti makes a product that does not require cleaning, however </a:t>
            </a:r>
            <a:r>
              <a:rPr lang="en-US" dirty="0" err="1"/>
              <a:t>i</a:t>
            </a:r>
            <a:r>
              <a:rPr lang="en-US" dirty="0"/>
              <a:t> have not used it. </a:t>
            </a:r>
          </a:p>
          <a:p>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21</a:t>
            </a:fld>
            <a:endParaRPr lang="en-US" dirty="0"/>
          </a:p>
        </p:txBody>
      </p:sp>
    </p:spTree>
    <p:extLst>
      <p:ext uri="{BB962C8B-B14F-4D97-AF65-F5344CB8AC3E}">
        <p14:creationId xmlns:p14="http://schemas.microsoft.com/office/powerpoint/2010/main" val="256926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epoxy is better than not enough. For ¾” bolt hole, 12” deep about ½ standard tube. For 1” bolt hole 12” deep, ¾ standard 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like the smaller 8.5oz tube. There is less waste and the cost is not much better than the larger tubes.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bolt is pressed into the hole to fast, the epoxy will build up pressure and push the bolt out slightly. Twisting the bolt counterclockwise and holding it in the bottom will help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Cure time depends on temperature. 24-72 hours. </a:t>
            </a:r>
          </a:p>
          <a:p>
            <a:r>
              <a:rPr lang="en-US" dirty="0"/>
              <a:t>Critical to let the epoxy cure before cutting the bolt. or test fit and cut before epoxy</a:t>
            </a:r>
          </a:p>
          <a:p>
            <a:r>
              <a:rPr lang="en-US" dirty="0"/>
              <a:t>Hold leveling nut when tightening top bolt.</a:t>
            </a:r>
          </a:p>
          <a:p>
            <a:r>
              <a:rPr lang="en-US" dirty="0"/>
              <a:t>Bolts should be even, not being pulled out or pressed in, same as normal bolts.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22</a:t>
            </a:fld>
            <a:endParaRPr lang="en-US" dirty="0"/>
          </a:p>
        </p:txBody>
      </p:sp>
    </p:spTree>
    <p:extLst>
      <p:ext uri="{BB962C8B-B14F-4D97-AF65-F5344CB8AC3E}">
        <p14:creationId xmlns:p14="http://schemas.microsoft.com/office/powerpoint/2010/main" val="237202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 shaped bolts are commonly called “J” bolts. </a:t>
            </a:r>
          </a:p>
          <a:p>
            <a:pPr marL="628650" lvl="1" indent="-171450">
              <a:buFont typeface="Arial" panose="020B0604020202020204" pitchFamily="34" charset="0"/>
              <a:buChar char="•"/>
            </a:pPr>
            <a:r>
              <a:rPr lang="en-US" dirty="0"/>
              <a:t>Headed bolts with plates are used on larger sizes</a:t>
            </a:r>
          </a:p>
          <a:p>
            <a:pPr marL="171450" lvl="0" indent="-171450">
              <a:buFont typeface="Arial" panose="020B0604020202020204" pitchFamily="34" charset="0"/>
              <a:buChar char="•"/>
            </a:pPr>
            <a:r>
              <a:rPr lang="en-US" dirty="0"/>
              <a:t>Zinc is uncommon but is seen sometimes, especially in hardware that was purchased from a local hardware store. </a:t>
            </a:r>
          </a:p>
          <a:p>
            <a:pPr marL="628650" lvl="1" indent="-171450">
              <a:buFont typeface="Arial" panose="020B0604020202020204" pitchFamily="34" charset="0"/>
              <a:buChar char="•"/>
            </a:pPr>
            <a:r>
              <a:rPr lang="en-US" dirty="0"/>
              <a:t>HDG nuts are cut with a slightly larger sized thread than standard Zinc so the matching nut should be used. A Zinc nut will not thread onto the HDG bolt. a HDG bolt will be loose on a zinc bolt. </a:t>
            </a:r>
          </a:p>
          <a:p>
            <a:pPr marL="628650" lvl="1" indent="-171450">
              <a:buFont typeface="Arial" panose="020B0604020202020204" pitchFamily="34" charset="0"/>
              <a:buChar char="•"/>
            </a:pPr>
            <a:r>
              <a:rPr lang="en-US" dirty="0"/>
              <a:t>Some lower quality bolts have dirty galvanizing with burs on the thread making the nuts difficult to thread on. We will discuss this later when talking about </a:t>
            </a:r>
            <a:r>
              <a:rPr lang="en-US" dirty="0" err="1"/>
              <a:t>reparis</a:t>
            </a:r>
            <a:r>
              <a:rPr lang="en-US" dirty="0"/>
              <a:t>. </a:t>
            </a:r>
          </a:p>
          <a:p>
            <a:pPr marL="171450" lvl="0" indent="-171450">
              <a:buFont typeface="Arial" panose="020B0604020202020204" pitchFamily="34" charset="0"/>
              <a:buChar char="•"/>
            </a:pPr>
            <a:r>
              <a:rPr lang="en-US" dirty="0"/>
              <a:t>Common sizes for parking lot sized poles are ¾” and 1’.</a:t>
            </a:r>
          </a:p>
          <a:p>
            <a:pPr marL="628650" lvl="1" indent="-171450">
              <a:buFont typeface="Arial" panose="020B0604020202020204" pitchFamily="34" charset="0"/>
              <a:buChar char="•"/>
            </a:pPr>
            <a:r>
              <a:rPr lang="en-US" dirty="0"/>
              <a:t>½” is seen for small post lights and bollards. 1-1/4”-1-1/2” is seen in sport lights and utility poles.</a:t>
            </a:r>
          </a:p>
          <a:p>
            <a:pPr marL="628650" lvl="1" indent="-171450">
              <a:buFont typeface="Arial" panose="020B0604020202020204" pitchFamily="34" charset="0"/>
              <a:buChar char="•"/>
            </a:pPr>
            <a:r>
              <a:rPr lang="en-US" dirty="0"/>
              <a:t>5/8” and 7/8” do exist but are Highly uncommon for our industry. Almost all the calls we get for these sizes are actually ¾” and 1”</a:t>
            </a:r>
          </a:p>
          <a:p>
            <a:pPr marL="628650" lvl="1" indent="-171450">
              <a:buFont typeface="Arial" panose="020B0604020202020204" pitchFamily="34" charset="0"/>
              <a:buChar char="•"/>
            </a:pPr>
            <a:r>
              <a:rPr lang="en-US" dirty="0"/>
              <a:t>The actual size of an anchor bolt is slightly smaller than its nominal size, hence the confusion. </a:t>
            </a:r>
          </a:p>
        </p:txBody>
      </p:sp>
      <p:sp>
        <p:nvSpPr>
          <p:cNvPr id="4" name="Slide Number Placeholder 3"/>
          <p:cNvSpPr>
            <a:spLocks noGrp="1"/>
          </p:cNvSpPr>
          <p:nvPr>
            <p:ph type="sldNum" sz="quarter" idx="5"/>
          </p:nvPr>
        </p:nvSpPr>
        <p:spPr/>
        <p:txBody>
          <a:bodyPr/>
          <a:lstStyle/>
          <a:p>
            <a:fld id="{61C06FFF-AB99-4770-B3DD-03A53029E35F}" type="slidenum">
              <a:rPr lang="en-US" smtClean="0"/>
              <a:t>4</a:t>
            </a:fld>
            <a:endParaRPr lang="en-US" dirty="0"/>
          </a:p>
        </p:txBody>
      </p:sp>
    </p:spTree>
    <p:extLst>
      <p:ext uri="{BB962C8B-B14F-4D97-AF65-F5344CB8AC3E}">
        <p14:creationId xmlns:p14="http://schemas.microsoft.com/office/powerpoint/2010/main" val="4737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common anchor bolt problems that we will go over more in this presentation. </a:t>
            </a:r>
          </a:p>
        </p:txBody>
      </p:sp>
      <p:sp>
        <p:nvSpPr>
          <p:cNvPr id="4" name="Slide Number Placeholder 3"/>
          <p:cNvSpPr>
            <a:spLocks noGrp="1"/>
          </p:cNvSpPr>
          <p:nvPr>
            <p:ph type="sldNum" sz="quarter" idx="5"/>
          </p:nvPr>
        </p:nvSpPr>
        <p:spPr/>
        <p:txBody>
          <a:bodyPr/>
          <a:lstStyle/>
          <a:p>
            <a:fld id="{61C06FFF-AB99-4770-B3DD-03A53029E35F}" type="slidenum">
              <a:rPr lang="en-US" smtClean="0"/>
              <a:t>5</a:t>
            </a:fld>
            <a:endParaRPr lang="en-US" dirty="0"/>
          </a:p>
        </p:txBody>
      </p:sp>
    </p:spTree>
    <p:extLst>
      <p:ext uri="{BB962C8B-B14F-4D97-AF65-F5344CB8AC3E}">
        <p14:creationId xmlns:p14="http://schemas.microsoft.com/office/powerpoint/2010/main" val="241166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the common tools, these are ones that can make the following jobs go much easier. </a:t>
            </a:r>
          </a:p>
        </p:txBody>
      </p:sp>
      <p:sp>
        <p:nvSpPr>
          <p:cNvPr id="4" name="Slide Number Placeholder 3"/>
          <p:cNvSpPr>
            <a:spLocks noGrp="1"/>
          </p:cNvSpPr>
          <p:nvPr>
            <p:ph type="sldNum" sz="quarter" idx="5"/>
          </p:nvPr>
        </p:nvSpPr>
        <p:spPr/>
        <p:txBody>
          <a:bodyPr/>
          <a:lstStyle/>
          <a:p>
            <a:fld id="{61C06FFF-AB99-4770-B3DD-03A53029E35F}" type="slidenum">
              <a:rPr lang="en-US" smtClean="0"/>
              <a:t>6</a:t>
            </a:fld>
            <a:endParaRPr lang="en-US" dirty="0"/>
          </a:p>
        </p:txBody>
      </p:sp>
    </p:spTree>
    <p:extLst>
      <p:ext uri="{BB962C8B-B14F-4D97-AF65-F5344CB8AC3E}">
        <p14:creationId xmlns:p14="http://schemas.microsoft.com/office/powerpoint/2010/main" val="72321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product install. </a:t>
            </a:r>
          </a:p>
          <a:p>
            <a:r>
              <a:rPr lang="en-US" dirty="0"/>
              <a:t>More details on more involved later. </a:t>
            </a:r>
          </a:p>
        </p:txBody>
      </p:sp>
      <p:sp>
        <p:nvSpPr>
          <p:cNvPr id="4" name="Slide Number Placeholder 3"/>
          <p:cNvSpPr>
            <a:spLocks noGrp="1"/>
          </p:cNvSpPr>
          <p:nvPr>
            <p:ph type="sldNum" sz="quarter" idx="5"/>
          </p:nvPr>
        </p:nvSpPr>
        <p:spPr/>
        <p:txBody>
          <a:bodyPr/>
          <a:lstStyle/>
          <a:p>
            <a:fld id="{61C06FFF-AB99-4770-B3DD-03A53029E35F}" type="slidenum">
              <a:rPr lang="en-US" smtClean="0"/>
              <a:t>7</a:t>
            </a:fld>
            <a:endParaRPr lang="en-US" dirty="0"/>
          </a:p>
        </p:txBody>
      </p:sp>
    </p:spTree>
    <p:extLst>
      <p:ext uri="{BB962C8B-B14F-4D97-AF65-F5344CB8AC3E}">
        <p14:creationId xmlns:p14="http://schemas.microsoft.com/office/powerpoint/2010/main" val="182653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C06FFF-AB99-4770-B3DD-03A53029E35F}" type="slidenum">
              <a:rPr lang="en-US" smtClean="0"/>
              <a:t>8</a:t>
            </a:fld>
            <a:endParaRPr lang="en-US" dirty="0"/>
          </a:p>
        </p:txBody>
      </p:sp>
    </p:spTree>
    <p:extLst>
      <p:ext uri="{BB962C8B-B14F-4D97-AF65-F5344CB8AC3E}">
        <p14:creationId xmlns:p14="http://schemas.microsoft.com/office/powerpoint/2010/main" val="944928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Bending grade 36 only, 45º max depending on the engineer you talk to</a:t>
            </a:r>
          </a:p>
          <a:p>
            <a:r>
              <a:rPr lang="en-US" dirty="0"/>
              <a:t>Head to cold. Heating the bolt is best. Use a tool like a cheater bar or something that fits well over the bolt. </a:t>
            </a:r>
          </a:p>
          <a:p>
            <a:r>
              <a:rPr lang="en-US" dirty="0"/>
              <a:t>This is less common but does happen from time to time. in areas with semi trailer parking.</a:t>
            </a:r>
          </a:p>
        </p:txBody>
      </p:sp>
      <p:sp>
        <p:nvSpPr>
          <p:cNvPr id="4" name="Slide Number Placeholder 3"/>
          <p:cNvSpPr>
            <a:spLocks noGrp="1"/>
          </p:cNvSpPr>
          <p:nvPr>
            <p:ph type="sldNum" sz="quarter" idx="5"/>
          </p:nvPr>
        </p:nvSpPr>
        <p:spPr/>
        <p:txBody>
          <a:bodyPr/>
          <a:lstStyle/>
          <a:p>
            <a:fld id="{61C06FFF-AB99-4770-B3DD-03A53029E35F}" type="slidenum">
              <a:rPr lang="en-US" smtClean="0"/>
              <a:t>9</a:t>
            </a:fld>
            <a:endParaRPr lang="en-US" dirty="0"/>
          </a:p>
        </p:txBody>
      </p:sp>
    </p:spTree>
    <p:extLst>
      <p:ext uri="{BB962C8B-B14F-4D97-AF65-F5344CB8AC3E}">
        <p14:creationId xmlns:p14="http://schemas.microsoft.com/office/powerpoint/2010/main" val="3959369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Rusted nuts are often overlooked during original survey. </a:t>
            </a:r>
          </a:p>
          <a:p>
            <a:r>
              <a:rPr lang="en-US" dirty="0"/>
              <a:t>This can make an easy pole replacement takt much longer. Often the bolt is good under the nut. </a:t>
            </a:r>
          </a:p>
          <a:p>
            <a:r>
              <a:rPr lang="en-US" dirty="0"/>
              <a:t>Be sure to check bolt between the nuts and under leveling nut. </a:t>
            </a:r>
          </a:p>
        </p:txBody>
      </p:sp>
      <p:sp>
        <p:nvSpPr>
          <p:cNvPr id="4" name="Slide Number Placeholder 3"/>
          <p:cNvSpPr>
            <a:spLocks noGrp="1"/>
          </p:cNvSpPr>
          <p:nvPr>
            <p:ph type="sldNum" sz="quarter" idx="5"/>
          </p:nvPr>
        </p:nvSpPr>
        <p:spPr/>
        <p:txBody>
          <a:bodyPr/>
          <a:lstStyle/>
          <a:p>
            <a:fld id="{61C06FFF-AB99-4770-B3DD-03A53029E35F}" type="slidenum">
              <a:rPr lang="en-US" smtClean="0"/>
              <a:t>10</a:t>
            </a:fld>
            <a:endParaRPr lang="en-US" dirty="0"/>
          </a:p>
        </p:txBody>
      </p:sp>
    </p:spTree>
    <p:extLst>
      <p:ext uri="{BB962C8B-B14F-4D97-AF65-F5344CB8AC3E}">
        <p14:creationId xmlns:p14="http://schemas.microsoft.com/office/powerpoint/2010/main" val="2971442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pic>
        <p:nvPicPr>
          <p:cNvPr id="7" name="Picture 6">
            <a:extLst>
              <a:ext uri="{FF2B5EF4-FFF2-40B4-BE49-F238E27FC236}">
                <a16:creationId xmlns:a16="http://schemas.microsoft.com/office/drawing/2014/main" id="{AC6EE6BC-BD91-49D9-812B-6746B38327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818" y="5739406"/>
            <a:ext cx="1357320" cy="1118594"/>
          </a:xfrm>
          <a:prstGeom prst="rect">
            <a:avLst/>
          </a:prstGeom>
          <a:ln>
            <a:noFill/>
          </a:ln>
          <a:effectLst>
            <a:softEdge rad="112500"/>
          </a:effectLst>
        </p:spPr>
      </p:pic>
    </p:spTree>
    <p:extLst>
      <p:ext uri="{BB962C8B-B14F-4D97-AF65-F5344CB8AC3E}">
        <p14:creationId xmlns:p14="http://schemas.microsoft.com/office/powerpoint/2010/main" val="38856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pic>
        <p:nvPicPr>
          <p:cNvPr id="7" name="Picture 6">
            <a:extLst>
              <a:ext uri="{FF2B5EF4-FFF2-40B4-BE49-F238E27FC236}">
                <a16:creationId xmlns:a16="http://schemas.microsoft.com/office/drawing/2014/main" id="{4487F91B-9488-44CE-BD7F-B97633638E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7235" y="5739406"/>
            <a:ext cx="1301903" cy="1118594"/>
          </a:xfrm>
          <a:prstGeom prst="rect">
            <a:avLst/>
          </a:prstGeom>
          <a:ln>
            <a:noFill/>
          </a:ln>
          <a:effectLst>
            <a:softEdge rad="112500"/>
          </a:effectLst>
        </p:spPr>
      </p:pic>
    </p:spTree>
    <p:extLst>
      <p:ext uri="{BB962C8B-B14F-4D97-AF65-F5344CB8AC3E}">
        <p14:creationId xmlns:p14="http://schemas.microsoft.com/office/powerpoint/2010/main" val="2710500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pic>
        <p:nvPicPr>
          <p:cNvPr id="7" name="Picture 6">
            <a:extLst>
              <a:ext uri="{FF2B5EF4-FFF2-40B4-BE49-F238E27FC236}">
                <a16:creationId xmlns:a16="http://schemas.microsoft.com/office/drawing/2014/main" id="{949C692E-D79C-4AD5-9240-77D9CD3B7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4695" y="5718769"/>
            <a:ext cx="1311137" cy="1118594"/>
          </a:xfrm>
          <a:prstGeom prst="rect">
            <a:avLst/>
          </a:prstGeom>
          <a:ln>
            <a:noFill/>
          </a:ln>
          <a:effectLst>
            <a:softEdge rad="112500"/>
          </a:effectLst>
        </p:spPr>
      </p:pic>
    </p:spTree>
    <p:extLst>
      <p:ext uri="{BB962C8B-B14F-4D97-AF65-F5344CB8AC3E}">
        <p14:creationId xmlns:p14="http://schemas.microsoft.com/office/powerpoint/2010/main" val="165400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sp>
        <p:nvSpPr>
          <p:cNvPr id="2" name="Rectangle 1"/>
          <p:cNvSpPr/>
          <p:nvPr userDrawn="1"/>
        </p:nvSpPr>
        <p:spPr>
          <a:xfrm>
            <a:off x="3005377" y="3333090"/>
            <a:ext cx="6181244" cy="923330"/>
          </a:xfrm>
          <a:prstGeom prst="rect">
            <a:avLst/>
          </a:prstGeom>
        </p:spPr>
        <p:txBody>
          <a:bodyPr wrap="none">
            <a:spAutoFit/>
          </a:bodyPr>
          <a:lstStyle/>
          <a:p>
            <a:r>
              <a:rPr lang="en-US" sz="5400" dirty="0">
                <a:solidFill>
                  <a:schemeClr val="accent1">
                    <a:lumMod val="50000"/>
                  </a:schemeClr>
                </a:solidFill>
                <a:latin typeface="Copperplate Gothic Bold" panose="020E0705020206020404" pitchFamily="34" charset="0"/>
              </a:rPr>
              <a:t>Spring Seminar</a:t>
            </a:r>
          </a:p>
        </p:txBody>
      </p:sp>
      <p:sp>
        <p:nvSpPr>
          <p:cNvPr id="7" name="TextBox 6"/>
          <p:cNvSpPr txBox="1"/>
          <p:nvPr userDrawn="1"/>
        </p:nvSpPr>
        <p:spPr>
          <a:xfrm>
            <a:off x="-1" y="6184969"/>
            <a:ext cx="12192000" cy="553998"/>
          </a:xfrm>
          <a:prstGeom prst="rect">
            <a:avLst/>
          </a:prstGeom>
          <a:solidFill>
            <a:schemeClr val="accent5">
              <a:lumMod val="50000"/>
            </a:schemeClr>
          </a:solidFill>
        </p:spPr>
        <p:txBody>
          <a:bodyPr wrap="square" rtlCol="0">
            <a:spAutoFit/>
          </a:bodyPr>
          <a:lstStyle/>
          <a:p>
            <a:pPr algn="ctr"/>
            <a:r>
              <a:rPr lang="en-US" sz="3000" spc="450" dirty="0">
                <a:solidFill>
                  <a:schemeClr val="bg1"/>
                </a:solidFill>
                <a:latin typeface="Garamond" panose="02020404030301010803" pitchFamily="18" charset="0"/>
              </a:rPr>
              <a:t>WWW.NALMCO.ORG</a:t>
            </a:r>
          </a:p>
        </p:txBody>
      </p:sp>
      <p:pic>
        <p:nvPicPr>
          <p:cNvPr id="5" name="Picture 4">
            <a:extLst>
              <a:ext uri="{FF2B5EF4-FFF2-40B4-BE49-F238E27FC236}">
                <a16:creationId xmlns:a16="http://schemas.microsoft.com/office/drawing/2014/main" id="{5D333165-A6BF-4F1B-8B16-6B71A94815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57119" y="822037"/>
            <a:ext cx="7477760" cy="2429164"/>
          </a:xfrm>
          <a:prstGeom prst="rect">
            <a:avLst/>
          </a:prstGeom>
        </p:spPr>
      </p:pic>
    </p:spTree>
    <p:extLst>
      <p:ext uri="{BB962C8B-B14F-4D97-AF65-F5344CB8AC3E}">
        <p14:creationId xmlns:p14="http://schemas.microsoft.com/office/powerpoint/2010/main" val="256145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sp>
        <p:nvSpPr>
          <p:cNvPr id="15" name="Content Placeholder 2"/>
          <p:cNvSpPr>
            <a:spLocks noGrp="1"/>
          </p:cNvSpPr>
          <p:nvPr>
            <p:ph sz="half" idx="1"/>
          </p:nvPr>
        </p:nvSpPr>
        <p:spPr>
          <a:xfrm>
            <a:off x="838200" y="1825625"/>
            <a:ext cx="10617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838200" y="365127"/>
            <a:ext cx="10617200" cy="1325563"/>
          </a:xfrm>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5635" y="5726545"/>
            <a:ext cx="1403503" cy="1131455"/>
          </a:xfrm>
          <a:prstGeom prst="rect">
            <a:avLst/>
          </a:prstGeom>
          <a:ln>
            <a:noFill/>
          </a:ln>
          <a:effectLst>
            <a:softEdge rad="112500"/>
          </a:effectLst>
        </p:spPr>
      </p:pic>
    </p:spTree>
    <p:extLst>
      <p:ext uri="{BB962C8B-B14F-4D97-AF65-F5344CB8AC3E}">
        <p14:creationId xmlns:p14="http://schemas.microsoft.com/office/powerpoint/2010/main" val="224826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pic>
        <p:nvPicPr>
          <p:cNvPr id="7" name="Picture 6">
            <a:extLst>
              <a:ext uri="{FF2B5EF4-FFF2-40B4-BE49-F238E27FC236}">
                <a16:creationId xmlns:a16="http://schemas.microsoft.com/office/drawing/2014/main" id="{29ED912F-1B2E-43F7-AA62-CAFC01CD17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818" y="5739406"/>
            <a:ext cx="1357320" cy="1118594"/>
          </a:xfrm>
          <a:prstGeom prst="rect">
            <a:avLst/>
          </a:prstGeom>
          <a:ln>
            <a:noFill/>
          </a:ln>
          <a:effectLst>
            <a:softEdge rad="112500"/>
          </a:effectLst>
        </p:spPr>
      </p:pic>
    </p:spTree>
    <p:extLst>
      <p:ext uri="{BB962C8B-B14F-4D97-AF65-F5344CB8AC3E}">
        <p14:creationId xmlns:p14="http://schemas.microsoft.com/office/powerpoint/2010/main" val="262072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6E9D3-770C-42A9-B2AF-DDEFF1ED5371}" type="slidenum">
              <a:rPr lang="en-US" smtClean="0"/>
              <a:t>‹#›</a:t>
            </a:fld>
            <a:endParaRPr lang="en-US" dirty="0"/>
          </a:p>
        </p:txBody>
      </p:sp>
      <p:pic>
        <p:nvPicPr>
          <p:cNvPr id="7" name="Picture 6">
            <a:extLst>
              <a:ext uri="{FF2B5EF4-FFF2-40B4-BE49-F238E27FC236}">
                <a16:creationId xmlns:a16="http://schemas.microsoft.com/office/drawing/2014/main" id="{51815497-8A0E-4683-8EB4-97CF94CD34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1055" y="5739406"/>
            <a:ext cx="1348083" cy="1118594"/>
          </a:xfrm>
          <a:prstGeom prst="rect">
            <a:avLst/>
          </a:prstGeom>
          <a:ln>
            <a:noFill/>
          </a:ln>
          <a:effectLst>
            <a:softEdge rad="112500"/>
          </a:effectLst>
        </p:spPr>
      </p:pic>
    </p:spTree>
    <p:extLst>
      <p:ext uri="{BB962C8B-B14F-4D97-AF65-F5344CB8AC3E}">
        <p14:creationId xmlns:p14="http://schemas.microsoft.com/office/powerpoint/2010/main" val="2414209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76E9D3-770C-42A9-B2AF-DDEFF1ED5371}" type="slidenum">
              <a:rPr lang="en-US" smtClean="0"/>
              <a:t>‹#›</a:t>
            </a:fld>
            <a:endParaRPr lang="en-US" dirty="0"/>
          </a:p>
        </p:txBody>
      </p:sp>
      <p:pic>
        <p:nvPicPr>
          <p:cNvPr id="8" name="Picture 7">
            <a:extLst>
              <a:ext uri="{FF2B5EF4-FFF2-40B4-BE49-F238E27FC236}">
                <a16:creationId xmlns:a16="http://schemas.microsoft.com/office/drawing/2014/main" id="{A4A4FB22-6F03-44CA-945D-908B66D88E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818" y="5739406"/>
            <a:ext cx="1357320" cy="1118594"/>
          </a:xfrm>
          <a:prstGeom prst="rect">
            <a:avLst/>
          </a:prstGeom>
          <a:ln>
            <a:noFill/>
          </a:ln>
          <a:effectLst>
            <a:softEdge rad="112500"/>
          </a:effectLst>
        </p:spPr>
      </p:pic>
    </p:spTree>
    <p:extLst>
      <p:ext uri="{BB962C8B-B14F-4D97-AF65-F5344CB8AC3E}">
        <p14:creationId xmlns:p14="http://schemas.microsoft.com/office/powerpoint/2010/main" val="378874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76E9D3-770C-42A9-B2AF-DDEFF1ED5371}" type="slidenum">
              <a:rPr lang="en-US" smtClean="0"/>
              <a:t>‹#›</a:t>
            </a:fld>
            <a:endParaRPr lang="en-US" dirty="0"/>
          </a:p>
        </p:txBody>
      </p:sp>
      <p:pic>
        <p:nvPicPr>
          <p:cNvPr id="10" name="Picture 9">
            <a:extLst>
              <a:ext uri="{FF2B5EF4-FFF2-40B4-BE49-F238E27FC236}">
                <a16:creationId xmlns:a16="http://schemas.microsoft.com/office/drawing/2014/main" id="{D635CF19-BD72-4FF8-AAC6-0B23FBC15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818" y="5739406"/>
            <a:ext cx="1357320" cy="1118594"/>
          </a:xfrm>
          <a:prstGeom prst="rect">
            <a:avLst/>
          </a:prstGeom>
          <a:ln>
            <a:noFill/>
          </a:ln>
          <a:effectLst>
            <a:softEdge rad="112500"/>
          </a:effectLst>
        </p:spPr>
      </p:pic>
    </p:spTree>
    <p:extLst>
      <p:ext uri="{BB962C8B-B14F-4D97-AF65-F5344CB8AC3E}">
        <p14:creationId xmlns:p14="http://schemas.microsoft.com/office/powerpoint/2010/main" val="33573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76E9D3-770C-42A9-B2AF-DDEFF1ED5371}" type="slidenum">
              <a:rPr lang="en-US" smtClean="0"/>
              <a:t>‹#›</a:t>
            </a:fld>
            <a:endParaRPr lang="en-US" dirty="0"/>
          </a:p>
        </p:txBody>
      </p:sp>
      <p:pic>
        <p:nvPicPr>
          <p:cNvPr id="6" name="Picture 5">
            <a:extLst>
              <a:ext uri="{FF2B5EF4-FFF2-40B4-BE49-F238E27FC236}">
                <a16:creationId xmlns:a16="http://schemas.microsoft.com/office/drawing/2014/main" id="{01289696-498D-4D65-8450-31E1383C76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1055" y="5739406"/>
            <a:ext cx="1348083" cy="1118594"/>
          </a:xfrm>
          <a:prstGeom prst="rect">
            <a:avLst/>
          </a:prstGeom>
          <a:ln>
            <a:noFill/>
          </a:ln>
          <a:effectLst>
            <a:softEdge rad="112500"/>
          </a:effectLst>
        </p:spPr>
      </p:pic>
    </p:spTree>
    <p:extLst>
      <p:ext uri="{BB962C8B-B14F-4D97-AF65-F5344CB8AC3E}">
        <p14:creationId xmlns:p14="http://schemas.microsoft.com/office/powerpoint/2010/main" val="221111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76E9D3-770C-42A9-B2AF-DDEFF1ED5371}" type="slidenum">
              <a:rPr lang="en-US" smtClean="0"/>
              <a:t>‹#›</a:t>
            </a:fld>
            <a:endParaRPr lang="en-US" dirty="0"/>
          </a:p>
        </p:txBody>
      </p:sp>
      <p:pic>
        <p:nvPicPr>
          <p:cNvPr id="5" name="Picture 4">
            <a:extLst>
              <a:ext uri="{FF2B5EF4-FFF2-40B4-BE49-F238E27FC236}">
                <a16:creationId xmlns:a16="http://schemas.microsoft.com/office/drawing/2014/main" id="{3BB4B2B7-A1CE-4336-A70A-34C791567A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582" y="5739406"/>
            <a:ext cx="1366557" cy="1118594"/>
          </a:xfrm>
          <a:prstGeom prst="rect">
            <a:avLst/>
          </a:prstGeom>
          <a:ln>
            <a:noFill/>
          </a:ln>
          <a:effectLst>
            <a:softEdge rad="112500"/>
          </a:effectLst>
        </p:spPr>
      </p:pic>
    </p:spTree>
    <p:extLst>
      <p:ext uri="{BB962C8B-B14F-4D97-AF65-F5344CB8AC3E}">
        <p14:creationId xmlns:p14="http://schemas.microsoft.com/office/powerpoint/2010/main" val="114822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76E9D3-770C-42A9-B2AF-DDEFF1ED5371}" type="slidenum">
              <a:rPr lang="en-US" smtClean="0"/>
              <a:t>‹#›</a:t>
            </a:fld>
            <a:endParaRPr lang="en-US" dirty="0"/>
          </a:p>
        </p:txBody>
      </p:sp>
      <p:pic>
        <p:nvPicPr>
          <p:cNvPr id="8" name="Picture 7">
            <a:extLst>
              <a:ext uri="{FF2B5EF4-FFF2-40B4-BE49-F238E27FC236}">
                <a16:creationId xmlns:a16="http://schemas.microsoft.com/office/drawing/2014/main" id="{AD3CBA67-759B-451B-8805-2EF6382B9A5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7036" y="5739406"/>
            <a:ext cx="1392101" cy="1118594"/>
          </a:xfrm>
          <a:prstGeom prst="rect">
            <a:avLst/>
          </a:prstGeom>
          <a:ln>
            <a:noFill/>
          </a:ln>
          <a:effectLst>
            <a:softEdge rad="112500"/>
          </a:effectLst>
        </p:spPr>
      </p:pic>
    </p:spTree>
    <p:extLst>
      <p:ext uri="{BB962C8B-B14F-4D97-AF65-F5344CB8AC3E}">
        <p14:creationId xmlns:p14="http://schemas.microsoft.com/office/powerpoint/2010/main" val="4793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76E9D3-770C-42A9-B2AF-DDEFF1ED5371}" type="slidenum">
              <a:rPr lang="en-US" smtClean="0"/>
              <a:t>‹#›</a:t>
            </a:fld>
            <a:endParaRPr lang="en-US" dirty="0"/>
          </a:p>
        </p:txBody>
      </p:sp>
      <p:pic>
        <p:nvPicPr>
          <p:cNvPr id="8" name="Picture 7">
            <a:extLst>
              <a:ext uri="{FF2B5EF4-FFF2-40B4-BE49-F238E27FC236}">
                <a16:creationId xmlns:a16="http://schemas.microsoft.com/office/drawing/2014/main" id="{77D27087-8D81-4CD7-A503-B1B49DEF54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6473" y="5739406"/>
            <a:ext cx="1292666" cy="1118594"/>
          </a:xfrm>
          <a:prstGeom prst="rect">
            <a:avLst/>
          </a:prstGeom>
          <a:ln>
            <a:noFill/>
          </a:ln>
          <a:effectLst>
            <a:softEdge rad="112500"/>
          </a:effectLst>
        </p:spPr>
      </p:pic>
    </p:spTree>
    <p:extLst>
      <p:ext uri="{BB962C8B-B14F-4D97-AF65-F5344CB8AC3E}">
        <p14:creationId xmlns:p14="http://schemas.microsoft.com/office/powerpoint/2010/main" val="52976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6E9D3-770C-42A9-B2AF-DDEFF1ED5371}" type="slidenum">
              <a:rPr lang="en-US" smtClean="0"/>
              <a:t>‹#›</a:t>
            </a:fld>
            <a:endParaRPr lang="en-US" dirty="0"/>
          </a:p>
        </p:txBody>
      </p:sp>
      <p:sp>
        <p:nvSpPr>
          <p:cNvPr id="7" name="Date Placeholder 3">
            <a:extLst>
              <a:ext uri="{FF2B5EF4-FFF2-40B4-BE49-F238E27FC236}">
                <a16:creationId xmlns:a16="http://schemas.microsoft.com/office/drawing/2014/main" id="{31DCB9A3-9D5A-4492-9D8F-48D82FD09DF9}"/>
              </a:ext>
            </a:extLst>
          </p:cNvPr>
          <p:cNvSpPr txBox="1">
            <a:spLocks/>
          </p:cNvSpPr>
          <p:nvPr userDrawn="1"/>
        </p:nvSpPr>
        <p:spPr>
          <a:xfrm>
            <a:off x="1960679" y="6168466"/>
            <a:ext cx="8839200" cy="365125"/>
          </a:xfrm>
          <a:prstGeom prst="rect">
            <a:avLst/>
          </a:prstGeom>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3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50000"/>
                    <a:lumOff val="50000"/>
                  </a:schemeClr>
                </a:solidFill>
              </a:rPr>
              <a:t>The Standard for Lighting Management Quality since 1953</a:t>
            </a:r>
            <a:r>
              <a:rPr lang="en-US" sz="2700" dirty="0"/>
              <a:t>	</a:t>
            </a:r>
            <a:r>
              <a:rPr lang="en-US" sz="1800" b="1" spc="225" dirty="0">
                <a:solidFill>
                  <a:schemeClr val="accent1">
                    <a:lumMod val="50000"/>
                  </a:schemeClr>
                </a:solidFill>
              </a:rPr>
              <a:t>www.nalmco.org</a:t>
            </a:r>
            <a:r>
              <a:rPr lang="en-US" sz="2700" spc="225" dirty="0"/>
              <a:t> </a:t>
            </a:r>
          </a:p>
        </p:txBody>
      </p:sp>
    </p:spTree>
    <p:extLst>
      <p:ext uri="{BB962C8B-B14F-4D97-AF65-F5344CB8AC3E}">
        <p14:creationId xmlns:p14="http://schemas.microsoft.com/office/powerpoint/2010/main" val="1992087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2.jpeg"/><Relationship Id="rId5" Type="http://schemas.microsoft.com/office/2007/relationships/hdphoto" Target="../media/hdphoto3.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lightpolesystems.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339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3450-7CCB-AE4A-B53D-51073427B838}"/>
              </a:ext>
            </a:extLst>
          </p:cNvPr>
          <p:cNvSpPr>
            <a:spLocks noGrp="1"/>
          </p:cNvSpPr>
          <p:nvPr>
            <p:ph type="title"/>
          </p:nvPr>
        </p:nvSpPr>
        <p:spPr>
          <a:xfrm>
            <a:off x="0" y="-847257"/>
            <a:ext cx="7680757" cy="1600200"/>
          </a:xfrm>
        </p:spPr>
        <p:txBody>
          <a:bodyPr/>
          <a:lstStyle/>
          <a:p>
            <a:pPr algn="ctr"/>
            <a:r>
              <a:rPr lang="en-US" b="1" dirty="0"/>
              <a:t>Rusted Nuts: Removal</a:t>
            </a:r>
          </a:p>
        </p:txBody>
      </p:sp>
      <p:sp>
        <p:nvSpPr>
          <p:cNvPr id="4" name="Text Placeholder 3">
            <a:extLst>
              <a:ext uri="{FF2B5EF4-FFF2-40B4-BE49-F238E27FC236}">
                <a16:creationId xmlns:a16="http://schemas.microsoft.com/office/drawing/2014/main" id="{C93BBFF4-B46F-7342-9506-D8FC46C3479A}"/>
              </a:ext>
            </a:extLst>
          </p:cNvPr>
          <p:cNvSpPr>
            <a:spLocks noGrp="1"/>
          </p:cNvSpPr>
          <p:nvPr>
            <p:ph type="body" sz="half" idx="2"/>
          </p:nvPr>
        </p:nvSpPr>
        <p:spPr>
          <a:xfrm>
            <a:off x="887732" y="752943"/>
            <a:ext cx="4885603" cy="2676057"/>
          </a:xfrm>
        </p:spPr>
        <p:txBody>
          <a:bodyPr>
            <a:noAutofit/>
          </a:bodyPr>
          <a:lstStyle/>
          <a:p>
            <a:pPr marL="285750" indent="-285750">
              <a:buFont typeface="Arial" panose="020B0604020202020204" pitchFamily="34" charset="0"/>
              <a:buChar char="•"/>
            </a:pPr>
            <a:r>
              <a:rPr lang="en-US" sz="2000" dirty="0"/>
              <a:t>Often overlooked </a:t>
            </a:r>
          </a:p>
          <a:p>
            <a:pPr marL="285750" indent="-285750">
              <a:buFont typeface="Arial" panose="020B0604020202020204" pitchFamily="34" charset="0"/>
              <a:buChar char="•"/>
            </a:pPr>
            <a:r>
              <a:rPr lang="en-US" sz="2000" dirty="0"/>
              <a:t>Clean or cut off un-used bolts</a:t>
            </a:r>
          </a:p>
          <a:p>
            <a:pPr marL="285750" indent="-285750">
              <a:buFont typeface="Arial" panose="020B0604020202020204" pitchFamily="34" charset="0"/>
              <a:buChar char="•"/>
            </a:pPr>
            <a:r>
              <a:rPr lang="en-US" sz="2000" dirty="0"/>
              <a:t>Apply penetrating oil ahead of time</a:t>
            </a:r>
          </a:p>
          <a:p>
            <a:pPr marL="285750" indent="-285750">
              <a:buFont typeface="Arial" panose="020B0604020202020204" pitchFamily="34" charset="0"/>
              <a:buChar char="•"/>
            </a:pPr>
            <a:r>
              <a:rPr lang="en-US" sz="2000" dirty="0"/>
              <a:t>Heat the nut with rosebud until red hot</a:t>
            </a:r>
          </a:p>
          <a:p>
            <a:pPr marL="800100" lvl="1" indent="-342900">
              <a:buFont typeface="Courier New" panose="02070309020205020404" pitchFamily="49" charset="0"/>
              <a:buChar char="o"/>
            </a:pPr>
            <a:r>
              <a:rPr lang="en-US" sz="2000" dirty="0"/>
              <a:t>Be sure to protect the pole</a:t>
            </a:r>
          </a:p>
          <a:p>
            <a:pPr marL="285750" indent="-285750">
              <a:buFont typeface="Arial" panose="020B0604020202020204" pitchFamily="34" charset="0"/>
              <a:buChar char="•"/>
            </a:pPr>
            <a:r>
              <a:rPr lang="en-US" sz="2000" dirty="0"/>
              <a:t>Hammer on correct size socket or use a pipe wrench</a:t>
            </a:r>
          </a:p>
        </p:txBody>
      </p:sp>
      <p:pic>
        <p:nvPicPr>
          <p:cNvPr id="5" name="Picture 4">
            <a:extLst>
              <a:ext uri="{FF2B5EF4-FFF2-40B4-BE49-F238E27FC236}">
                <a16:creationId xmlns:a16="http://schemas.microsoft.com/office/drawing/2014/main" id="{5C6D1E1D-149E-4C4A-AD95-BE1C4EF8943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90730" y="107392"/>
            <a:ext cx="4430939" cy="3012325"/>
          </a:xfrm>
          <a:prstGeom prst="rect">
            <a:avLst/>
          </a:prstGeom>
        </p:spPr>
      </p:pic>
      <p:pic>
        <p:nvPicPr>
          <p:cNvPr id="9" name="Picture 8">
            <a:extLst>
              <a:ext uri="{FF2B5EF4-FFF2-40B4-BE49-F238E27FC236}">
                <a16:creationId xmlns:a16="http://schemas.microsoft.com/office/drawing/2014/main" id="{2859CF97-27B5-6E42-A2D4-216E079EA40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47481" y="3215396"/>
            <a:ext cx="4430939" cy="3037485"/>
          </a:xfrm>
          <a:prstGeom prst="rect">
            <a:avLst/>
          </a:prstGeom>
        </p:spPr>
      </p:pic>
      <p:pic>
        <p:nvPicPr>
          <p:cNvPr id="10" name="Picture 9" descr="A fire on a metal plate&#10;&#10;Description automatically generated">
            <a:extLst>
              <a:ext uri="{FF2B5EF4-FFF2-40B4-BE49-F238E27FC236}">
                <a16:creationId xmlns:a16="http://schemas.microsoft.com/office/drawing/2014/main" id="{C09E2D14-E6C5-554A-BD46-FE9C8FE9769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90730" y="3215396"/>
            <a:ext cx="4430939" cy="3154977"/>
          </a:xfrm>
          <a:prstGeom prst="rect">
            <a:avLst/>
          </a:prstGeom>
        </p:spPr>
      </p:pic>
    </p:spTree>
    <p:extLst>
      <p:ext uri="{BB962C8B-B14F-4D97-AF65-F5344CB8AC3E}">
        <p14:creationId xmlns:p14="http://schemas.microsoft.com/office/powerpoint/2010/main" val="392750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rusty nuts&#10;&#10;Description automatically generated">
            <a:extLst>
              <a:ext uri="{FF2B5EF4-FFF2-40B4-BE49-F238E27FC236}">
                <a16:creationId xmlns:a16="http://schemas.microsoft.com/office/drawing/2014/main" id="{B546D6C3-FB1B-5D4E-BA40-251DCACC39C4}"/>
              </a:ext>
            </a:extLst>
          </p:cNvPr>
          <p:cNvPicPr>
            <a:picLocks noChangeAspect="1"/>
          </p:cNvPicPr>
          <p:nvPr/>
        </p:nvPicPr>
        <p:blipFill rotWithShape="1">
          <a:blip r:embed="rId3">
            <a:extLst>
              <a:ext uri="{28A0092B-C50C-407E-A947-70E740481C1C}">
                <a14:useLocalDpi xmlns:a14="http://schemas.microsoft.com/office/drawing/2010/main" val="0"/>
              </a:ext>
            </a:extLst>
          </a:blip>
          <a:srcRect l="10919" t="13391" r="20367" b="24902"/>
          <a:stretch/>
        </p:blipFill>
        <p:spPr>
          <a:xfrm>
            <a:off x="1842247" y="918369"/>
            <a:ext cx="10035830" cy="5069543"/>
          </a:xfrm>
          <a:prstGeom prst="rect">
            <a:avLst/>
          </a:prstGeom>
        </p:spPr>
      </p:pic>
      <p:sp>
        <p:nvSpPr>
          <p:cNvPr id="13" name="Title 1">
            <a:extLst>
              <a:ext uri="{FF2B5EF4-FFF2-40B4-BE49-F238E27FC236}">
                <a16:creationId xmlns:a16="http://schemas.microsoft.com/office/drawing/2014/main" id="{6471D8A7-51C4-BE4F-8B16-35AFEDA6187C}"/>
              </a:ext>
            </a:extLst>
          </p:cNvPr>
          <p:cNvSpPr txBox="1">
            <a:spLocks/>
          </p:cNvSpPr>
          <p:nvPr/>
        </p:nvSpPr>
        <p:spPr>
          <a:xfrm>
            <a:off x="0" y="-847257"/>
            <a:ext cx="768075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dirty="0"/>
              <a:t>Rusted Nuts</a:t>
            </a:r>
          </a:p>
        </p:txBody>
      </p:sp>
    </p:spTree>
    <p:extLst>
      <p:ext uri="{BB962C8B-B14F-4D97-AF65-F5344CB8AC3E}">
        <p14:creationId xmlns:p14="http://schemas.microsoft.com/office/powerpoint/2010/main" val="352613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3450-7CCB-AE4A-B53D-51073427B838}"/>
              </a:ext>
            </a:extLst>
          </p:cNvPr>
          <p:cNvSpPr>
            <a:spLocks noGrp="1"/>
          </p:cNvSpPr>
          <p:nvPr>
            <p:ph type="title"/>
          </p:nvPr>
        </p:nvSpPr>
        <p:spPr>
          <a:xfrm>
            <a:off x="1463048" y="-854623"/>
            <a:ext cx="9427631" cy="1600200"/>
          </a:xfrm>
        </p:spPr>
        <p:txBody>
          <a:bodyPr/>
          <a:lstStyle/>
          <a:p>
            <a:pPr algn="ctr"/>
            <a:r>
              <a:rPr lang="en-US" b="1" dirty="0"/>
              <a:t>Rusted or Broken Bolts: Thread Extenders</a:t>
            </a:r>
          </a:p>
        </p:txBody>
      </p:sp>
      <p:sp>
        <p:nvSpPr>
          <p:cNvPr id="4" name="Text Placeholder 3">
            <a:extLst>
              <a:ext uri="{FF2B5EF4-FFF2-40B4-BE49-F238E27FC236}">
                <a16:creationId xmlns:a16="http://schemas.microsoft.com/office/drawing/2014/main" id="{C93BBFF4-B46F-7342-9506-D8FC46C3479A}"/>
              </a:ext>
            </a:extLst>
          </p:cNvPr>
          <p:cNvSpPr>
            <a:spLocks noGrp="1"/>
          </p:cNvSpPr>
          <p:nvPr>
            <p:ph type="body" sz="half" idx="2"/>
          </p:nvPr>
        </p:nvSpPr>
        <p:spPr>
          <a:xfrm>
            <a:off x="799019" y="777240"/>
            <a:ext cx="10977026" cy="681446"/>
          </a:xfrm>
        </p:spPr>
        <p:txBody>
          <a:bodyPr>
            <a:normAutofit/>
          </a:bodyPr>
          <a:lstStyle/>
          <a:p>
            <a:pPr marL="285750" indent="-285750" algn="ctr">
              <a:buFont typeface="Arial" panose="020B0604020202020204" pitchFamily="34" charset="0"/>
              <a:buChar char="•"/>
            </a:pPr>
            <a:r>
              <a:rPr lang="en-US" sz="2000" dirty="0"/>
              <a:t>If useable thread under leveling nuts/concrete</a:t>
            </a:r>
          </a:p>
        </p:txBody>
      </p:sp>
      <p:pic>
        <p:nvPicPr>
          <p:cNvPr id="10" name="Picture 9">
            <a:extLst>
              <a:ext uri="{FF2B5EF4-FFF2-40B4-BE49-F238E27FC236}">
                <a16:creationId xmlns:a16="http://schemas.microsoft.com/office/drawing/2014/main" id="{29ADB227-BACE-744C-AB3B-41CA086FCFE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2913" y="1665065"/>
            <a:ext cx="2969502" cy="3479403"/>
          </a:xfrm>
          <a:prstGeom prst="rect">
            <a:avLst/>
          </a:prstGeom>
        </p:spPr>
      </p:pic>
      <p:pic>
        <p:nvPicPr>
          <p:cNvPr id="11" name="Picture 10">
            <a:extLst>
              <a:ext uri="{FF2B5EF4-FFF2-40B4-BE49-F238E27FC236}">
                <a16:creationId xmlns:a16="http://schemas.microsoft.com/office/drawing/2014/main" id="{DB5EF251-8FA5-1241-B0AB-8FE3B3229C1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217065" y="1258039"/>
            <a:ext cx="3757870" cy="2338235"/>
          </a:xfrm>
          <a:prstGeom prst="rect">
            <a:avLst/>
          </a:prstGeom>
        </p:spPr>
      </p:pic>
      <p:pic>
        <p:nvPicPr>
          <p:cNvPr id="12" name="Picture 11">
            <a:extLst>
              <a:ext uri="{FF2B5EF4-FFF2-40B4-BE49-F238E27FC236}">
                <a16:creationId xmlns:a16="http://schemas.microsoft.com/office/drawing/2014/main" id="{1E20CF7D-97CD-774E-90A9-5E74040099A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806543" y="2061835"/>
            <a:ext cx="2969502" cy="3068879"/>
          </a:xfrm>
          <a:prstGeom prst="rect">
            <a:avLst/>
          </a:prstGeom>
        </p:spPr>
      </p:pic>
      <p:pic>
        <p:nvPicPr>
          <p:cNvPr id="3" name="Picture 2">
            <a:extLst>
              <a:ext uri="{FF2B5EF4-FFF2-40B4-BE49-F238E27FC236}">
                <a16:creationId xmlns:a16="http://schemas.microsoft.com/office/drawing/2014/main" id="{2C049FE0-7A1A-BC44-99C7-9E860862688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787619" y="3722060"/>
            <a:ext cx="4616762" cy="2531223"/>
          </a:xfrm>
          <a:prstGeom prst="rect">
            <a:avLst/>
          </a:prstGeom>
        </p:spPr>
      </p:pic>
    </p:spTree>
    <p:extLst>
      <p:ext uri="{BB962C8B-B14F-4D97-AF65-F5344CB8AC3E}">
        <p14:creationId xmlns:p14="http://schemas.microsoft.com/office/powerpoint/2010/main" val="132862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3BBFF4-B46F-7342-9506-D8FC46C3479A}"/>
              </a:ext>
            </a:extLst>
          </p:cNvPr>
          <p:cNvSpPr>
            <a:spLocks noGrp="1"/>
          </p:cNvSpPr>
          <p:nvPr>
            <p:ph type="body" sz="half" idx="2"/>
          </p:nvPr>
        </p:nvSpPr>
        <p:spPr>
          <a:xfrm>
            <a:off x="839788" y="697503"/>
            <a:ext cx="10492241" cy="789437"/>
          </a:xfrm>
        </p:spPr>
        <p:txBody>
          <a:bodyPr>
            <a:normAutofit/>
          </a:bodyPr>
          <a:lstStyle/>
          <a:p>
            <a:pPr marL="285750" indent="-285750" algn="ctr">
              <a:buFont typeface="Arial" panose="020B0604020202020204" pitchFamily="34" charset="0"/>
              <a:buChar char="•"/>
            </a:pPr>
            <a:r>
              <a:rPr lang="en-US" sz="2000" dirty="0"/>
              <a:t>If no useable threads on anchor bolts </a:t>
            </a:r>
          </a:p>
        </p:txBody>
      </p:sp>
      <p:pic>
        <p:nvPicPr>
          <p:cNvPr id="8" name="Picture 7" descr="A metal pole with bolts and nuts&#10;&#10;Description automatically generated">
            <a:extLst>
              <a:ext uri="{FF2B5EF4-FFF2-40B4-BE49-F238E27FC236}">
                <a16:creationId xmlns:a16="http://schemas.microsoft.com/office/drawing/2014/main" id="{B82B23A1-CA05-3D4E-ABAF-ACB4193FB1D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91391" y="1155466"/>
            <a:ext cx="5054803" cy="2790064"/>
          </a:xfrm>
          <a:prstGeom prst="rect">
            <a:avLst/>
          </a:prstGeom>
        </p:spPr>
      </p:pic>
      <p:pic>
        <p:nvPicPr>
          <p:cNvPr id="13" name="Picture 12">
            <a:extLst>
              <a:ext uri="{FF2B5EF4-FFF2-40B4-BE49-F238E27FC236}">
                <a16:creationId xmlns:a16="http://schemas.microsoft.com/office/drawing/2014/main" id="{7E49FA75-4B9E-F841-A436-9092CAF02CC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r="-367"/>
          <a:stretch/>
        </p:blipFill>
        <p:spPr>
          <a:xfrm rot="10800000">
            <a:off x="194521" y="1486940"/>
            <a:ext cx="3887621" cy="4034333"/>
          </a:xfrm>
          <a:prstGeom prst="rect">
            <a:avLst/>
          </a:prstGeom>
        </p:spPr>
      </p:pic>
      <p:pic>
        <p:nvPicPr>
          <p:cNvPr id="5" name="Picture 4" descr="A black pole with bolts on it&#10;&#10;Description automatically generated">
            <a:extLst>
              <a:ext uri="{FF2B5EF4-FFF2-40B4-BE49-F238E27FC236}">
                <a16:creationId xmlns:a16="http://schemas.microsoft.com/office/drawing/2014/main" id="{11E55C88-8C4B-A94A-AF3B-4685917DD5B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000609" y="3276599"/>
            <a:ext cx="3331420" cy="3130557"/>
          </a:xfrm>
          <a:prstGeom prst="rect">
            <a:avLst/>
          </a:prstGeom>
        </p:spPr>
      </p:pic>
      <p:sp>
        <p:nvSpPr>
          <p:cNvPr id="16" name="Title 1">
            <a:extLst>
              <a:ext uri="{FF2B5EF4-FFF2-40B4-BE49-F238E27FC236}">
                <a16:creationId xmlns:a16="http://schemas.microsoft.com/office/drawing/2014/main" id="{8045F372-94CB-B04E-91D4-6EA11BB691E4}"/>
              </a:ext>
            </a:extLst>
          </p:cNvPr>
          <p:cNvSpPr txBox="1">
            <a:spLocks/>
          </p:cNvSpPr>
          <p:nvPr/>
        </p:nvSpPr>
        <p:spPr>
          <a:xfrm>
            <a:off x="1382184" y="-875249"/>
            <a:ext cx="9427631"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dirty="0"/>
              <a:t>Rusted or Broken Bolts: Drill and Epoxy</a:t>
            </a:r>
          </a:p>
        </p:txBody>
      </p:sp>
    </p:spTree>
    <p:extLst>
      <p:ext uri="{BB962C8B-B14F-4D97-AF65-F5344CB8AC3E}">
        <p14:creationId xmlns:p14="http://schemas.microsoft.com/office/powerpoint/2010/main" val="1385745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8C0274-24F2-4740-963D-EB146933D56F}"/>
              </a:ext>
            </a:extLst>
          </p:cNvPr>
          <p:cNvSpPr>
            <a:spLocks noGrp="1"/>
          </p:cNvSpPr>
          <p:nvPr>
            <p:ph type="title"/>
          </p:nvPr>
        </p:nvSpPr>
        <p:spPr>
          <a:xfrm>
            <a:off x="838200" y="913720"/>
            <a:ext cx="10515600" cy="1325563"/>
          </a:xfrm>
        </p:spPr>
        <p:txBody>
          <a:bodyPr>
            <a:normAutofit/>
          </a:bodyPr>
          <a:lstStyle/>
          <a:p>
            <a:pPr algn="ctr"/>
            <a:r>
              <a:rPr lang="en-US" b="1" dirty="0"/>
              <a:t>Install of Most Common Fixes</a:t>
            </a:r>
          </a:p>
        </p:txBody>
      </p:sp>
      <p:sp>
        <p:nvSpPr>
          <p:cNvPr id="6" name="Content Placeholder 5">
            <a:extLst>
              <a:ext uri="{FF2B5EF4-FFF2-40B4-BE49-F238E27FC236}">
                <a16:creationId xmlns:a16="http://schemas.microsoft.com/office/drawing/2014/main" id="{B20F4F91-A0AB-5D4A-AF0C-5CF6136B02F5}"/>
              </a:ext>
            </a:extLst>
          </p:cNvPr>
          <p:cNvSpPr>
            <a:spLocks noGrp="1"/>
          </p:cNvSpPr>
          <p:nvPr>
            <p:ph idx="1"/>
          </p:nvPr>
        </p:nvSpPr>
        <p:spPr>
          <a:xfrm>
            <a:off x="838200" y="2239283"/>
            <a:ext cx="10515600" cy="2321831"/>
          </a:xfrm>
        </p:spPr>
        <p:txBody>
          <a:bodyPr>
            <a:normAutofit/>
          </a:bodyPr>
          <a:lstStyle/>
          <a:p>
            <a:pPr algn="ctr"/>
            <a:r>
              <a:rPr lang="en-US" sz="3200" dirty="0"/>
              <a:t>Anchor Bolt Adapters</a:t>
            </a:r>
          </a:p>
          <a:p>
            <a:pPr algn="ctr"/>
            <a:r>
              <a:rPr lang="en-US" sz="3200" dirty="0"/>
              <a:t>Adapter Plates</a:t>
            </a:r>
          </a:p>
          <a:p>
            <a:pPr algn="ctr"/>
            <a:r>
              <a:rPr lang="en-US" sz="3200" dirty="0"/>
              <a:t>Thread Extenders</a:t>
            </a:r>
          </a:p>
          <a:p>
            <a:pPr algn="ctr"/>
            <a:r>
              <a:rPr lang="en-US" sz="3200" dirty="0"/>
              <a:t>Drill and epoxy</a:t>
            </a:r>
          </a:p>
        </p:txBody>
      </p:sp>
    </p:spTree>
    <p:extLst>
      <p:ext uri="{BB962C8B-B14F-4D97-AF65-F5344CB8AC3E}">
        <p14:creationId xmlns:p14="http://schemas.microsoft.com/office/powerpoint/2010/main" val="837543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59626-A35A-0D44-8ED6-662D27AD998F}"/>
              </a:ext>
            </a:extLst>
          </p:cNvPr>
          <p:cNvSpPr>
            <a:spLocks noGrp="1"/>
          </p:cNvSpPr>
          <p:nvPr>
            <p:ph type="title"/>
          </p:nvPr>
        </p:nvSpPr>
        <p:spPr>
          <a:xfrm>
            <a:off x="838200" y="365125"/>
            <a:ext cx="5852948" cy="1325563"/>
          </a:xfrm>
        </p:spPr>
        <p:txBody>
          <a:bodyPr>
            <a:normAutofit/>
          </a:bodyPr>
          <a:lstStyle/>
          <a:p>
            <a:r>
              <a:rPr lang="en-US" sz="3200" b="1" dirty="0"/>
              <a:t>Anchor Bolt Adapters</a:t>
            </a:r>
          </a:p>
        </p:txBody>
      </p:sp>
      <p:sp>
        <p:nvSpPr>
          <p:cNvPr id="6" name="Content Placeholder 5">
            <a:extLst>
              <a:ext uri="{FF2B5EF4-FFF2-40B4-BE49-F238E27FC236}">
                <a16:creationId xmlns:a16="http://schemas.microsoft.com/office/drawing/2014/main" id="{62F5253A-B0B5-9E4F-A033-8993644A4BDB}"/>
              </a:ext>
            </a:extLst>
          </p:cNvPr>
          <p:cNvSpPr>
            <a:spLocks noGrp="1"/>
          </p:cNvSpPr>
          <p:nvPr>
            <p:ph idx="1"/>
          </p:nvPr>
        </p:nvSpPr>
        <p:spPr>
          <a:xfrm>
            <a:off x="796519" y="1589642"/>
            <a:ext cx="5936311" cy="3678715"/>
          </a:xfrm>
        </p:spPr>
        <p:txBody>
          <a:bodyPr>
            <a:normAutofit/>
          </a:bodyPr>
          <a:lstStyle/>
          <a:p>
            <a:r>
              <a:rPr lang="en-US" sz="2000" dirty="0"/>
              <a:t>Remove all existing hardware</a:t>
            </a:r>
          </a:p>
          <a:p>
            <a:r>
              <a:rPr lang="en-US" sz="2000" dirty="0"/>
              <a:t>Clean debris from threads</a:t>
            </a:r>
          </a:p>
          <a:p>
            <a:r>
              <a:rPr lang="en-US" sz="2000" dirty="0"/>
              <a:t> Thread ABA block onto bolt as close to footing as possible</a:t>
            </a:r>
          </a:p>
          <a:p>
            <a:r>
              <a:rPr lang="en-US" sz="2000" dirty="0"/>
              <a:t>Cut off excess bolt as needed</a:t>
            </a:r>
          </a:p>
          <a:p>
            <a:r>
              <a:rPr lang="en-US" sz="2000" dirty="0"/>
              <a:t>Adjust blocks to match pole</a:t>
            </a:r>
          </a:p>
          <a:p>
            <a:r>
              <a:rPr lang="en-US" sz="2000" dirty="0"/>
              <a:t>Install pole</a:t>
            </a:r>
          </a:p>
        </p:txBody>
      </p:sp>
      <p:pic>
        <p:nvPicPr>
          <p:cNvPr id="3" name="Picture 2" descr="A metal pole with bolts and nuts&#10;&#10;Description automatically generated">
            <a:extLst>
              <a:ext uri="{FF2B5EF4-FFF2-40B4-BE49-F238E27FC236}">
                <a16:creationId xmlns:a16="http://schemas.microsoft.com/office/drawing/2014/main" id="{18D511E9-7E5C-3140-8AC7-CA828346F7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02267" y="329743"/>
            <a:ext cx="5237505" cy="2721889"/>
          </a:xfrm>
          <a:prstGeom prst="rect">
            <a:avLst/>
          </a:prstGeom>
        </p:spPr>
      </p:pic>
      <p:pic>
        <p:nvPicPr>
          <p:cNvPr id="7" name="Picture 6" descr="A collage of a metal pole with wires&#10;&#10;Description automatically generated with medium confidence">
            <a:extLst>
              <a:ext uri="{FF2B5EF4-FFF2-40B4-BE49-F238E27FC236}">
                <a16:creationId xmlns:a16="http://schemas.microsoft.com/office/drawing/2014/main" id="{C46AC25F-A329-BD47-9364-A2ABE2A225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95457" y="3106756"/>
            <a:ext cx="4051126" cy="3163318"/>
          </a:xfrm>
          <a:prstGeom prst="rect">
            <a:avLst/>
          </a:prstGeom>
        </p:spPr>
      </p:pic>
    </p:spTree>
    <p:extLst>
      <p:ext uri="{BB962C8B-B14F-4D97-AF65-F5344CB8AC3E}">
        <p14:creationId xmlns:p14="http://schemas.microsoft.com/office/powerpoint/2010/main" val="3315099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59626-A35A-0D44-8ED6-662D27AD998F}"/>
              </a:ext>
            </a:extLst>
          </p:cNvPr>
          <p:cNvSpPr>
            <a:spLocks noGrp="1"/>
          </p:cNvSpPr>
          <p:nvPr>
            <p:ph type="title"/>
          </p:nvPr>
        </p:nvSpPr>
        <p:spPr>
          <a:xfrm>
            <a:off x="1764017" y="165149"/>
            <a:ext cx="5257800" cy="1325563"/>
          </a:xfrm>
        </p:spPr>
        <p:txBody>
          <a:bodyPr>
            <a:normAutofit/>
          </a:bodyPr>
          <a:lstStyle/>
          <a:p>
            <a:r>
              <a:rPr lang="en-US" sz="3200" b="1" dirty="0"/>
              <a:t>Adapter Plates</a:t>
            </a:r>
          </a:p>
        </p:txBody>
      </p:sp>
      <p:sp>
        <p:nvSpPr>
          <p:cNvPr id="6" name="Content Placeholder 5">
            <a:extLst>
              <a:ext uri="{FF2B5EF4-FFF2-40B4-BE49-F238E27FC236}">
                <a16:creationId xmlns:a16="http://schemas.microsoft.com/office/drawing/2014/main" id="{62F5253A-B0B5-9E4F-A033-8993644A4BDB}"/>
              </a:ext>
            </a:extLst>
          </p:cNvPr>
          <p:cNvSpPr>
            <a:spLocks noGrp="1"/>
          </p:cNvSpPr>
          <p:nvPr>
            <p:ph idx="1"/>
          </p:nvPr>
        </p:nvSpPr>
        <p:spPr>
          <a:xfrm>
            <a:off x="1424761" y="1168281"/>
            <a:ext cx="5936311" cy="1792633"/>
          </a:xfrm>
        </p:spPr>
        <p:txBody>
          <a:bodyPr>
            <a:normAutofit/>
          </a:bodyPr>
          <a:lstStyle/>
          <a:p>
            <a:r>
              <a:rPr lang="en-US" sz="2000" dirty="0"/>
              <a:t>Bolt Adapter Plate to pole using included hardware</a:t>
            </a:r>
          </a:p>
          <a:p>
            <a:r>
              <a:rPr lang="en-US" sz="2000" dirty="0"/>
              <a:t>Bolt plate to footing using existing hardware</a:t>
            </a:r>
          </a:p>
          <a:p>
            <a:r>
              <a:rPr lang="en-US" sz="2000" dirty="0"/>
              <a:t>Plate can be bolted to pole then stood OR bolted to footing then pole set</a:t>
            </a:r>
          </a:p>
        </p:txBody>
      </p:sp>
      <p:pic>
        <p:nvPicPr>
          <p:cNvPr id="8" name="Picture 7" descr="A metal pole with wires attached&#10;&#10;Description automatically generated">
            <a:extLst>
              <a:ext uri="{FF2B5EF4-FFF2-40B4-BE49-F238E27FC236}">
                <a16:creationId xmlns:a16="http://schemas.microsoft.com/office/drawing/2014/main" id="{0F8EB1CF-90C3-754C-8ECA-C5D882DE91C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3797" y="3334512"/>
            <a:ext cx="3254550" cy="2832555"/>
          </a:xfrm>
          <a:prstGeom prst="rect">
            <a:avLst/>
          </a:prstGeom>
        </p:spPr>
      </p:pic>
      <p:pic>
        <p:nvPicPr>
          <p:cNvPr id="4" name="Picture 3" descr="A metal pole with bolts on a concrete base&#10;&#10;Description automatically generated">
            <a:extLst>
              <a:ext uri="{FF2B5EF4-FFF2-40B4-BE49-F238E27FC236}">
                <a16:creationId xmlns:a16="http://schemas.microsoft.com/office/drawing/2014/main" id="{144608A1-6425-2A41-B745-1DD1CB08B7A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09472" y="2841171"/>
            <a:ext cx="3943255" cy="2832555"/>
          </a:xfrm>
          <a:prstGeom prst="rect">
            <a:avLst/>
          </a:prstGeom>
        </p:spPr>
      </p:pic>
      <p:pic>
        <p:nvPicPr>
          <p:cNvPr id="10" name="Picture 9" descr="A close up of a machine&#10;&#10;Description automatically generated with medium confidence">
            <a:extLst>
              <a:ext uri="{FF2B5EF4-FFF2-40B4-BE49-F238E27FC236}">
                <a16:creationId xmlns:a16="http://schemas.microsoft.com/office/drawing/2014/main" id="{1907DAEA-F41A-7649-BAC3-CDAC1C37044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419060" y="320682"/>
            <a:ext cx="2348179" cy="2814076"/>
          </a:xfrm>
          <a:prstGeom prst="rect">
            <a:avLst/>
          </a:prstGeom>
        </p:spPr>
      </p:pic>
      <p:sp>
        <p:nvSpPr>
          <p:cNvPr id="2" name="TextBox 1">
            <a:extLst>
              <a:ext uri="{FF2B5EF4-FFF2-40B4-BE49-F238E27FC236}">
                <a16:creationId xmlns:a16="http://schemas.microsoft.com/office/drawing/2014/main" id="{22094DA3-DD2E-B340-920F-21D038844DC9}"/>
              </a:ext>
            </a:extLst>
          </p:cNvPr>
          <p:cNvSpPr txBox="1"/>
          <p:nvPr/>
        </p:nvSpPr>
        <p:spPr>
          <a:xfrm>
            <a:off x="9369417" y="3984171"/>
            <a:ext cx="2234754" cy="1015663"/>
          </a:xfrm>
          <a:prstGeom prst="rect">
            <a:avLst/>
          </a:prstGeom>
          <a:noFill/>
        </p:spPr>
        <p:txBody>
          <a:bodyPr wrap="square" rtlCol="0">
            <a:spAutoFit/>
          </a:bodyPr>
          <a:lstStyle/>
          <a:p>
            <a:pPr marL="0" indent="0">
              <a:buNone/>
            </a:pPr>
            <a:r>
              <a:rPr lang="en-US" sz="2000" dirty="0"/>
              <a:t>**Adapter Plates are CUSTOM MADE for each order**</a:t>
            </a:r>
          </a:p>
        </p:txBody>
      </p:sp>
    </p:spTree>
    <p:extLst>
      <p:ext uri="{BB962C8B-B14F-4D97-AF65-F5344CB8AC3E}">
        <p14:creationId xmlns:p14="http://schemas.microsoft.com/office/powerpoint/2010/main" val="1987711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59626-A35A-0D44-8ED6-662D27AD998F}"/>
              </a:ext>
            </a:extLst>
          </p:cNvPr>
          <p:cNvSpPr>
            <a:spLocks noGrp="1"/>
          </p:cNvSpPr>
          <p:nvPr>
            <p:ph type="title"/>
          </p:nvPr>
        </p:nvSpPr>
        <p:spPr>
          <a:xfrm>
            <a:off x="-387603" y="0"/>
            <a:ext cx="5936311" cy="1325563"/>
          </a:xfrm>
        </p:spPr>
        <p:txBody>
          <a:bodyPr>
            <a:normAutofit/>
          </a:bodyPr>
          <a:lstStyle/>
          <a:p>
            <a:pPr algn="ctr"/>
            <a:r>
              <a:rPr lang="en-US" sz="3200" b="1" dirty="0"/>
              <a:t>Thread Extenders</a:t>
            </a:r>
          </a:p>
        </p:txBody>
      </p:sp>
      <p:sp>
        <p:nvSpPr>
          <p:cNvPr id="6" name="Content Placeholder 5">
            <a:extLst>
              <a:ext uri="{FF2B5EF4-FFF2-40B4-BE49-F238E27FC236}">
                <a16:creationId xmlns:a16="http://schemas.microsoft.com/office/drawing/2014/main" id="{62F5253A-B0B5-9E4F-A033-8993644A4BDB}"/>
              </a:ext>
            </a:extLst>
          </p:cNvPr>
          <p:cNvSpPr>
            <a:spLocks noGrp="1"/>
          </p:cNvSpPr>
          <p:nvPr>
            <p:ph idx="1"/>
          </p:nvPr>
        </p:nvSpPr>
        <p:spPr>
          <a:xfrm>
            <a:off x="329580" y="818801"/>
            <a:ext cx="5950775" cy="5756171"/>
          </a:xfrm>
        </p:spPr>
        <p:txBody>
          <a:bodyPr>
            <a:normAutofit/>
          </a:bodyPr>
          <a:lstStyle/>
          <a:p>
            <a:r>
              <a:rPr lang="en-US" sz="2000" dirty="0"/>
              <a:t>Check threads under leveling nut for dry pack </a:t>
            </a:r>
          </a:p>
          <a:p>
            <a:r>
              <a:rPr lang="en-US" sz="2000" dirty="0"/>
              <a:t>Chip concrete out around the bolt to expose useable threads</a:t>
            </a:r>
          </a:p>
          <a:p>
            <a:r>
              <a:rPr lang="en-US" sz="2000" dirty="0"/>
              <a:t>Prep Bolts:</a:t>
            </a:r>
          </a:p>
          <a:p>
            <a:pPr lvl="1">
              <a:buFont typeface="Courier New" panose="02070309020205020404" pitchFamily="49" charset="0"/>
              <a:buChar char="o"/>
            </a:pPr>
            <a:r>
              <a:rPr lang="en-US" sz="2000" dirty="0"/>
              <a:t>Remove all the existing nuts and washers</a:t>
            </a:r>
          </a:p>
          <a:p>
            <a:pPr lvl="1">
              <a:buFont typeface="Courier New" panose="02070309020205020404" pitchFamily="49" charset="0"/>
              <a:buChar char="o"/>
            </a:pPr>
            <a:r>
              <a:rPr lang="en-US" sz="2000" dirty="0"/>
              <a:t>Clean the threads with a wire wheel on an angle grinder</a:t>
            </a:r>
          </a:p>
          <a:p>
            <a:pPr lvl="1">
              <a:buFont typeface="Courier New" panose="02070309020205020404" pitchFamily="49" charset="0"/>
              <a:buChar char="o"/>
            </a:pPr>
            <a:r>
              <a:rPr lang="en-US" sz="2000" dirty="0"/>
              <a:t>Chip away concrete if needed to expose threads</a:t>
            </a:r>
          </a:p>
          <a:p>
            <a:pPr lvl="1">
              <a:buFont typeface="Courier New" panose="02070309020205020404" pitchFamily="49" charset="0"/>
              <a:buChar char="o"/>
            </a:pPr>
            <a:r>
              <a:rPr lang="en-US" sz="2000" dirty="0"/>
              <a:t>Cut any long bolts level with others </a:t>
            </a:r>
          </a:p>
          <a:p>
            <a:pPr lvl="1">
              <a:buFont typeface="Courier New" panose="02070309020205020404" pitchFamily="49" charset="0"/>
              <a:buChar char="o"/>
            </a:pPr>
            <a:r>
              <a:rPr lang="en-US" sz="2000" dirty="0"/>
              <a:t>Paint with a rust encapsulating/converting paint</a:t>
            </a:r>
          </a:p>
          <a:p>
            <a:pPr lvl="1">
              <a:buFont typeface="Courier New" panose="02070309020205020404" pitchFamily="49" charset="0"/>
              <a:buChar char="o"/>
            </a:pPr>
            <a:endParaRPr lang="en-US" sz="1600" dirty="0"/>
          </a:p>
          <a:p>
            <a:endParaRPr lang="en-US" sz="2000" dirty="0"/>
          </a:p>
        </p:txBody>
      </p:sp>
      <p:pic>
        <p:nvPicPr>
          <p:cNvPr id="7" name="Picture 6" descr="A group of metal bolts with gold rings&#10;&#10;Description automatically generated">
            <a:extLst>
              <a:ext uri="{FF2B5EF4-FFF2-40B4-BE49-F238E27FC236}">
                <a16:creationId xmlns:a16="http://schemas.microsoft.com/office/drawing/2014/main" id="{835EED8F-D225-9945-BF98-CD5062517BC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80552" y="4311747"/>
            <a:ext cx="3094107" cy="2032130"/>
          </a:xfrm>
          <a:prstGeom prst="rect">
            <a:avLst/>
          </a:prstGeom>
        </p:spPr>
      </p:pic>
      <p:pic>
        <p:nvPicPr>
          <p:cNvPr id="10" name="Picture 9" descr="A close-up of a bolt in the ground&#10;&#10;Description automatically generated">
            <a:extLst>
              <a:ext uri="{FF2B5EF4-FFF2-40B4-BE49-F238E27FC236}">
                <a16:creationId xmlns:a16="http://schemas.microsoft.com/office/drawing/2014/main" id="{B3B59466-E470-CF46-A8B0-A40581458DB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65891" y="283028"/>
            <a:ext cx="4710619" cy="2917372"/>
          </a:xfrm>
          <a:prstGeom prst="rect">
            <a:avLst/>
          </a:prstGeom>
        </p:spPr>
      </p:pic>
      <p:pic>
        <p:nvPicPr>
          <p:cNvPr id="11" name="Picture 10" descr="A close-up of a hole in concrete&#10;&#10;Description automatically generated">
            <a:extLst>
              <a:ext uri="{FF2B5EF4-FFF2-40B4-BE49-F238E27FC236}">
                <a16:creationId xmlns:a16="http://schemas.microsoft.com/office/drawing/2014/main" id="{01A77B00-CE34-7A45-997D-EB9B1A2DF55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486062" y="3426506"/>
            <a:ext cx="4515312" cy="2917371"/>
          </a:xfrm>
          <a:prstGeom prst="rect">
            <a:avLst/>
          </a:prstGeom>
        </p:spPr>
      </p:pic>
    </p:spTree>
    <p:extLst>
      <p:ext uri="{BB962C8B-B14F-4D97-AF65-F5344CB8AC3E}">
        <p14:creationId xmlns:p14="http://schemas.microsoft.com/office/powerpoint/2010/main" val="951482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B185-EC45-C844-A287-34F1B2BDC0BA}"/>
              </a:ext>
            </a:extLst>
          </p:cNvPr>
          <p:cNvSpPr>
            <a:spLocks noGrp="1"/>
          </p:cNvSpPr>
          <p:nvPr>
            <p:ph type="title"/>
          </p:nvPr>
        </p:nvSpPr>
        <p:spPr>
          <a:xfrm>
            <a:off x="404360" y="62445"/>
            <a:ext cx="4632390" cy="870857"/>
          </a:xfrm>
        </p:spPr>
        <p:txBody>
          <a:bodyPr/>
          <a:lstStyle/>
          <a:p>
            <a:r>
              <a:rPr lang="en-US" b="1" dirty="0"/>
              <a:t>Thread Extenders Cont.</a:t>
            </a:r>
          </a:p>
        </p:txBody>
      </p:sp>
      <p:sp>
        <p:nvSpPr>
          <p:cNvPr id="4" name="Text Placeholder 3">
            <a:extLst>
              <a:ext uri="{FF2B5EF4-FFF2-40B4-BE49-F238E27FC236}">
                <a16:creationId xmlns:a16="http://schemas.microsoft.com/office/drawing/2014/main" id="{947906CB-3204-0548-9717-4A7FFFF65DF2}"/>
              </a:ext>
            </a:extLst>
          </p:cNvPr>
          <p:cNvSpPr>
            <a:spLocks noGrp="1"/>
          </p:cNvSpPr>
          <p:nvPr>
            <p:ph type="body" sz="half" idx="2"/>
          </p:nvPr>
        </p:nvSpPr>
        <p:spPr>
          <a:xfrm>
            <a:off x="404360" y="933302"/>
            <a:ext cx="5226090" cy="4005942"/>
          </a:xfrm>
        </p:spPr>
        <p:txBody>
          <a:bodyPr>
            <a:normAutofit/>
          </a:bodyPr>
          <a:lstStyle/>
          <a:p>
            <a:pPr marL="285750" indent="-285750">
              <a:buFont typeface="Arial" panose="020B0604020202020204" pitchFamily="34" charset="0"/>
              <a:buChar char="•"/>
            </a:pPr>
            <a:r>
              <a:rPr lang="en-US" sz="2000" dirty="0"/>
              <a:t>Install extenders on all bolts</a:t>
            </a:r>
          </a:p>
          <a:p>
            <a:pPr marL="285750" indent="-285750">
              <a:buFont typeface="Arial" panose="020B0604020202020204" pitchFamily="34" charset="0"/>
              <a:buChar char="•"/>
            </a:pPr>
            <a:r>
              <a:rPr lang="en-US" sz="2000" dirty="0"/>
              <a:t>Thread on until bottomed out</a:t>
            </a:r>
          </a:p>
          <a:p>
            <a:pPr marL="742950" lvl="1" indent="-285750">
              <a:buFont typeface="Arial" panose="020B0604020202020204" pitchFamily="34" charset="0"/>
              <a:buChar char="•"/>
            </a:pPr>
            <a:r>
              <a:rPr lang="en-US" sz="1800" dirty="0"/>
              <a:t>TE can be adjusted like leveling nut</a:t>
            </a:r>
          </a:p>
          <a:p>
            <a:pPr marL="285750" indent="-285750">
              <a:buFont typeface="Arial" panose="020B0604020202020204" pitchFamily="34" charset="0"/>
              <a:buChar char="•"/>
            </a:pPr>
            <a:r>
              <a:rPr lang="en-US" sz="2000" dirty="0"/>
              <a:t>Backfill concrete pockets with epoxy to prevent water pooling</a:t>
            </a:r>
          </a:p>
          <a:p>
            <a:pPr marL="285750" indent="-285750">
              <a:buFont typeface="Arial" panose="020B0604020202020204" pitchFamily="34" charset="0"/>
              <a:buChar char="•"/>
            </a:pPr>
            <a:r>
              <a:rPr lang="en-US" sz="2000" dirty="0"/>
              <a:t>Install the Light Pole</a:t>
            </a:r>
          </a:p>
          <a:p>
            <a:pPr marL="742950" lvl="1" indent="-285750">
              <a:buFont typeface="Courier New" panose="02070309020205020404" pitchFamily="49" charset="0"/>
              <a:buChar char="o"/>
            </a:pPr>
            <a:r>
              <a:rPr lang="en-US" sz="2000" dirty="0"/>
              <a:t>Use additional washers as needed to level the pole</a:t>
            </a:r>
          </a:p>
          <a:p>
            <a:pPr marL="742950" lvl="1" indent="-285750">
              <a:buFont typeface="Courier New" panose="02070309020205020404" pitchFamily="49" charset="0"/>
              <a:buChar char="o"/>
            </a:pPr>
            <a:r>
              <a:rPr lang="en-US" sz="2000" dirty="0"/>
              <a:t>Add top washer and nut </a:t>
            </a:r>
          </a:p>
          <a:p>
            <a:pPr marL="742950" lvl="1" indent="-285750">
              <a:buFont typeface="Courier New" panose="02070309020205020404" pitchFamily="49" charset="0"/>
              <a:buChar char="o"/>
            </a:pPr>
            <a:r>
              <a:rPr lang="en-US" sz="2000" dirty="0"/>
              <a:t>Tighten like normal</a:t>
            </a:r>
          </a:p>
          <a:p>
            <a:pPr marL="742950" lvl="1" indent="-285750">
              <a:buFont typeface="Arial" panose="020B0604020202020204" pitchFamily="34" charset="0"/>
              <a:buChar char="•"/>
            </a:pPr>
            <a:endParaRPr lang="en-US" sz="1800" dirty="0"/>
          </a:p>
        </p:txBody>
      </p:sp>
      <p:pic>
        <p:nvPicPr>
          <p:cNvPr id="7" name="Picture 6">
            <a:extLst>
              <a:ext uri="{FF2B5EF4-FFF2-40B4-BE49-F238E27FC236}">
                <a16:creationId xmlns:a16="http://schemas.microsoft.com/office/drawing/2014/main" id="{505D7E6B-0B9E-D741-9C68-C5FAE3E52F4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49843" y="759131"/>
            <a:ext cx="1762445" cy="3254829"/>
          </a:xfrm>
          <a:prstGeom prst="rect">
            <a:avLst/>
          </a:prstGeom>
        </p:spPr>
      </p:pic>
      <p:pic>
        <p:nvPicPr>
          <p:cNvPr id="10" name="Picture 9" descr="A concrete base with bolts and nuts&#10;&#10;Description automatically generated">
            <a:extLst>
              <a:ext uri="{FF2B5EF4-FFF2-40B4-BE49-F238E27FC236}">
                <a16:creationId xmlns:a16="http://schemas.microsoft.com/office/drawing/2014/main" id="{C87F12D9-37E6-7841-AA91-A2D9B7C7A7F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64339" y="559898"/>
            <a:ext cx="4300818" cy="2885937"/>
          </a:xfrm>
          <a:prstGeom prst="rect">
            <a:avLst/>
          </a:prstGeom>
        </p:spPr>
      </p:pic>
      <p:pic>
        <p:nvPicPr>
          <p:cNvPr id="6" name="Picture 5" descr="A white pole with bolts and nuts&#10;&#10;Description automatically generated">
            <a:extLst>
              <a:ext uri="{FF2B5EF4-FFF2-40B4-BE49-F238E27FC236}">
                <a16:creationId xmlns:a16="http://schemas.microsoft.com/office/drawing/2014/main" id="{B518ADEA-C185-3F4E-B612-0EF5E3009ED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805854" y="3751480"/>
            <a:ext cx="4300818" cy="2956390"/>
          </a:xfrm>
          <a:prstGeom prst="rect">
            <a:avLst/>
          </a:prstGeom>
        </p:spPr>
      </p:pic>
      <p:pic>
        <p:nvPicPr>
          <p:cNvPr id="8" name="Picture 7">
            <a:extLst>
              <a:ext uri="{FF2B5EF4-FFF2-40B4-BE49-F238E27FC236}">
                <a16:creationId xmlns:a16="http://schemas.microsoft.com/office/drawing/2014/main" id="{329EF432-81C2-CF42-BD82-C3AB3019F50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905074" y="4248514"/>
            <a:ext cx="3759265" cy="1676184"/>
          </a:xfrm>
          <a:prstGeom prst="rect">
            <a:avLst/>
          </a:prstGeom>
        </p:spPr>
      </p:pic>
    </p:spTree>
    <p:extLst>
      <p:ext uri="{BB962C8B-B14F-4D97-AF65-F5344CB8AC3E}">
        <p14:creationId xmlns:p14="http://schemas.microsoft.com/office/powerpoint/2010/main" val="190137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7BE1-1ED3-D149-B9D0-A766692CB660}"/>
              </a:ext>
            </a:extLst>
          </p:cNvPr>
          <p:cNvSpPr>
            <a:spLocks noGrp="1"/>
          </p:cNvSpPr>
          <p:nvPr>
            <p:ph type="title"/>
          </p:nvPr>
        </p:nvSpPr>
        <p:spPr>
          <a:xfrm>
            <a:off x="661687" y="903513"/>
            <a:ext cx="4916776" cy="924523"/>
          </a:xfrm>
        </p:spPr>
        <p:txBody>
          <a:bodyPr/>
          <a:lstStyle/>
          <a:p>
            <a:pPr algn="ctr"/>
            <a:r>
              <a:rPr lang="en-US" b="1" dirty="0"/>
              <a:t>Helpful Tools</a:t>
            </a:r>
          </a:p>
        </p:txBody>
      </p:sp>
      <p:sp>
        <p:nvSpPr>
          <p:cNvPr id="4" name="Text Placeholder 3">
            <a:extLst>
              <a:ext uri="{FF2B5EF4-FFF2-40B4-BE49-F238E27FC236}">
                <a16:creationId xmlns:a16="http://schemas.microsoft.com/office/drawing/2014/main" id="{78F69DFE-85E3-7B47-9C76-15588EC39E53}"/>
              </a:ext>
            </a:extLst>
          </p:cNvPr>
          <p:cNvSpPr>
            <a:spLocks noGrp="1"/>
          </p:cNvSpPr>
          <p:nvPr>
            <p:ph type="body" sz="half" idx="2"/>
          </p:nvPr>
        </p:nvSpPr>
        <p:spPr>
          <a:xfrm>
            <a:off x="661687" y="1913416"/>
            <a:ext cx="4916776" cy="2501102"/>
          </a:xfrm>
        </p:spPr>
        <p:txBody>
          <a:bodyPr>
            <a:normAutofit/>
          </a:bodyPr>
          <a:lstStyle/>
          <a:p>
            <a:pPr marL="285750" indent="-285750">
              <a:buFont typeface="Arial" panose="020B0604020202020204" pitchFamily="34" charset="0"/>
              <a:buChar char="•"/>
            </a:pPr>
            <a:r>
              <a:rPr lang="en-US" sz="2000" dirty="0"/>
              <a:t>Shop-vac with dust extractor</a:t>
            </a:r>
          </a:p>
          <a:p>
            <a:pPr marL="285750" indent="-285750">
              <a:buFont typeface="Arial" panose="020B0604020202020204" pitchFamily="34" charset="0"/>
              <a:buChar char="•"/>
            </a:pPr>
            <a:r>
              <a:rPr lang="en-US" sz="2000" dirty="0"/>
              <a:t>Long air nozzle, bent straight</a:t>
            </a:r>
          </a:p>
          <a:p>
            <a:pPr marL="285750" indent="-285750">
              <a:buFont typeface="Arial" panose="020B0604020202020204" pitchFamily="34" charset="0"/>
              <a:buChar char="•"/>
            </a:pPr>
            <a:r>
              <a:rPr lang="en-US" sz="2000" dirty="0"/>
              <a:t>16” long nylon hole-cleaning brush</a:t>
            </a:r>
          </a:p>
          <a:p>
            <a:pPr marL="285750" indent="-285750">
              <a:buFont typeface="Arial" panose="020B0604020202020204" pitchFamily="34" charset="0"/>
              <a:buChar char="•"/>
            </a:pPr>
            <a:r>
              <a:rPr lang="en-US" sz="2000" dirty="0"/>
              <a:t>Epoxy dispensing tool </a:t>
            </a:r>
          </a:p>
          <a:p>
            <a:pPr marL="285750" indent="-285750">
              <a:buFont typeface="Arial" panose="020B0604020202020204" pitchFamily="34" charset="0"/>
              <a:buChar char="•"/>
            </a:pPr>
            <a:endParaRPr lang="en-US" sz="2000" dirty="0"/>
          </a:p>
        </p:txBody>
      </p:sp>
      <p:pic>
        <p:nvPicPr>
          <p:cNvPr id="1026" name="Picture 2">
            <a:extLst>
              <a:ext uri="{FF2B5EF4-FFF2-40B4-BE49-F238E27FC236}">
                <a16:creationId xmlns:a16="http://schemas.microsoft.com/office/drawing/2014/main" id="{5A806E54-9F61-DC4E-9F22-806923B1C4E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159" b="100000" l="0" r="97289">
                        <a14:foregroundMark x1="1026" y1="0" x2="0" y2="592"/>
                        <a14:foregroundMark x1="52894" y1="22211" x2="79560" y2="43633"/>
                        <a14:foregroundMark x1="96703" y1="72261" x2="98828" y2="76209"/>
                        <a14:foregroundMark x1="98828" y1="76209" x2="95678" y2="99309"/>
                        <a14:foregroundMark x1="0" y1="11846" x2="61538" y2="68016"/>
                        <a14:foregroundMark x1="95678" y1="99309" x2="64469" y2="70780"/>
                        <a14:foregroundMark x1="8718" y1="0" x2="3883" y2="3356"/>
                        <a14:foregroundMark x1="17289" y1="0" x2="12308" y2="4541"/>
                        <a14:foregroundMark x1="12308" y1="4640" x2="18755" y2="494"/>
                        <a14:foregroundMark x1="18755" y1="494" x2="13187" y2="8292"/>
                        <a14:foregroundMark x1="13187" y1="8292" x2="19487" y2="16387"/>
                        <a14:foregroundMark x1="19487" y1="16387" x2="35897" y2="28727"/>
                        <a14:foregroundMark x1="35897" y1="28727" x2="23443" y2="12043"/>
                        <a14:foregroundMark x1="23443" y1="12043" x2="29817" y2="19250"/>
                        <a14:foregroundMark x1="29817" y1="19250" x2="27253" y2="8983"/>
                        <a14:foregroundMark x1="27253" y1="8983" x2="34579" y2="18559"/>
                        <a14:foregroundMark x1="34579" y1="18559" x2="36703" y2="30898"/>
                        <a14:foregroundMark x1="36703" y1="30898" x2="18608" y2="24975"/>
                        <a14:foregroundMark x1="18608" y1="24975" x2="45788" y2="48371"/>
                        <a14:foregroundMark x1="45788" y1="48371" x2="49670" y2="40770"/>
                        <a14:foregroundMark x1="49670" y1="40770" x2="56484" y2="33860"/>
                        <a14:foregroundMark x1="56484" y1="33860" x2="67106" y2="43040"/>
                        <a14:foregroundMark x1="67106" y1="43040" x2="77436" y2="74531"/>
                        <a14:foregroundMark x1="77436" y1="74531" x2="83516" y2="83021"/>
                        <a14:foregroundMark x1="83516" y1="83021" x2="90989" y2="77887"/>
                        <a14:foregroundMark x1="90989" y1="77887" x2="95824" y2="86772"/>
                        <a14:foregroundMark x1="95824" y1="86772" x2="97289" y2="75222"/>
                        <a14:foregroundMark x1="97289" y1="75222" x2="88425" y2="69595"/>
                        <a14:foregroundMark x1="88425" y1="69595" x2="85495" y2="78578"/>
                        <a14:foregroundMark x1="85495" y1="78578" x2="85934" y2="89240"/>
                        <a14:foregroundMark x1="85934" y1="89240" x2="83004" y2="70582"/>
                        <a14:foregroundMark x1="83004" y1="70582" x2="77729" y2="62883"/>
                        <a14:foregroundMark x1="77729" y1="62883" x2="76557" y2="53504"/>
                        <a14:foregroundMark x1="76557" y1="53504" x2="79048" y2="54985"/>
                        <a14:backgroundMark x1="27326" y1="0" x2="52454" y2="20533"/>
                        <a14:backgroundMark x1="52527" y1="20632" x2="59341" y2="22211"/>
                        <a14:backgroundMark x1="59341" y1="22211" x2="75385" y2="34255"/>
                        <a14:backgroundMark x1="75385" y1="34255" x2="99634" y2="40671"/>
                        <a14:backgroundMark x1="99634" y1="40671" x2="97143" y2="27048"/>
                        <a14:backgroundMark x1="97143" y1="27048" x2="93260" y2="18954"/>
                        <a14:backgroundMark x1="93260" y1="18954" x2="50916" y2="4245"/>
                        <a14:backgroundMark x1="50916" y1="4245" x2="61978" y2="4146"/>
                        <a14:backgroundMark x1="61978" y1="4146" x2="78901" y2="13820"/>
                        <a14:backgroundMark x1="78901" y1="13820" x2="86667" y2="15005"/>
                        <a14:backgroundMark x1="86667" y1="15005" x2="95458" y2="8885"/>
                        <a14:backgroundMark x1="95458" y1="8588" x2="92308" y2="16782"/>
                        <a14:backgroundMark x1="92308" y1="16782" x2="93773" y2="7502"/>
                        <a14:backgroundMark x1="93773" y1="7502" x2="86374" y2="11451"/>
                        <a14:backgroundMark x1="86374" y1="11451" x2="94725" y2="12636"/>
                        <a14:backgroundMark x1="94725" y1="12636" x2="92601" y2="691"/>
                        <a14:backgroundMark x1="91722" y1="0" x2="92527" y2="592"/>
                        <a14:backgroundMark x1="74212" y1="0" x2="70842" y2="8588"/>
                        <a14:backgroundMark x1="70842" y1="8687" x2="79194" y2="12932"/>
                        <a14:backgroundMark x1="74652" y1="0" x2="79121" y2="12833"/>
                        <a14:backgroundMark x1="50623" y1="0" x2="58095" y2="7897"/>
                        <a14:backgroundMark x1="58168" y1="7996" x2="49451" y2="3356"/>
                        <a14:backgroundMark x1="49451" y1="3356" x2="67766" y2="20138"/>
                        <a14:backgroundMark x1="67766" y1="20138" x2="75238" y2="22804"/>
                        <a14:backgroundMark x1="75238" y1="22804" x2="82271" y2="30701"/>
                        <a14:backgroundMark x1="82271" y1="30701" x2="90256" y2="30997"/>
                        <a14:backgroundMark x1="93187" y1="29516" x2="85714" y2="21422"/>
                        <a14:backgroundMark x1="85714" y1="21422" x2="93919" y2="20237"/>
                        <a14:backgroundMark x1="93919" y1="20237" x2="89304" y2="12241"/>
                        <a14:backgroundMark x1="89304" y1="12241" x2="91502" y2="2863"/>
                        <a14:backgroundMark x1="91502" y1="2863" x2="96703" y2="10168"/>
                        <a14:backgroundMark x1="96703" y1="10168" x2="98462" y2="34255"/>
                        <a14:backgroundMark x1="98462" y1="34255" x2="97436" y2="43731"/>
                        <a14:backgroundMark x1="97436" y1="43731" x2="97949" y2="30306"/>
                        <a14:backgroundMark x1="97949" y1="30306" x2="93187" y2="19348"/>
                        <a14:backgroundMark x1="93187" y1="19348" x2="77216" y2="36229"/>
                        <a14:backgroundMark x1="77216" y1="36229" x2="93333" y2="67127"/>
                        <a14:backgroundMark x1="93333" y1="67127" x2="99853" y2="73149"/>
                        <a14:backgroundMark x1="91502" y1="44817" x2="99853" y2="73149"/>
                        <a14:backgroundMark x1="91502" y1="44817" x2="98022" y2="55479"/>
                        <a14:backgroundMark x1="98022" y1="55479" x2="94945" y2="41461"/>
                        <a14:backgroundMark x1="94945" y1="41461" x2="98462" y2="61007"/>
                        <a14:backgroundMark x1="98462" y1="61007" x2="82418" y2="38302"/>
                        <a14:backgroundMark x1="82418" y1="38302" x2="97436" y2="65350"/>
                        <a14:backgroundMark x1="97436" y1="65350" x2="98168" y2="65943"/>
                        <a14:backgroundMark x1="1319" y1="25271" x2="76117" y2="99901"/>
                        <a14:backgroundMark x1="69377" y1="76900" x2="87033" y2="99901"/>
                        <a14:backgroundMark x1="69377" y1="76900" x2="62125" y2="73544"/>
                        <a14:backgroundMark x1="62125" y1="73544" x2="58095" y2="81046"/>
                        <a14:backgroundMark x1="58095" y1="81046" x2="64542" y2="87858"/>
                        <a14:backgroundMark x1="64542" y1="87858" x2="69451" y2="79763"/>
                        <a14:backgroundMark x1="69451" y1="79763" x2="63883" y2="70582"/>
                        <a14:backgroundMark x1="63883" y1="70582" x2="12674" y2="42942"/>
                        <a14:backgroundMark x1="12674" y1="42942" x2="147" y2="45311"/>
                        <a14:backgroundMark x1="147" y1="45311" x2="13553" y2="76999"/>
                        <a14:backgroundMark x1="13553" y1="76999" x2="24029" y2="61698"/>
                        <a14:backgroundMark x1="24029" y1="61698" x2="21612" y2="76209"/>
                        <a14:backgroundMark x1="21612" y1="76209" x2="30037" y2="66436"/>
                        <a14:backgroundMark x1="30037" y1="66436" x2="7106" y2="91313"/>
                        <a14:backgroundMark x1="7106" y1="91313" x2="13993" y2="92695"/>
                        <a14:backgroundMark x1="13993" y1="92695" x2="6007" y2="76703"/>
                        <a14:backgroundMark x1="6007" y1="76703" x2="7619" y2="94571"/>
                        <a14:backgroundMark x1="7619" y1="94571" x2="1465" y2="76111"/>
                        <a14:backgroundMark x1="1465" y1="76111" x2="4762" y2="93781"/>
                        <a14:backgroundMark x1="4762" y1="93781" x2="25348" y2="87660"/>
                        <a14:backgroundMark x1="25275" y1="87660" x2="20220" y2="99901"/>
                        <a14:backgroundMark x1="2784" y1="90721" x2="9231" y2="99901"/>
                        <a14:backgroundMark x1="2784" y1="90721" x2="12015" y2="97137"/>
                        <a14:backgroundMark x1="12015" y1="97137" x2="28205" y2="89832"/>
                        <a14:backgroundMark x1="28205" y1="89832" x2="36264" y2="99901"/>
                        <a14:backgroundMark x1="40733" y1="99210" x2="43223" y2="99901"/>
                        <a14:backgroundMark x1="40733" y1="99210" x2="47546" y2="96150"/>
                        <a14:backgroundMark x1="47546" y1="96150" x2="61905" y2="97038"/>
                        <a14:backgroundMark x1="61905" y1="97038" x2="72894" y2="99901"/>
                        <a14:backgroundMark x1="54799" y1="99803" x2="54872" y2="99901"/>
                        <a14:backgroundMark x1="54725" y1="99803" x2="54139" y2="99901"/>
                        <a14:backgroundMark x1="1392" y1="75617" x2="5714" y2="99901"/>
                        <a14:backgroundMark x1="1392" y1="75617" x2="7473" y2="63771"/>
                        <a14:backgroundMark x1="7473" y1="63771" x2="22271" y2="78973"/>
                        <a14:backgroundMark x1="22271" y1="78973" x2="18462" y2="63771"/>
                        <a14:backgroundMark x1="18462" y1="63771" x2="6447" y2="60020"/>
                        <a14:backgroundMark x1="0" y1="38302" x2="6374" y2="59921"/>
                        <a14:backgroundMark x1="0" y1="62981" x2="879" y2="74729"/>
                        <a14:backgroundMark x1="0" y1="47779" x2="3223" y2="50444"/>
                        <a14:backgroundMark x1="0" y1="92300" x2="2125" y2="99901"/>
                        <a14:backgroundMark x1="4615" y1="91214" x2="10110" y2="99901"/>
                        <a14:backgroundMark x1="4029" y1="29911" x2="0" y2="32971"/>
                        <a14:backgroundMark x1="4103" y1="29911" x2="11355" y2="29516"/>
                        <a14:backgroundMark x1="11355" y1="29516" x2="18095" y2="34650"/>
                        <a14:backgroundMark x1="18095" y1="34650" x2="28791" y2="55281"/>
                      </a14:backgroundRemoval>
                    </a14:imgEffect>
                  </a14:imgLayer>
                </a14:imgProps>
              </a:ext>
              <a:ext uri="{28A0092B-C50C-407E-A947-70E740481C1C}">
                <a14:useLocalDpi xmlns:a14="http://schemas.microsoft.com/office/drawing/2010/main"/>
              </a:ext>
            </a:extLst>
          </a:blip>
          <a:srcRect r="-130"/>
          <a:stretch/>
        </p:blipFill>
        <p:spPr bwMode="auto">
          <a:xfrm>
            <a:off x="6096000" y="648019"/>
            <a:ext cx="3753288" cy="2780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ed and black brush cleaner&#10;&#10;Description automatically generated">
            <a:extLst>
              <a:ext uri="{FF2B5EF4-FFF2-40B4-BE49-F238E27FC236}">
                <a16:creationId xmlns:a16="http://schemas.microsoft.com/office/drawing/2014/main" id="{53254BA9-5B8A-F249-BD96-749F4F3AB1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87670" y="124598"/>
            <a:ext cx="3187413" cy="2013844"/>
          </a:xfrm>
          <a:prstGeom prst="rect">
            <a:avLst/>
          </a:prstGeom>
        </p:spPr>
      </p:pic>
      <p:pic>
        <p:nvPicPr>
          <p:cNvPr id="8" name="Picture 7">
            <a:extLst>
              <a:ext uri="{FF2B5EF4-FFF2-40B4-BE49-F238E27FC236}">
                <a16:creationId xmlns:a16="http://schemas.microsoft.com/office/drawing/2014/main" id="{4972DCCF-02D2-BE47-9555-6689FB36DC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9329646">
            <a:off x="1051650" y="3683421"/>
            <a:ext cx="6635019" cy="788319"/>
          </a:xfrm>
          <a:prstGeom prst="rect">
            <a:avLst/>
          </a:prstGeom>
        </p:spPr>
      </p:pic>
      <p:pic>
        <p:nvPicPr>
          <p:cNvPr id="10" name="Picture 9" descr="A hand holding a caulking object&#10;&#10;Description automatically generated">
            <a:extLst>
              <a:ext uri="{FF2B5EF4-FFF2-40B4-BE49-F238E27FC236}">
                <a16:creationId xmlns:a16="http://schemas.microsoft.com/office/drawing/2014/main" id="{8E828E38-1F31-7241-B5EF-6AE349E7B5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2770" y="3536217"/>
            <a:ext cx="4691324" cy="2635300"/>
          </a:xfrm>
          <a:prstGeom prst="rect">
            <a:avLst/>
          </a:prstGeom>
        </p:spPr>
      </p:pic>
    </p:spTree>
    <p:extLst>
      <p:ext uri="{BB962C8B-B14F-4D97-AF65-F5344CB8AC3E}">
        <p14:creationId xmlns:p14="http://schemas.microsoft.com/office/powerpoint/2010/main" val="172141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p:cNvSpPr txBox="1">
            <a:spLocks/>
          </p:cNvSpPr>
          <p:nvPr/>
        </p:nvSpPr>
        <p:spPr>
          <a:xfrm>
            <a:off x="2217469" y="688769"/>
            <a:ext cx="7757061" cy="5343895"/>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000" dirty="0">
              <a:solidFill>
                <a:schemeClr val="bg1">
                  <a:lumMod val="50000"/>
                </a:schemeClr>
              </a:solidFill>
            </a:endParaRPr>
          </a:p>
          <a:p>
            <a:pPr algn="ctr"/>
            <a:r>
              <a:rPr lang="en-US" sz="3000" dirty="0">
                <a:solidFill>
                  <a:schemeClr val="bg1">
                    <a:lumMod val="50000"/>
                  </a:schemeClr>
                </a:solidFill>
              </a:rPr>
              <a:t>Anchor Bolts: How to Repair &amp; When to Replace</a:t>
            </a: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endParaRPr lang="en-US" sz="3000" dirty="0">
              <a:solidFill>
                <a:schemeClr val="bg1">
                  <a:lumMod val="50000"/>
                </a:schemeClr>
              </a:solidFill>
            </a:endParaRPr>
          </a:p>
          <a:p>
            <a:pPr algn="ctr"/>
            <a:r>
              <a:rPr lang="en-US" sz="3000" dirty="0">
                <a:solidFill>
                  <a:schemeClr val="bg1">
                    <a:lumMod val="50000"/>
                  </a:schemeClr>
                </a:solidFill>
              </a:rPr>
              <a:t>March 6, 2024</a:t>
            </a:r>
          </a:p>
        </p:txBody>
      </p:sp>
      <p:pic>
        <p:nvPicPr>
          <p:cNvPr id="3" name="Picture 2" descr="Logo&#10;&#10;Description automatically generated">
            <a:extLst>
              <a:ext uri="{FF2B5EF4-FFF2-40B4-BE49-F238E27FC236}">
                <a16:creationId xmlns:a16="http://schemas.microsoft.com/office/drawing/2014/main" id="{4989034A-F533-7A46-AA20-53619DF70F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0423" y="2001538"/>
            <a:ext cx="7604107" cy="2854923"/>
          </a:xfrm>
          <a:prstGeom prst="rect">
            <a:avLst/>
          </a:prstGeom>
        </p:spPr>
      </p:pic>
    </p:spTree>
    <p:extLst>
      <p:ext uri="{BB962C8B-B14F-4D97-AF65-F5344CB8AC3E}">
        <p14:creationId xmlns:p14="http://schemas.microsoft.com/office/powerpoint/2010/main" val="1105371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899893-F198-5047-86B3-3EB1CD9E2C0B}"/>
              </a:ext>
            </a:extLst>
          </p:cNvPr>
          <p:cNvSpPr>
            <a:spLocks noGrp="1"/>
          </p:cNvSpPr>
          <p:nvPr>
            <p:ph type="title"/>
          </p:nvPr>
        </p:nvSpPr>
        <p:spPr/>
        <p:txBody>
          <a:bodyPr>
            <a:normAutofit/>
          </a:bodyPr>
          <a:lstStyle/>
          <a:p>
            <a:r>
              <a:rPr lang="en-US" sz="3200" b="1" dirty="0"/>
              <a:t>Epoxy Anchor Bolts</a:t>
            </a:r>
          </a:p>
        </p:txBody>
      </p:sp>
      <p:sp>
        <p:nvSpPr>
          <p:cNvPr id="6" name="Content Placeholder 5">
            <a:extLst>
              <a:ext uri="{FF2B5EF4-FFF2-40B4-BE49-F238E27FC236}">
                <a16:creationId xmlns:a16="http://schemas.microsoft.com/office/drawing/2014/main" id="{FE5508C1-E6E7-8A46-8378-89757F6B6935}"/>
              </a:ext>
            </a:extLst>
          </p:cNvPr>
          <p:cNvSpPr>
            <a:spLocks noGrp="1"/>
          </p:cNvSpPr>
          <p:nvPr>
            <p:ph idx="1"/>
          </p:nvPr>
        </p:nvSpPr>
        <p:spPr>
          <a:xfrm>
            <a:off x="838200" y="1251856"/>
            <a:ext cx="5627915" cy="4925107"/>
          </a:xfrm>
        </p:spPr>
        <p:txBody>
          <a:bodyPr>
            <a:normAutofit/>
          </a:bodyPr>
          <a:lstStyle/>
          <a:p>
            <a:r>
              <a:rPr lang="en-US" sz="2000" dirty="0"/>
              <a:t>Depth calculations done by epoxy manufactures</a:t>
            </a:r>
          </a:p>
          <a:p>
            <a:pPr lvl="1">
              <a:buFont typeface="Courier New" panose="02070309020205020404" pitchFamily="49" charset="0"/>
              <a:buChar char="o"/>
            </a:pPr>
            <a:r>
              <a:rPr lang="en-US" sz="2000" dirty="0"/>
              <a:t>Pending local code, Engineering and deputy inspection may be required</a:t>
            </a:r>
          </a:p>
          <a:p>
            <a:pPr lvl="1">
              <a:buFont typeface="Courier New" panose="02070309020205020404" pitchFamily="49" charset="0"/>
              <a:buChar char="o"/>
            </a:pPr>
            <a:r>
              <a:rPr lang="en-US" sz="2000" dirty="0"/>
              <a:t>Simpson Strong Tie SET-XP is our favorite for its cost and availability</a:t>
            </a:r>
          </a:p>
          <a:p>
            <a:pPr lvl="1">
              <a:buFont typeface="Courier New" panose="02070309020205020404" pitchFamily="49" charset="0"/>
              <a:buChar char="o"/>
            </a:pPr>
            <a:r>
              <a:rPr lang="en-US" sz="2000" dirty="0"/>
              <a:t>Follow install info for threaded rod and rebar </a:t>
            </a:r>
          </a:p>
          <a:p>
            <a:r>
              <a:rPr lang="en-US" sz="2000" dirty="0"/>
              <a:t>Often engineers will use Hilti specification due to good advertising</a:t>
            </a:r>
          </a:p>
          <a:p>
            <a:pPr lvl="1">
              <a:buFont typeface="Courier New" panose="02070309020205020404" pitchFamily="49" charset="0"/>
              <a:buChar char="o"/>
            </a:pPr>
            <a:r>
              <a:rPr lang="en-US" sz="2000" dirty="0"/>
              <a:t>Most engineers will accept alternatives when properly proposed </a:t>
            </a:r>
          </a:p>
        </p:txBody>
      </p:sp>
      <p:pic>
        <p:nvPicPr>
          <p:cNvPr id="3" name="Picture 2" descr="A metal pole with bolts and nuts&#10;&#10;Description automatically generated">
            <a:extLst>
              <a:ext uri="{FF2B5EF4-FFF2-40B4-BE49-F238E27FC236}">
                <a16:creationId xmlns:a16="http://schemas.microsoft.com/office/drawing/2014/main" id="{51D11F63-A907-7541-846F-1036EB46C3C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66115" y="278264"/>
            <a:ext cx="5529942" cy="4925107"/>
          </a:xfrm>
          <a:prstGeom prst="rect">
            <a:avLst/>
          </a:prstGeom>
        </p:spPr>
      </p:pic>
    </p:spTree>
    <p:extLst>
      <p:ext uri="{BB962C8B-B14F-4D97-AF65-F5344CB8AC3E}">
        <p14:creationId xmlns:p14="http://schemas.microsoft.com/office/powerpoint/2010/main" val="210683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C0D91C-5588-7749-9437-98A247252572}"/>
              </a:ext>
            </a:extLst>
          </p:cNvPr>
          <p:cNvSpPr>
            <a:spLocks noGrp="1"/>
          </p:cNvSpPr>
          <p:nvPr>
            <p:ph type="body" sz="half" idx="2"/>
          </p:nvPr>
        </p:nvSpPr>
        <p:spPr>
          <a:xfrm>
            <a:off x="631371" y="820351"/>
            <a:ext cx="5464629" cy="5124741"/>
          </a:xfrm>
        </p:spPr>
        <p:txBody>
          <a:bodyPr>
            <a:noAutofit/>
          </a:bodyPr>
          <a:lstStyle/>
          <a:p>
            <a:r>
              <a:rPr lang="en-US" sz="3200" dirty="0"/>
              <a:t>Drill Hole</a:t>
            </a:r>
          </a:p>
          <a:p>
            <a:pPr marL="285750" indent="-285750">
              <a:buFont typeface="Arial" panose="020B0604020202020204" pitchFamily="34" charset="0"/>
              <a:buChar char="•"/>
            </a:pPr>
            <a:r>
              <a:rPr lang="en-US" sz="2000" dirty="0"/>
              <a:t>Use concrete drill bit 1/8” larger than bolt size </a:t>
            </a:r>
          </a:p>
          <a:p>
            <a:pPr marL="742950" lvl="1" indent="-285750">
              <a:buFont typeface="Arial" panose="020B0604020202020204" pitchFamily="34" charset="0"/>
              <a:buChar char="•"/>
            </a:pPr>
            <a:r>
              <a:rPr lang="en-US" sz="2000" dirty="0"/>
              <a:t>7/8” for ¾”</a:t>
            </a:r>
          </a:p>
          <a:p>
            <a:pPr marL="742950" lvl="1" indent="-285750">
              <a:buFont typeface="Arial" panose="020B0604020202020204" pitchFamily="34" charset="0"/>
              <a:buChar char="•"/>
            </a:pPr>
            <a:r>
              <a:rPr lang="en-US" sz="2000" dirty="0"/>
              <a:t>1-1/8” for 1”</a:t>
            </a:r>
          </a:p>
          <a:p>
            <a:pPr marL="285750" indent="-285750">
              <a:buFont typeface="Arial" panose="020B0604020202020204" pitchFamily="34" charset="0"/>
              <a:buChar char="•"/>
            </a:pPr>
            <a:r>
              <a:rPr lang="en-US" sz="2000" dirty="0"/>
              <a:t>We drill about 12” deep</a:t>
            </a:r>
          </a:p>
          <a:p>
            <a:pPr marL="285750" indent="-285750">
              <a:buFont typeface="Arial" panose="020B0604020202020204" pitchFamily="34" charset="0"/>
              <a:buChar char="•"/>
            </a:pPr>
            <a:r>
              <a:rPr lang="en-US" sz="2000" dirty="0"/>
              <a:t>Recommended pattern is the same as existing to avoid rebar</a:t>
            </a:r>
          </a:p>
          <a:p>
            <a:r>
              <a:rPr lang="en-US" sz="3200" dirty="0"/>
              <a:t>Clean Hole</a:t>
            </a:r>
          </a:p>
          <a:p>
            <a:pPr marL="285750" indent="-285750">
              <a:buFont typeface="Arial" panose="020B0604020202020204" pitchFamily="34" charset="0"/>
              <a:buChar char="•"/>
            </a:pPr>
            <a:r>
              <a:rPr lang="en-US" sz="2000" dirty="0"/>
              <a:t>Alternate between compressed air and Nylon Hole-Cleaning Brush</a:t>
            </a:r>
          </a:p>
          <a:p>
            <a:pPr marL="285750" indent="-285750">
              <a:buFont typeface="Arial" panose="020B0604020202020204" pitchFamily="34" charset="0"/>
              <a:buChar char="•"/>
            </a:pPr>
            <a:r>
              <a:rPr lang="en-US" sz="2000" dirty="0"/>
              <a:t>Repeat at least 3 times, until no more dust comes out of hole</a:t>
            </a:r>
          </a:p>
          <a:p>
            <a:pPr marL="285750" indent="-285750">
              <a:buFont typeface="Arial" panose="020B0604020202020204" pitchFamily="34" charset="0"/>
              <a:buChar char="•"/>
            </a:pPr>
            <a:r>
              <a:rPr lang="en-US" sz="2000" dirty="0"/>
              <a:t>Recheck all holes</a:t>
            </a:r>
          </a:p>
        </p:txBody>
      </p:sp>
      <p:sp>
        <p:nvSpPr>
          <p:cNvPr id="7" name="Title 3">
            <a:extLst>
              <a:ext uri="{FF2B5EF4-FFF2-40B4-BE49-F238E27FC236}">
                <a16:creationId xmlns:a16="http://schemas.microsoft.com/office/drawing/2014/main" id="{6A235137-07E5-F545-B61D-7CDFB5928EC0}"/>
              </a:ext>
            </a:extLst>
          </p:cNvPr>
          <p:cNvSpPr txBox="1">
            <a:spLocks/>
          </p:cNvSpPr>
          <p:nvPr/>
        </p:nvSpPr>
        <p:spPr>
          <a:xfrm>
            <a:off x="6656613" y="243750"/>
            <a:ext cx="43434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endParaRPr lang="en-US" b="1" dirty="0"/>
          </a:p>
        </p:txBody>
      </p:sp>
      <p:pic>
        <p:nvPicPr>
          <p:cNvPr id="8" name="Picture 7" descr="A person's foot with a metal bolt and screws&#10;&#10;Description automatically generated with medium confidence">
            <a:extLst>
              <a:ext uri="{FF2B5EF4-FFF2-40B4-BE49-F238E27FC236}">
                <a16:creationId xmlns:a16="http://schemas.microsoft.com/office/drawing/2014/main" id="{E3E3F614-3F19-444F-99C1-61FD7F1631B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445827" y="243750"/>
            <a:ext cx="4343400" cy="2405321"/>
          </a:xfrm>
          <a:prstGeom prst="rect">
            <a:avLst/>
          </a:prstGeom>
        </p:spPr>
      </p:pic>
      <p:pic>
        <p:nvPicPr>
          <p:cNvPr id="14" name="Picture 13" descr="A black brush in the snow&#10;&#10;Description automatically generated">
            <a:extLst>
              <a:ext uri="{FF2B5EF4-FFF2-40B4-BE49-F238E27FC236}">
                <a16:creationId xmlns:a16="http://schemas.microsoft.com/office/drawing/2014/main" id="{1F9ED533-66EE-864C-9A4E-D57461B1CC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74219" y="2690666"/>
            <a:ext cx="2015008" cy="3254428"/>
          </a:xfrm>
          <a:prstGeom prst="rect">
            <a:avLst/>
          </a:prstGeom>
        </p:spPr>
      </p:pic>
      <p:pic>
        <p:nvPicPr>
          <p:cNvPr id="16" name="Picture 15" descr="A person holding a pipe with smoke coming out of it&#10;&#10;Description automatically generated">
            <a:extLst>
              <a:ext uri="{FF2B5EF4-FFF2-40B4-BE49-F238E27FC236}">
                <a16:creationId xmlns:a16="http://schemas.microsoft.com/office/drawing/2014/main" id="{52CDF9C3-04EB-EA40-BD35-D756393BA9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7734" y="2690665"/>
            <a:ext cx="3839794" cy="3254427"/>
          </a:xfrm>
          <a:prstGeom prst="rect">
            <a:avLst/>
          </a:prstGeom>
        </p:spPr>
      </p:pic>
      <p:sp>
        <p:nvSpPr>
          <p:cNvPr id="17" name="Title 4">
            <a:extLst>
              <a:ext uri="{FF2B5EF4-FFF2-40B4-BE49-F238E27FC236}">
                <a16:creationId xmlns:a16="http://schemas.microsoft.com/office/drawing/2014/main" id="{15CDAE8D-5922-224E-ABCF-A0FBE3F2AA13}"/>
              </a:ext>
            </a:extLst>
          </p:cNvPr>
          <p:cNvSpPr>
            <a:spLocks noGrp="1"/>
          </p:cNvSpPr>
          <p:nvPr>
            <p:ph type="title"/>
          </p:nvPr>
        </p:nvSpPr>
        <p:spPr>
          <a:xfrm>
            <a:off x="402773" y="243750"/>
            <a:ext cx="10515600" cy="534241"/>
          </a:xfrm>
        </p:spPr>
        <p:txBody>
          <a:bodyPr>
            <a:normAutofit/>
          </a:bodyPr>
          <a:lstStyle/>
          <a:p>
            <a:r>
              <a:rPr lang="en-US" sz="3200" b="1" dirty="0"/>
              <a:t>Epoxy Anchor Bolts Cont.</a:t>
            </a:r>
          </a:p>
        </p:txBody>
      </p:sp>
    </p:spTree>
    <p:extLst>
      <p:ext uri="{BB962C8B-B14F-4D97-AF65-F5344CB8AC3E}">
        <p14:creationId xmlns:p14="http://schemas.microsoft.com/office/powerpoint/2010/main" val="660809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4C5A-1721-1F40-97C7-C493517F7F75}"/>
              </a:ext>
            </a:extLst>
          </p:cNvPr>
          <p:cNvSpPr>
            <a:spLocks noGrp="1"/>
          </p:cNvSpPr>
          <p:nvPr>
            <p:ph type="title"/>
          </p:nvPr>
        </p:nvSpPr>
        <p:spPr>
          <a:xfrm>
            <a:off x="667820" y="-218687"/>
            <a:ext cx="3932237" cy="1068388"/>
          </a:xfrm>
        </p:spPr>
        <p:txBody>
          <a:bodyPr/>
          <a:lstStyle/>
          <a:p>
            <a:r>
              <a:rPr lang="en-US" b="1" dirty="0"/>
              <a:t>Install Epoxy and Bolt</a:t>
            </a:r>
          </a:p>
        </p:txBody>
      </p:sp>
      <p:sp>
        <p:nvSpPr>
          <p:cNvPr id="4" name="Text Placeholder 3">
            <a:extLst>
              <a:ext uri="{FF2B5EF4-FFF2-40B4-BE49-F238E27FC236}">
                <a16:creationId xmlns:a16="http://schemas.microsoft.com/office/drawing/2014/main" id="{F72DA5D9-F4AB-BE45-945C-03120614B501}"/>
              </a:ext>
            </a:extLst>
          </p:cNvPr>
          <p:cNvSpPr>
            <a:spLocks noGrp="1"/>
          </p:cNvSpPr>
          <p:nvPr>
            <p:ph type="body" sz="half" idx="2"/>
          </p:nvPr>
        </p:nvSpPr>
        <p:spPr>
          <a:xfrm>
            <a:off x="667820" y="849701"/>
            <a:ext cx="5428180" cy="3811588"/>
          </a:xfrm>
        </p:spPr>
        <p:txBody>
          <a:bodyPr>
            <a:normAutofit/>
          </a:bodyPr>
          <a:lstStyle/>
          <a:p>
            <a:pPr marL="285750" indent="-285750">
              <a:buFont typeface="Arial" panose="020B0604020202020204" pitchFamily="34" charset="0"/>
              <a:buChar char="•"/>
            </a:pPr>
            <a:r>
              <a:rPr lang="en-US" sz="2000" dirty="0"/>
              <a:t>Pump epoxy into hole starting from the bottom</a:t>
            </a:r>
          </a:p>
          <a:p>
            <a:pPr marL="285750" indent="-285750">
              <a:buFont typeface="Arial" panose="020B0604020202020204" pitchFamily="34" charset="0"/>
              <a:buChar char="•"/>
            </a:pPr>
            <a:r>
              <a:rPr lang="en-US" sz="2000" dirty="0"/>
              <a:t>Insert bolt into hole, twisting counterclockwise</a:t>
            </a:r>
          </a:p>
          <a:p>
            <a:pPr marL="285750" indent="-285750">
              <a:buFont typeface="Arial" panose="020B0604020202020204" pitchFamily="34" charset="0"/>
              <a:buChar char="•"/>
            </a:pPr>
            <a:r>
              <a:rPr lang="en-US" sz="2000" dirty="0"/>
              <a:t>Small amount of epoxy will come out of hole</a:t>
            </a:r>
          </a:p>
          <a:p>
            <a:pPr marL="285750" indent="-285750">
              <a:buFont typeface="Arial" panose="020B0604020202020204" pitchFamily="34" charset="0"/>
              <a:buChar char="•"/>
            </a:pPr>
            <a:r>
              <a:rPr lang="en-US" sz="2000" dirty="0"/>
              <a:t>Ensure epoxy is cure before cutting bolt or installing pole</a:t>
            </a:r>
          </a:p>
          <a:p>
            <a:pPr marL="285750" indent="-285750">
              <a:buFont typeface="Arial" panose="020B0604020202020204" pitchFamily="34" charset="0"/>
              <a:buChar char="•"/>
            </a:pPr>
            <a:r>
              <a:rPr lang="en-US" sz="2000" dirty="0"/>
              <a:t>Install pole like normal. </a:t>
            </a:r>
          </a:p>
        </p:txBody>
      </p:sp>
      <p:pic>
        <p:nvPicPr>
          <p:cNvPr id="14" name="Picture 13" descr="A person using a drill&#10;&#10;Description automatically generated">
            <a:extLst>
              <a:ext uri="{FF2B5EF4-FFF2-40B4-BE49-F238E27FC236}">
                <a16:creationId xmlns:a16="http://schemas.microsoft.com/office/drawing/2014/main" id="{19E7DE4C-2394-C044-AAA7-6A4ECF0EF6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73152" y="422835"/>
            <a:ext cx="1789281" cy="2898763"/>
          </a:xfrm>
          <a:prstGeom prst="rect">
            <a:avLst/>
          </a:prstGeom>
        </p:spPr>
      </p:pic>
      <p:pic>
        <p:nvPicPr>
          <p:cNvPr id="16" name="Picture 15" descr="A metal bolt in a concrete floor&#10;&#10;Description automatically generated">
            <a:extLst>
              <a:ext uri="{FF2B5EF4-FFF2-40B4-BE49-F238E27FC236}">
                <a16:creationId xmlns:a16="http://schemas.microsoft.com/office/drawing/2014/main" id="{52B119FE-3E53-B24F-9A4A-669A4FBCAC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47325" y="422835"/>
            <a:ext cx="2774752" cy="3960906"/>
          </a:xfrm>
          <a:prstGeom prst="rect">
            <a:avLst/>
          </a:prstGeom>
        </p:spPr>
      </p:pic>
      <p:pic>
        <p:nvPicPr>
          <p:cNvPr id="18" name="Picture 17" descr="A metal base with bolts and nuts&#10;&#10;Description automatically generated">
            <a:extLst>
              <a:ext uri="{FF2B5EF4-FFF2-40B4-BE49-F238E27FC236}">
                <a16:creationId xmlns:a16="http://schemas.microsoft.com/office/drawing/2014/main" id="{73E306FC-3BC4-5A42-B884-F81B3FAA6D3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653399" y="3183880"/>
            <a:ext cx="4827493" cy="2824419"/>
          </a:xfrm>
          <a:prstGeom prst="rect">
            <a:avLst/>
          </a:prstGeom>
        </p:spPr>
      </p:pic>
    </p:spTree>
    <p:extLst>
      <p:ext uri="{BB962C8B-B14F-4D97-AF65-F5344CB8AC3E}">
        <p14:creationId xmlns:p14="http://schemas.microsoft.com/office/powerpoint/2010/main" val="105144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1AAB-D133-C842-8D8C-5AE2B70E8C7F}"/>
              </a:ext>
            </a:extLst>
          </p:cNvPr>
          <p:cNvSpPr>
            <a:spLocks noGrp="1"/>
          </p:cNvSpPr>
          <p:nvPr>
            <p:ph type="title"/>
          </p:nvPr>
        </p:nvSpPr>
        <p:spPr>
          <a:xfrm>
            <a:off x="4129881" y="870856"/>
            <a:ext cx="3932237" cy="816429"/>
          </a:xfrm>
        </p:spPr>
        <p:txBody>
          <a:bodyPr/>
          <a:lstStyle/>
          <a:p>
            <a:pPr algn="ctr"/>
            <a:r>
              <a:rPr lang="en-US" b="1" dirty="0"/>
              <a:t>Questions?</a:t>
            </a:r>
          </a:p>
        </p:txBody>
      </p:sp>
      <p:sp>
        <p:nvSpPr>
          <p:cNvPr id="4" name="Text Placeholder 3">
            <a:extLst>
              <a:ext uri="{FF2B5EF4-FFF2-40B4-BE49-F238E27FC236}">
                <a16:creationId xmlns:a16="http://schemas.microsoft.com/office/drawing/2014/main" id="{36E6D8CD-7613-F247-AD51-F1C6E7609ED5}"/>
              </a:ext>
            </a:extLst>
          </p:cNvPr>
          <p:cNvSpPr>
            <a:spLocks noGrp="1"/>
          </p:cNvSpPr>
          <p:nvPr>
            <p:ph type="body" sz="half" idx="2"/>
          </p:nvPr>
        </p:nvSpPr>
        <p:spPr>
          <a:xfrm>
            <a:off x="2002972" y="5029199"/>
            <a:ext cx="8795657" cy="1687287"/>
          </a:xfrm>
        </p:spPr>
        <p:txBody>
          <a:bodyPr>
            <a:normAutofit/>
          </a:bodyPr>
          <a:lstStyle/>
          <a:p>
            <a:pPr algn="ctr"/>
            <a:r>
              <a:rPr lang="en-US" sz="2000" dirty="0"/>
              <a:t>For more info visit our website </a:t>
            </a:r>
            <a:r>
              <a:rPr lang="en-US" sz="2000" dirty="0">
                <a:hlinkClick r:id="rId2"/>
              </a:rPr>
              <a:t>www.lightpolesystems.com</a:t>
            </a:r>
            <a:endParaRPr lang="en-US" sz="2000" dirty="0"/>
          </a:p>
          <a:p>
            <a:pPr algn="ctr"/>
            <a:r>
              <a:rPr lang="en-US" sz="2000" dirty="0"/>
              <a:t>Follow us on our socials: Facebook, Instagram, LinkedIn and YouTube</a:t>
            </a:r>
          </a:p>
        </p:txBody>
      </p:sp>
      <p:pic>
        <p:nvPicPr>
          <p:cNvPr id="5" name="Picture 4" descr="Logo&#10;&#10;Description automatically generated">
            <a:extLst>
              <a:ext uri="{FF2B5EF4-FFF2-40B4-BE49-F238E27FC236}">
                <a16:creationId xmlns:a16="http://schemas.microsoft.com/office/drawing/2014/main" id="{49DCA476-ED90-5541-B80D-2C60C864DE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0423" y="2001538"/>
            <a:ext cx="7604107" cy="2854923"/>
          </a:xfrm>
          <a:prstGeom prst="rect">
            <a:avLst/>
          </a:prstGeom>
        </p:spPr>
      </p:pic>
    </p:spTree>
    <p:extLst>
      <p:ext uri="{BB962C8B-B14F-4D97-AF65-F5344CB8AC3E}">
        <p14:creationId xmlns:p14="http://schemas.microsoft.com/office/powerpoint/2010/main" val="1107028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9BA1-2E12-2744-A8C8-ABF139B11732}"/>
              </a:ext>
            </a:extLst>
          </p:cNvPr>
          <p:cNvSpPr>
            <a:spLocks noGrp="1"/>
          </p:cNvSpPr>
          <p:nvPr>
            <p:ph type="title"/>
          </p:nvPr>
        </p:nvSpPr>
        <p:spPr>
          <a:xfrm>
            <a:off x="839788" y="-684714"/>
            <a:ext cx="3932237" cy="1600200"/>
          </a:xfrm>
        </p:spPr>
        <p:txBody>
          <a:bodyPr/>
          <a:lstStyle/>
          <a:p>
            <a:r>
              <a:rPr lang="en-US" b="1" dirty="0"/>
              <a:t>Anchor Bolt Overview</a:t>
            </a:r>
          </a:p>
        </p:txBody>
      </p:sp>
      <p:pic>
        <p:nvPicPr>
          <p:cNvPr id="6" name="Content Placeholder 5" descr="A yellow circle with black text&#10;&#10;Description automatically generated">
            <a:extLst>
              <a:ext uri="{FF2B5EF4-FFF2-40B4-BE49-F238E27FC236}">
                <a16:creationId xmlns:a16="http://schemas.microsoft.com/office/drawing/2014/main" id="{5D5CA240-B136-5A48-B425-BE4848A34510}"/>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1290779" y="4741784"/>
            <a:ext cx="3481246" cy="1086921"/>
          </a:xfrm>
        </p:spPr>
      </p:pic>
      <p:sp>
        <p:nvSpPr>
          <p:cNvPr id="4" name="Text Placeholder 3">
            <a:extLst>
              <a:ext uri="{FF2B5EF4-FFF2-40B4-BE49-F238E27FC236}">
                <a16:creationId xmlns:a16="http://schemas.microsoft.com/office/drawing/2014/main" id="{5A0087FA-9402-D449-BD3C-0199C5E47FA5}"/>
              </a:ext>
            </a:extLst>
          </p:cNvPr>
          <p:cNvSpPr>
            <a:spLocks noGrp="1"/>
          </p:cNvSpPr>
          <p:nvPr>
            <p:ph type="body" sz="half" idx="2"/>
          </p:nvPr>
        </p:nvSpPr>
        <p:spPr>
          <a:xfrm>
            <a:off x="445296" y="831894"/>
            <a:ext cx="5282992" cy="3811588"/>
          </a:xfrm>
        </p:spPr>
        <p:txBody>
          <a:bodyPr>
            <a:noAutofit/>
          </a:bodyPr>
          <a:lstStyle/>
          <a:p>
            <a:pPr marL="285750" indent="-285750">
              <a:buFont typeface="Arial" panose="020B0604020202020204" pitchFamily="34" charset="0"/>
              <a:buChar char="•"/>
            </a:pPr>
            <a:r>
              <a:rPr lang="en-US" sz="2000" dirty="0"/>
              <a:t>Sizes</a:t>
            </a:r>
          </a:p>
          <a:p>
            <a:pPr marL="742950" lvl="1" indent="-285750">
              <a:buFont typeface="Arial" panose="020B0604020202020204" pitchFamily="34" charset="0"/>
              <a:buChar char="•"/>
            </a:pPr>
            <a:r>
              <a:rPr lang="en-US" sz="2000" dirty="0"/>
              <a:t>¾” for up to 4” round/square steel and 5” round steel and most aluminum poles</a:t>
            </a:r>
          </a:p>
          <a:p>
            <a:pPr marL="742950" lvl="1" indent="-285750">
              <a:buFont typeface="Arial" panose="020B0604020202020204" pitchFamily="34" charset="0"/>
              <a:buChar char="•"/>
            </a:pPr>
            <a:r>
              <a:rPr lang="en-US" sz="2000" dirty="0"/>
              <a:t>1” for 5”+ square steel and round tapered steel poles</a:t>
            </a:r>
          </a:p>
          <a:p>
            <a:pPr marL="285750" indent="-285750">
              <a:buFont typeface="Arial" panose="020B0604020202020204" pitchFamily="34" charset="0"/>
              <a:buChar char="•"/>
            </a:pPr>
            <a:r>
              <a:rPr lang="en-US" sz="2000" dirty="0"/>
              <a:t>Grade</a:t>
            </a:r>
          </a:p>
          <a:p>
            <a:pPr marL="742950" lvl="1" indent="-285750">
              <a:buFont typeface="Arial" panose="020B0604020202020204" pitchFamily="34" charset="0"/>
              <a:buChar char="•"/>
            </a:pPr>
            <a:r>
              <a:rPr lang="en-US" sz="2000" dirty="0"/>
              <a:t>ASTM F1554 is specific for anchor bolts in concrete footings</a:t>
            </a:r>
          </a:p>
          <a:p>
            <a:pPr marL="742950" lvl="1" indent="-285750">
              <a:buFont typeface="Arial" panose="020B0604020202020204" pitchFamily="34" charset="0"/>
              <a:buChar char="•"/>
            </a:pPr>
            <a:r>
              <a:rPr lang="en-US" sz="2000" dirty="0"/>
              <a:t>Grade 36. standard poles</a:t>
            </a:r>
          </a:p>
          <a:p>
            <a:pPr marL="742950" lvl="1" indent="-285750">
              <a:buFont typeface="Arial" panose="020B0604020202020204" pitchFamily="34" charset="0"/>
              <a:buChar char="•"/>
            </a:pPr>
            <a:r>
              <a:rPr lang="en-US" sz="2000" dirty="0"/>
              <a:t>Grade 55. engineered projects</a:t>
            </a:r>
          </a:p>
          <a:p>
            <a:pPr marL="742950" lvl="1" indent="-285750">
              <a:buFont typeface="Arial" panose="020B0604020202020204" pitchFamily="34" charset="0"/>
              <a:buChar char="•"/>
            </a:pPr>
            <a:r>
              <a:rPr lang="en-US" sz="2000" dirty="0"/>
              <a:t>Grade 105 is uncommon for our industry</a:t>
            </a:r>
          </a:p>
        </p:txBody>
      </p:sp>
      <p:pic>
        <p:nvPicPr>
          <p:cNvPr id="10" name="Picture 9" descr="A table with text and numbers&#10;&#10;Description automatically generated with medium confidence">
            <a:extLst>
              <a:ext uri="{FF2B5EF4-FFF2-40B4-BE49-F238E27FC236}">
                <a16:creationId xmlns:a16="http://schemas.microsoft.com/office/drawing/2014/main" id="{6532998D-624F-554D-BBFA-999A67C036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58255" y="4619609"/>
            <a:ext cx="6633745" cy="974655"/>
          </a:xfrm>
          <a:prstGeom prst="rect">
            <a:avLst/>
          </a:prstGeom>
        </p:spPr>
      </p:pic>
      <p:pic>
        <p:nvPicPr>
          <p:cNvPr id="12" name="Picture 11" descr="A diagram of a anchor bolt&#10;&#10;Description automatically generated">
            <a:extLst>
              <a:ext uri="{FF2B5EF4-FFF2-40B4-BE49-F238E27FC236}">
                <a16:creationId xmlns:a16="http://schemas.microsoft.com/office/drawing/2014/main" id="{4A66077E-F748-5C41-A91E-B908CABA7006}"/>
              </a:ext>
            </a:extLst>
          </p:cNvPr>
          <p:cNvPicPr>
            <a:picLocks noChangeAspect="1"/>
          </p:cNvPicPr>
          <p:nvPr/>
        </p:nvPicPr>
        <p:blipFill rotWithShape="1">
          <a:blip r:embed="rId5">
            <a:extLst>
              <a:ext uri="{28A0092B-C50C-407E-A947-70E740481C1C}">
                <a14:useLocalDpi xmlns:a14="http://schemas.microsoft.com/office/drawing/2010/main"/>
              </a:ext>
            </a:extLst>
          </a:blip>
          <a:srcRect t="8677"/>
          <a:stretch/>
        </p:blipFill>
        <p:spPr>
          <a:xfrm>
            <a:off x="6463713" y="655438"/>
            <a:ext cx="3932237" cy="2678798"/>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8C285DAA-1621-2548-916B-FF12358A5A2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73822" y="3429000"/>
            <a:ext cx="6491852" cy="1254108"/>
          </a:xfrm>
          <a:prstGeom prst="rect">
            <a:avLst/>
          </a:prstGeom>
        </p:spPr>
      </p:pic>
      <p:sp>
        <p:nvSpPr>
          <p:cNvPr id="3" name="Rectangle 2">
            <a:extLst>
              <a:ext uri="{FF2B5EF4-FFF2-40B4-BE49-F238E27FC236}">
                <a16:creationId xmlns:a16="http://schemas.microsoft.com/office/drawing/2014/main" id="{9183B0C9-9BCC-7F4E-8B4B-3EC902FF7062}"/>
              </a:ext>
            </a:extLst>
          </p:cNvPr>
          <p:cNvSpPr/>
          <p:nvPr/>
        </p:nvSpPr>
        <p:spPr>
          <a:xfrm>
            <a:off x="8229600" y="1250576"/>
            <a:ext cx="2166350" cy="497542"/>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7212312-9A22-414B-BE2C-C58A99EEEBBF}"/>
              </a:ext>
            </a:extLst>
          </p:cNvPr>
          <p:cNvSpPr/>
          <p:nvPr/>
        </p:nvSpPr>
        <p:spPr>
          <a:xfrm>
            <a:off x="11013140" y="4935071"/>
            <a:ext cx="1052533" cy="655048"/>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CDA269-0CE5-7742-BE0B-E9E60F3CEC2D}"/>
              </a:ext>
            </a:extLst>
          </p:cNvPr>
          <p:cNvSpPr/>
          <p:nvPr/>
        </p:nvSpPr>
        <p:spPr>
          <a:xfrm>
            <a:off x="5930153" y="3677354"/>
            <a:ext cx="4128247" cy="252020"/>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592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457200"/>
            <a:ext cx="10405155" cy="890257"/>
          </a:xfrm>
        </p:spPr>
        <p:txBody>
          <a:bodyPr vert="horz" lIns="91440" tIns="45720" rIns="91440" bIns="45720" rtlCol="0" anchor="ctr">
            <a:noAutofit/>
          </a:bodyPr>
          <a:lstStyle/>
          <a:p>
            <a:pPr algn="ctr"/>
            <a:r>
              <a:rPr lang="en-US" b="1" dirty="0"/>
              <a:t>Anchor Bolt Overview and Common Misconceptions </a:t>
            </a:r>
          </a:p>
        </p:txBody>
      </p:sp>
      <p:sp>
        <p:nvSpPr>
          <p:cNvPr id="7" name="Content Placeholder 1">
            <a:extLst>
              <a:ext uri="{FF2B5EF4-FFF2-40B4-BE49-F238E27FC236}">
                <a16:creationId xmlns:a16="http://schemas.microsoft.com/office/drawing/2014/main" id="{3DC6009A-5F9E-4D11-1EB9-5A255F74112A}"/>
              </a:ext>
            </a:extLst>
          </p:cNvPr>
          <p:cNvSpPr>
            <a:spLocks noGrp="1"/>
          </p:cNvSpPr>
          <p:nvPr>
            <p:ph idx="1"/>
          </p:nvPr>
        </p:nvSpPr>
        <p:spPr>
          <a:xfrm>
            <a:off x="6833809" y="1038022"/>
            <a:ext cx="6172200" cy="4873625"/>
          </a:xfrm>
        </p:spPr>
        <p:txBody>
          <a:bodyPr>
            <a:noAutofit/>
          </a:bodyPr>
          <a:lstStyle/>
          <a:p>
            <a:pPr lvl="1">
              <a:lnSpc>
                <a:spcPct val="107000"/>
              </a:lnSpc>
              <a:spcBef>
                <a:spcPts val="0"/>
              </a:spcBef>
              <a:spcAft>
                <a:spcPts val="800"/>
              </a:spcAft>
            </a:pPr>
            <a:endParaRPr lang="en-US" sz="1600" dirty="0">
              <a:effectLst/>
              <a:latin typeface="+mj-lt"/>
              <a:ea typeface="Calibri" panose="020F0502020204030204" pitchFamily="34" charset="0"/>
              <a:cs typeface="Times New Roman" panose="02020603050405020304" pitchFamily="18" charset="0"/>
            </a:endParaRPr>
          </a:p>
          <a:p>
            <a:pPr>
              <a:lnSpc>
                <a:spcPct val="150000"/>
              </a:lnSpc>
              <a:spcBef>
                <a:spcPts val="0"/>
              </a:spcBef>
              <a:spcAft>
                <a:spcPts val="800"/>
              </a:spcAft>
            </a:pPr>
            <a:endParaRPr lang="en-US" sz="1600" dirty="0">
              <a:latin typeface="+mj-lt"/>
              <a:cs typeface="Times New Roman" panose="02020603050405020304" pitchFamily="18" charset="0"/>
            </a:endParaRPr>
          </a:p>
        </p:txBody>
      </p:sp>
      <p:sp>
        <p:nvSpPr>
          <p:cNvPr id="2" name="Text Placeholder 1">
            <a:extLst>
              <a:ext uri="{FF2B5EF4-FFF2-40B4-BE49-F238E27FC236}">
                <a16:creationId xmlns:a16="http://schemas.microsoft.com/office/drawing/2014/main" id="{0D0331C0-FB7A-8147-A8E4-C5B4D2E6C68B}"/>
              </a:ext>
            </a:extLst>
          </p:cNvPr>
          <p:cNvSpPr>
            <a:spLocks noGrp="1"/>
          </p:cNvSpPr>
          <p:nvPr>
            <p:ph type="body" sz="half" idx="2"/>
          </p:nvPr>
        </p:nvSpPr>
        <p:spPr>
          <a:xfrm>
            <a:off x="579123" y="1270901"/>
            <a:ext cx="10110648" cy="2683282"/>
          </a:xfrm>
        </p:spPr>
        <p:txBody>
          <a:bodyPr>
            <a:normAutofit/>
          </a:bodyPr>
          <a:lstStyle/>
          <a:p>
            <a:pPr marL="285750" indent="-285750">
              <a:buFont typeface="Arial" panose="020B0604020202020204" pitchFamily="34" charset="0"/>
              <a:buChar char="•"/>
            </a:pPr>
            <a:r>
              <a:rPr lang="en-US" sz="2000" dirty="0"/>
              <a:t>Galvanized steel “L” bolts set in concrete to support the pole </a:t>
            </a:r>
          </a:p>
          <a:p>
            <a:pPr marL="742950" lvl="1" indent="-285750">
              <a:buFont typeface="Arial" panose="020B0604020202020204" pitchFamily="34" charset="0"/>
              <a:buChar char="•"/>
            </a:pPr>
            <a:r>
              <a:rPr lang="en-US" sz="2000" dirty="0"/>
              <a:t>Zinc coated bolts are uncommon</a:t>
            </a:r>
          </a:p>
          <a:p>
            <a:pPr marL="742950" lvl="1" indent="-285750">
              <a:buFont typeface="Arial" panose="020B0604020202020204" pitchFamily="34" charset="0"/>
              <a:buChar char="•"/>
            </a:pPr>
            <a:r>
              <a:rPr lang="en-US" sz="2000" dirty="0"/>
              <a:t>Stainless steel is not used</a:t>
            </a:r>
          </a:p>
          <a:p>
            <a:pPr marL="285750" indent="-285750">
              <a:buFont typeface="Arial" panose="020B0604020202020204" pitchFamily="34" charset="0"/>
              <a:buChar char="•"/>
            </a:pPr>
            <a:r>
              <a:rPr lang="en-US" sz="2000" dirty="0"/>
              <a:t>¾” and 1” are common for parking lot sized poles  </a:t>
            </a:r>
          </a:p>
          <a:p>
            <a:pPr marL="285750" indent="-285750">
              <a:buFont typeface="Arial" panose="020B0604020202020204" pitchFamily="34" charset="0"/>
              <a:buChar char="•"/>
            </a:pPr>
            <a:r>
              <a:rPr lang="en-US" sz="2000" dirty="0"/>
              <a:t>The Anchor Bolts will measure smaller than they are </a:t>
            </a:r>
          </a:p>
          <a:p>
            <a:pPr marL="285750" indent="-285750">
              <a:buFont typeface="Arial" panose="020B0604020202020204" pitchFamily="34" charset="0"/>
              <a:buChar char="•"/>
            </a:pPr>
            <a:r>
              <a:rPr lang="en-US" sz="2000" dirty="0"/>
              <a:t>Anchor Bolts DO NOT need dry-pack/non-shrink grout under the base plate </a:t>
            </a:r>
          </a:p>
          <a:p>
            <a:pPr marL="285750" indent="-285750">
              <a:buFont typeface="Arial" panose="020B0604020202020204" pitchFamily="34" charset="0"/>
              <a:buChar char="•"/>
            </a:pPr>
            <a:r>
              <a:rPr lang="en-US" sz="2000" dirty="0"/>
              <a:t>Anchor Bolts can be repaired or replaced without replacing the footing </a:t>
            </a:r>
          </a:p>
        </p:txBody>
      </p:sp>
      <p:pic>
        <p:nvPicPr>
          <p:cNvPr id="1026" name="Picture 2" descr="how to measure anchor bolts">
            <a:extLst>
              <a:ext uri="{FF2B5EF4-FFF2-40B4-BE49-F238E27FC236}">
                <a16:creationId xmlns:a16="http://schemas.microsoft.com/office/drawing/2014/main" id="{A5E6EB47-07B4-5645-A74A-212474902B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6765" y="1270901"/>
            <a:ext cx="2683282" cy="2683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metal bolt&#10;&#10;Description automatically generated">
            <a:extLst>
              <a:ext uri="{FF2B5EF4-FFF2-40B4-BE49-F238E27FC236}">
                <a16:creationId xmlns:a16="http://schemas.microsoft.com/office/drawing/2014/main" id="{F54BD87E-14B9-7349-AECC-1006E527A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9900" y="4183852"/>
            <a:ext cx="6172200" cy="2143639"/>
          </a:xfrm>
          <a:prstGeom prst="rect">
            <a:avLst/>
          </a:prstGeom>
        </p:spPr>
      </p:pic>
    </p:spTree>
    <p:extLst>
      <p:ext uri="{BB962C8B-B14F-4D97-AF65-F5344CB8AC3E}">
        <p14:creationId xmlns:p14="http://schemas.microsoft.com/office/powerpoint/2010/main" val="1163449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B33F6D-1754-A442-9244-8AF35C2963B7}"/>
              </a:ext>
            </a:extLst>
          </p:cNvPr>
          <p:cNvSpPr>
            <a:spLocks noGrp="1"/>
          </p:cNvSpPr>
          <p:nvPr>
            <p:ph sz="half" idx="1"/>
          </p:nvPr>
        </p:nvSpPr>
        <p:spPr>
          <a:xfrm>
            <a:off x="838200" y="1185554"/>
            <a:ext cx="10617200" cy="4784581"/>
          </a:xfrm>
        </p:spPr>
        <p:txBody>
          <a:bodyPr>
            <a:normAutofit fontScale="77500" lnSpcReduction="20000"/>
          </a:bodyPr>
          <a:lstStyle/>
          <a:p>
            <a:r>
              <a:rPr lang="en-US" sz="2600" dirty="0"/>
              <a:t>Incorrect Bolt Size: </a:t>
            </a:r>
          </a:p>
          <a:p>
            <a:pPr lvl="1">
              <a:buFont typeface="Courier New" panose="02070309020205020404" pitchFamily="49" charset="0"/>
              <a:buChar char="o"/>
            </a:pPr>
            <a:r>
              <a:rPr lang="en-US" sz="2600" dirty="0"/>
              <a:t>Too large: Thread Extenders, Anchor Bolt Adapters, Drill the base plate</a:t>
            </a:r>
          </a:p>
          <a:p>
            <a:pPr lvl="1">
              <a:buFont typeface="Courier New" panose="02070309020205020404" pitchFamily="49" charset="0"/>
              <a:buChar char="o"/>
            </a:pPr>
            <a:r>
              <a:rPr lang="en-US" sz="2600" dirty="0"/>
              <a:t>Too Small: Drill and Epoxy or replace footing pending footing size</a:t>
            </a:r>
          </a:p>
          <a:p>
            <a:r>
              <a:rPr lang="en-US" sz="2600" dirty="0"/>
              <a:t>Misaligned Bolts: </a:t>
            </a:r>
          </a:p>
          <a:p>
            <a:pPr lvl="1">
              <a:buFont typeface="Courier New" panose="02070309020205020404" pitchFamily="49" charset="0"/>
              <a:buChar char="o"/>
            </a:pPr>
            <a:r>
              <a:rPr lang="en-US" sz="2600" dirty="0"/>
              <a:t>Anchor Bolt Adapters, Adapter Plates </a:t>
            </a:r>
          </a:p>
          <a:p>
            <a:pPr lvl="1">
              <a:buFont typeface="Courier New" panose="02070309020205020404" pitchFamily="49" charset="0"/>
              <a:buChar char="o"/>
            </a:pPr>
            <a:r>
              <a:rPr lang="en-US" sz="2600" dirty="0"/>
              <a:t>Drill and Epoxy new anchor bolts</a:t>
            </a:r>
          </a:p>
          <a:p>
            <a:r>
              <a:rPr lang="en-US" sz="2600" dirty="0"/>
              <a:t>Bent Bolts:</a:t>
            </a:r>
          </a:p>
          <a:p>
            <a:pPr lvl="1">
              <a:buFont typeface="Courier New" panose="02070309020205020404" pitchFamily="49" charset="0"/>
              <a:buChar char="o"/>
            </a:pPr>
            <a:r>
              <a:rPr lang="en-US" sz="2600" dirty="0"/>
              <a:t>Straightened, Thread Extender, Drill and Epoxy</a:t>
            </a:r>
          </a:p>
          <a:p>
            <a:r>
              <a:rPr lang="en-US" sz="2600" dirty="0"/>
              <a:t>Rusted Bolts and Nuts:</a:t>
            </a:r>
          </a:p>
          <a:p>
            <a:pPr lvl="1">
              <a:buFont typeface="Courier New" panose="02070309020205020404" pitchFamily="49" charset="0"/>
              <a:buChar char="o"/>
            </a:pPr>
            <a:r>
              <a:rPr lang="en-US" sz="2600" dirty="0"/>
              <a:t>Rusted nuts will break bolts if not properly treated</a:t>
            </a:r>
          </a:p>
          <a:p>
            <a:pPr lvl="1">
              <a:buFont typeface="Courier New" panose="02070309020205020404" pitchFamily="49" charset="0"/>
              <a:buChar char="o"/>
            </a:pPr>
            <a:r>
              <a:rPr lang="en-US" sz="2600" dirty="0"/>
              <a:t>Surface rust can be cleaned</a:t>
            </a:r>
          </a:p>
          <a:p>
            <a:pPr lvl="2"/>
            <a:r>
              <a:rPr lang="en-US" sz="2600" dirty="0"/>
              <a:t>Wire wheel and rust encapsulating/converting paint</a:t>
            </a:r>
          </a:p>
          <a:p>
            <a:pPr lvl="1">
              <a:buFont typeface="Courier New" panose="02070309020205020404" pitchFamily="49" charset="0"/>
              <a:buChar char="o"/>
            </a:pPr>
            <a:r>
              <a:rPr lang="en-US" sz="2600" dirty="0"/>
              <a:t>Rust deeper than the depth of the threads is a problem </a:t>
            </a:r>
          </a:p>
          <a:p>
            <a:pPr lvl="2"/>
            <a:r>
              <a:rPr lang="en-US" sz="2600" dirty="0"/>
              <a:t>Thread Extenders or Drill and Epoxy </a:t>
            </a:r>
          </a:p>
          <a:p>
            <a:r>
              <a:rPr lang="en-US" sz="2600" dirty="0"/>
              <a:t>Broken Bolts:</a:t>
            </a:r>
          </a:p>
          <a:p>
            <a:pPr lvl="1">
              <a:buFont typeface="Courier New" panose="02070309020205020404" pitchFamily="49" charset="0"/>
              <a:buChar char="o"/>
            </a:pPr>
            <a:r>
              <a:rPr lang="en-US" sz="2600" dirty="0"/>
              <a:t>Thread Extenders or Drill and Epoxy</a:t>
            </a:r>
          </a:p>
          <a:p>
            <a:pPr lvl="2"/>
            <a:endParaRPr lang="en-US" dirty="0"/>
          </a:p>
        </p:txBody>
      </p:sp>
      <p:sp>
        <p:nvSpPr>
          <p:cNvPr id="2" name="Title 1">
            <a:extLst>
              <a:ext uri="{FF2B5EF4-FFF2-40B4-BE49-F238E27FC236}">
                <a16:creationId xmlns:a16="http://schemas.microsoft.com/office/drawing/2014/main" id="{372E5AA0-3C99-AE49-B3B2-789D5CF04CF6}"/>
              </a:ext>
            </a:extLst>
          </p:cNvPr>
          <p:cNvSpPr>
            <a:spLocks noGrp="1"/>
          </p:cNvSpPr>
          <p:nvPr>
            <p:ph type="title"/>
          </p:nvPr>
        </p:nvSpPr>
        <p:spPr>
          <a:xfrm>
            <a:off x="838200" y="365127"/>
            <a:ext cx="10617200" cy="1027255"/>
          </a:xfrm>
        </p:spPr>
        <p:txBody>
          <a:bodyPr>
            <a:normAutofit/>
          </a:bodyPr>
          <a:lstStyle/>
          <a:p>
            <a:pPr algn="ctr"/>
            <a:r>
              <a:rPr lang="en-US" sz="3200" b="1" dirty="0"/>
              <a:t>Overview of Issues and Solutions</a:t>
            </a:r>
          </a:p>
        </p:txBody>
      </p:sp>
    </p:spTree>
    <p:extLst>
      <p:ext uri="{BB962C8B-B14F-4D97-AF65-F5344CB8AC3E}">
        <p14:creationId xmlns:p14="http://schemas.microsoft.com/office/powerpoint/2010/main" val="3783696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7BE1-1ED3-D149-B9D0-A766692CB660}"/>
              </a:ext>
            </a:extLst>
          </p:cNvPr>
          <p:cNvSpPr>
            <a:spLocks noGrp="1"/>
          </p:cNvSpPr>
          <p:nvPr>
            <p:ph type="title"/>
          </p:nvPr>
        </p:nvSpPr>
        <p:spPr>
          <a:xfrm>
            <a:off x="661687" y="-131387"/>
            <a:ext cx="4916776" cy="924523"/>
          </a:xfrm>
        </p:spPr>
        <p:txBody>
          <a:bodyPr/>
          <a:lstStyle/>
          <a:p>
            <a:r>
              <a:rPr lang="en-US" b="1" dirty="0"/>
              <a:t>Helpful Tools</a:t>
            </a:r>
          </a:p>
        </p:txBody>
      </p:sp>
      <p:sp>
        <p:nvSpPr>
          <p:cNvPr id="4" name="Text Placeholder 3">
            <a:extLst>
              <a:ext uri="{FF2B5EF4-FFF2-40B4-BE49-F238E27FC236}">
                <a16:creationId xmlns:a16="http://schemas.microsoft.com/office/drawing/2014/main" id="{78F69DFE-85E3-7B47-9C76-15588EC39E53}"/>
              </a:ext>
            </a:extLst>
          </p:cNvPr>
          <p:cNvSpPr>
            <a:spLocks noGrp="1"/>
          </p:cNvSpPr>
          <p:nvPr>
            <p:ph type="body" sz="half" idx="2"/>
          </p:nvPr>
        </p:nvSpPr>
        <p:spPr>
          <a:xfrm>
            <a:off x="661687" y="878516"/>
            <a:ext cx="4916776" cy="2501102"/>
          </a:xfrm>
        </p:spPr>
        <p:txBody>
          <a:bodyPr>
            <a:normAutofit fontScale="92500" lnSpcReduction="10000"/>
          </a:bodyPr>
          <a:lstStyle/>
          <a:p>
            <a:pPr marL="285750" indent="-285750">
              <a:buFont typeface="Arial" panose="020B0604020202020204" pitchFamily="34" charset="0"/>
              <a:buChar char="•"/>
            </a:pPr>
            <a:r>
              <a:rPr lang="en-US" sz="2000" dirty="0"/>
              <a:t>Wire Wheel for Angle Grinder</a:t>
            </a:r>
          </a:p>
          <a:p>
            <a:pPr marL="285750" indent="-285750">
              <a:buFont typeface="Arial" panose="020B0604020202020204" pitchFamily="34" charset="0"/>
              <a:buChar char="•"/>
            </a:pPr>
            <a:r>
              <a:rPr lang="en-US" sz="2000" dirty="0"/>
              <a:t>Oxygen-Acetylene Torch with Rosebud Tip</a:t>
            </a:r>
          </a:p>
          <a:p>
            <a:pPr marL="285750" indent="-285750">
              <a:buFont typeface="Arial" panose="020B0604020202020204" pitchFamily="34" charset="0"/>
              <a:buChar char="•"/>
            </a:pPr>
            <a:r>
              <a:rPr lang="en-US" sz="2000" dirty="0"/>
              <a:t>Large Pipe Wrench</a:t>
            </a:r>
          </a:p>
          <a:p>
            <a:pPr marL="285750" indent="-285750">
              <a:buFont typeface="Arial" panose="020B0604020202020204" pitchFamily="34" charset="0"/>
              <a:buChar char="•"/>
            </a:pPr>
            <a:r>
              <a:rPr lang="en-US" sz="2000" dirty="0"/>
              <a:t>6-point Deep Sockets: ¾” to 1-1/2”</a:t>
            </a:r>
          </a:p>
          <a:p>
            <a:pPr marL="285750" indent="-285750">
              <a:buFont typeface="Arial" panose="020B0604020202020204" pitchFamily="34" charset="0"/>
              <a:buChar char="•"/>
            </a:pPr>
            <a:r>
              <a:rPr lang="en-US" sz="2000" dirty="0"/>
              <a:t>3/4” Drive Impact</a:t>
            </a:r>
          </a:p>
          <a:p>
            <a:pPr marL="285750" indent="-285750">
              <a:buFont typeface="Arial" panose="020B0604020202020204" pitchFamily="34" charset="0"/>
              <a:buChar char="•"/>
            </a:pPr>
            <a:r>
              <a:rPr lang="en-US" sz="2000" dirty="0"/>
              <a:t>¾” Breaker Bar</a:t>
            </a:r>
          </a:p>
          <a:p>
            <a:pPr marL="285750" indent="-285750">
              <a:buFont typeface="Arial" panose="020B0604020202020204" pitchFamily="34" charset="0"/>
              <a:buChar char="•"/>
            </a:pPr>
            <a:r>
              <a:rPr lang="en-US" sz="2000" dirty="0"/>
              <a:t>Rust Dr rust encapsulating pain</a:t>
            </a:r>
          </a:p>
          <a:p>
            <a:pPr marL="285750" indent="-285750">
              <a:buFont typeface="Arial" panose="020B0604020202020204" pitchFamily="34" charset="0"/>
              <a:buChar char="•"/>
            </a:pPr>
            <a:endParaRPr lang="en-US" sz="2000" dirty="0"/>
          </a:p>
        </p:txBody>
      </p:sp>
      <p:pic>
        <p:nvPicPr>
          <p:cNvPr id="12" name="Picture 11" descr="A group of tools on a sheet of paper&#10;&#10;Description automatically generated">
            <a:extLst>
              <a:ext uri="{FF2B5EF4-FFF2-40B4-BE49-F238E27FC236}">
                <a16:creationId xmlns:a16="http://schemas.microsoft.com/office/drawing/2014/main" id="{157D7ADE-0473-6342-98CD-B1DA2F481F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37886" y="87782"/>
            <a:ext cx="5119015" cy="6371540"/>
          </a:xfrm>
          <a:prstGeom prst="rect">
            <a:avLst/>
          </a:prstGeom>
        </p:spPr>
      </p:pic>
      <p:pic>
        <p:nvPicPr>
          <p:cNvPr id="14" name="Picture 13" descr="A set of socket wrenches&#10;&#10;Description automatically generated">
            <a:extLst>
              <a:ext uri="{FF2B5EF4-FFF2-40B4-BE49-F238E27FC236}">
                <a16:creationId xmlns:a16="http://schemas.microsoft.com/office/drawing/2014/main" id="{566A7474-1722-8946-9602-1DED98CEF2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0" y="3464998"/>
            <a:ext cx="3651488" cy="2786662"/>
          </a:xfrm>
          <a:prstGeom prst="rect">
            <a:avLst/>
          </a:prstGeom>
        </p:spPr>
      </p:pic>
      <p:pic>
        <p:nvPicPr>
          <p:cNvPr id="4102" name="Picture 6" descr="WESTWARD Breaker Bar: 3/4 in Drive Size, 40 in Overall Lg, Smooth Grip, Alloy Steel, Chrome">
            <a:extLst>
              <a:ext uri="{FF2B5EF4-FFF2-40B4-BE49-F238E27FC236}">
                <a16:creationId xmlns:a16="http://schemas.microsoft.com/office/drawing/2014/main" id="{1AB36E70-0766-D148-BA70-6C319DBAD97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85" b="97201" l="1493" r="89739">
                        <a14:foregroundMark x1="13060" y1="85448" x2="7649" y2="90485"/>
                        <a14:foregroundMark x1="7649" y1="90485" x2="5224" y2="97388"/>
                        <a14:foregroundMark x1="5224" y1="97388" x2="13060" y2="99627"/>
                        <a14:foregroundMark x1="13060" y1="99627" x2="20522" y2="93657"/>
                        <a14:foregroundMark x1="20522" y1="93657" x2="22388" y2="86194"/>
                        <a14:foregroundMark x1="22388" y1="86194" x2="16418" y2="82836"/>
                        <a14:foregroundMark x1="16418" y1="82836" x2="11567" y2="86381"/>
                        <a14:foregroundMark x1="3358" y1="89925" x2="3918" y2="97575"/>
                        <a14:foregroundMark x1="3918" y1="97575" x2="13246" y2="99813"/>
                        <a14:foregroundMark x1="13246" y1="99813" x2="13619" y2="92724"/>
                        <a14:foregroundMark x1="13619" y1="92724" x2="6530" y2="90672"/>
                        <a14:foregroundMark x1="6530" y1="90672" x2="1679" y2="91045"/>
                        <a14:foregroundMark x1="5224" y1="95896" x2="13993" y2="99627"/>
                        <a14:foregroundMark x1="13993" y1="99627" x2="10821" y2="92537"/>
                        <a14:foregroundMark x1="10821" y1="92537" x2="4104" y2="95896"/>
                        <a14:foregroundMark x1="4104" y1="95896" x2="4104" y2="97388"/>
                        <a14:foregroundMark x1="78358" y1="16791" x2="87127" y2="17351"/>
                        <a14:foregroundMark x1="87127" y1="17351" x2="99067" y2="5597"/>
                        <a14:foregroundMark x1="99067" y1="5597" x2="73507" y2="2985"/>
                        <a14:foregroundMark x1="73507" y1="2985" x2="80970" y2="16231"/>
                      </a14:backgroundRemoval>
                    </a14:imgEffect>
                  </a14:imgLayer>
                </a14:imgProps>
              </a:ext>
              <a:ext uri="{28A0092B-C50C-407E-A947-70E740481C1C}">
                <a14:useLocalDpi xmlns:a14="http://schemas.microsoft.com/office/drawing/2010/main"/>
              </a:ext>
            </a:extLst>
          </a:blip>
          <a:srcRect/>
          <a:stretch>
            <a:fillRect/>
          </a:stretch>
        </p:blipFill>
        <p:spPr bwMode="auto">
          <a:xfrm>
            <a:off x="3162040" y="1143000"/>
            <a:ext cx="4041935" cy="40419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ust Doctor - 1 Quart   FREE SHIPPING">
            <a:extLst>
              <a:ext uri="{FF2B5EF4-FFF2-40B4-BE49-F238E27FC236}">
                <a16:creationId xmlns:a16="http://schemas.microsoft.com/office/drawing/2014/main" id="{1E426042-58EC-F54A-9159-F9977EC358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392" y="2356113"/>
            <a:ext cx="19558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1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C89C-DE91-7540-84F5-3BBCB1352968}"/>
              </a:ext>
            </a:extLst>
          </p:cNvPr>
          <p:cNvSpPr>
            <a:spLocks noGrp="1"/>
          </p:cNvSpPr>
          <p:nvPr>
            <p:ph type="title"/>
          </p:nvPr>
        </p:nvSpPr>
        <p:spPr>
          <a:xfrm>
            <a:off x="529712" y="-444099"/>
            <a:ext cx="3932237" cy="1600200"/>
          </a:xfrm>
        </p:spPr>
        <p:txBody>
          <a:bodyPr/>
          <a:lstStyle/>
          <a:p>
            <a:pPr algn="ctr"/>
            <a:r>
              <a:rPr lang="en-US" b="1" dirty="0"/>
              <a:t>Incorrect Bolt Size</a:t>
            </a:r>
          </a:p>
        </p:txBody>
      </p:sp>
      <p:pic>
        <p:nvPicPr>
          <p:cNvPr id="6" name="Content Placeholder 5" descr="A metal pole with bolts on a circular base&#10;&#10;Description automatically generated with medium confidence">
            <a:extLst>
              <a:ext uri="{FF2B5EF4-FFF2-40B4-BE49-F238E27FC236}">
                <a16:creationId xmlns:a16="http://schemas.microsoft.com/office/drawing/2014/main" id="{735658C3-7BEF-AD49-BB7E-6FD64757D733}"/>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8646567" y="215636"/>
            <a:ext cx="3180052" cy="3158609"/>
          </a:xfrm>
        </p:spPr>
      </p:pic>
      <p:sp>
        <p:nvSpPr>
          <p:cNvPr id="4" name="Text Placeholder 3">
            <a:extLst>
              <a:ext uri="{FF2B5EF4-FFF2-40B4-BE49-F238E27FC236}">
                <a16:creationId xmlns:a16="http://schemas.microsoft.com/office/drawing/2014/main" id="{EA8A9161-071D-8A48-905A-9BF040C8F946}"/>
              </a:ext>
            </a:extLst>
          </p:cNvPr>
          <p:cNvSpPr>
            <a:spLocks noGrp="1"/>
          </p:cNvSpPr>
          <p:nvPr>
            <p:ph type="body" sz="half" idx="2"/>
          </p:nvPr>
        </p:nvSpPr>
        <p:spPr>
          <a:xfrm>
            <a:off x="529712" y="1156101"/>
            <a:ext cx="4336841" cy="4545798"/>
          </a:xfrm>
        </p:spPr>
        <p:txBody>
          <a:bodyPr>
            <a:noAutofit/>
          </a:bodyPr>
          <a:lstStyle/>
          <a:p>
            <a:pPr marL="285750" indent="-285750">
              <a:buFont typeface="Arial" panose="020B0604020202020204" pitchFamily="34" charset="0"/>
              <a:buChar char="•"/>
            </a:pPr>
            <a:r>
              <a:rPr lang="en-US" sz="2000" dirty="0"/>
              <a:t>Bolt is too large:</a:t>
            </a:r>
          </a:p>
          <a:p>
            <a:pPr marL="800100" lvl="1" indent="-342900">
              <a:buFont typeface="Courier New" panose="02070309020205020404" pitchFamily="49" charset="0"/>
              <a:buChar char="o"/>
            </a:pPr>
            <a:r>
              <a:rPr lang="en-US" sz="2000" dirty="0"/>
              <a:t>Thread Extender Reducer</a:t>
            </a:r>
          </a:p>
          <a:p>
            <a:pPr marL="800100" lvl="1" indent="-342900">
              <a:buFont typeface="Courier New" panose="02070309020205020404" pitchFamily="49" charset="0"/>
              <a:buChar char="o"/>
            </a:pPr>
            <a:r>
              <a:rPr lang="en-US" sz="2000" dirty="0"/>
              <a:t>Anchor Bolt Adapters</a:t>
            </a:r>
          </a:p>
          <a:p>
            <a:pPr marL="800100" lvl="1" indent="-342900">
              <a:buFont typeface="Courier New" panose="02070309020205020404" pitchFamily="49" charset="0"/>
              <a:buChar char="o"/>
            </a:pPr>
            <a:r>
              <a:rPr lang="en-US" sz="2000" dirty="0"/>
              <a:t>Adapter Plates</a:t>
            </a:r>
          </a:p>
          <a:p>
            <a:pPr marL="800100" lvl="1" indent="-342900">
              <a:buFont typeface="Courier New" panose="02070309020205020404" pitchFamily="49" charset="0"/>
              <a:buChar char="o"/>
            </a:pPr>
            <a:r>
              <a:rPr lang="en-US" sz="2000" dirty="0"/>
              <a:t>Drill and Epoxy</a:t>
            </a:r>
          </a:p>
          <a:p>
            <a:pPr marL="800100" lvl="1" indent="-342900">
              <a:buFont typeface="Courier New" panose="02070309020205020404" pitchFamily="49" charset="0"/>
              <a:buChar char="o"/>
            </a:pPr>
            <a:r>
              <a:rPr lang="en-US" sz="2000" dirty="0"/>
              <a:t>Drill out pole base</a:t>
            </a:r>
          </a:p>
          <a:p>
            <a:pPr marL="285750" indent="-285750">
              <a:buFont typeface="Arial" panose="020B0604020202020204" pitchFamily="34" charset="0"/>
              <a:buChar char="•"/>
            </a:pPr>
            <a:r>
              <a:rPr lang="en-US" sz="2000" dirty="0"/>
              <a:t>Bolt is too small:</a:t>
            </a:r>
          </a:p>
          <a:p>
            <a:pPr marL="800100" lvl="1" indent="-342900">
              <a:buFont typeface="Courier New" panose="02070309020205020404" pitchFamily="49" charset="0"/>
              <a:buChar char="o"/>
            </a:pPr>
            <a:r>
              <a:rPr lang="en-US" sz="2000" dirty="0"/>
              <a:t>Engineering will be required to confirm the solution and footing is strong enough to support the load </a:t>
            </a:r>
          </a:p>
          <a:p>
            <a:pPr marL="800100" lvl="1" indent="-342900">
              <a:buFont typeface="Courier New" panose="02070309020205020404" pitchFamily="49" charset="0"/>
              <a:buChar char="o"/>
            </a:pPr>
            <a:r>
              <a:rPr lang="en-US" sz="2000" dirty="0"/>
              <a:t>Adapter Plate</a:t>
            </a:r>
          </a:p>
          <a:p>
            <a:pPr marL="800100" lvl="1" indent="-342900">
              <a:buFont typeface="Courier New" panose="02070309020205020404" pitchFamily="49" charset="0"/>
              <a:buChar char="o"/>
            </a:pPr>
            <a:r>
              <a:rPr lang="en-US" sz="2000" dirty="0"/>
              <a:t>Drill and Epoxy</a:t>
            </a:r>
          </a:p>
        </p:txBody>
      </p:sp>
      <p:pic>
        <p:nvPicPr>
          <p:cNvPr id="9" name="Picture 8" descr="A group of metal bolts with gold rings&#10;&#10;Description automatically generated">
            <a:extLst>
              <a:ext uri="{FF2B5EF4-FFF2-40B4-BE49-F238E27FC236}">
                <a16:creationId xmlns:a16="http://schemas.microsoft.com/office/drawing/2014/main" id="{5588C6CF-BE1A-1B45-AF3B-ABE5F9FF24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66553" y="215636"/>
            <a:ext cx="3233319" cy="2123561"/>
          </a:xfrm>
          <a:prstGeom prst="rect">
            <a:avLst/>
          </a:prstGeom>
        </p:spPr>
      </p:pic>
      <p:pic>
        <p:nvPicPr>
          <p:cNvPr id="12" name="Picture 11" descr="A black pole with bolts on it&#10;&#10;Description automatically generated">
            <a:extLst>
              <a:ext uri="{FF2B5EF4-FFF2-40B4-BE49-F238E27FC236}">
                <a16:creationId xmlns:a16="http://schemas.microsoft.com/office/drawing/2014/main" id="{709542DC-F737-8E43-948E-E75F02E92BB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866553" y="2653428"/>
            <a:ext cx="3716121" cy="3730752"/>
          </a:xfrm>
          <a:prstGeom prst="rect">
            <a:avLst/>
          </a:prstGeom>
        </p:spPr>
      </p:pic>
      <p:pic>
        <p:nvPicPr>
          <p:cNvPr id="14" name="Picture 13" descr="A group of metal beams in a warehouse&#10;&#10;Description automatically generated">
            <a:extLst>
              <a:ext uri="{FF2B5EF4-FFF2-40B4-BE49-F238E27FC236}">
                <a16:creationId xmlns:a16="http://schemas.microsoft.com/office/drawing/2014/main" id="{65B9D31F-6699-3743-A546-F384E2A3909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850086" y="3548538"/>
            <a:ext cx="2976533" cy="2835642"/>
          </a:xfrm>
          <a:prstGeom prst="rect">
            <a:avLst/>
          </a:prstGeom>
        </p:spPr>
      </p:pic>
    </p:spTree>
    <p:extLst>
      <p:ext uri="{BB962C8B-B14F-4D97-AF65-F5344CB8AC3E}">
        <p14:creationId xmlns:p14="http://schemas.microsoft.com/office/powerpoint/2010/main" val="868723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724DE1-B8A6-8644-90F8-2E3F743717D6}"/>
              </a:ext>
            </a:extLst>
          </p:cNvPr>
          <p:cNvSpPr>
            <a:spLocks noGrp="1"/>
          </p:cNvSpPr>
          <p:nvPr>
            <p:ph type="title"/>
          </p:nvPr>
        </p:nvSpPr>
        <p:spPr>
          <a:xfrm>
            <a:off x="1087663" y="-162308"/>
            <a:ext cx="3932237" cy="1600200"/>
          </a:xfrm>
        </p:spPr>
        <p:txBody>
          <a:bodyPr/>
          <a:lstStyle/>
          <a:p>
            <a:pPr algn="ctr"/>
            <a:r>
              <a:rPr lang="en-US" b="1" dirty="0"/>
              <a:t>Misaligned Bolts</a:t>
            </a:r>
          </a:p>
        </p:txBody>
      </p:sp>
      <p:sp>
        <p:nvSpPr>
          <p:cNvPr id="6" name="Text Placeholder 5">
            <a:extLst>
              <a:ext uri="{FF2B5EF4-FFF2-40B4-BE49-F238E27FC236}">
                <a16:creationId xmlns:a16="http://schemas.microsoft.com/office/drawing/2014/main" id="{5ED066E6-2EFD-E541-BAE4-5579BD74E445}"/>
              </a:ext>
            </a:extLst>
          </p:cNvPr>
          <p:cNvSpPr>
            <a:spLocks noGrp="1"/>
          </p:cNvSpPr>
          <p:nvPr>
            <p:ph type="body" sz="half" idx="2"/>
          </p:nvPr>
        </p:nvSpPr>
        <p:spPr>
          <a:xfrm>
            <a:off x="1087664" y="1386969"/>
            <a:ext cx="3932237" cy="2189873"/>
          </a:xfrm>
        </p:spPr>
        <p:txBody>
          <a:bodyPr>
            <a:normAutofit/>
          </a:bodyPr>
          <a:lstStyle/>
          <a:p>
            <a:pPr marL="285750" indent="-285750">
              <a:buFont typeface="Arial" panose="020B0604020202020204" pitchFamily="34" charset="0"/>
              <a:buChar char="•"/>
            </a:pPr>
            <a:r>
              <a:rPr lang="en-US" sz="2000" dirty="0"/>
              <a:t>Anchor Bolt Adapters</a:t>
            </a:r>
          </a:p>
          <a:p>
            <a:pPr marL="285750" indent="-285750">
              <a:buFont typeface="Arial" panose="020B0604020202020204" pitchFamily="34" charset="0"/>
              <a:buChar char="•"/>
            </a:pPr>
            <a:r>
              <a:rPr lang="en-US" sz="2000" dirty="0"/>
              <a:t>Adapter Plate</a:t>
            </a:r>
          </a:p>
          <a:p>
            <a:pPr marL="285750" indent="-285750">
              <a:buFont typeface="Arial" panose="020B0604020202020204" pitchFamily="34" charset="0"/>
              <a:buChar char="•"/>
            </a:pPr>
            <a:r>
              <a:rPr lang="en-US" sz="2000" dirty="0"/>
              <a:t>Drill and Epoxy</a:t>
            </a:r>
          </a:p>
          <a:p>
            <a:pPr marL="285750" indent="-285750">
              <a:buFont typeface="Arial" panose="020B0604020202020204" pitchFamily="34" charset="0"/>
              <a:buChar char="•"/>
            </a:pPr>
            <a:r>
              <a:rPr lang="en-US" sz="2000" dirty="0"/>
              <a:t>Drill out the pole base</a:t>
            </a:r>
          </a:p>
        </p:txBody>
      </p:sp>
      <p:pic>
        <p:nvPicPr>
          <p:cNvPr id="7" name="Picture 6" descr="A metal pole with bolts and nuts&#10;&#10;Description automatically generated">
            <a:extLst>
              <a:ext uri="{FF2B5EF4-FFF2-40B4-BE49-F238E27FC236}">
                <a16:creationId xmlns:a16="http://schemas.microsoft.com/office/drawing/2014/main" id="{F013819A-5296-9B46-80F5-F885C773944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879257" y="3429000"/>
            <a:ext cx="5237505" cy="2721889"/>
          </a:xfrm>
          <a:prstGeom prst="rect">
            <a:avLst/>
          </a:prstGeom>
        </p:spPr>
      </p:pic>
      <p:pic>
        <p:nvPicPr>
          <p:cNvPr id="8" name="Picture 7" descr="A metal pole with bolts on a concrete base&#10;&#10;Description automatically generated">
            <a:extLst>
              <a:ext uri="{FF2B5EF4-FFF2-40B4-BE49-F238E27FC236}">
                <a16:creationId xmlns:a16="http://schemas.microsoft.com/office/drawing/2014/main" id="{562CAA6A-A2E5-2149-BC3D-76AF0BDF65F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258585" y="593519"/>
            <a:ext cx="3680181" cy="2643581"/>
          </a:xfrm>
          <a:prstGeom prst="rect">
            <a:avLst/>
          </a:prstGeom>
        </p:spPr>
      </p:pic>
      <p:pic>
        <p:nvPicPr>
          <p:cNvPr id="1026" name="Picture 2">
            <a:extLst>
              <a:ext uri="{FF2B5EF4-FFF2-40B4-BE49-F238E27FC236}">
                <a16:creationId xmlns:a16="http://schemas.microsoft.com/office/drawing/2014/main" id="{12A51ED2-1874-0348-8466-DAF6CB146D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02286" y="3429000"/>
            <a:ext cx="4536480" cy="2721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metal beams in a warehouse&#10;&#10;Description automatically generated">
            <a:extLst>
              <a:ext uri="{FF2B5EF4-FFF2-40B4-BE49-F238E27FC236}">
                <a16:creationId xmlns:a16="http://schemas.microsoft.com/office/drawing/2014/main" id="{53520213-91A5-DF40-B4AF-AB64109DE4E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305425" y="637792"/>
            <a:ext cx="2681983" cy="2555034"/>
          </a:xfrm>
          <a:prstGeom prst="rect">
            <a:avLst/>
          </a:prstGeom>
        </p:spPr>
      </p:pic>
    </p:spTree>
    <p:extLst>
      <p:ext uri="{BB962C8B-B14F-4D97-AF65-F5344CB8AC3E}">
        <p14:creationId xmlns:p14="http://schemas.microsoft.com/office/powerpoint/2010/main" val="2582798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71A39-1096-E94D-A1D0-D98B5554CB71}"/>
              </a:ext>
            </a:extLst>
          </p:cNvPr>
          <p:cNvSpPr>
            <a:spLocks noGrp="1"/>
          </p:cNvSpPr>
          <p:nvPr>
            <p:ph type="title"/>
          </p:nvPr>
        </p:nvSpPr>
        <p:spPr>
          <a:xfrm>
            <a:off x="1079274" y="382731"/>
            <a:ext cx="5016726" cy="1600200"/>
          </a:xfrm>
        </p:spPr>
        <p:txBody>
          <a:bodyPr/>
          <a:lstStyle/>
          <a:p>
            <a:pPr algn="ctr"/>
            <a:r>
              <a:rPr lang="en-US" b="1" dirty="0"/>
              <a:t>Bent Bolts</a:t>
            </a:r>
          </a:p>
        </p:txBody>
      </p:sp>
      <p:sp>
        <p:nvSpPr>
          <p:cNvPr id="4" name="Text Placeholder 3">
            <a:extLst>
              <a:ext uri="{FF2B5EF4-FFF2-40B4-BE49-F238E27FC236}">
                <a16:creationId xmlns:a16="http://schemas.microsoft.com/office/drawing/2014/main" id="{9C7F7E08-B7D6-2846-B39A-ED7423FF1DB3}"/>
              </a:ext>
            </a:extLst>
          </p:cNvPr>
          <p:cNvSpPr>
            <a:spLocks noGrp="1"/>
          </p:cNvSpPr>
          <p:nvPr>
            <p:ph type="body" sz="half" idx="2"/>
          </p:nvPr>
        </p:nvSpPr>
        <p:spPr>
          <a:xfrm>
            <a:off x="1079274" y="1982931"/>
            <a:ext cx="5392762" cy="2892138"/>
          </a:xfrm>
        </p:spPr>
        <p:txBody>
          <a:bodyPr>
            <a:normAutofit/>
          </a:bodyPr>
          <a:lstStyle/>
          <a:p>
            <a:pPr marL="285750" indent="-285750">
              <a:buFont typeface="Arial" panose="020B0604020202020204" pitchFamily="34" charset="0"/>
              <a:buChar char="•"/>
            </a:pPr>
            <a:r>
              <a:rPr lang="en-US" sz="2000" dirty="0"/>
              <a:t>Straighten</a:t>
            </a:r>
          </a:p>
          <a:p>
            <a:pPr marL="800100" lvl="1" indent="-342900">
              <a:buFont typeface="Courier New" panose="02070309020205020404" pitchFamily="49" charset="0"/>
              <a:buChar char="o"/>
            </a:pPr>
            <a:r>
              <a:rPr lang="en-US" sz="2000" dirty="0"/>
              <a:t>Only grade 36, 45º max per ASTM F1554</a:t>
            </a:r>
          </a:p>
          <a:p>
            <a:pPr marL="800100" lvl="1" indent="-342900">
              <a:buFont typeface="Courier New" panose="02070309020205020404" pitchFamily="49" charset="0"/>
              <a:buChar char="o"/>
            </a:pPr>
            <a:r>
              <a:rPr lang="en-US" sz="2000" dirty="0"/>
              <a:t>Grade 55 bolts can not be bent</a:t>
            </a:r>
          </a:p>
          <a:p>
            <a:pPr marL="800100" lvl="1" indent="-342900">
              <a:buFont typeface="Courier New" panose="02070309020205020404" pitchFamily="49" charset="0"/>
              <a:buChar char="o"/>
            </a:pPr>
            <a:r>
              <a:rPr lang="en-US" sz="2000" dirty="0"/>
              <a:t>Inspect root of threads for signs of cracks  </a:t>
            </a:r>
          </a:p>
          <a:p>
            <a:pPr marL="285750" indent="-285750">
              <a:buFont typeface="Arial" panose="020B0604020202020204" pitchFamily="34" charset="0"/>
              <a:buChar char="•"/>
            </a:pPr>
            <a:r>
              <a:rPr lang="en-US" sz="2000" dirty="0"/>
              <a:t>Cut off and install Thread Extender</a:t>
            </a:r>
          </a:p>
          <a:p>
            <a:pPr marL="285750" indent="-285750">
              <a:buFont typeface="Arial" panose="020B0604020202020204" pitchFamily="34" charset="0"/>
              <a:buChar char="•"/>
            </a:pPr>
            <a:r>
              <a:rPr lang="en-US" sz="2000" dirty="0"/>
              <a:t>Cut off and drill and epoxy </a:t>
            </a:r>
          </a:p>
        </p:txBody>
      </p:sp>
      <p:pic>
        <p:nvPicPr>
          <p:cNvPr id="2050" name="Picture 2">
            <a:extLst>
              <a:ext uri="{FF2B5EF4-FFF2-40B4-BE49-F238E27FC236}">
                <a16:creationId xmlns:a16="http://schemas.microsoft.com/office/drawing/2014/main" id="{E4D97735-B302-ED4F-AAEF-671BF6B303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7312" y="779863"/>
            <a:ext cx="35687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9180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59AD0A02825245923910872F1B3735" ma:contentTypeVersion="19" ma:contentTypeDescription="Create a new document." ma:contentTypeScope="" ma:versionID="84a85e4ff01f6b19f52d08bc426df31e">
  <xsd:schema xmlns:xsd="http://www.w3.org/2001/XMLSchema" xmlns:xs="http://www.w3.org/2001/XMLSchema" xmlns:p="http://schemas.microsoft.com/office/2006/metadata/properties" xmlns:ns2="4af95233-b752-4845-830d-e71f247571d9" xmlns:ns3="23cc7e03-5f29-4e70-b3f9-d6ea0288e258" targetNamespace="http://schemas.microsoft.com/office/2006/metadata/properties" ma:root="true" ma:fieldsID="64c49fe2e49febfab4c80d8ce1e6d98e" ns2:_="" ns3:_="">
    <xsd:import namespace="4af95233-b752-4845-830d-e71f247571d9"/>
    <xsd:import namespace="23cc7e03-5f29-4e70-b3f9-d6ea0288e2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95233-b752-4845-830d-e71f247571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721c67-81bd-4820-9a91-e2afb959d9f9"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cc7e03-5f29-4e70-b3f9-d6ea0288e25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6165b03-75c2-4ef8-a65b-998adeca6c33}" ma:internalName="TaxCatchAll" ma:showField="CatchAllData" ma:web="23cc7e03-5f29-4e70-b3f9-d6ea0288e2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4af95233-b752-4845-830d-e71f247571d9" xsi:nil="true"/>
    <lcf76f155ced4ddcb4097134ff3c332f xmlns="4af95233-b752-4845-830d-e71f247571d9">
      <Terms xmlns="http://schemas.microsoft.com/office/infopath/2007/PartnerControls"/>
    </lcf76f155ced4ddcb4097134ff3c332f>
    <TaxCatchAll xmlns="23cc7e03-5f29-4e70-b3f9-d6ea0288e258" xsi:nil="true"/>
    <_Flow_SignoffStatus xmlns="4af95233-b752-4845-830d-e71f247571d9" xsi:nil="true"/>
  </documentManagement>
</p:properties>
</file>

<file path=customXml/itemProps1.xml><?xml version="1.0" encoding="utf-8"?>
<ds:datastoreItem xmlns:ds="http://schemas.openxmlformats.org/officeDocument/2006/customXml" ds:itemID="{327F541E-9192-44EA-AB1D-9B3B327411DC}"/>
</file>

<file path=customXml/itemProps2.xml><?xml version="1.0" encoding="utf-8"?>
<ds:datastoreItem xmlns:ds="http://schemas.openxmlformats.org/officeDocument/2006/customXml" ds:itemID="{41BFD1AD-2FBC-442E-89F9-41E426F273E7}">
  <ds:schemaRefs>
    <ds:schemaRef ds:uri="http://schemas.microsoft.com/sharepoint/v3/contenttype/forms"/>
  </ds:schemaRefs>
</ds:datastoreItem>
</file>

<file path=customXml/itemProps3.xml><?xml version="1.0" encoding="utf-8"?>
<ds:datastoreItem xmlns:ds="http://schemas.openxmlformats.org/officeDocument/2006/customXml" ds:itemID="{6F8C4913-3A4F-466B-AD99-7196D01EFDD3}">
  <ds:schemaRefs>
    <ds:schemaRef ds:uri="4af95233-b752-4845-830d-e71f247571d9"/>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23cc7e03-5f29-4e70-b3f9-d6ea0288e25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9487</TotalTime>
  <Words>2055</Words>
  <Application>Microsoft Macintosh PowerPoint</Application>
  <PresentationFormat>Widescreen</PresentationFormat>
  <Paragraphs>251</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Copperplate Gothic Bold</vt:lpstr>
      <vt:lpstr>Courier New</vt:lpstr>
      <vt:lpstr>Garamond</vt:lpstr>
      <vt:lpstr>Office Theme</vt:lpstr>
      <vt:lpstr>PowerPoint Presentation</vt:lpstr>
      <vt:lpstr>PowerPoint Presentation</vt:lpstr>
      <vt:lpstr>Anchor Bolt Overview</vt:lpstr>
      <vt:lpstr>Anchor Bolt Overview and Common Misconceptions </vt:lpstr>
      <vt:lpstr>Overview of Issues and Solutions</vt:lpstr>
      <vt:lpstr>Helpful Tools</vt:lpstr>
      <vt:lpstr>Incorrect Bolt Size</vt:lpstr>
      <vt:lpstr>Misaligned Bolts</vt:lpstr>
      <vt:lpstr>Bent Bolts</vt:lpstr>
      <vt:lpstr>Rusted Nuts: Removal</vt:lpstr>
      <vt:lpstr>PowerPoint Presentation</vt:lpstr>
      <vt:lpstr>Rusted or Broken Bolts: Thread Extenders</vt:lpstr>
      <vt:lpstr>PowerPoint Presentation</vt:lpstr>
      <vt:lpstr>Install of Most Common Fixes</vt:lpstr>
      <vt:lpstr>Anchor Bolt Adapters</vt:lpstr>
      <vt:lpstr>Adapter Plates</vt:lpstr>
      <vt:lpstr>Thread Extenders</vt:lpstr>
      <vt:lpstr>Thread Extenders Cont.</vt:lpstr>
      <vt:lpstr>Helpful Tools</vt:lpstr>
      <vt:lpstr>Epoxy Anchor Bolts</vt:lpstr>
      <vt:lpstr>Epoxy Anchor Bolts Cont.</vt:lpstr>
      <vt:lpstr>Install Epoxy and Bolt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Hoffman</dc:creator>
  <cp:lastModifiedBy>Kurtis Magargee</cp:lastModifiedBy>
  <cp:revision>101</cp:revision>
  <dcterms:created xsi:type="dcterms:W3CDTF">2016-01-28T02:13:43Z</dcterms:created>
  <dcterms:modified xsi:type="dcterms:W3CDTF">2024-03-04T23:48:45Z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0x010100B759AD0A02825245923910872F1B3735</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any">
    <vt:lpwstr>NALMCO</vt:lpwstr>
  </property>
  <property fmtid="{D5CDD505-2E9C-101B-9397-08002B2CF9AE}" pid="8" name="Function">
    <vt:lpwstr>Meetings</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