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6" r:id="rId10"/>
    <p:sldId id="267" r:id="rId11"/>
    <p:sldId id="268" r:id="rId12"/>
    <p:sldId id="270" r:id="rId13"/>
    <p:sldId id="271" r:id="rId14"/>
    <p:sldId id="273" r:id="rId15"/>
    <p:sldId id="272" r:id="rId16"/>
    <p:sldId id="275" r:id="rId17"/>
    <p:sldId id="276" r:id="rId18"/>
    <p:sldId id="277" r:id="rId19"/>
    <p:sldId id="278" r:id="rId20"/>
    <p:sldId id="279" r:id="rId21"/>
    <p:sldId id="280" r:id="rId22"/>
    <p:sldId id="281" r:id="rId23"/>
    <p:sldId id="282" r:id="rId24"/>
    <p:sldId id="283" r:id="rId25"/>
    <p:sldId id="284" r:id="rId26"/>
    <p:sldId id="286" r:id="rId27"/>
    <p:sldId id="285" r:id="rId28"/>
    <p:sldId id="287" r:id="rId29"/>
    <p:sldId id="288" r:id="rId30"/>
    <p:sldId id="290" r:id="rId31"/>
    <p:sldId id="289" r:id="rId32"/>
    <p:sldId id="291" r:id="rId33"/>
    <p:sldId id="292" r:id="rId34"/>
    <p:sldId id="293" r:id="rId35"/>
    <p:sldId id="295" r:id="rId36"/>
    <p:sldId id="296" r:id="rId37"/>
    <p:sldId id="297" r:id="rId38"/>
    <p:sldId id="298" r:id="rId39"/>
    <p:sldId id="303" r:id="rId40"/>
    <p:sldId id="299" r:id="rId41"/>
    <p:sldId id="300" r:id="rId42"/>
    <p:sldId id="301" r:id="rId43"/>
    <p:sldId id="30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41" autoAdjust="0"/>
    <p:restoredTop sz="94660"/>
  </p:normalViewPr>
  <p:slideViewPr>
    <p:cSldViewPr snapToGrid="0">
      <p:cViewPr>
        <p:scale>
          <a:sx n="62" d="100"/>
          <a:sy n="62" d="100"/>
        </p:scale>
        <p:origin x="48" y="3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EAB1C-CCF7-339D-26A8-290759406E41}"/>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773886B2-CE13-01E7-85F5-1C725BBA9DDC}"/>
              </a:ext>
            </a:extLst>
          </p:cNvPr>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3935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BDEC5-9BBF-D077-1872-25E1340B4E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71BC07-BB2F-2407-16D1-38FC8CC111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7AC8EA-5DCC-51B9-4E94-F738CE27F3DD}"/>
              </a:ext>
            </a:extLst>
          </p:cNvPr>
          <p:cNvSpPr>
            <a:spLocks noGrp="1"/>
          </p:cNvSpPr>
          <p:nvPr>
            <p:ph type="dt" sz="half" idx="10"/>
          </p:nvPr>
        </p:nvSpPr>
        <p:spPr>
          <a:xfrm>
            <a:off x="838200" y="6356350"/>
            <a:ext cx="2743200" cy="365125"/>
          </a:xfrm>
          <a:prstGeom prst="rect">
            <a:avLst/>
          </a:prstGeom>
        </p:spPr>
        <p:txBody>
          <a:bodyPr/>
          <a:lstStyle/>
          <a:p>
            <a:fld id="{91373041-77E3-49F5-9690-2ED445B7EDDC}" type="datetimeFigureOut">
              <a:rPr lang="en-US" smtClean="0"/>
              <a:t>4/24/2023</a:t>
            </a:fld>
            <a:endParaRPr lang="en-US"/>
          </a:p>
        </p:txBody>
      </p:sp>
      <p:sp>
        <p:nvSpPr>
          <p:cNvPr id="5" name="Footer Placeholder 4">
            <a:extLst>
              <a:ext uri="{FF2B5EF4-FFF2-40B4-BE49-F238E27FC236}">
                <a16:creationId xmlns:a16="http://schemas.microsoft.com/office/drawing/2014/main" id="{A7A78488-98E8-B711-78B2-9EA9721ABE5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824BDC4-97ED-C9DA-51CE-76540B55ADFD}"/>
              </a:ext>
            </a:extLst>
          </p:cNvPr>
          <p:cNvSpPr>
            <a:spLocks noGrp="1"/>
          </p:cNvSpPr>
          <p:nvPr>
            <p:ph type="sldNum" sz="quarter" idx="12"/>
          </p:nvPr>
        </p:nvSpPr>
        <p:spPr>
          <a:xfrm>
            <a:off x="8610600" y="6356350"/>
            <a:ext cx="2743200" cy="365125"/>
          </a:xfrm>
          <a:prstGeom prst="rect">
            <a:avLst/>
          </a:prstGeom>
        </p:spPr>
        <p:txBody>
          <a:bodyPr/>
          <a:lstStyle/>
          <a:p>
            <a:fld id="{CA874BF0-BE1D-4045-AE78-9A11F76AC6C6}" type="slidenum">
              <a:rPr lang="en-US" smtClean="0"/>
              <a:t>‹#›</a:t>
            </a:fld>
            <a:endParaRPr lang="en-US"/>
          </a:p>
        </p:txBody>
      </p:sp>
    </p:spTree>
    <p:extLst>
      <p:ext uri="{BB962C8B-B14F-4D97-AF65-F5344CB8AC3E}">
        <p14:creationId xmlns:p14="http://schemas.microsoft.com/office/powerpoint/2010/main" val="2338432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lumMod val="50000"/>
          </a:schemeClr>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6E1D34-95E9-9928-98AF-2B0DCED90B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644814-2F69-3C20-FEC0-9054246E4F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3DBCC-3267-CE0A-29C9-24A1BB02A1D9}"/>
              </a:ext>
            </a:extLst>
          </p:cNvPr>
          <p:cNvSpPr>
            <a:spLocks noGrp="1"/>
          </p:cNvSpPr>
          <p:nvPr>
            <p:ph type="dt" sz="half" idx="10"/>
          </p:nvPr>
        </p:nvSpPr>
        <p:spPr>
          <a:xfrm>
            <a:off x="838200" y="6356350"/>
            <a:ext cx="2743200" cy="365125"/>
          </a:xfrm>
          <a:prstGeom prst="rect">
            <a:avLst/>
          </a:prstGeom>
        </p:spPr>
        <p:txBody>
          <a:bodyPr/>
          <a:lstStyle/>
          <a:p>
            <a:fld id="{91373041-77E3-49F5-9690-2ED445B7EDDC}" type="datetimeFigureOut">
              <a:rPr lang="en-US" smtClean="0"/>
              <a:t>4/24/2023</a:t>
            </a:fld>
            <a:endParaRPr lang="en-US"/>
          </a:p>
        </p:txBody>
      </p:sp>
      <p:sp>
        <p:nvSpPr>
          <p:cNvPr id="5" name="Footer Placeholder 4">
            <a:extLst>
              <a:ext uri="{FF2B5EF4-FFF2-40B4-BE49-F238E27FC236}">
                <a16:creationId xmlns:a16="http://schemas.microsoft.com/office/drawing/2014/main" id="{00107F10-FAC5-8B1D-583D-7D68F0EC2EB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FC66AE2-E2A2-4778-9385-4BF90C1206C1}"/>
              </a:ext>
            </a:extLst>
          </p:cNvPr>
          <p:cNvSpPr>
            <a:spLocks noGrp="1"/>
          </p:cNvSpPr>
          <p:nvPr>
            <p:ph type="sldNum" sz="quarter" idx="12"/>
          </p:nvPr>
        </p:nvSpPr>
        <p:spPr>
          <a:xfrm>
            <a:off x="8610600" y="6356350"/>
            <a:ext cx="2743200" cy="365125"/>
          </a:xfrm>
          <a:prstGeom prst="rect">
            <a:avLst/>
          </a:prstGeom>
        </p:spPr>
        <p:txBody>
          <a:bodyPr/>
          <a:lstStyle/>
          <a:p>
            <a:fld id="{CA874BF0-BE1D-4045-AE78-9A11F76AC6C6}" type="slidenum">
              <a:rPr lang="en-US" smtClean="0"/>
              <a:t>‹#›</a:t>
            </a:fld>
            <a:endParaRPr lang="en-US"/>
          </a:p>
        </p:txBody>
      </p:sp>
    </p:spTree>
    <p:extLst>
      <p:ext uri="{BB962C8B-B14F-4D97-AF65-F5344CB8AC3E}">
        <p14:creationId xmlns:p14="http://schemas.microsoft.com/office/powerpoint/2010/main" val="189252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E897-60B0-8247-A731-EC8A5449A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45BD0E-1C46-3D4E-DEC4-B55BEF11B6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0DB85-E3FB-30FE-236F-4D730B8F9967}"/>
              </a:ext>
            </a:extLst>
          </p:cNvPr>
          <p:cNvSpPr>
            <a:spLocks noGrp="1"/>
          </p:cNvSpPr>
          <p:nvPr>
            <p:ph type="dt" sz="half" idx="10"/>
          </p:nvPr>
        </p:nvSpPr>
        <p:spPr>
          <a:xfrm>
            <a:off x="838200" y="6356350"/>
            <a:ext cx="2743200" cy="365125"/>
          </a:xfrm>
          <a:prstGeom prst="rect">
            <a:avLst/>
          </a:prstGeom>
        </p:spPr>
        <p:txBody>
          <a:bodyPr/>
          <a:lstStyle/>
          <a:p>
            <a:fld id="{91373041-77E3-49F5-9690-2ED445B7EDDC}" type="datetimeFigureOut">
              <a:rPr lang="en-US" smtClean="0"/>
              <a:t>4/24/2023</a:t>
            </a:fld>
            <a:endParaRPr lang="en-US"/>
          </a:p>
        </p:txBody>
      </p:sp>
      <p:sp>
        <p:nvSpPr>
          <p:cNvPr id="5" name="Footer Placeholder 4">
            <a:extLst>
              <a:ext uri="{FF2B5EF4-FFF2-40B4-BE49-F238E27FC236}">
                <a16:creationId xmlns:a16="http://schemas.microsoft.com/office/drawing/2014/main" id="{7CE1D044-4B8A-2F09-3ADF-6013CE4E968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01B812B-D696-368D-E6D9-312B99D0D8B5}"/>
              </a:ext>
            </a:extLst>
          </p:cNvPr>
          <p:cNvSpPr>
            <a:spLocks noGrp="1"/>
          </p:cNvSpPr>
          <p:nvPr>
            <p:ph type="sldNum" sz="quarter" idx="12"/>
          </p:nvPr>
        </p:nvSpPr>
        <p:spPr>
          <a:xfrm>
            <a:off x="8610600" y="6356350"/>
            <a:ext cx="2743200" cy="365125"/>
          </a:xfrm>
          <a:prstGeom prst="rect">
            <a:avLst/>
          </a:prstGeom>
        </p:spPr>
        <p:txBody>
          <a:bodyPr/>
          <a:lstStyle/>
          <a:p>
            <a:fld id="{CA874BF0-BE1D-4045-AE78-9A11F76AC6C6}" type="slidenum">
              <a:rPr lang="en-US" smtClean="0"/>
              <a:t>‹#›</a:t>
            </a:fld>
            <a:endParaRPr lang="en-US"/>
          </a:p>
        </p:txBody>
      </p:sp>
    </p:spTree>
    <p:extLst>
      <p:ext uri="{BB962C8B-B14F-4D97-AF65-F5344CB8AC3E}">
        <p14:creationId xmlns:p14="http://schemas.microsoft.com/office/powerpoint/2010/main" val="18573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C0A6-AC11-4D9C-DBD0-56A16EDC7A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3C40C3-7D5E-1DFD-5591-CD057348A49E}"/>
              </a:ext>
            </a:extLst>
          </p:cNvPr>
          <p:cNvSpPr>
            <a:spLocks noGrp="1"/>
          </p:cNvSpPr>
          <p:nvPr>
            <p:ph type="body" idx="1"/>
          </p:nvPr>
        </p:nvSpPr>
        <p:spPr>
          <a:xfrm>
            <a:off x="831850" y="4589463"/>
            <a:ext cx="10515600" cy="1500187"/>
          </a:xfrm>
        </p:spPr>
        <p:txBody>
          <a:bodyPr>
            <a:normAutofit/>
          </a:bodyPr>
          <a:lstStyle>
            <a:lvl1pPr marL="0" indent="0">
              <a:buNone/>
              <a:defRPr sz="3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E9483C3-7141-D65F-3CC1-79A00CAB5554}"/>
              </a:ext>
            </a:extLst>
          </p:cNvPr>
          <p:cNvSpPr>
            <a:spLocks noGrp="1"/>
          </p:cNvSpPr>
          <p:nvPr>
            <p:ph type="dt" sz="half" idx="10"/>
          </p:nvPr>
        </p:nvSpPr>
        <p:spPr>
          <a:xfrm>
            <a:off x="838200" y="6356350"/>
            <a:ext cx="2743200" cy="365125"/>
          </a:xfrm>
          <a:prstGeom prst="rect">
            <a:avLst/>
          </a:prstGeom>
        </p:spPr>
        <p:txBody>
          <a:bodyPr/>
          <a:lstStyle/>
          <a:p>
            <a:fld id="{91373041-77E3-49F5-9690-2ED445B7EDDC}" type="datetimeFigureOut">
              <a:rPr lang="en-US" smtClean="0"/>
              <a:t>4/24/2023</a:t>
            </a:fld>
            <a:endParaRPr lang="en-US"/>
          </a:p>
        </p:txBody>
      </p:sp>
      <p:sp>
        <p:nvSpPr>
          <p:cNvPr id="5" name="Footer Placeholder 4">
            <a:extLst>
              <a:ext uri="{FF2B5EF4-FFF2-40B4-BE49-F238E27FC236}">
                <a16:creationId xmlns:a16="http://schemas.microsoft.com/office/drawing/2014/main" id="{F6206755-7136-191A-62BC-3EC2B788689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457CF4C-1772-594F-13D6-4D8B4D3CD1BC}"/>
              </a:ext>
            </a:extLst>
          </p:cNvPr>
          <p:cNvSpPr>
            <a:spLocks noGrp="1"/>
          </p:cNvSpPr>
          <p:nvPr>
            <p:ph type="sldNum" sz="quarter" idx="12"/>
          </p:nvPr>
        </p:nvSpPr>
        <p:spPr>
          <a:xfrm>
            <a:off x="8610600" y="6356350"/>
            <a:ext cx="2743200" cy="365125"/>
          </a:xfrm>
          <a:prstGeom prst="rect">
            <a:avLst/>
          </a:prstGeom>
        </p:spPr>
        <p:txBody>
          <a:bodyPr/>
          <a:lstStyle/>
          <a:p>
            <a:fld id="{CA874BF0-BE1D-4045-AE78-9A11F76AC6C6}" type="slidenum">
              <a:rPr lang="en-US" smtClean="0"/>
              <a:t>‹#›</a:t>
            </a:fld>
            <a:endParaRPr lang="en-US"/>
          </a:p>
        </p:txBody>
      </p:sp>
    </p:spTree>
    <p:extLst>
      <p:ext uri="{BB962C8B-B14F-4D97-AF65-F5344CB8AC3E}">
        <p14:creationId xmlns:p14="http://schemas.microsoft.com/office/powerpoint/2010/main" val="50978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7CDD1-18FE-ED7A-62BF-B333A39831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673B22-EF76-6116-15B8-8DFE40C035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328EAA-0A19-E065-1209-DF1B00F3DB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9DFA33-53B0-3E9B-FAEB-23EFA8B49206}"/>
              </a:ext>
            </a:extLst>
          </p:cNvPr>
          <p:cNvSpPr>
            <a:spLocks noGrp="1"/>
          </p:cNvSpPr>
          <p:nvPr>
            <p:ph type="dt" sz="half" idx="10"/>
          </p:nvPr>
        </p:nvSpPr>
        <p:spPr>
          <a:xfrm>
            <a:off x="838200" y="6356350"/>
            <a:ext cx="2743200" cy="365125"/>
          </a:xfrm>
          <a:prstGeom prst="rect">
            <a:avLst/>
          </a:prstGeom>
        </p:spPr>
        <p:txBody>
          <a:bodyPr/>
          <a:lstStyle/>
          <a:p>
            <a:fld id="{91373041-77E3-49F5-9690-2ED445B7EDDC}" type="datetimeFigureOut">
              <a:rPr lang="en-US" smtClean="0"/>
              <a:t>4/24/2023</a:t>
            </a:fld>
            <a:endParaRPr lang="en-US"/>
          </a:p>
        </p:txBody>
      </p:sp>
      <p:sp>
        <p:nvSpPr>
          <p:cNvPr id="6" name="Footer Placeholder 5">
            <a:extLst>
              <a:ext uri="{FF2B5EF4-FFF2-40B4-BE49-F238E27FC236}">
                <a16:creationId xmlns:a16="http://schemas.microsoft.com/office/drawing/2014/main" id="{5BC9847D-FEEB-3711-6746-EE3E31765E4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A703D36-B9EF-A3F0-5647-8A527EA45BFD}"/>
              </a:ext>
            </a:extLst>
          </p:cNvPr>
          <p:cNvSpPr>
            <a:spLocks noGrp="1"/>
          </p:cNvSpPr>
          <p:nvPr>
            <p:ph type="sldNum" sz="quarter" idx="12"/>
          </p:nvPr>
        </p:nvSpPr>
        <p:spPr>
          <a:xfrm>
            <a:off x="8610600" y="6356350"/>
            <a:ext cx="2743200" cy="365125"/>
          </a:xfrm>
          <a:prstGeom prst="rect">
            <a:avLst/>
          </a:prstGeom>
        </p:spPr>
        <p:txBody>
          <a:bodyPr/>
          <a:lstStyle/>
          <a:p>
            <a:fld id="{CA874BF0-BE1D-4045-AE78-9A11F76AC6C6}" type="slidenum">
              <a:rPr lang="en-US" smtClean="0"/>
              <a:t>‹#›</a:t>
            </a:fld>
            <a:endParaRPr lang="en-US"/>
          </a:p>
        </p:txBody>
      </p:sp>
    </p:spTree>
    <p:extLst>
      <p:ext uri="{BB962C8B-B14F-4D97-AF65-F5344CB8AC3E}">
        <p14:creationId xmlns:p14="http://schemas.microsoft.com/office/powerpoint/2010/main" val="43366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4149-4C90-8259-EF5C-FA6AACEFE0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FE174D-081B-9829-0D34-4C173CEB2C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683171-D7F2-66BA-FC88-FECA8138C0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42FA2B-DBAB-461F-70EF-5D1E876CB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EE8F37-3C47-6DC9-7F66-E133BD121A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981778-6221-51C1-F242-C4006F8D5AE2}"/>
              </a:ext>
            </a:extLst>
          </p:cNvPr>
          <p:cNvSpPr>
            <a:spLocks noGrp="1"/>
          </p:cNvSpPr>
          <p:nvPr>
            <p:ph type="dt" sz="half" idx="10"/>
          </p:nvPr>
        </p:nvSpPr>
        <p:spPr>
          <a:xfrm>
            <a:off x="838200" y="6356350"/>
            <a:ext cx="2743200" cy="365125"/>
          </a:xfrm>
          <a:prstGeom prst="rect">
            <a:avLst/>
          </a:prstGeom>
        </p:spPr>
        <p:txBody>
          <a:bodyPr/>
          <a:lstStyle/>
          <a:p>
            <a:fld id="{91373041-77E3-49F5-9690-2ED445B7EDDC}" type="datetimeFigureOut">
              <a:rPr lang="en-US" smtClean="0"/>
              <a:t>4/24/2023</a:t>
            </a:fld>
            <a:endParaRPr lang="en-US"/>
          </a:p>
        </p:txBody>
      </p:sp>
      <p:sp>
        <p:nvSpPr>
          <p:cNvPr id="8" name="Footer Placeholder 7">
            <a:extLst>
              <a:ext uri="{FF2B5EF4-FFF2-40B4-BE49-F238E27FC236}">
                <a16:creationId xmlns:a16="http://schemas.microsoft.com/office/drawing/2014/main" id="{08A47C43-82C3-510A-B51C-7234426970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750807C-1BF5-EC10-C0B1-6165AB3956AE}"/>
              </a:ext>
            </a:extLst>
          </p:cNvPr>
          <p:cNvSpPr>
            <a:spLocks noGrp="1"/>
          </p:cNvSpPr>
          <p:nvPr>
            <p:ph type="sldNum" sz="quarter" idx="12"/>
          </p:nvPr>
        </p:nvSpPr>
        <p:spPr>
          <a:xfrm>
            <a:off x="8610600" y="6356350"/>
            <a:ext cx="2743200" cy="365125"/>
          </a:xfrm>
          <a:prstGeom prst="rect">
            <a:avLst/>
          </a:prstGeom>
        </p:spPr>
        <p:txBody>
          <a:bodyPr/>
          <a:lstStyle/>
          <a:p>
            <a:fld id="{CA874BF0-BE1D-4045-AE78-9A11F76AC6C6}" type="slidenum">
              <a:rPr lang="en-US" smtClean="0"/>
              <a:t>‹#›</a:t>
            </a:fld>
            <a:endParaRPr lang="en-US"/>
          </a:p>
        </p:txBody>
      </p:sp>
    </p:spTree>
    <p:extLst>
      <p:ext uri="{BB962C8B-B14F-4D97-AF65-F5344CB8AC3E}">
        <p14:creationId xmlns:p14="http://schemas.microsoft.com/office/powerpoint/2010/main" val="101618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7E40-D7BB-9357-F14D-06BAECD4F6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103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179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5210-B834-306E-E3F6-526D76C54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EDE5D9-485A-1C98-CDF4-B64D24B01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F85FBF-D051-4136-C5CF-BFAEF9EA60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8D9F1-9986-F559-DCDA-E25D27EDD272}"/>
              </a:ext>
            </a:extLst>
          </p:cNvPr>
          <p:cNvSpPr>
            <a:spLocks noGrp="1"/>
          </p:cNvSpPr>
          <p:nvPr>
            <p:ph type="dt" sz="half" idx="10"/>
          </p:nvPr>
        </p:nvSpPr>
        <p:spPr>
          <a:xfrm>
            <a:off x="838200" y="6356350"/>
            <a:ext cx="2743200" cy="365125"/>
          </a:xfrm>
          <a:prstGeom prst="rect">
            <a:avLst/>
          </a:prstGeom>
        </p:spPr>
        <p:txBody>
          <a:bodyPr/>
          <a:lstStyle/>
          <a:p>
            <a:fld id="{91373041-77E3-49F5-9690-2ED445B7EDDC}" type="datetimeFigureOut">
              <a:rPr lang="en-US" smtClean="0"/>
              <a:t>4/24/2023</a:t>
            </a:fld>
            <a:endParaRPr lang="en-US"/>
          </a:p>
        </p:txBody>
      </p:sp>
      <p:sp>
        <p:nvSpPr>
          <p:cNvPr id="6" name="Footer Placeholder 5">
            <a:extLst>
              <a:ext uri="{FF2B5EF4-FFF2-40B4-BE49-F238E27FC236}">
                <a16:creationId xmlns:a16="http://schemas.microsoft.com/office/drawing/2014/main" id="{28FDCA79-91D4-E9FE-43A2-DD69F2C570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932AF92-D835-A396-80F4-A7ED5DEE2BD6}"/>
              </a:ext>
            </a:extLst>
          </p:cNvPr>
          <p:cNvSpPr>
            <a:spLocks noGrp="1"/>
          </p:cNvSpPr>
          <p:nvPr>
            <p:ph type="sldNum" sz="quarter" idx="12"/>
          </p:nvPr>
        </p:nvSpPr>
        <p:spPr>
          <a:xfrm>
            <a:off x="8610600" y="6356350"/>
            <a:ext cx="2743200" cy="365125"/>
          </a:xfrm>
          <a:prstGeom prst="rect">
            <a:avLst/>
          </a:prstGeom>
        </p:spPr>
        <p:txBody>
          <a:bodyPr/>
          <a:lstStyle/>
          <a:p>
            <a:fld id="{CA874BF0-BE1D-4045-AE78-9A11F76AC6C6}" type="slidenum">
              <a:rPr lang="en-US" smtClean="0"/>
              <a:t>‹#›</a:t>
            </a:fld>
            <a:endParaRPr lang="en-US"/>
          </a:p>
        </p:txBody>
      </p:sp>
    </p:spTree>
    <p:extLst>
      <p:ext uri="{BB962C8B-B14F-4D97-AF65-F5344CB8AC3E}">
        <p14:creationId xmlns:p14="http://schemas.microsoft.com/office/powerpoint/2010/main" val="82909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5E34-674D-7DFA-7865-23C715877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3A761E-3E2F-93CA-1D16-D382758CA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268572-080B-A461-BC96-771E8F0A5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AD322-8465-81BC-2F6B-27E683EF4FFD}"/>
              </a:ext>
            </a:extLst>
          </p:cNvPr>
          <p:cNvSpPr>
            <a:spLocks noGrp="1"/>
          </p:cNvSpPr>
          <p:nvPr>
            <p:ph type="dt" sz="half" idx="10"/>
          </p:nvPr>
        </p:nvSpPr>
        <p:spPr>
          <a:xfrm>
            <a:off x="838200" y="6356350"/>
            <a:ext cx="2743200" cy="365125"/>
          </a:xfrm>
          <a:prstGeom prst="rect">
            <a:avLst/>
          </a:prstGeom>
        </p:spPr>
        <p:txBody>
          <a:bodyPr/>
          <a:lstStyle/>
          <a:p>
            <a:fld id="{91373041-77E3-49F5-9690-2ED445B7EDDC}" type="datetimeFigureOut">
              <a:rPr lang="en-US" smtClean="0"/>
              <a:t>4/24/2023</a:t>
            </a:fld>
            <a:endParaRPr lang="en-US"/>
          </a:p>
        </p:txBody>
      </p:sp>
      <p:sp>
        <p:nvSpPr>
          <p:cNvPr id="6" name="Footer Placeholder 5">
            <a:extLst>
              <a:ext uri="{FF2B5EF4-FFF2-40B4-BE49-F238E27FC236}">
                <a16:creationId xmlns:a16="http://schemas.microsoft.com/office/drawing/2014/main" id="{8ACC8BED-30DC-715B-5D08-CED2126390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07986E-7937-5B0E-CE71-115044C4A05F}"/>
              </a:ext>
            </a:extLst>
          </p:cNvPr>
          <p:cNvSpPr>
            <a:spLocks noGrp="1"/>
          </p:cNvSpPr>
          <p:nvPr>
            <p:ph type="sldNum" sz="quarter" idx="12"/>
          </p:nvPr>
        </p:nvSpPr>
        <p:spPr>
          <a:xfrm>
            <a:off x="8610600" y="6356350"/>
            <a:ext cx="2743200" cy="365125"/>
          </a:xfrm>
          <a:prstGeom prst="rect">
            <a:avLst/>
          </a:prstGeom>
        </p:spPr>
        <p:txBody>
          <a:bodyPr/>
          <a:lstStyle/>
          <a:p>
            <a:fld id="{CA874BF0-BE1D-4045-AE78-9A11F76AC6C6}" type="slidenum">
              <a:rPr lang="en-US" smtClean="0"/>
              <a:t>‹#›</a:t>
            </a:fld>
            <a:endParaRPr lang="en-US"/>
          </a:p>
        </p:txBody>
      </p:sp>
    </p:spTree>
    <p:extLst>
      <p:ext uri="{BB962C8B-B14F-4D97-AF65-F5344CB8AC3E}">
        <p14:creationId xmlns:p14="http://schemas.microsoft.com/office/powerpoint/2010/main" val="382549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D934C9-2538-C418-03A5-87EA854473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DEE391C-BB46-ACAD-986E-BC3903934E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7150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8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8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E876-A092-9915-DDFA-91EC931468D7}"/>
              </a:ext>
            </a:extLst>
          </p:cNvPr>
          <p:cNvSpPr>
            <a:spLocks noGrp="1"/>
          </p:cNvSpPr>
          <p:nvPr>
            <p:ph type="ctrTitle"/>
          </p:nvPr>
        </p:nvSpPr>
        <p:spPr/>
        <p:txBody>
          <a:bodyPr anchor="ctr"/>
          <a:lstStyle/>
          <a:p>
            <a:r>
              <a:rPr lang="en-US" dirty="0"/>
              <a:t>New York Audits and</a:t>
            </a:r>
            <a:br>
              <a:rPr lang="en-US" dirty="0"/>
            </a:br>
            <a:r>
              <a:rPr lang="en-US" dirty="0"/>
              <a:t>Other Thorny Issues</a:t>
            </a:r>
          </a:p>
        </p:txBody>
      </p:sp>
      <p:sp>
        <p:nvSpPr>
          <p:cNvPr id="3" name="Subtitle 2">
            <a:extLst>
              <a:ext uri="{FF2B5EF4-FFF2-40B4-BE49-F238E27FC236}">
                <a16:creationId xmlns:a16="http://schemas.microsoft.com/office/drawing/2014/main" id="{500855E4-B90D-761E-0804-088FDCCFEFD4}"/>
              </a:ext>
            </a:extLst>
          </p:cNvPr>
          <p:cNvSpPr>
            <a:spLocks noGrp="1"/>
          </p:cNvSpPr>
          <p:nvPr>
            <p:ph type="subTitle" idx="1"/>
          </p:nvPr>
        </p:nvSpPr>
        <p:spPr>
          <a:xfrm>
            <a:off x="1524000" y="4210050"/>
            <a:ext cx="9144000" cy="1917700"/>
          </a:xfrm>
        </p:spPr>
        <p:txBody>
          <a:bodyPr>
            <a:normAutofit/>
          </a:bodyPr>
          <a:lstStyle/>
          <a:p>
            <a:pPr algn="l">
              <a:spcBef>
                <a:spcPts val="800"/>
              </a:spcBef>
            </a:pPr>
            <a:r>
              <a:rPr lang="en-US" sz="2400" dirty="0"/>
              <a:t>Lee David Medinets, Esq., CES®</a:t>
            </a:r>
          </a:p>
          <a:p>
            <a:pPr algn="l">
              <a:spcBef>
                <a:spcPts val="800"/>
              </a:spcBef>
            </a:pPr>
            <a:r>
              <a:rPr lang="en-US" sz="2400" dirty="0"/>
              <a:t>Chief Counsel, Madison Exchange, L.L.C.</a:t>
            </a:r>
          </a:p>
          <a:p>
            <a:pPr algn="l">
              <a:spcBef>
                <a:spcPts val="800"/>
              </a:spcBef>
            </a:pPr>
            <a:r>
              <a:rPr lang="en-US" sz="2400" dirty="0"/>
              <a:t>Federation of Exchange Accommodators Mid-Year Meeting</a:t>
            </a:r>
          </a:p>
          <a:p>
            <a:pPr algn="l">
              <a:spcBef>
                <a:spcPts val="800"/>
              </a:spcBef>
            </a:pPr>
            <a:r>
              <a:rPr lang="en-US" sz="2400" dirty="0"/>
              <a:t>April 25, 2023</a:t>
            </a:r>
          </a:p>
        </p:txBody>
      </p:sp>
      <p:pic>
        <p:nvPicPr>
          <p:cNvPr id="1028" name="Picture 4" descr="Rose | ClipArt ETC">
            <a:extLst>
              <a:ext uri="{FF2B5EF4-FFF2-40B4-BE49-F238E27FC236}">
                <a16:creationId xmlns:a16="http://schemas.microsoft.com/office/drawing/2014/main" id="{66D4B655-3D7C-24E9-EEF3-C447883843C0}"/>
              </a:ext>
            </a:extLst>
          </p:cNvPr>
          <p:cNvPicPr>
            <a:picLocks noChangeAspect="1" noChangeArrowheads="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9952818" y="3509963"/>
            <a:ext cx="1499892" cy="2647950"/>
          </a:xfrm>
          <a:prstGeom prst="rect">
            <a:avLst/>
          </a:prstGeom>
          <a:noFill/>
        </p:spPr>
      </p:pic>
    </p:spTree>
    <p:extLst>
      <p:ext uri="{BB962C8B-B14F-4D97-AF65-F5344CB8AC3E}">
        <p14:creationId xmlns:p14="http://schemas.microsoft.com/office/powerpoint/2010/main" val="867438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5099-9BFA-997A-6B61-8AD864DF4E84}"/>
              </a:ext>
            </a:extLst>
          </p:cNvPr>
          <p:cNvSpPr>
            <a:spLocks noGrp="1"/>
          </p:cNvSpPr>
          <p:nvPr>
            <p:ph type="title"/>
          </p:nvPr>
        </p:nvSpPr>
        <p:spPr/>
        <p:txBody>
          <a:bodyPr/>
          <a:lstStyle/>
          <a:p>
            <a:r>
              <a:rPr lang="en-US" dirty="0"/>
              <a:t>Auditor Response to my letter</a:t>
            </a:r>
          </a:p>
        </p:txBody>
      </p:sp>
      <p:sp>
        <p:nvSpPr>
          <p:cNvPr id="3" name="Content Placeholder 2">
            <a:extLst>
              <a:ext uri="{FF2B5EF4-FFF2-40B4-BE49-F238E27FC236}">
                <a16:creationId xmlns:a16="http://schemas.microsoft.com/office/drawing/2014/main" id="{E5569768-F96B-419A-3D3E-404766B0C7EB}"/>
              </a:ext>
            </a:extLst>
          </p:cNvPr>
          <p:cNvSpPr>
            <a:spLocks noGrp="1"/>
          </p:cNvSpPr>
          <p:nvPr>
            <p:ph idx="1"/>
          </p:nvPr>
        </p:nvSpPr>
        <p:spPr>
          <a:xfrm>
            <a:off x="838200" y="1609532"/>
            <a:ext cx="10515600" cy="4819260"/>
          </a:xfrm>
        </p:spPr>
        <p:txBody>
          <a:bodyPr/>
          <a:lstStyle/>
          <a:p>
            <a:r>
              <a:rPr lang="en-US" dirty="0"/>
              <a:t>“We do not agree with the following from Mr. Medinets’s letter.”</a:t>
            </a:r>
          </a:p>
          <a:p>
            <a:pPr marL="457200" indent="-457200">
              <a:buFont typeface="Arial" panose="020B0604020202020204" pitchFamily="34" charset="0"/>
              <a:buChar char="•"/>
            </a:pPr>
            <a:r>
              <a:rPr lang="en-US" dirty="0"/>
              <a:t>In my letter, I stated that the 95% rule was satisfied because taxpayer acquired 100% of the RP, but auditor said taxpayer only acquired a 65% TIC interest</a:t>
            </a:r>
          </a:p>
          <a:p>
            <a:pPr marL="457200" indent="-457200">
              <a:buFont typeface="Arial" panose="020B0604020202020204" pitchFamily="34" charset="0"/>
              <a:buChar char="•"/>
            </a:pPr>
            <a:r>
              <a:rPr lang="en-US" dirty="0"/>
              <a:t>Rev. Proc. 2002-22 referred to states TIC interest must be direct ownership or ownership through a DRE.  But, taxpayer in this case “… is a partnership and therefore cannot own a TIC interest.”</a:t>
            </a:r>
          </a:p>
          <a:p>
            <a:pPr marL="457200" indent="-457200">
              <a:buFont typeface="Arial" panose="020B0604020202020204" pitchFamily="34" charset="0"/>
              <a:buChar char="•"/>
            </a:pPr>
            <a:r>
              <a:rPr lang="en-US" dirty="0"/>
              <a:t>I had mentioned Rev. Rul. 2004-86 re DSTs.  Auditor said that no documentation showed that a DST was created or that the “seven deadly sins” were avoided.</a:t>
            </a:r>
          </a:p>
        </p:txBody>
      </p:sp>
    </p:spTree>
    <p:extLst>
      <p:ext uri="{BB962C8B-B14F-4D97-AF65-F5344CB8AC3E}">
        <p14:creationId xmlns:p14="http://schemas.microsoft.com/office/powerpoint/2010/main" val="174185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B1F1A-F7F8-98A0-CBEC-6F708D115AE5}"/>
              </a:ext>
            </a:extLst>
          </p:cNvPr>
          <p:cNvSpPr>
            <a:spLocks noGrp="1"/>
          </p:cNvSpPr>
          <p:nvPr>
            <p:ph type="title"/>
          </p:nvPr>
        </p:nvSpPr>
        <p:spPr/>
        <p:txBody>
          <a:bodyPr/>
          <a:lstStyle/>
          <a:p>
            <a:r>
              <a:rPr lang="en-US" dirty="0"/>
              <a:t>Can a 65% TIC interest meet the 95% rule?</a:t>
            </a:r>
          </a:p>
        </p:txBody>
      </p:sp>
      <p:sp>
        <p:nvSpPr>
          <p:cNvPr id="3" name="Content Placeholder 2">
            <a:extLst>
              <a:ext uri="{FF2B5EF4-FFF2-40B4-BE49-F238E27FC236}">
                <a16:creationId xmlns:a16="http://schemas.microsoft.com/office/drawing/2014/main" id="{3441AED0-6C97-76DA-FAAA-84E3033B700A}"/>
              </a:ext>
            </a:extLst>
          </p:cNvPr>
          <p:cNvSpPr>
            <a:spLocks noGrp="1"/>
          </p:cNvSpPr>
          <p:nvPr>
            <p:ph idx="1"/>
          </p:nvPr>
        </p:nvSpPr>
        <p:spPr/>
        <p:txBody>
          <a:bodyPr/>
          <a:lstStyle/>
          <a:p>
            <a:pPr marL="457200" indent="-457200">
              <a:buFont typeface="Arial" panose="020B0604020202020204" pitchFamily="34" charset="0"/>
              <a:buChar char="•"/>
            </a:pPr>
            <a:r>
              <a:rPr lang="en-US" dirty="0"/>
              <a:t>The 65% TIC interest was in the RP, and this was a reverse exchange</a:t>
            </a:r>
          </a:p>
          <a:p>
            <a:pPr marL="457200" indent="-457200">
              <a:buFont typeface="Arial" panose="020B0604020202020204" pitchFamily="34" charset="0"/>
              <a:buChar char="•"/>
            </a:pPr>
            <a:r>
              <a:rPr lang="en-US" dirty="0"/>
              <a:t>The QEAA described the RP as a 65% TIC interest, so 100% of the </a:t>
            </a:r>
            <a:r>
              <a:rPr lang="en-US" i="1" u="sng" dirty="0" err="1"/>
              <a:t>ID’d</a:t>
            </a:r>
            <a:r>
              <a:rPr lang="en-US" dirty="0"/>
              <a:t> RP was actually acquired (100% of 65% - not just 95% - Treas. Reg. 1.1031(k)-1(c)(4)(ii)(B))</a:t>
            </a:r>
          </a:p>
          <a:p>
            <a:pPr marL="457200" indent="-457200">
              <a:buFont typeface="Arial" panose="020B0604020202020204" pitchFamily="34" charset="0"/>
              <a:buChar char="•"/>
            </a:pPr>
            <a:r>
              <a:rPr lang="en-US" dirty="0"/>
              <a:t>On day 146 of the parking period (as mentioned), the RQ was sold and exchanged for the RP, so the RP was actually acquired on the same day that the RQ was transferred, i.e., within the 45-day forward ID period - Treas. Reg. 1.1031(k)-1(c)(4)(ii)(A)</a:t>
            </a:r>
          </a:p>
        </p:txBody>
      </p:sp>
    </p:spTree>
    <p:extLst>
      <p:ext uri="{BB962C8B-B14F-4D97-AF65-F5344CB8AC3E}">
        <p14:creationId xmlns:p14="http://schemas.microsoft.com/office/powerpoint/2010/main" val="1348397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EFB9-A441-4A58-33AE-3C591AA397E6}"/>
              </a:ext>
            </a:extLst>
          </p:cNvPr>
          <p:cNvSpPr>
            <a:spLocks noGrp="1"/>
          </p:cNvSpPr>
          <p:nvPr>
            <p:ph type="title"/>
          </p:nvPr>
        </p:nvSpPr>
        <p:spPr/>
        <p:txBody>
          <a:bodyPr/>
          <a:lstStyle/>
          <a:p>
            <a:r>
              <a:rPr lang="en-US" dirty="0"/>
              <a:t>Can a partnership own a TIC interest?</a:t>
            </a:r>
          </a:p>
        </p:txBody>
      </p:sp>
      <p:sp>
        <p:nvSpPr>
          <p:cNvPr id="3" name="Content Placeholder 2">
            <a:extLst>
              <a:ext uri="{FF2B5EF4-FFF2-40B4-BE49-F238E27FC236}">
                <a16:creationId xmlns:a16="http://schemas.microsoft.com/office/drawing/2014/main" id="{8B667739-A333-8D2D-8E54-D0109EC8B146}"/>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sz="3200" dirty="0"/>
              <a:t>Mitt Romney said, “Corporations are people.”  Not everyone agreed.  However, everyone agrees that a partnership is a taxpayer</a:t>
            </a:r>
          </a:p>
          <a:p>
            <a:pPr marL="457200" indent="-457200">
              <a:buFont typeface="Arial" panose="020B0604020202020204" pitchFamily="34" charset="0"/>
              <a:buChar char="•"/>
            </a:pPr>
            <a:r>
              <a:rPr lang="en-US" sz="3200" dirty="0"/>
              <a:t>I explained the structure of the transaction and the magic of DREs:  </a:t>
            </a:r>
          </a:p>
          <a:p>
            <a:pPr marL="914400" lvl="1" indent="-457200">
              <a:buFont typeface="Arial" panose="020B0604020202020204" pitchFamily="34" charset="0"/>
              <a:buChar char="•"/>
            </a:pPr>
            <a:r>
              <a:rPr lang="en-US" sz="3200" dirty="0"/>
              <a:t>65% TIC interest in 14 properties</a:t>
            </a:r>
          </a:p>
          <a:p>
            <a:pPr marL="914400" lvl="1" indent="-457200">
              <a:buFont typeface="Arial" panose="020B0604020202020204" pitchFamily="34" charset="0"/>
              <a:buChar char="•"/>
            </a:pPr>
            <a:r>
              <a:rPr lang="en-US" sz="3200" dirty="0"/>
              <a:t>14 DRE titleholders (one per property)</a:t>
            </a:r>
          </a:p>
          <a:p>
            <a:pPr marL="914400" lvl="1" indent="-457200">
              <a:buFont typeface="Arial" panose="020B0604020202020204" pitchFamily="34" charset="0"/>
              <a:buChar char="•"/>
            </a:pPr>
            <a:r>
              <a:rPr lang="en-US" sz="3200" dirty="0"/>
              <a:t>1 DRE mezz entity owned the DRE titleholders</a:t>
            </a:r>
          </a:p>
          <a:p>
            <a:pPr marL="914400" lvl="1" indent="-457200">
              <a:buFont typeface="Arial" panose="020B0604020202020204" pitchFamily="34" charset="0"/>
              <a:buChar char="•"/>
            </a:pPr>
            <a:r>
              <a:rPr lang="en-US" sz="3200" dirty="0"/>
              <a:t>DRE mezz entity eventually owned directly by taxpayer</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02856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A8B52-C1EB-8084-6D20-626953671208}"/>
              </a:ext>
            </a:extLst>
          </p:cNvPr>
          <p:cNvSpPr>
            <a:spLocks noGrp="1"/>
          </p:cNvSpPr>
          <p:nvPr>
            <p:ph type="title"/>
          </p:nvPr>
        </p:nvSpPr>
        <p:spPr/>
        <p:txBody>
          <a:bodyPr/>
          <a:lstStyle/>
          <a:p>
            <a:r>
              <a:rPr lang="en-US" dirty="0"/>
              <a:t>Did the RP qualify as a DST?</a:t>
            </a:r>
          </a:p>
        </p:txBody>
      </p:sp>
      <p:sp>
        <p:nvSpPr>
          <p:cNvPr id="3" name="Content Placeholder 2">
            <a:extLst>
              <a:ext uri="{FF2B5EF4-FFF2-40B4-BE49-F238E27FC236}">
                <a16:creationId xmlns:a16="http://schemas.microsoft.com/office/drawing/2014/main" id="{8DC9B084-98C2-C807-6691-BF8DDFA8899B}"/>
              </a:ext>
            </a:extLst>
          </p:cNvPr>
          <p:cNvSpPr>
            <a:spLocks noGrp="1"/>
          </p:cNvSpPr>
          <p:nvPr>
            <p:ph idx="1"/>
          </p:nvPr>
        </p:nvSpPr>
        <p:spPr/>
        <p:txBody>
          <a:bodyPr>
            <a:normAutofit/>
          </a:bodyPr>
          <a:lstStyle/>
          <a:p>
            <a:pPr marL="457200" indent="-457200">
              <a:buFont typeface="Arial" panose="020B0604020202020204" pitchFamily="34" charset="0"/>
              <a:buChar char="•"/>
            </a:pPr>
            <a:r>
              <a:rPr lang="en-US" sz="3200" dirty="0"/>
              <a:t>Obviously, it did not.</a:t>
            </a:r>
          </a:p>
          <a:p>
            <a:pPr marL="457200" indent="-457200">
              <a:buFont typeface="Arial" panose="020B0604020202020204" pitchFamily="34" charset="0"/>
              <a:buChar char="•"/>
            </a:pPr>
            <a:r>
              <a:rPr lang="en-US" sz="3200" dirty="0"/>
              <a:t>I only mentioned Rev. Rul. 2004-86 as an example of a structure that is disregarded and that can be used to acquire an undivided fractional interest in real property</a:t>
            </a:r>
          </a:p>
          <a:p>
            <a:pPr marL="457200" indent="-457200">
              <a:buFont typeface="Arial" panose="020B0604020202020204" pitchFamily="34" charset="0"/>
              <a:buChar char="•"/>
            </a:pPr>
            <a:r>
              <a:rPr lang="en-US" sz="3200" dirty="0"/>
              <a:t>Use of ordinary TICs and DREs is even more clear-cut and common as a method of owning fractional interests in real property </a:t>
            </a:r>
          </a:p>
        </p:txBody>
      </p:sp>
    </p:spTree>
    <p:extLst>
      <p:ext uri="{BB962C8B-B14F-4D97-AF65-F5344CB8AC3E}">
        <p14:creationId xmlns:p14="http://schemas.microsoft.com/office/powerpoint/2010/main" val="7749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717A3-2F93-EB64-E4CB-1C9737FDA91C}"/>
              </a:ext>
            </a:extLst>
          </p:cNvPr>
          <p:cNvSpPr>
            <a:spLocks noGrp="1"/>
          </p:cNvSpPr>
          <p:nvPr>
            <p:ph type="title"/>
          </p:nvPr>
        </p:nvSpPr>
        <p:spPr/>
        <p:txBody>
          <a:bodyPr/>
          <a:lstStyle/>
          <a:p>
            <a:r>
              <a:rPr lang="en-US" dirty="0"/>
              <a:t>The Seven Deadly Sins of DSTs</a:t>
            </a:r>
          </a:p>
        </p:txBody>
      </p:sp>
      <p:sp>
        <p:nvSpPr>
          <p:cNvPr id="3" name="Content Placeholder 2">
            <a:extLst>
              <a:ext uri="{FF2B5EF4-FFF2-40B4-BE49-F238E27FC236}">
                <a16:creationId xmlns:a16="http://schemas.microsoft.com/office/drawing/2014/main" id="{F9CBA196-54A0-1D62-D58D-C9D8184B2C44}"/>
              </a:ext>
            </a:extLst>
          </p:cNvPr>
          <p:cNvSpPr>
            <a:spLocks noGrp="1"/>
          </p:cNvSpPr>
          <p:nvPr>
            <p:ph idx="1"/>
          </p:nvPr>
        </p:nvSpPr>
        <p:spPr/>
        <p:txBody>
          <a:bodyPr>
            <a:normAutofit/>
          </a:bodyPr>
          <a:lstStyle/>
          <a:p>
            <a:pPr marL="514350" indent="-514350">
              <a:buFont typeface="+mj-lt"/>
              <a:buAutoNum type="arabicPeriod"/>
            </a:pPr>
            <a:r>
              <a:rPr lang="en-US" dirty="0"/>
              <a:t>Selling or exchanging the property;</a:t>
            </a:r>
          </a:p>
          <a:p>
            <a:pPr marL="514350" indent="-514350">
              <a:buFont typeface="+mj-lt"/>
              <a:buAutoNum type="arabicPeriod"/>
            </a:pPr>
            <a:r>
              <a:rPr lang="en-US" dirty="0"/>
              <a:t>Purchasing assets other than short-term obligations;</a:t>
            </a:r>
          </a:p>
          <a:p>
            <a:pPr marL="514350" indent="-514350">
              <a:buFont typeface="+mj-lt"/>
              <a:buAutoNum type="arabicPeriod"/>
            </a:pPr>
            <a:r>
              <a:rPr lang="en-US" dirty="0"/>
              <a:t>Accepting additional contributions of assets;</a:t>
            </a:r>
          </a:p>
          <a:p>
            <a:pPr marL="514350" indent="-514350">
              <a:buFont typeface="+mj-lt"/>
              <a:buAutoNum type="arabicPeriod"/>
            </a:pPr>
            <a:r>
              <a:rPr lang="en-US" dirty="0"/>
              <a:t>Renegotiating the terms of debt;</a:t>
            </a:r>
          </a:p>
          <a:p>
            <a:pPr marL="514350" indent="-514350">
              <a:buFont typeface="+mj-lt"/>
              <a:buAutoNum type="arabicPeriod"/>
            </a:pPr>
            <a:r>
              <a:rPr lang="en-US" dirty="0"/>
              <a:t>Refinancing debt;</a:t>
            </a:r>
          </a:p>
          <a:p>
            <a:pPr marL="514350" indent="-514350">
              <a:buFont typeface="+mj-lt"/>
              <a:buAutoNum type="arabicPeriod"/>
            </a:pPr>
            <a:r>
              <a:rPr lang="en-US" dirty="0"/>
              <a:t>Renegotiating leases or entering into a new lease; and</a:t>
            </a:r>
          </a:p>
          <a:p>
            <a:pPr marL="514350" indent="-514350">
              <a:buFont typeface="+mj-lt"/>
              <a:buAutoNum type="arabicPeriod"/>
            </a:pPr>
            <a:r>
              <a:rPr lang="en-US" dirty="0"/>
              <a:t>Making more than minor non-structural modifications to property (except as required by law).</a:t>
            </a:r>
          </a:p>
        </p:txBody>
      </p:sp>
    </p:spTree>
    <p:extLst>
      <p:ext uri="{BB962C8B-B14F-4D97-AF65-F5344CB8AC3E}">
        <p14:creationId xmlns:p14="http://schemas.microsoft.com/office/powerpoint/2010/main" val="1806652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F243-4D33-BC9D-3470-54BB6C246F49}"/>
              </a:ext>
            </a:extLst>
          </p:cNvPr>
          <p:cNvSpPr>
            <a:spLocks noGrp="1"/>
          </p:cNvSpPr>
          <p:nvPr>
            <p:ph type="title"/>
          </p:nvPr>
        </p:nvSpPr>
        <p:spPr/>
        <p:txBody>
          <a:bodyPr/>
          <a:lstStyle/>
          <a:p>
            <a:r>
              <a:rPr lang="en-US" dirty="0"/>
              <a:t>Auditor’s final objection:</a:t>
            </a:r>
          </a:p>
        </p:txBody>
      </p:sp>
      <p:sp>
        <p:nvSpPr>
          <p:cNvPr id="3" name="Content Placeholder 2">
            <a:extLst>
              <a:ext uri="{FF2B5EF4-FFF2-40B4-BE49-F238E27FC236}">
                <a16:creationId xmlns:a16="http://schemas.microsoft.com/office/drawing/2014/main" id="{E1AA65CF-304F-C1F9-51B6-9D313B435225}"/>
              </a:ext>
            </a:extLst>
          </p:cNvPr>
          <p:cNvSpPr>
            <a:spLocks noGrp="1"/>
          </p:cNvSpPr>
          <p:nvPr>
            <p:ph idx="1"/>
          </p:nvPr>
        </p:nvSpPr>
        <p:spPr>
          <a:xfrm>
            <a:off x="838200" y="1534886"/>
            <a:ext cx="10515600" cy="4957989"/>
          </a:xfrm>
        </p:spPr>
        <p:txBody>
          <a:bodyPr>
            <a:normAutofit fontScale="92500" lnSpcReduction="10000"/>
          </a:bodyPr>
          <a:lstStyle/>
          <a:p>
            <a:r>
              <a:rPr lang="en-US" sz="3200" dirty="0"/>
              <a:t>“Please explain why none of the exchange agreements have dates next to the signatures and why the dates on the first page of the documents are handwritten. Where are the originals of these documents?”</a:t>
            </a:r>
          </a:p>
          <a:p>
            <a:pPr marL="457200" indent="-457200">
              <a:buFont typeface="Arial" panose="020B0604020202020204" pitchFamily="34" charset="0"/>
              <a:buChar char="•"/>
            </a:pPr>
            <a:r>
              <a:rPr lang="en-US" dirty="0"/>
              <a:t>Careless parties neglect to insert dates</a:t>
            </a:r>
          </a:p>
          <a:p>
            <a:pPr marL="457200" indent="-457200">
              <a:buFont typeface="Arial" panose="020B0604020202020204" pitchFamily="34" charset="0"/>
              <a:buChar char="•"/>
            </a:pPr>
            <a:r>
              <a:rPr lang="en-US" dirty="0"/>
              <a:t>We insert effective date at start of documents</a:t>
            </a:r>
          </a:p>
          <a:p>
            <a:pPr marL="457200" indent="-457200">
              <a:buFont typeface="Arial" panose="020B0604020202020204" pitchFamily="34" charset="0"/>
              <a:buChar char="•"/>
            </a:pPr>
            <a:r>
              <a:rPr lang="en-US" dirty="0"/>
              <a:t>Our scanned files and emails show that the exchange agreement and other documents were timely executed and delivered</a:t>
            </a:r>
          </a:p>
          <a:p>
            <a:pPr marL="457200" indent="-457200">
              <a:buFont typeface="Arial" panose="020B0604020202020204" pitchFamily="34" charset="0"/>
              <a:buChar char="•"/>
            </a:pPr>
            <a:r>
              <a:rPr lang="en-US" dirty="0"/>
              <a:t>Date at the top of the document was handwritten because at the time of drafting, we cannot be certain when document will be signed and delivered</a:t>
            </a:r>
          </a:p>
          <a:p>
            <a:pPr marL="457200" indent="-457200">
              <a:buFont typeface="Arial" panose="020B0604020202020204" pitchFamily="34" charset="0"/>
              <a:buChar char="•"/>
            </a:pPr>
            <a:r>
              <a:rPr lang="en-US" dirty="0"/>
              <a:t>We scan documents in lieu of keeping trailer-loads of originals</a:t>
            </a:r>
          </a:p>
        </p:txBody>
      </p:sp>
    </p:spTree>
    <p:extLst>
      <p:ext uri="{BB962C8B-B14F-4D97-AF65-F5344CB8AC3E}">
        <p14:creationId xmlns:p14="http://schemas.microsoft.com/office/powerpoint/2010/main" val="3161422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65D3F-CBEA-BAC6-BF3C-3DC5E0F19680}"/>
              </a:ext>
            </a:extLst>
          </p:cNvPr>
          <p:cNvSpPr>
            <a:spLocks noGrp="1"/>
          </p:cNvSpPr>
          <p:nvPr>
            <p:ph type="title"/>
          </p:nvPr>
        </p:nvSpPr>
        <p:spPr/>
        <p:txBody>
          <a:bodyPr/>
          <a:lstStyle/>
          <a:p>
            <a:r>
              <a:rPr lang="en-US" dirty="0">
                <a:solidFill>
                  <a:srgbClr val="FFCCCC"/>
                </a:solidFill>
              </a:rPr>
              <a:t>New York State Audit #2 – The Facts</a:t>
            </a:r>
          </a:p>
        </p:txBody>
      </p:sp>
      <p:sp>
        <p:nvSpPr>
          <p:cNvPr id="3" name="Content Placeholder 2">
            <a:extLst>
              <a:ext uri="{FF2B5EF4-FFF2-40B4-BE49-F238E27FC236}">
                <a16:creationId xmlns:a16="http://schemas.microsoft.com/office/drawing/2014/main" id="{2B386DE2-7AA0-4033-442D-15FAF5FB7FBB}"/>
              </a:ext>
            </a:extLst>
          </p:cNvPr>
          <p:cNvSpPr>
            <a:spLocks noGrp="1"/>
          </p:cNvSpPr>
          <p:nvPr>
            <p:ph idx="1"/>
          </p:nvPr>
        </p:nvSpPr>
        <p:spPr>
          <a:xfrm>
            <a:off x="838200" y="1586204"/>
            <a:ext cx="10515600" cy="4828591"/>
          </a:xfrm>
        </p:spPr>
        <p:txBody>
          <a:bodyPr>
            <a:normAutofit lnSpcReduction="10000"/>
          </a:bodyPr>
          <a:lstStyle/>
          <a:p>
            <a:pPr marL="457200" indent="-457200">
              <a:buFont typeface="Arial" panose="020B0604020202020204" pitchFamily="34" charset="0"/>
              <a:buChar char="•"/>
            </a:pPr>
            <a:r>
              <a:rPr lang="en-US" dirty="0"/>
              <a:t>Taxpayer sold RQ in a forward exchange for cash plus debt</a:t>
            </a:r>
          </a:p>
          <a:p>
            <a:pPr marL="457200" indent="-457200">
              <a:buFont typeface="Arial" panose="020B0604020202020204" pitchFamily="34" charset="0"/>
              <a:buChar char="•"/>
            </a:pPr>
            <a:r>
              <a:rPr lang="en-US" dirty="0" err="1"/>
              <a:t>ID’d</a:t>
            </a:r>
            <a:r>
              <a:rPr lang="en-US" dirty="0"/>
              <a:t> and acquired four RPs</a:t>
            </a:r>
          </a:p>
          <a:p>
            <a:pPr marL="457200" indent="-457200">
              <a:buFont typeface="Arial" panose="020B0604020202020204" pitchFamily="34" charset="0"/>
              <a:buChar char="•"/>
            </a:pPr>
            <a:r>
              <a:rPr lang="en-US" dirty="0"/>
              <a:t>Most of the exchange cash was used to acquire RP#1</a:t>
            </a:r>
          </a:p>
          <a:p>
            <a:pPr marL="457200" indent="-457200">
              <a:buFont typeface="Arial" panose="020B0604020202020204" pitchFamily="34" charset="0"/>
              <a:buChar char="•"/>
            </a:pPr>
            <a:r>
              <a:rPr lang="en-US" dirty="0"/>
              <a:t>Balance of exchange cash plus out-of-pocket cash plus mortgage debt was used to acquire RP#2</a:t>
            </a:r>
          </a:p>
          <a:p>
            <a:pPr marL="457200" indent="-457200">
              <a:buFont typeface="Arial" panose="020B0604020202020204" pitchFamily="34" charset="0"/>
              <a:buChar char="•"/>
            </a:pPr>
            <a:r>
              <a:rPr lang="en-US" dirty="0"/>
              <a:t>Additional out-of-pocket cash plus mortgage debt was used to acquire RP#3 and RP#4.</a:t>
            </a:r>
          </a:p>
          <a:p>
            <a:pPr marL="457200" indent="-457200">
              <a:buFont typeface="Arial" panose="020B0604020202020204" pitchFamily="34" charset="0"/>
              <a:buChar char="•"/>
            </a:pPr>
            <a:r>
              <a:rPr lang="en-US" dirty="0"/>
              <a:t>The out-of-pocket cash was used directly to purchase RPs and did not pass through QI</a:t>
            </a:r>
          </a:p>
          <a:p>
            <a:pPr marL="457200" indent="-457200">
              <a:buFont typeface="Arial" panose="020B0604020202020204" pitchFamily="34" charset="0"/>
              <a:buChar char="•"/>
            </a:pPr>
            <a:r>
              <a:rPr lang="en-US" dirty="0"/>
              <a:t>All cash and all debt was used in this way to acquire identified replacement property </a:t>
            </a:r>
          </a:p>
        </p:txBody>
      </p:sp>
    </p:spTree>
    <p:extLst>
      <p:ext uri="{BB962C8B-B14F-4D97-AF65-F5344CB8AC3E}">
        <p14:creationId xmlns:p14="http://schemas.microsoft.com/office/powerpoint/2010/main" val="3407383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668E-1255-33DA-EB5A-26416F21E864}"/>
              </a:ext>
            </a:extLst>
          </p:cNvPr>
          <p:cNvSpPr>
            <a:spLocks noGrp="1"/>
          </p:cNvSpPr>
          <p:nvPr>
            <p:ph type="title"/>
          </p:nvPr>
        </p:nvSpPr>
        <p:spPr/>
        <p:txBody>
          <a:bodyPr/>
          <a:lstStyle/>
          <a:p>
            <a:r>
              <a:rPr lang="en-US" dirty="0"/>
              <a:t>Auditor’s complaint</a:t>
            </a:r>
          </a:p>
        </p:txBody>
      </p:sp>
      <p:sp>
        <p:nvSpPr>
          <p:cNvPr id="3" name="Content Placeholder 2">
            <a:extLst>
              <a:ext uri="{FF2B5EF4-FFF2-40B4-BE49-F238E27FC236}">
                <a16:creationId xmlns:a16="http://schemas.microsoft.com/office/drawing/2014/main" id="{890D4B02-E946-9DA0-648D-9EB3C67B460A}"/>
              </a:ext>
            </a:extLst>
          </p:cNvPr>
          <p:cNvSpPr>
            <a:spLocks noGrp="1"/>
          </p:cNvSpPr>
          <p:nvPr>
            <p:ph idx="1"/>
          </p:nvPr>
        </p:nvSpPr>
        <p:spPr/>
        <p:txBody>
          <a:bodyPr>
            <a:normAutofit/>
          </a:bodyPr>
          <a:lstStyle/>
          <a:p>
            <a:r>
              <a:rPr lang="en-US" sz="3200" dirty="0"/>
              <a:t>“… no exchange funds were used for the purchase [of two-and-a-half RPs] and Madison Exchange as QI was not involved in any payments for the purchase price.”</a:t>
            </a:r>
          </a:p>
          <a:p>
            <a:pPr marL="457200" indent="-457200">
              <a:buFont typeface="Arial" panose="020B0604020202020204" pitchFamily="34" charset="0"/>
              <a:buChar char="•"/>
            </a:pPr>
            <a:r>
              <a:rPr lang="en-US" sz="3200" dirty="0"/>
              <a:t>There simply is no requirement that exchange funds need to be used in order to acquire replacement property in a deferred exchange.  The (g)(4) Reg. provides the requirements for a forward exchange:</a:t>
            </a:r>
          </a:p>
        </p:txBody>
      </p:sp>
    </p:spTree>
    <p:extLst>
      <p:ext uri="{BB962C8B-B14F-4D97-AF65-F5344CB8AC3E}">
        <p14:creationId xmlns:p14="http://schemas.microsoft.com/office/powerpoint/2010/main" val="155633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DBAC-9C44-25F0-A9CE-CFDCD1E300DF}"/>
              </a:ext>
            </a:extLst>
          </p:cNvPr>
          <p:cNvSpPr>
            <a:spLocks noGrp="1"/>
          </p:cNvSpPr>
          <p:nvPr>
            <p:ph type="title"/>
          </p:nvPr>
        </p:nvSpPr>
        <p:spPr/>
        <p:txBody>
          <a:bodyPr/>
          <a:lstStyle/>
          <a:p>
            <a:r>
              <a:rPr lang="en-US" dirty="0"/>
              <a:t>1.1031(k)-1(g)(4)</a:t>
            </a:r>
          </a:p>
        </p:txBody>
      </p:sp>
      <p:sp>
        <p:nvSpPr>
          <p:cNvPr id="3" name="Content Placeholder 2">
            <a:extLst>
              <a:ext uri="{FF2B5EF4-FFF2-40B4-BE49-F238E27FC236}">
                <a16:creationId xmlns:a16="http://schemas.microsoft.com/office/drawing/2014/main" id="{8EEE13FF-C564-9F1C-BAEE-C125954050AA}"/>
              </a:ext>
            </a:extLst>
          </p:cNvPr>
          <p:cNvSpPr>
            <a:spLocks noGrp="1"/>
          </p:cNvSpPr>
          <p:nvPr>
            <p:ph idx="1"/>
          </p:nvPr>
        </p:nvSpPr>
        <p:spPr/>
        <p:txBody>
          <a:bodyPr/>
          <a:lstStyle/>
          <a:p>
            <a:pPr>
              <a:lnSpc>
                <a:spcPct val="100000"/>
              </a:lnSpc>
              <a:spcAft>
                <a:spcPts val="1200"/>
              </a:spcAft>
            </a:pPr>
            <a:r>
              <a:rPr lang="en-US" dirty="0"/>
              <a:t>(iv) Regardless of whether an intermediary acquires and transfers property under general tax principles, solely for purposes of paragraph (g)(4)(iii)(B) of this section— ….</a:t>
            </a:r>
          </a:p>
          <a:p>
            <a:pPr lvl="1">
              <a:lnSpc>
                <a:spcPct val="100000"/>
              </a:lnSpc>
              <a:spcAft>
                <a:spcPts val="1200"/>
              </a:spcAft>
            </a:pPr>
            <a:r>
              <a:rPr lang="en-US" dirty="0"/>
              <a:t>(C) An intermediary is treated as acquiring and transferring replacement property if the intermediary (either on its own behalf or as the agent of any party to the transaction) </a:t>
            </a:r>
            <a:r>
              <a:rPr lang="en-US" u="sng" dirty="0"/>
              <a:t>enters into an agreement </a:t>
            </a:r>
            <a:r>
              <a:rPr lang="en-US" dirty="0"/>
              <a:t>with the owner of the replacement property for the transfer of that property and, </a:t>
            </a:r>
            <a:r>
              <a:rPr lang="en-US" u="sng" dirty="0"/>
              <a:t>pursuant to that agreement</a:t>
            </a:r>
            <a:r>
              <a:rPr lang="en-US" dirty="0"/>
              <a:t>, the replacement </a:t>
            </a:r>
            <a:r>
              <a:rPr lang="en-US" u="sng" dirty="0"/>
              <a:t>property is transferred to the taxpayer</a:t>
            </a:r>
            <a:r>
              <a:rPr lang="en-US" dirty="0"/>
              <a:t>.</a:t>
            </a:r>
          </a:p>
          <a:p>
            <a:endParaRPr lang="en-US" dirty="0"/>
          </a:p>
        </p:txBody>
      </p:sp>
    </p:spTree>
    <p:extLst>
      <p:ext uri="{BB962C8B-B14F-4D97-AF65-F5344CB8AC3E}">
        <p14:creationId xmlns:p14="http://schemas.microsoft.com/office/powerpoint/2010/main" val="480875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DBAC-9C44-25F0-A9CE-CFDCD1E300DF}"/>
              </a:ext>
            </a:extLst>
          </p:cNvPr>
          <p:cNvSpPr>
            <a:spLocks noGrp="1"/>
          </p:cNvSpPr>
          <p:nvPr>
            <p:ph type="title"/>
          </p:nvPr>
        </p:nvSpPr>
        <p:spPr/>
        <p:txBody>
          <a:bodyPr/>
          <a:lstStyle/>
          <a:p>
            <a:r>
              <a:rPr lang="en-US" dirty="0"/>
              <a:t>1.1031(k)-1(g)(4)</a:t>
            </a:r>
          </a:p>
        </p:txBody>
      </p:sp>
      <p:sp>
        <p:nvSpPr>
          <p:cNvPr id="3" name="Content Placeholder 2">
            <a:extLst>
              <a:ext uri="{FF2B5EF4-FFF2-40B4-BE49-F238E27FC236}">
                <a16:creationId xmlns:a16="http://schemas.microsoft.com/office/drawing/2014/main" id="{8EEE13FF-C564-9F1C-BAEE-C125954050AA}"/>
              </a:ext>
            </a:extLst>
          </p:cNvPr>
          <p:cNvSpPr>
            <a:spLocks noGrp="1"/>
          </p:cNvSpPr>
          <p:nvPr>
            <p:ph idx="1"/>
          </p:nvPr>
        </p:nvSpPr>
        <p:spPr>
          <a:xfrm>
            <a:off x="838200" y="1610140"/>
            <a:ext cx="10515600" cy="4999382"/>
          </a:xfrm>
        </p:spPr>
        <p:txBody>
          <a:bodyPr>
            <a:normAutofit lnSpcReduction="10000"/>
          </a:bodyPr>
          <a:lstStyle/>
          <a:p>
            <a:r>
              <a:rPr lang="en-US" dirty="0"/>
              <a:t>(v) Solely for purposes of paragraphs (g)(4)(iii) and (g)(4)(iv) of this section, an intermediary is treated as entering into an agreement if the </a:t>
            </a:r>
            <a:r>
              <a:rPr lang="en-US" u="sng" dirty="0"/>
              <a:t>rights</a:t>
            </a:r>
            <a:r>
              <a:rPr lang="en-US" dirty="0"/>
              <a:t> of a party to the agreement are </a:t>
            </a:r>
            <a:r>
              <a:rPr lang="en-US" u="sng" dirty="0"/>
              <a:t>assigned</a:t>
            </a:r>
            <a:r>
              <a:rPr lang="en-US" dirty="0"/>
              <a:t> to the intermediary and </a:t>
            </a:r>
            <a:r>
              <a:rPr lang="en-US" u="sng" dirty="0"/>
              <a:t>all parties to that agreement are notified</a:t>
            </a:r>
            <a:r>
              <a:rPr lang="en-US" dirty="0"/>
              <a:t> in writing of the assignment on or before the date of the relevant transfer of property. For </a:t>
            </a:r>
            <a:r>
              <a:rPr lang="en-US" u="sng" dirty="0"/>
              <a:t>example</a:t>
            </a:r>
            <a:r>
              <a:rPr lang="en-US" dirty="0"/>
              <a:t>, if a </a:t>
            </a:r>
            <a:r>
              <a:rPr lang="en-US" u="sng" dirty="0"/>
              <a:t>taxpayer enters into an agreement</a:t>
            </a:r>
            <a:r>
              <a:rPr lang="en-US" dirty="0"/>
              <a:t> for the transfer of relinquished property and thereafter </a:t>
            </a:r>
            <a:r>
              <a:rPr lang="en-US" u="sng" dirty="0"/>
              <a:t>assigns its rights</a:t>
            </a:r>
            <a:r>
              <a:rPr lang="en-US" dirty="0"/>
              <a:t> in that agreement to an intermediary and all parties to that agreement are </a:t>
            </a:r>
            <a:r>
              <a:rPr lang="en-US" u="sng" dirty="0"/>
              <a:t>notified in writing</a:t>
            </a:r>
            <a:r>
              <a:rPr lang="en-US" dirty="0"/>
              <a:t> of the assignment on or before the date of the transfer of the relinquished property, the intermediary is treated as entering into that agreement. If the relinquished property is </a:t>
            </a:r>
            <a:r>
              <a:rPr lang="en-US" u="sng" dirty="0"/>
              <a:t>transferred pursuant</a:t>
            </a:r>
            <a:r>
              <a:rPr lang="en-US" dirty="0"/>
              <a:t> to that agreement, the </a:t>
            </a:r>
            <a:r>
              <a:rPr lang="en-US" u="sng" dirty="0"/>
              <a:t>intermediary is treated as having acquired and transferred the relinquished property</a:t>
            </a:r>
            <a:r>
              <a:rPr lang="en-US" dirty="0"/>
              <a:t>.</a:t>
            </a:r>
          </a:p>
        </p:txBody>
      </p:sp>
    </p:spTree>
    <p:extLst>
      <p:ext uri="{BB962C8B-B14F-4D97-AF65-F5344CB8AC3E}">
        <p14:creationId xmlns:p14="http://schemas.microsoft.com/office/powerpoint/2010/main" val="420449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2F9B-8B2B-B574-E69C-8BC7611FBB7B}"/>
              </a:ext>
            </a:extLst>
          </p:cNvPr>
          <p:cNvSpPr>
            <a:spLocks noGrp="1"/>
          </p:cNvSpPr>
          <p:nvPr>
            <p:ph type="title"/>
          </p:nvPr>
        </p:nvSpPr>
        <p:spPr/>
        <p:txBody>
          <a:bodyPr/>
          <a:lstStyle/>
          <a:p>
            <a:r>
              <a:rPr lang="en-US" dirty="0">
                <a:solidFill>
                  <a:srgbClr val="FFCCCC"/>
                </a:solidFill>
              </a:rPr>
              <a:t>New York State Audit #1 – The Facts</a:t>
            </a:r>
          </a:p>
        </p:txBody>
      </p:sp>
      <p:sp>
        <p:nvSpPr>
          <p:cNvPr id="3" name="Content Placeholder 2">
            <a:extLst>
              <a:ext uri="{FF2B5EF4-FFF2-40B4-BE49-F238E27FC236}">
                <a16:creationId xmlns:a16="http://schemas.microsoft.com/office/drawing/2014/main" id="{F51EAE06-385E-464E-812C-2EA086723D8D}"/>
              </a:ext>
            </a:extLst>
          </p:cNvPr>
          <p:cNvSpPr>
            <a:spLocks noGrp="1"/>
          </p:cNvSpPr>
          <p:nvPr>
            <p:ph idx="1"/>
          </p:nvPr>
        </p:nvSpPr>
        <p:spPr>
          <a:xfrm>
            <a:off x="838200" y="1690688"/>
            <a:ext cx="10515600" cy="4486275"/>
          </a:xfrm>
        </p:spPr>
        <p:txBody>
          <a:bodyPr>
            <a:normAutofit lnSpcReduction="10000"/>
          </a:bodyPr>
          <a:lstStyle/>
          <a:p>
            <a:pPr marL="457200" indent="-457200">
              <a:buClr>
                <a:schemeClr val="accent4">
                  <a:lumMod val="20000"/>
                  <a:lumOff val="80000"/>
                </a:schemeClr>
              </a:buClr>
              <a:buFont typeface="Arial" panose="020B0604020202020204" pitchFamily="34" charset="0"/>
              <a:buChar char="•"/>
            </a:pPr>
            <a:r>
              <a:rPr lang="en-US" dirty="0"/>
              <a:t>Reverse Exchange Hold RP</a:t>
            </a:r>
          </a:p>
          <a:p>
            <a:pPr marL="457200" indent="-457200">
              <a:buClr>
                <a:schemeClr val="accent4">
                  <a:lumMod val="20000"/>
                  <a:lumOff val="80000"/>
                </a:schemeClr>
              </a:buClr>
              <a:buFont typeface="Arial" panose="020B0604020202020204" pitchFamily="34" charset="0"/>
              <a:buChar char="•"/>
            </a:pPr>
            <a:r>
              <a:rPr lang="en-US" dirty="0"/>
              <a:t>On day 0, taxpayer acquired a 65% TIC interest in a fourteen-property portfolio parked with an EAT</a:t>
            </a:r>
          </a:p>
          <a:p>
            <a:pPr marL="457200" indent="-457200">
              <a:buClr>
                <a:schemeClr val="accent4">
                  <a:lumMod val="20000"/>
                  <a:lumOff val="80000"/>
                </a:schemeClr>
              </a:buClr>
              <a:buFont typeface="Arial" panose="020B0604020202020204" pitchFamily="34" charset="0"/>
              <a:buChar char="•"/>
            </a:pPr>
            <a:r>
              <a:rPr lang="en-US" dirty="0"/>
              <a:t>Each property held by a separate SPE/DRE/LLC Titleholder</a:t>
            </a:r>
          </a:p>
          <a:p>
            <a:pPr marL="457200" indent="-457200">
              <a:buClr>
                <a:schemeClr val="accent4">
                  <a:lumMod val="20000"/>
                  <a:lumOff val="80000"/>
                </a:schemeClr>
              </a:buClr>
              <a:buFont typeface="Arial" panose="020B0604020202020204" pitchFamily="34" charset="0"/>
              <a:buChar char="•"/>
            </a:pPr>
            <a:r>
              <a:rPr lang="en-US" dirty="0"/>
              <a:t>All Titleholders held by a single SPE/DRE/LLC Holdco solely owned by Madison EAT, L.L.C. acting as Taxpayer’s EAT pursuant to a QEAA</a:t>
            </a:r>
          </a:p>
          <a:p>
            <a:pPr marL="457200" indent="-457200">
              <a:buClr>
                <a:schemeClr val="accent4">
                  <a:lumMod val="20000"/>
                  <a:lumOff val="80000"/>
                </a:schemeClr>
              </a:buClr>
              <a:buFont typeface="Arial" panose="020B0604020202020204" pitchFamily="34" charset="0"/>
              <a:buChar char="•"/>
            </a:pPr>
            <a:r>
              <a:rPr lang="en-US" dirty="0"/>
              <a:t>On day 40, Taxpayer identified a single RQ</a:t>
            </a:r>
          </a:p>
          <a:p>
            <a:pPr marL="457200" indent="-457200">
              <a:buClr>
                <a:schemeClr val="accent4">
                  <a:lumMod val="20000"/>
                  <a:lumOff val="80000"/>
                </a:schemeClr>
              </a:buClr>
              <a:buFont typeface="Arial" panose="020B0604020202020204" pitchFamily="34" charset="0"/>
              <a:buChar char="•"/>
            </a:pPr>
            <a:r>
              <a:rPr lang="en-US" dirty="0"/>
              <a:t>RQ was sold on day 146</a:t>
            </a:r>
          </a:p>
          <a:p>
            <a:pPr marL="457200" indent="-457200">
              <a:buClr>
                <a:schemeClr val="accent4">
                  <a:lumMod val="20000"/>
                  <a:lumOff val="80000"/>
                </a:schemeClr>
              </a:buClr>
              <a:buFont typeface="Arial" panose="020B0604020202020204" pitchFamily="34" charset="0"/>
              <a:buChar char="•"/>
            </a:pPr>
            <a:r>
              <a:rPr lang="en-US" dirty="0"/>
              <a:t>Also on day 146, Holdco was transferred to Taxpayer and exchange loan was settled</a:t>
            </a:r>
          </a:p>
        </p:txBody>
      </p:sp>
    </p:spTree>
    <p:extLst>
      <p:ext uri="{BB962C8B-B14F-4D97-AF65-F5344CB8AC3E}">
        <p14:creationId xmlns:p14="http://schemas.microsoft.com/office/powerpoint/2010/main" val="3984265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CE5E8-7ADE-CE3D-29BD-14C3A2C87451}"/>
              </a:ext>
            </a:extLst>
          </p:cNvPr>
          <p:cNvSpPr>
            <a:spLocks noGrp="1"/>
          </p:cNvSpPr>
          <p:nvPr>
            <p:ph type="title"/>
          </p:nvPr>
        </p:nvSpPr>
        <p:spPr/>
        <p:txBody>
          <a:bodyPr/>
          <a:lstStyle/>
          <a:p>
            <a:r>
              <a:rPr lang="en-US" dirty="0"/>
              <a:t>Treatment of out-of-pocket cash</a:t>
            </a:r>
          </a:p>
        </p:txBody>
      </p:sp>
      <p:sp>
        <p:nvSpPr>
          <p:cNvPr id="3" name="Content Placeholder 2">
            <a:extLst>
              <a:ext uri="{FF2B5EF4-FFF2-40B4-BE49-F238E27FC236}">
                <a16:creationId xmlns:a16="http://schemas.microsoft.com/office/drawing/2014/main" id="{7947C565-3CDC-C683-09BE-41D7320CF01E}"/>
              </a:ext>
            </a:extLst>
          </p:cNvPr>
          <p:cNvSpPr>
            <a:spLocks noGrp="1"/>
          </p:cNvSpPr>
          <p:nvPr>
            <p:ph idx="1"/>
          </p:nvPr>
        </p:nvSpPr>
        <p:spPr/>
        <p:txBody>
          <a:bodyPr>
            <a:normAutofit/>
          </a:bodyPr>
          <a:lstStyle/>
          <a:p>
            <a:pPr marL="457200" indent="-457200">
              <a:buFont typeface="Arial" panose="020B0604020202020204" pitchFamily="34" charset="0"/>
              <a:buChar char="•"/>
            </a:pPr>
            <a:r>
              <a:rPr lang="en-US" sz="3200" dirty="0"/>
              <a:t>In short, there is no requirement, whatsoever, that the purchase price needs to be paid with exchange funds held by the QI or that the QI needs to participate in any payment of the purchase price</a:t>
            </a:r>
          </a:p>
          <a:p>
            <a:pPr marL="457200" indent="-457200">
              <a:buFont typeface="Arial" panose="020B0604020202020204" pitchFamily="34" charset="0"/>
              <a:buChar char="•"/>
            </a:pPr>
            <a:r>
              <a:rPr lang="en-US" sz="3200" dirty="0"/>
              <a:t>Silence of the regulation is dispositive</a:t>
            </a:r>
          </a:p>
        </p:txBody>
      </p:sp>
    </p:spTree>
    <p:extLst>
      <p:ext uri="{BB962C8B-B14F-4D97-AF65-F5344CB8AC3E}">
        <p14:creationId xmlns:p14="http://schemas.microsoft.com/office/powerpoint/2010/main" val="2394471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5C1B-9004-33A9-D07C-0AFBDB062D73}"/>
              </a:ext>
            </a:extLst>
          </p:cNvPr>
          <p:cNvSpPr>
            <a:spLocks noGrp="1"/>
          </p:cNvSpPr>
          <p:nvPr>
            <p:ph type="title"/>
          </p:nvPr>
        </p:nvSpPr>
        <p:spPr/>
        <p:txBody>
          <a:bodyPr/>
          <a:lstStyle/>
          <a:p>
            <a:r>
              <a:rPr lang="en-US" dirty="0"/>
              <a:t>But the auditor had “proofs” – Proof #1</a:t>
            </a:r>
          </a:p>
        </p:txBody>
      </p:sp>
      <p:sp>
        <p:nvSpPr>
          <p:cNvPr id="3" name="Content Placeholder 2">
            <a:extLst>
              <a:ext uri="{FF2B5EF4-FFF2-40B4-BE49-F238E27FC236}">
                <a16:creationId xmlns:a16="http://schemas.microsoft.com/office/drawing/2014/main" id="{E6AD5EED-9A95-0F41-B63F-CE8C53B377E3}"/>
              </a:ext>
            </a:extLst>
          </p:cNvPr>
          <p:cNvSpPr>
            <a:spLocks noGrp="1"/>
          </p:cNvSpPr>
          <p:nvPr>
            <p:ph idx="1"/>
          </p:nvPr>
        </p:nvSpPr>
        <p:spPr>
          <a:xfrm>
            <a:off x="838200" y="1510748"/>
            <a:ext cx="10515600" cy="4890052"/>
          </a:xfrm>
        </p:spPr>
        <p:txBody>
          <a:bodyPr>
            <a:normAutofit lnSpcReduction="10000"/>
          </a:bodyPr>
          <a:lstStyle/>
          <a:p>
            <a:r>
              <a:rPr lang="en-US" dirty="0"/>
              <a:t>“Please review TR § 1.1031(k)-1 (j)(3) examples, which states, in part under facts assumed, ‘To the extent the fair market value of the replacement property transferred to B is greater or less than the fair market value of real property X, </a:t>
            </a:r>
            <a:r>
              <a:rPr lang="en-US" u="sng" dirty="0"/>
              <a:t>either B or C, as applicable, will make up the difference by paying cash to the other party</a:t>
            </a:r>
            <a:r>
              <a:rPr lang="en-US" dirty="0"/>
              <a:t> after the date the replacement property is received.”</a:t>
            </a:r>
          </a:p>
          <a:p>
            <a:r>
              <a:rPr lang="en-US" dirty="0"/>
              <a:t>“Example 2 shows that B (exchanger) and C (intermediary) enter into an exchange agreement. The purchase price of the replacement property was $100,000 and C only held $90,000 of the proceeds, the example states ‘On September 4, 1991, </a:t>
            </a:r>
            <a:r>
              <a:rPr lang="en-US" u="sng" dirty="0"/>
              <a:t>C purchases real property S for $100,000 and transfers real property S to B. On the same day, B transfers $10,000 to C.’</a:t>
            </a:r>
            <a:r>
              <a:rPr lang="en-US" dirty="0"/>
              <a:t>” </a:t>
            </a:r>
          </a:p>
          <a:p>
            <a:r>
              <a:rPr lang="en-US" dirty="0"/>
              <a:t>[Emphasis is from the Audit Letter.]</a:t>
            </a:r>
          </a:p>
          <a:p>
            <a:endParaRPr lang="en-US" dirty="0"/>
          </a:p>
        </p:txBody>
      </p:sp>
    </p:spTree>
    <p:extLst>
      <p:ext uri="{BB962C8B-B14F-4D97-AF65-F5344CB8AC3E}">
        <p14:creationId xmlns:p14="http://schemas.microsoft.com/office/powerpoint/2010/main" val="305174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CBAFB-7ABE-8EFF-D867-700D1994DBBF}"/>
              </a:ext>
            </a:extLst>
          </p:cNvPr>
          <p:cNvSpPr>
            <a:spLocks noGrp="1"/>
          </p:cNvSpPr>
          <p:nvPr>
            <p:ph type="title"/>
          </p:nvPr>
        </p:nvSpPr>
        <p:spPr/>
        <p:txBody>
          <a:bodyPr/>
          <a:lstStyle/>
          <a:p>
            <a:r>
              <a:rPr lang="en-US" dirty="0"/>
              <a:t>Response to Proof #1:</a:t>
            </a:r>
          </a:p>
        </p:txBody>
      </p:sp>
      <p:sp>
        <p:nvSpPr>
          <p:cNvPr id="3" name="Content Placeholder 2">
            <a:extLst>
              <a:ext uri="{FF2B5EF4-FFF2-40B4-BE49-F238E27FC236}">
                <a16:creationId xmlns:a16="http://schemas.microsoft.com/office/drawing/2014/main" id="{114048BF-CCF1-A950-C6A3-0E507D6F9F78}"/>
              </a:ext>
            </a:extLst>
          </p:cNvPr>
          <p:cNvSpPr>
            <a:spLocks noGrp="1"/>
          </p:cNvSpPr>
          <p:nvPr>
            <p:ph idx="1"/>
          </p:nvPr>
        </p:nvSpPr>
        <p:spPr>
          <a:xfrm>
            <a:off x="838200" y="1572208"/>
            <a:ext cx="10515600" cy="4865913"/>
          </a:xfrm>
        </p:spPr>
        <p:txBody>
          <a:bodyPr>
            <a:normAutofit/>
          </a:bodyPr>
          <a:lstStyle/>
          <a:p>
            <a:pPr marL="457200" indent="-457200">
              <a:buFont typeface="Arial" panose="020B0604020202020204" pitchFamily="34" charset="0"/>
              <a:buChar char="•"/>
            </a:pPr>
            <a:r>
              <a:rPr lang="en-US" dirty="0"/>
              <a:t>Subsection (j) is captioned “Determination of gain or loss recognized and the basis of property received in a deferred exchange.”  Its purpose is not to prescribe rules that must be followed for a valid exchange.</a:t>
            </a:r>
          </a:p>
          <a:p>
            <a:pPr marL="457200" indent="-457200">
              <a:buFont typeface="Arial" panose="020B0604020202020204" pitchFamily="34" charset="0"/>
              <a:buChar char="•"/>
            </a:pPr>
            <a:r>
              <a:rPr lang="en-US" dirty="0"/>
              <a:t>Example 2 is dealing with a non-safe harbor exchange, as we can see because the exchange was not invalidated when C transferred $10k to B while the exchange was pending.  It merely triggered boot.  (g)(6) regulation did not apply.</a:t>
            </a:r>
          </a:p>
          <a:p>
            <a:pPr marL="457200" indent="-457200">
              <a:buFont typeface="Arial" panose="020B0604020202020204" pitchFamily="34" charset="0"/>
              <a:buChar char="•"/>
            </a:pPr>
            <a:r>
              <a:rPr lang="en-US" dirty="0"/>
              <a:t>Whether or not B could have directly paid for RP is not clear from this example, and does not create any inference in a safe harbor QI exchange where QI can act as taxpayer’s agent for certain purposes.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40342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CBAFB-7ABE-8EFF-D867-700D1994DBBF}"/>
              </a:ext>
            </a:extLst>
          </p:cNvPr>
          <p:cNvSpPr>
            <a:spLocks noGrp="1"/>
          </p:cNvSpPr>
          <p:nvPr>
            <p:ph type="title"/>
          </p:nvPr>
        </p:nvSpPr>
        <p:spPr/>
        <p:txBody>
          <a:bodyPr/>
          <a:lstStyle/>
          <a:p>
            <a:r>
              <a:rPr lang="en-US" dirty="0"/>
              <a:t>Response to Proof #1:</a:t>
            </a:r>
          </a:p>
        </p:txBody>
      </p:sp>
      <p:sp>
        <p:nvSpPr>
          <p:cNvPr id="3" name="Content Placeholder 2">
            <a:extLst>
              <a:ext uri="{FF2B5EF4-FFF2-40B4-BE49-F238E27FC236}">
                <a16:creationId xmlns:a16="http://schemas.microsoft.com/office/drawing/2014/main" id="{114048BF-CCF1-A950-C6A3-0E507D6F9F78}"/>
              </a:ext>
            </a:extLst>
          </p:cNvPr>
          <p:cNvSpPr>
            <a:spLocks noGrp="1"/>
          </p:cNvSpPr>
          <p:nvPr>
            <p:ph idx="1"/>
          </p:nvPr>
        </p:nvSpPr>
        <p:spPr/>
        <p:txBody>
          <a:bodyPr/>
          <a:lstStyle/>
          <a:p>
            <a:r>
              <a:rPr lang="en-US" dirty="0"/>
              <a:t>In </a:t>
            </a:r>
            <a:r>
              <a:rPr lang="en-US" i="1" dirty="0"/>
              <a:t>Biggs v CIR, 632 F. 2d 1171 </a:t>
            </a:r>
            <a:r>
              <a:rPr lang="en-US" dirty="0"/>
              <a:t>(USCA Fifth Cir., 1980), Biggs exchanged with Powell.  </a:t>
            </a:r>
          </a:p>
          <a:p>
            <a:pPr marL="457200" indent="-457200">
              <a:buFont typeface="Arial" panose="020B0604020202020204" pitchFamily="34" charset="0"/>
              <a:buChar char="•"/>
            </a:pPr>
            <a:r>
              <a:rPr lang="en-US" dirty="0"/>
              <a:t>Biggs was willing to exchange only if a portion of the transaction was structured as an exchange</a:t>
            </a:r>
          </a:p>
          <a:p>
            <a:pPr marL="457200" indent="-457200">
              <a:buFont typeface="Arial" panose="020B0604020202020204" pitchFamily="34" charset="0"/>
              <a:buChar char="•"/>
            </a:pPr>
            <a:r>
              <a:rPr lang="en-US" dirty="0"/>
              <a:t>Memorandum of intent</a:t>
            </a:r>
          </a:p>
          <a:p>
            <a:pPr marL="457200" indent="-457200">
              <a:buFont typeface="Arial" panose="020B0604020202020204" pitchFamily="34" charset="0"/>
              <a:buChar char="•"/>
            </a:pPr>
            <a:r>
              <a:rPr lang="en-US" dirty="0"/>
              <a:t>Before formal contract, Biggs found four parcels</a:t>
            </a:r>
          </a:p>
          <a:p>
            <a:pPr marL="457200" indent="-457200">
              <a:buFont typeface="Arial" panose="020B0604020202020204" pitchFamily="34" charset="0"/>
              <a:buChar char="•"/>
            </a:pPr>
            <a:r>
              <a:rPr lang="en-US" i="1" u="sng" dirty="0"/>
              <a:t>Biggs</a:t>
            </a:r>
            <a:r>
              <a:rPr lang="en-US" dirty="0"/>
              <a:t> entered in K to acquire the 4 RPs </a:t>
            </a:r>
            <a:r>
              <a:rPr lang="en-US" i="1" u="sng" dirty="0"/>
              <a:t>and paid $13,900 down </a:t>
            </a:r>
            <a:r>
              <a:rPr lang="en-US" dirty="0"/>
              <a:t>directly to sellers.</a:t>
            </a:r>
          </a:p>
          <a:p>
            <a:pPr marL="457200" indent="-457200">
              <a:buFont typeface="Arial" panose="020B0604020202020204" pitchFamily="34" charset="0"/>
              <a:buChar char="•"/>
            </a:pPr>
            <a:r>
              <a:rPr lang="en-US" dirty="0"/>
              <a:t>Powell was unwilling to take actual title to the 4 RPs.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116994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CBAFB-7ABE-8EFF-D867-700D1994DBBF}"/>
              </a:ext>
            </a:extLst>
          </p:cNvPr>
          <p:cNvSpPr>
            <a:spLocks noGrp="1"/>
          </p:cNvSpPr>
          <p:nvPr>
            <p:ph type="title"/>
          </p:nvPr>
        </p:nvSpPr>
        <p:spPr/>
        <p:txBody>
          <a:bodyPr/>
          <a:lstStyle/>
          <a:p>
            <a:r>
              <a:rPr lang="en-US" dirty="0"/>
              <a:t>Response to Proof #1:</a:t>
            </a:r>
          </a:p>
        </p:txBody>
      </p:sp>
      <p:sp>
        <p:nvSpPr>
          <p:cNvPr id="3" name="Content Placeholder 2">
            <a:extLst>
              <a:ext uri="{FF2B5EF4-FFF2-40B4-BE49-F238E27FC236}">
                <a16:creationId xmlns:a16="http://schemas.microsoft.com/office/drawing/2014/main" id="{114048BF-CCF1-A950-C6A3-0E507D6F9F78}"/>
              </a:ext>
            </a:extLst>
          </p:cNvPr>
          <p:cNvSpPr>
            <a:spLocks noGrp="1"/>
          </p:cNvSpPr>
          <p:nvPr>
            <p:ph idx="1"/>
          </p:nvPr>
        </p:nvSpPr>
        <p:spPr/>
        <p:txBody>
          <a:bodyPr/>
          <a:lstStyle/>
          <a:p>
            <a:pPr marL="457200" indent="-457200">
              <a:buFont typeface="Arial" panose="020B0604020202020204" pitchFamily="34" charset="0"/>
              <a:buChar char="•"/>
            </a:pPr>
            <a:r>
              <a:rPr lang="en-US" dirty="0"/>
              <a:t>Biggs had the 4 RPs transferred to Shore Title Co.</a:t>
            </a:r>
          </a:p>
          <a:p>
            <a:pPr marL="457200" indent="-457200">
              <a:buFont typeface="Arial" panose="020B0604020202020204" pitchFamily="34" charset="0"/>
              <a:buChar char="•"/>
            </a:pPr>
            <a:r>
              <a:rPr lang="en-US" u="sng" dirty="0"/>
              <a:t>Biggs</a:t>
            </a:r>
            <a:r>
              <a:rPr lang="en-US" dirty="0"/>
              <a:t>, and </a:t>
            </a:r>
            <a:r>
              <a:rPr lang="en-US" u="sng" dirty="0"/>
              <a:t>not</a:t>
            </a:r>
            <a:r>
              <a:rPr lang="en-US" dirty="0"/>
              <a:t> Powell, lent Shore funds to acquire the 4 RPs</a:t>
            </a:r>
          </a:p>
          <a:p>
            <a:pPr marL="457200" indent="-457200">
              <a:buFont typeface="Arial" panose="020B0604020202020204" pitchFamily="34" charset="0"/>
              <a:buChar char="•"/>
            </a:pPr>
            <a:r>
              <a:rPr lang="en-US" dirty="0"/>
              <a:t>Shore entered into an agreement with Powell to transfer the 4 RPs to Powell or his assigns</a:t>
            </a:r>
          </a:p>
          <a:p>
            <a:pPr marL="457200" indent="-457200">
              <a:buFont typeface="Arial" panose="020B0604020202020204" pitchFamily="34" charset="0"/>
              <a:buChar char="•"/>
            </a:pPr>
            <a:r>
              <a:rPr lang="en-US" dirty="0"/>
              <a:t>Biggs and Powell then entered into an agreement to transfer RQs to Powell with a portion of the consideration being paid by transfer to Biggs of the 4 RPs.</a:t>
            </a:r>
          </a:p>
          <a:p>
            <a:pPr marL="457200" indent="-457200">
              <a:buFont typeface="Arial" panose="020B0604020202020204" pitchFamily="34" charset="0"/>
              <a:buChar char="•"/>
            </a:pPr>
            <a:r>
              <a:rPr lang="en-US" dirty="0"/>
              <a:t>Biggs was responsible for costs to acquire 4 RPs from Shore </a:t>
            </a:r>
          </a:p>
          <a:p>
            <a:pPr marL="457200" indent="-457200">
              <a:buFont typeface="Arial" panose="020B0604020202020204" pitchFamily="34" charset="0"/>
              <a:buChar char="•"/>
            </a:pPr>
            <a:endParaRPr lang="en-US" u="sng"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313857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CBAFB-7ABE-8EFF-D867-700D1994DBBF}"/>
              </a:ext>
            </a:extLst>
          </p:cNvPr>
          <p:cNvSpPr>
            <a:spLocks noGrp="1"/>
          </p:cNvSpPr>
          <p:nvPr>
            <p:ph type="title"/>
          </p:nvPr>
        </p:nvSpPr>
        <p:spPr/>
        <p:txBody>
          <a:bodyPr/>
          <a:lstStyle/>
          <a:p>
            <a:r>
              <a:rPr lang="en-US" dirty="0"/>
              <a:t>Response to Proof #1:</a:t>
            </a:r>
          </a:p>
        </p:txBody>
      </p:sp>
      <p:sp>
        <p:nvSpPr>
          <p:cNvPr id="3" name="Content Placeholder 2">
            <a:extLst>
              <a:ext uri="{FF2B5EF4-FFF2-40B4-BE49-F238E27FC236}">
                <a16:creationId xmlns:a16="http://schemas.microsoft.com/office/drawing/2014/main" id="{114048BF-CCF1-A950-C6A3-0E507D6F9F78}"/>
              </a:ext>
            </a:extLst>
          </p:cNvPr>
          <p:cNvSpPr>
            <a:spLocks noGrp="1"/>
          </p:cNvSpPr>
          <p:nvPr>
            <p:ph idx="1"/>
          </p:nvPr>
        </p:nvSpPr>
        <p:spPr/>
        <p:txBody>
          <a:bodyPr/>
          <a:lstStyle/>
          <a:p>
            <a:r>
              <a:rPr lang="en-US" sz="3200" dirty="0"/>
              <a:t>Despite</a:t>
            </a:r>
          </a:p>
          <a:p>
            <a:pPr marL="457200" indent="-457200">
              <a:buFont typeface="Arial" panose="020B0604020202020204" pitchFamily="34" charset="0"/>
              <a:buChar char="•"/>
            </a:pPr>
            <a:r>
              <a:rPr lang="en-US" sz="3200" dirty="0"/>
              <a:t>Complications of the transaction</a:t>
            </a:r>
          </a:p>
          <a:p>
            <a:pPr marL="457200" indent="-457200">
              <a:buFont typeface="Arial" panose="020B0604020202020204" pitchFamily="34" charset="0"/>
              <a:buChar char="•"/>
            </a:pPr>
            <a:r>
              <a:rPr lang="en-US" sz="3200" dirty="0"/>
              <a:t>Powell never having held title to RPs</a:t>
            </a:r>
          </a:p>
          <a:p>
            <a:pPr marL="457200" indent="-457200">
              <a:buFont typeface="Arial" panose="020B0604020202020204" pitchFamily="34" charset="0"/>
              <a:buChar char="•"/>
            </a:pPr>
            <a:r>
              <a:rPr lang="en-US" sz="3200" dirty="0"/>
              <a:t>Challenge by the IRS that Shore was an agent of Biggs</a:t>
            </a:r>
          </a:p>
          <a:p>
            <a:pPr marL="457200" indent="-457200">
              <a:buFont typeface="Arial" panose="020B0604020202020204" pitchFamily="34" charset="0"/>
              <a:buChar char="•"/>
            </a:pPr>
            <a:r>
              <a:rPr lang="en-US" sz="3200" dirty="0"/>
              <a:t>All money came directly from </a:t>
            </a:r>
            <a:r>
              <a:rPr lang="en-US" sz="3200" dirty="0" err="1"/>
              <a:t>Bigss</a:t>
            </a:r>
            <a:endParaRPr lang="en-US" sz="3200" dirty="0"/>
          </a:p>
          <a:p>
            <a:r>
              <a:rPr lang="en-US" sz="3200" dirty="0"/>
              <a:t>Nevertheless, the transaction was approved at trial and affirmed in 5</a:t>
            </a:r>
            <a:r>
              <a:rPr lang="en-US" sz="3200" baseline="30000" dirty="0"/>
              <a:t>th</a:t>
            </a:r>
            <a:r>
              <a:rPr lang="en-US" sz="3200" dirty="0"/>
              <a:t> Circuit</a:t>
            </a:r>
            <a:endParaRPr lang="en-US" dirty="0"/>
          </a:p>
        </p:txBody>
      </p:sp>
    </p:spTree>
    <p:extLst>
      <p:ext uri="{BB962C8B-B14F-4D97-AF65-F5344CB8AC3E}">
        <p14:creationId xmlns:p14="http://schemas.microsoft.com/office/powerpoint/2010/main" val="2230654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5470E-07E8-9C3E-5A8D-ABA590C25EE4}"/>
              </a:ext>
            </a:extLst>
          </p:cNvPr>
          <p:cNvSpPr>
            <a:spLocks noGrp="1"/>
          </p:cNvSpPr>
          <p:nvPr>
            <p:ph type="title"/>
          </p:nvPr>
        </p:nvSpPr>
        <p:spPr/>
        <p:txBody>
          <a:bodyPr/>
          <a:lstStyle/>
          <a:p>
            <a:r>
              <a:rPr lang="en-US" dirty="0"/>
              <a:t>Response to Proof #1:</a:t>
            </a:r>
          </a:p>
        </p:txBody>
      </p:sp>
      <p:sp>
        <p:nvSpPr>
          <p:cNvPr id="3" name="Content Placeholder 2">
            <a:extLst>
              <a:ext uri="{FF2B5EF4-FFF2-40B4-BE49-F238E27FC236}">
                <a16:creationId xmlns:a16="http://schemas.microsoft.com/office/drawing/2014/main" id="{627C674A-D2C8-D8D2-9D98-39393F238AAC}"/>
              </a:ext>
            </a:extLst>
          </p:cNvPr>
          <p:cNvSpPr>
            <a:spLocks noGrp="1"/>
          </p:cNvSpPr>
          <p:nvPr>
            <p:ph idx="1"/>
          </p:nvPr>
        </p:nvSpPr>
        <p:spPr/>
        <p:txBody>
          <a:bodyPr/>
          <a:lstStyle/>
          <a:p>
            <a:pPr marL="457200" indent="-457200">
              <a:buFont typeface="Arial" panose="020B0604020202020204" pitchFamily="34" charset="0"/>
              <a:buChar char="•"/>
            </a:pPr>
            <a:r>
              <a:rPr lang="en-US" dirty="0"/>
              <a:t>Our exchange documents contemplated taxpayer lending funds to us for the purpose of acquiring RPs</a:t>
            </a:r>
          </a:p>
          <a:p>
            <a:pPr marL="457200" indent="-457200">
              <a:buFont typeface="Arial" panose="020B0604020202020204" pitchFamily="34" charset="0"/>
              <a:buChar char="•"/>
            </a:pPr>
            <a:r>
              <a:rPr lang="en-US" dirty="0"/>
              <a:t>Point of 1.1031(k)-1(j)(3) Example 2 is that the $10k of cash transferred by C to B while the exchange was pending cannot be made up by the subsequent reconveyance of $10k cash from B to C at the time that the RP is transferred by C to B.  Cash boot out is </a:t>
            </a:r>
            <a:r>
              <a:rPr lang="en-US" i="1" u="sng" dirty="0"/>
              <a:t>not </a:t>
            </a:r>
            <a:r>
              <a:rPr lang="en-US" dirty="0"/>
              <a:t>offset by subsequent cash boot in  This point can only be made if it was </a:t>
            </a:r>
            <a:r>
              <a:rPr lang="en-US" i="1" u="sng" dirty="0"/>
              <a:t>cash</a:t>
            </a:r>
            <a:r>
              <a:rPr lang="en-US" dirty="0"/>
              <a:t> that was transferred between the two parties.</a:t>
            </a:r>
          </a:p>
        </p:txBody>
      </p:sp>
    </p:spTree>
    <p:extLst>
      <p:ext uri="{BB962C8B-B14F-4D97-AF65-F5344CB8AC3E}">
        <p14:creationId xmlns:p14="http://schemas.microsoft.com/office/powerpoint/2010/main" val="2399913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E46A2-0E88-D0BC-3A88-16A51EDB5613}"/>
              </a:ext>
            </a:extLst>
          </p:cNvPr>
          <p:cNvSpPr>
            <a:spLocks noGrp="1"/>
          </p:cNvSpPr>
          <p:nvPr>
            <p:ph type="title"/>
          </p:nvPr>
        </p:nvSpPr>
        <p:spPr/>
        <p:txBody>
          <a:bodyPr/>
          <a:lstStyle/>
          <a:p>
            <a:r>
              <a:rPr lang="en-US" dirty="0"/>
              <a:t>Auditor’s “Proof” #2</a:t>
            </a:r>
          </a:p>
        </p:txBody>
      </p:sp>
      <p:sp>
        <p:nvSpPr>
          <p:cNvPr id="3" name="Content Placeholder 2">
            <a:extLst>
              <a:ext uri="{FF2B5EF4-FFF2-40B4-BE49-F238E27FC236}">
                <a16:creationId xmlns:a16="http://schemas.microsoft.com/office/drawing/2014/main" id="{682525DC-E852-0675-27F5-602A275CBBAF}"/>
              </a:ext>
            </a:extLst>
          </p:cNvPr>
          <p:cNvSpPr>
            <a:spLocks noGrp="1"/>
          </p:cNvSpPr>
          <p:nvPr>
            <p:ph idx="1"/>
          </p:nvPr>
        </p:nvSpPr>
        <p:spPr/>
        <p:txBody>
          <a:bodyPr>
            <a:noAutofit/>
          </a:bodyPr>
          <a:lstStyle/>
          <a:p>
            <a:r>
              <a:rPr lang="en-US" sz="3200" dirty="0"/>
              <a:t>“In </a:t>
            </a:r>
            <a:r>
              <a:rPr lang="en-US" sz="3200" i="1" dirty="0"/>
              <a:t>The Malulani Group, Limited, T.C. Memo. 2016-209</a:t>
            </a:r>
            <a:r>
              <a:rPr lang="en-US" sz="3200" dirty="0"/>
              <a:t>, under the Court's Opinion ‘A taxpayer may use a qualified intermediary to facilitate such a deferred exchange-wherein the intermediary acquires the relinquished property from the taxpayer, sells it, and uses the proceeds to acquire replacement property that it transfers to the taxpayer in exchange for the relinquished property­ without the intermediary's being treated as the taxpayer's agent or the taxpayer's being treated as in constructive receipt of the sales proceeds from the relinquished property.’”</a:t>
            </a:r>
          </a:p>
        </p:txBody>
      </p:sp>
    </p:spTree>
    <p:extLst>
      <p:ext uri="{BB962C8B-B14F-4D97-AF65-F5344CB8AC3E}">
        <p14:creationId xmlns:p14="http://schemas.microsoft.com/office/powerpoint/2010/main" val="398763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A92B-1370-8A6B-2D74-7EAB92919484}"/>
              </a:ext>
            </a:extLst>
          </p:cNvPr>
          <p:cNvSpPr>
            <a:spLocks noGrp="1"/>
          </p:cNvSpPr>
          <p:nvPr>
            <p:ph type="title"/>
          </p:nvPr>
        </p:nvSpPr>
        <p:spPr/>
        <p:txBody>
          <a:bodyPr/>
          <a:lstStyle/>
          <a:p>
            <a:r>
              <a:rPr lang="en-US" dirty="0"/>
              <a:t>Response to “Proof” #2</a:t>
            </a:r>
          </a:p>
        </p:txBody>
      </p:sp>
      <p:sp>
        <p:nvSpPr>
          <p:cNvPr id="3" name="Content Placeholder 2">
            <a:extLst>
              <a:ext uri="{FF2B5EF4-FFF2-40B4-BE49-F238E27FC236}">
                <a16:creationId xmlns:a16="http://schemas.microsoft.com/office/drawing/2014/main" id="{3A6A17D1-38AB-F481-9231-E668ADE23869}"/>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Auditor was arguing either that exchange funds and only exchange funds must be used or that funds held by QI and only funds held by QI must be used to acquire RP.</a:t>
            </a:r>
          </a:p>
          <a:p>
            <a:pPr marL="457200" indent="-457200">
              <a:buFont typeface="Arial" panose="020B0604020202020204" pitchFamily="34" charset="0"/>
              <a:buChar char="•"/>
            </a:pPr>
            <a:r>
              <a:rPr lang="en-US" dirty="0"/>
              <a:t>This is not the issue that the court was dealing with.</a:t>
            </a:r>
          </a:p>
          <a:p>
            <a:pPr marL="457200" indent="-457200">
              <a:buFont typeface="Arial" panose="020B0604020202020204" pitchFamily="34" charset="0"/>
              <a:buChar char="•"/>
            </a:pPr>
            <a:r>
              <a:rPr lang="en-US" dirty="0"/>
              <a:t>The court was making the point that even though the form of an ordinary deferred exchange had been complied with, nevertheless, the exchange failed because using NOLs was a significant purpose of the transaction</a:t>
            </a:r>
          </a:p>
          <a:p>
            <a:pPr marL="457200" indent="-457200">
              <a:buFont typeface="Arial" panose="020B0604020202020204" pitchFamily="34" charset="0"/>
              <a:buChar char="•"/>
            </a:pPr>
            <a:r>
              <a:rPr lang="en-US" dirty="0"/>
              <a:t>The facts were stated as they occurred</a:t>
            </a:r>
          </a:p>
        </p:txBody>
      </p:sp>
    </p:spTree>
    <p:extLst>
      <p:ext uri="{BB962C8B-B14F-4D97-AF65-F5344CB8AC3E}">
        <p14:creationId xmlns:p14="http://schemas.microsoft.com/office/powerpoint/2010/main" val="2961361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0612-C85C-54E8-E198-3582F234F5E6}"/>
              </a:ext>
            </a:extLst>
          </p:cNvPr>
          <p:cNvSpPr>
            <a:spLocks noGrp="1"/>
          </p:cNvSpPr>
          <p:nvPr>
            <p:ph type="title"/>
          </p:nvPr>
        </p:nvSpPr>
        <p:spPr/>
        <p:txBody>
          <a:bodyPr/>
          <a:lstStyle/>
          <a:p>
            <a:r>
              <a:rPr lang="en-US" dirty="0"/>
              <a:t>Response to “Proof” #2</a:t>
            </a:r>
          </a:p>
        </p:txBody>
      </p:sp>
      <p:sp>
        <p:nvSpPr>
          <p:cNvPr id="3" name="Content Placeholder 2">
            <a:extLst>
              <a:ext uri="{FF2B5EF4-FFF2-40B4-BE49-F238E27FC236}">
                <a16:creationId xmlns:a16="http://schemas.microsoft.com/office/drawing/2014/main" id="{D3724EEB-BE0B-D149-536E-380EF7AC0F1E}"/>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In our transaction, all exchange cash was used, in fact, to acquire appropriately </a:t>
            </a:r>
            <a:r>
              <a:rPr lang="en-US" dirty="0" err="1"/>
              <a:t>idenditified</a:t>
            </a:r>
            <a:r>
              <a:rPr lang="en-US" dirty="0"/>
              <a:t> replacement property.  Excess cash was used to replace a portion of the exchange debt.  The balance of exchange debt was replaced with new debt.</a:t>
            </a:r>
          </a:p>
          <a:p>
            <a:pPr marL="91440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296722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2F9B-8B2B-B574-E69C-8BC7611FBB7B}"/>
              </a:ext>
            </a:extLst>
          </p:cNvPr>
          <p:cNvSpPr>
            <a:spLocks noGrp="1"/>
          </p:cNvSpPr>
          <p:nvPr>
            <p:ph type="title"/>
          </p:nvPr>
        </p:nvSpPr>
        <p:spPr/>
        <p:txBody>
          <a:bodyPr/>
          <a:lstStyle/>
          <a:p>
            <a:r>
              <a:rPr lang="en-US" dirty="0"/>
              <a:t>New York State Audit #1 – </a:t>
            </a:r>
            <a:br>
              <a:rPr lang="en-US" dirty="0"/>
            </a:br>
            <a:r>
              <a:rPr lang="en-US" dirty="0"/>
              <a:t>The Issues Raised</a:t>
            </a:r>
          </a:p>
        </p:txBody>
      </p:sp>
      <p:sp>
        <p:nvSpPr>
          <p:cNvPr id="3" name="Content Placeholder 2">
            <a:extLst>
              <a:ext uri="{FF2B5EF4-FFF2-40B4-BE49-F238E27FC236}">
                <a16:creationId xmlns:a16="http://schemas.microsoft.com/office/drawing/2014/main" id="{F51EAE06-385E-464E-812C-2EA086723D8D}"/>
              </a:ext>
            </a:extLst>
          </p:cNvPr>
          <p:cNvSpPr>
            <a:spLocks noGrp="1"/>
          </p:cNvSpPr>
          <p:nvPr>
            <p:ph idx="1"/>
          </p:nvPr>
        </p:nvSpPr>
        <p:spPr>
          <a:xfrm>
            <a:off x="838200" y="1878419"/>
            <a:ext cx="10515600" cy="4298544"/>
          </a:xfrm>
        </p:spPr>
        <p:txBody>
          <a:bodyPr>
            <a:normAutofit/>
          </a:bodyPr>
          <a:lstStyle/>
          <a:p>
            <a:pPr marL="457200" indent="-457200">
              <a:buClr>
                <a:schemeClr val="accent4">
                  <a:lumMod val="20000"/>
                  <a:lumOff val="80000"/>
                </a:schemeClr>
              </a:buClr>
              <a:buFont typeface="Arial" panose="020B0604020202020204" pitchFamily="34" charset="0"/>
              <a:buChar char="•"/>
            </a:pPr>
            <a:r>
              <a:rPr lang="en-US" dirty="0"/>
              <a:t>Issue #1:  </a:t>
            </a:r>
          </a:p>
          <a:p>
            <a:pPr lvl="2">
              <a:buClr>
                <a:schemeClr val="accent4">
                  <a:lumMod val="20000"/>
                  <a:lumOff val="80000"/>
                </a:schemeClr>
              </a:buClr>
            </a:pPr>
            <a:r>
              <a:rPr lang="en-US" dirty="0"/>
              <a:t>Auditor required documentation that the FMV of the RPs did not exceed 200% of the FMV of the RQ</a:t>
            </a:r>
          </a:p>
          <a:p>
            <a:pPr marL="457200" indent="-457200">
              <a:buClr>
                <a:schemeClr val="accent4">
                  <a:lumMod val="20000"/>
                  <a:lumOff val="80000"/>
                </a:schemeClr>
              </a:buClr>
              <a:buFont typeface="Arial" panose="020B0604020202020204" pitchFamily="34" charset="0"/>
              <a:buChar char="•"/>
            </a:pPr>
            <a:r>
              <a:rPr lang="en-US" dirty="0"/>
              <a:t>Issue #2:</a:t>
            </a:r>
          </a:p>
          <a:p>
            <a:pPr lvl="2">
              <a:buClr>
                <a:schemeClr val="accent4">
                  <a:lumMod val="20000"/>
                  <a:lumOff val="80000"/>
                </a:schemeClr>
              </a:buClr>
            </a:pPr>
            <a:r>
              <a:rPr lang="en-US" dirty="0"/>
              <a:t>Taxpayer acquired a 65% TIC interest in the RPs.  Provide documentation that 1031 Exchange law allows an entity to acquire a partial interest and not the whole interest in exchanged property.</a:t>
            </a:r>
          </a:p>
        </p:txBody>
      </p:sp>
    </p:spTree>
    <p:extLst>
      <p:ext uri="{BB962C8B-B14F-4D97-AF65-F5344CB8AC3E}">
        <p14:creationId xmlns:p14="http://schemas.microsoft.com/office/powerpoint/2010/main" val="36512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0612-C85C-54E8-E198-3582F234F5E6}"/>
              </a:ext>
            </a:extLst>
          </p:cNvPr>
          <p:cNvSpPr>
            <a:spLocks noGrp="1"/>
          </p:cNvSpPr>
          <p:nvPr>
            <p:ph type="title"/>
          </p:nvPr>
        </p:nvSpPr>
        <p:spPr/>
        <p:txBody>
          <a:bodyPr/>
          <a:lstStyle/>
          <a:p>
            <a:r>
              <a:rPr lang="en-US" dirty="0"/>
              <a:t>Response to “Proof” #2</a:t>
            </a:r>
          </a:p>
        </p:txBody>
      </p:sp>
      <p:sp>
        <p:nvSpPr>
          <p:cNvPr id="3" name="Content Placeholder 2">
            <a:extLst>
              <a:ext uri="{FF2B5EF4-FFF2-40B4-BE49-F238E27FC236}">
                <a16:creationId xmlns:a16="http://schemas.microsoft.com/office/drawing/2014/main" id="{D3724EEB-BE0B-D149-536E-380EF7AC0F1E}"/>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This procedure of using cash to offset debt was specifically approved in Treas. Reg. 1.1031(d)-2 Example 2:</a:t>
            </a:r>
          </a:p>
          <a:p>
            <a:pPr marL="914400" lvl="1" indent="-457200">
              <a:buFont typeface="Arial" panose="020B0604020202020204" pitchFamily="34" charset="0"/>
              <a:buChar char="•"/>
            </a:pPr>
            <a:r>
              <a:rPr lang="en-US" dirty="0"/>
              <a:t>D and E exchange apartment buildings</a:t>
            </a:r>
          </a:p>
          <a:p>
            <a:pPr marL="914400" lvl="1" indent="-457200">
              <a:buFont typeface="Arial" panose="020B0604020202020204" pitchFamily="34" charset="0"/>
              <a:buChar char="•"/>
            </a:pPr>
            <a:r>
              <a:rPr lang="en-US" dirty="0"/>
              <a:t>D’s FMV is $220,000; mortgage balance is $80,000; cash equity is $140,000; basis is $100,000 </a:t>
            </a:r>
          </a:p>
          <a:p>
            <a:pPr marL="914400" lvl="1" indent="-457200">
              <a:buFont typeface="Arial" panose="020B0604020202020204" pitchFamily="34" charset="0"/>
              <a:buChar char="•"/>
            </a:pPr>
            <a:r>
              <a:rPr lang="en-US" dirty="0"/>
              <a:t>E’s FMV is $250,000; mortgage balance is $150,000; cash equity is $100,000; basis is $175,000 </a:t>
            </a:r>
          </a:p>
          <a:p>
            <a:pPr marL="914400" lvl="1" indent="-457200">
              <a:buFont typeface="Arial" panose="020B0604020202020204" pitchFamily="34" charset="0"/>
              <a:buChar char="•"/>
            </a:pPr>
            <a:r>
              <a:rPr lang="en-US" dirty="0"/>
              <a:t>Since D’s cash equity is $140,000 and E’s cash equity is $100,000, when they exchange, E gives D $40,000 of cash</a:t>
            </a:r>
          </a:p>
          <a:p>
            <a:pPr marL="914400" lvl="1" indent="-457200">
              <a:buFont typeface="Arial" panose="020B0604020202020204" pitchFamily="34" charset="0"/>
              <a:buChar char="•"/>
            </a:pPr>
            <a:endParaRPr lang="en-US" dirty="0"/>
          </a:p>
          <a:p>
            <a:pPr marL="91440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1720607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FB782-3879-2BB9-13C2-C0748979226B}"/>
              </a:ext>
            </a:extLst>
          </p:cNvPr>
          <p:cNvSpPr>
            <a:spLocks noGrp="1"/>
          </p:cNvSpPr>
          <p:nvPr>
            <p:ph type="title"/>
          </p:nvPr>
        </p:nvSpPr>
        <p:spPr/>
        <p:txBody>
          <a:bodyPr/>
          <a:lstStyle/>
          <a:p>
            <a:r>
              <a:rPr lang="en-US" dirty="0"/>
              <a:t>Response to “Proof” #2</a:t>
            </a:r>
          </a:p>
        </p:txBody>
      </p:sp>
      <p:sp>
        <p:nvSpPr>
          <p:cNvPr id="3" name="Content Placeholder 2">
            <a:extLst>
              <a:ext uri="{FF2B5EF4-FFF2-40B4-BE49-F238E27FC236}">
                <a16:creationId xmlns:a16="http://schemas.microsoft.com/office/drawing/2014/main" id="{950A884D-E95E-AE64-1E80-12C743F56E20}"/>
              </a:ext>
            </a:extLst>
          </p:cNvPr>
          <p:cNvSpPr>
            <a:spLocks noGrp="1"/>
          </p:cNvSpPr>
          <p:nvPr>
            <p:ph idx="1"/>
          </p:nvPr>
        </p:nvSpPr>
        <p:spPr>
          <a:xfrm>
            <a:off x="838200" y="1505778"/>
            <a:ext cx="10515600" cy="4987097"/>
          </a:xfrm>
        </p:spPr>
        <p:txBody>
          <a:bodyPr>
            <a:normAutofit lnSpcReduction="10000"/>
          </a:bodyPr>
          <a:lstStyle/>
          <a:p>
            <a:r>
              <a:rPr lang="en-US" dirty="0"/>
              <a:t>For purposes of section 1031(b), the amount of other property or money received by E is $30,000. (Consideration received by E in the form of a transfer subject to a liability of $150,000 is offset by consideration given in the form of a receipt of property subject to an $80,000 liability and by the $40,000 cash paid by E.) Although consideration received in the form of cash or other property is not offset by consideration given in the form of an assumption of liabilities or a receipt of property subject to a liability, consideration given in the form of cash or other property is offset against consideration received in the form of an assumption of liabilities or a transfer of property subject to a liability.  </a:t>
            </a:r>
          </a:p>
          <a:p>
            <a:r>
              <a:rPr lang="en-US" dirty="0"/>
              <a:t>Accordingly, under section 1031(b), $30,000 of the $75,000 gain is recognized.</a:t>
            </a:r>
          </a:p>
          <a:p>
            <a:endParaRPr lang="en-US" dirty="0"/>
          </a:p>
        </p:txBody>
      </p:sp>
    </p:spTree>
    <p:extLst>
      <p:ext uri="{BB962C8B-B14F-4D97-AF65-F5344CB8AC3E}">
        <p14:creationId xmlns:p14="http://schemas.microsoft.com/office/powerpoint/2010/main" val="2736631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6323-2824-009E-D4D7-94367E2B78EA}"/>
              </a:ext>
            </a:extLst>
          </p:cNvPr>
          <p:cNvSpPr>
            <a:spLocks noGrp="1"/>
          </p:cNvSpPr>
          <p:nvPr>
            <p:ph type="title"/>
          </p:nvPr>
        </p:nvSpPr>
        <p:spPr/>
        <p:txBody>
          <a:bodyPr/>
          <a:lstStyle/>
          <a:p>
            <a:r>
              <a:rPr lang="en-US" dirty="0"/>
              <a:t>Response to “Proof” #2</a:t>
            </a:r>
          </a:p>
        </p:txBody>
      </p:sp>
      <p:sp>
        <p:nvSpPr>
          <p:cNvPr id="3" name="Content Placeholder 2">
            <a:extLst>
              <a:ext uri="{FF2B5EF4-FFF2-40B4-BE49-F238E27FC236}">
                <a16:creationId xmlns:a16="http://schemas.microsoft.com/office/drawing/2014/main" id="{5520713B-BBAA-7CFF-9AEC-1218E3D83170}"/>
              </a:ext>
            </a:extLst>
          </p:cNvPr>
          <p:cNvSpPr>
            <a:spLocks noGrp="1"/>
          </p:cNvSpPr>
          <p:nvPr>
            <p:ph idx="1"/>
          </p:nvPr>
        </p:nvSpPr>
        <p:spPr/>
        <p:txBody>
          <a:bodyPr/>
          <a:lstStyle/>
          <a:p>
            <a:pPr marL="457200" indent="-457200">
              <a:buFont typeface="Arial" panose="020B0604020202020204" pitchFamily="34" charset="0"/>
              <a:buChar char="•"/>
            </a:pPr>
            <a:r>
              <a:rPr lang="en-US" dirty="0"/>
              <a:t>This is very much like what happened in our transaction except that in the example only $40,000 of the $70,000 debt was replaced.  In our case, all of the debt was replaced.</a:t>
            </a:r>
          </a:p>
        </p:txBody>
      </p:sp>
    </p:spTree>
    <p:extLst>
      <p:ext uri="{BB962C8B-B14F-4D97-AF65-F5344CB8AC3E}">
        <p14:creationId xmlns:p14="http://schemas.microsoft.com/office/powerpoint/2010/main" val="2398056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0C3EE-21A6-CC7C-64DE-F0D41C451298}"/>
              </a:ext>
            </a:extLst>
          </p:cNvPr>
          <p:cNvSpPr>
            <a:spLocks noGrp="1"/>
          </p:cNvSpPr>
          <p:nvPr>
            <p:ph type="title"/>
          </p:nvPr>
        </p:nvSpPr>
        <p:spPr/>
        <p:txBody>
          <a:bodyPr/>
          <a:lstStyle/>
          <a:p>
            <a:r>
              <a:rPr lang="en-US" dirty="0"/>
              <a:t>Auditor “Proof” #3</a:t>
            </a:r>
          </a:p>
        </p:txBody>
      </p:sp>
      <p:sp>
        <p:nvSpPr>
          <p:cNvPr id="3" name="Content Placeholder 2">
            <a:extLst>
              <a:ext uri="{FF2B5EF4-FFF2-40B4-BE49-F238E27FC236}">
                <a16:creationId xmlns:a16="http://schemas.microsoft.com/office/drawing/2014/main" id="{74A19B5B-D9E1-6025-E05A-933D9F31089D}"/>
              </a:ext>
            </a:extLst>
          </p:cNvPr>
          <p:cNvSpPr>
            <a:spLocks noGrp="1"/>
          </p:cNvSpPr>
          <p:nvPr>
            <p:ph idx="1"/>
          </p:nvPr>
        </p:nvSpPr>
        <p:spPr/>
        <p:txBody>
          <a:bodyPr/>
          <a:lstStyle/>
          <a:p>
            <a:r>
              <a:rPr lang="en-US" dirty="0"/>
              <a:t>“While Revenue Procedure 2003-39 applies to certain personal property exchanges, the principles provided apply to the matter at hand. Under section .03 Funds Netting ‘a taxpayer acquiring replacement property in a like-kind exchange will not be considered to be in actual or constructive receipt of money or other property solely because </a:t>
            </a:r>
            <a:r>
              <a:rPr lang="en-US" u="sng" dirty="0"/>
              <a:t>an amount owed by the seller to the taxpayer</a:t>
            </a:r>
            <a:r>
              <a:rPr lang="en-US" dirty="0"/>
              <a:t> is netted against the purchase price of the property and the qualified intermediary transfers to the taxpayer funds in an amount equal to the amount owed by the seller to the taxpayer so that the qualified intermediary expends the full amount of the purchase price obligation for the replacement property.’”</a:t>
            </a:r>
          </a:p>
        </p:txBody>
      </p:sp>
    </p:spTree>
    <p:extLst>
      <p:ext uri="{BB962C8B-B14F-4D97-AF65-F5344CB8AC3E}">
        <p14:creationId xmlns:p14="http://schemas.microsoft.com/office/powerpoint/2010/main" val="895916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9421-18F6-A2EC-2A21-1B000A4953B2}"/>
              </a:ext>
            </a:extLst>
          </p:cNvPr>
          <p:cNvSpPr>
            <a:spLocks noGrp="1"/>
          </p:cNvSpPr>
          <p:nvPr>
            <p:ph type="title"/>
          </p:nvPr>
        </p:nvSpPr>
        <p:spPr/>
        <p:txBody>
          <a:bodyPr/>
          <a:lstStyle/>
          <a:p>
            <a:r>
              <a:rPr lang="en-US" dirty="0"/>
              <a:t>Proof #3 response</a:t>
            </a:r>
          </a:p>
        </p:txBody>
      </p:sp>
      <p:sp>
        <p:nvSpPr>
          <p:cNvPr id="3" name="Content Placeholder 2">
            <a:extLst>
              <a:ext uri="{FF2B5EF4-FFF2-40B4-BE49-F238E27FC236}">
                <a16:creationId xmlns:a16="http://schemas.microsoft.com/office/drawing/2014/main" id="{E101176E-3F89-8EAF-D733-96D4D662F0EA}"/>
              </a:ext>
            </a:extLst>
          </p:cNvPr>
          <p:cNvSpPr>
            <a:spLocks noGrp="1"/>
          </p:cNvSpPr>
          <p:nvPr>
            <p:ph idx="1"/>
          </p:nvPr>
        </p:nvSpPr>
        <p:spPr>
          <a:xfrm>
            <a:off x="838200" y="1690687"/>
            <a:ext cx="10515600" cy="4654507"/>
          </a:xfrm>
        </p:spPr>
        <p:txBody>
          <a:bodyPr>
            <a:normAutofit fontScale="92500" lnSpcReduction="10000"/>
          </a:bodyPr>
          <a:lstStyle/>
          <a:p>
            <a:r>
              <a:rPr lang="en-US" dirty="0"/>
              <a:t>The key phrase is:  </a:t>
            </a:r>
            <a:r>
              <a:rPr lang="en-US" i="1" u="sng" dirty="0"/>
              <a:t>an amount owed by the seller to the taxpayer</a:t>
            </a:r>
          </a:p>
          <a:p>
            <a:pPr marL="457200" indent="-457200">
              <a:buFont typeface="Arial" panose="020B0604020202020204" pitchFamily="34" charset="0"/>
              <a:buChar char="•"/>
            </a:pPr>
            <a:r>
              <a:rPr lang="en-US" dirty="0"/>
              <a:t>Rent-a-Car set up LKE program with QI</a:t>
            </a:r>
          </a:p>
          <a:p>
            <a:pPr marL="457200" indent="-457200">
              <a:buFont typeface="Arial" panose="020B0604020202020204" pitchFamily="34" charset="0"/>
              <a:buChar char="•"/>
            </a:pPr>
            <a:r>
              <a:rPr lang="en-US" dirty="0"/>
              <a:t>$30k of fully depreciated vehicles are sold through the program</a:t>
            </a:r>
          </a:p>
          <a:p>
            <a:pPr marL="457200" indent="-457200">
              <a:buFont typeface="Arial" panose="020B0604020202020204" pitchFamily="34" charset="0"/>
              <a:buChar char="•"/>
            </a:pPr>
            <a:r>
              <a:rPr lang="en-US" dirty="0"/>
              <a:t>Proceeds to QI</a:t>
            </a:r>
          </a:p>
          <a:p>
            <a:pPr marL="457200" indent="-457200">
              <a:buFont typeface="Arial" panose="020B0604020202020204" pitchFamily="34" charset="0"/>
              <a:buChar char="•"/>
            </a:pPr>
            <a:r>
              <a:rPr lang="en-US" dirty="0"/>
              <a:t>Rent-a-Car IDs RP from Dealer for $30k</a:t>
            </a:r>
          </a:p>
          <a:p>
            <a:pPr marL="457200" indent="-457200">
              <a:buFont typeface="Arial" panose="020B0604020202020204" pitchFamily="34" charset="0"/>
              <a:buChar char="•"/>
            </a:pPr>
            <a:r>
              <a:rPr lang="en-US" dirty="0"/>
              <a:t>Dealer owes Rent-a-Car $5k from another transaction</a:t>
            </a:r>
          </a:p>
          <a:p>
            <a:pPr marL="457200" indent="-457200">
              <a:buFont typeface="Arial" panose="020B0604020202020204" pitchFamily="34" charset="0"/>
              <a:buChar char="•"/>
            </a:pPr>
            <a:r>
              <a:rPr lang="en-US" dirty="0"/>
              <a:t>QI pays $25k to Dealer</a:t>
            </a:r>
          </a:p>
          <a:p>
            <a:pPr marL="457200" indent="-457200">
              <a:buFont typeface="Arial" panose="020B0604020202020204" pitchFamily="34" charset="0"/>
              <a:buChar char="•"/>
            </a:pPr>
            <a:r>
              <a:rPr lang="en-US" dirty="0"/>
              <a:t>$5k of debt is discharged</a:t>
            </a:r>
          </a:p>
          <a:p>
            <a:pPr marL="457200" indent="-457200">
              <a:buFont typeface="Arial" panose="020B0604020202020204" pitchFamily="34" charset="0"/>
              <a:buChar char="•"/>
            </a:pPr>
            <a:r>
              <a:rPr lang="en-US" dirty="0"/>
              <a:t>New vehicles are delivered</a:t>
            </a:r>
          </a:p>
          <a:p>
            <a:pPr marL="457200" indent="-457200">
              <a:buFont typeface="Arial" panose="020B0604020202020204" pitchFamily="34" charset="0"/>
              <a:buChar char="•"/>
            </a:pPr>
            <a:r>
              <a:rPr lang="en-US" dirty="0"/>
              <a:t>Excess $5k of exchange cash is distributed to Rent-a-Car</a:t>
            </a:r>
          </a:p>
        </p:txBody>
      </p:sp>
    </p:spTree>
    <p:extLst>
      <p:ext uri="{BB962C8B-B14F-4D97-AF65-F5344CB8AC3E}">
        <p14:creationId xmlns:p14="http://schemas.microsoft.com/office/powerpoint/2010/main" val="2869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3D47-04C2-4191-216B-A6D955A86494}"/>
              </a:ext>
            </a:extLst>
          </p:cNvPr>
          <p:cNvSpPr>
            <a:spLocks noGrp="1"/>
          </p:cNvSpPr>
          <p:nvPr>
            <p:ph type="title"/>
          </p:nvPr>
        </p:nvSpPr>
        <p:spPr/>
        <p:txBody>
          <a:bodyPr/>
          <a:lstStyle/>
          <a:p>
            <a:r>
              <a:rPr lang="en-US" dirty="0"/>
              <a:t>Proof #3 response</a:t>
            </a:r>
          </a:p>
        </p:txBody>
      </p:sp>
      <p:sp>
        <p:nvSpPr>
          <p:cNvPr id="3" name="Content Placeholder 2">
            <a:extLst>
              <a:ext uri="{FF2B5EF4-FFF2-40B4-BE49-F238E27FC236}">
                <a16:creationId xmlns:a16="http://schemas.microsoft.com/office/drawing/2014/main" id="{BB6B0F8E-1B9E-0BDD-92DF-354CF77D4703}"/>
              </a:ext>
            </a:extLst>
          </p:cNvPr>
          <p:cNvSpPr>
            <a:spLocks noGrp="1"/>
          </p:cNvSpPr>
          <p:nvPr>
            <p:ph idx="1"/>
          </p:nvPr>
        </p:nvSpPr>
        <p:spPr/>
        <p:txBody>
          <a:bodyPr/>
          <a:lstStyle/>
          <a:p>
            <a:pPr marL="457200" indent="-457200">
              <a:buFont typeface="Arial" panose="020B0604020202020204" pitchFamily="34" charset="0"/>
              <a:buChar char="•"/>
            </a:pPr>
            <a:r>
              <a:rPr lang="en-US" dirty="0"/>
              <a:t>Therefore, we see that debt forgiven by taxpayer can offset cash received by taxpayer</a:t>
            </a:r>
          </a:p>
          <a:p>
            <a:pPr marL="457200" indent="-457200">
              <a:buFont typeface="Arial" panose="020B0604020202020204" pitchFamily="34" charset="0"/>
              <a:buChar char="•"/>
            </a:pPr>
            <a:r>
              <a:rPr lang="en-US" dirty="0"/>
              <a:t>The example must describe a case of the QI giving cash to the taxpayer, or else there would be no question raised about a potential violation of the (g)(6) / (g)(7) rules</a:t>
            </a:r>
          </a:p>
          <a:p>
            <a:pPr marL="457200" indent="-457200">
              <a:buFont typeface="Arial" panose="020B0604020202020204" pitchFamily="34" charset="0"/>
              <a:buChar char="•"/>
            </a:pPr>
            <a:r>
              <a:rPr lang="en-US" dirty="0"/>
              <a:t>In general terms, non-like kind consideration </a:t>
            </a:r>
            <a:r>
              <a:rPr lang="en-US" i="1" u="sng" dirty="0"/>
              <a:t>in</a:t>
            </a:r>
            <a:r>
              <a:rPr lang="en-US" dirty="0"/>
              <a:t> can offset later non-like kind consideration </a:t>
            </a:r>
            <a:r>
              <a:rPr lang="en-US" i="1" u="sng" dirty="0"/>
              <a:t>out</a:t>
            </a:r>
            <a:r>
              <a:rPr lang="en-US" dirty="0"/>
              <a:t>.</a:t>
            </a:r>
          </a:p>
        </p:txBody>
      </p:sp>
    </p:spTree>
    <p:extLst>
      <p:ext uri="{BB962C8B-B14F-4D97-AF65-F5344CB8AC3E}">
        <p14:creationId xmlns:p14="http://schemas.microsoft.com/office/powerpoint/2010/main" val="2971823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BD798-A039-A19D-4DBE-BC8C64215508}"/>
              </a:ext>
            </a:extLst>
          </p:cNvPr>
          <p:cNvSpPr>
            <a:spLocks noGrp="1"/>
          </p:cNvSpPr>
          <p:nvPr>
            <p:ph type="title"/>
          </p:nvPr>
        </p:nvSpPr>
        <p:spPr/>
        <p:txBody>
          <a:bodyPr/>
          <a:lstStyle/>
          <a:p>
            <a:r>
              <a:rPr lang="en-US" dirty="0">
                <a:solidFill>
                  <a:srgbClr val="FFCCCC"/>
                </a:solidFill>
              </a:rPr>
              <a:t>NYC RP Transfer Tax Audit #1</a:t>
            </a:r>
          </a:p>
        </p:txBody>
      </p:sp>
      <p:sp>
        <p:nvSpPr>
          <p:cNvPr id="3" name="Content Placeholder 2">
            <a:extLst>
              <a:ext uri="{FF2B5EF4-FFF2-40B4-BE49-F238E27FC236}">
                <a16:creationId xmlns:a16="http://schemas.microsoft.com/office/drawing/2014/main" id="{2B822630-BDA5-E90C-2451-6073EACF264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Normal reverse exchange – hold RP</a:t>
            </a:r>
          </a:p>
          <a:p>
            <a:pPr marL="457200" indent="-457200">
              <a:buFont typeface="Arial" panose="020B0604020202020204" pitchFamily="34" charset="0"/>
              <a:buChar char="•"/>
            </a:pPr>
            <a:r>
              <a:rPr lang="en-US" dirty="0"/>
              <a:t>Because this is a NY RP transfer tax audit, Madison EAT was a party to the audit, in addition to the taxpayer.</a:t>
            </a:r>
          </a:p>
          <a:p>
            <a:pPr marL="457200" indent="-457200">
              <a:buFont typeface="Arial" panose="020B0604020202020204" pitchFamily="34" charset="0"/>
              <a:buChar char="•"/>
            </a:pPr>
            <a:r>
              <a:rPr lang="en-US" dirty="0"/>
              <a:t>We simply needed to submit requested documents and explain how the exchange was structured and completed.  Our documents and explanation were accepted without further difficulty.</a:t>
            </a:r>
          </a:p>
          <a:p>
            <a:pPr marL="457200" indent="-457200">
              <a:buFont typeface="Arial" panose="020B0604020202020204" pitchFamily="34" charset="0"/>
              <a:buChar char="•"/>
            </a:pPr>
            <a:r>
              <a:rPr lang="en-US" dirty="0"/>
              <a:t>What is remarkable is that this transaction was not interesting.  The point is that NYC is actively auditing 1031 parking arrangements for possible transfer tax violations and, so far, in my experience, NYC auditors have been reasonable in accepting proofs</a:t>
            </a:r>
          </a:p>
        </p:txBody>
      </p:sp>
    </p:spTree>
    <p:extLst>
      <p:ext uri="{BB962C8B-B14F-4D97-AF65-F5344CB8AC3E}">
        <p14:creationId xmlns:p14="http://schemas.microsoft.com/office/powerpoint/2010/main" val="461955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F923-5C12-46D7-AB5E-61AF32183A65}"/>
              </a:ext>
            </a:extLst>
          </p:cNvPr>
          <p:cNvSpPr>
            <a:spLocks noGrp="1"/>
          </p:cNvSpPr>
          <p:nvPr>
            <p:ph type="title"/>
          </p:nvPr>
        </p:nvSpPr>
        <p:spPr/>
        <p:txBody>
          <a:bodyPr/>
          <a:lstStyle/>
          <a:p>
            <a:r>
              <a:rPr lang="en-US" dirty="0">
                <a:solidFill>
                  <a:srgbClr val="FFCCCC"/>
                </a:solidFill>
              </a:rPr>
              <a:t>NYC RP Transfer Tax Audit #2</a:t>
            </a:r>
          </a:p>
        </p:txBody>
      </p:sp>
      <p:sp>
        <p:nvSpPr>
          <p:cNvPr id="3" name="Content Placeholder 2">
            <a:extLst>
              <a:ext uri="{FF2B5EF4-FFF2-40B4-BE49-F238E27FC236}">
                <a16:creationId xmlns:a16="http://schemas.microsoft.com/office/drawing/2014/main" id="{4A2E5299-8DFB-3D85-8151-BA7FCCFA583E}"/>
              </a:ext>
            </a:extLst>
          </p:cNvPr>
          <p:cNvSpPr>
            <a:spLocks noGrp="1"/>
          </p:cNvSpPr>
          <p:nvPr>
            <p:ph idx="1"/>
          </p:nvPr>
        </p:nvSpPr>
        <p:spPr/>
        <p:txBody>
          <a:bodyPr/>
          <a:lstStyle/>
          <a:p>
            <a:pPr marL="457200" indent="-457200">
              <a:buFont typeface="Arial" panose="020B0604020202020204" pitchFamily="34" charset="0"/>
              <a:buChar char="•"/>
            </a:pPr>
            <a:r>
              <a:rPr lang="en-US" i="1" u="sng" dirty="0"/>
              <a:t>Failed</a:t>
            </a:r>
            <a:r>
              <a:rPr lang="en-US" dirty="0"/>
              <a:t> reverse exchange – hold RP</a:t>
            </a:r>
          </a:p>
          <a:p>
            <a:pPr marL="457200" indent="-457200">
              <a:buFont typeface="Arial" panose="020B0604020202020204" pitchFamily="34" charset="0"/>
              <a:buChar char="•"/>
            </a:pPr>
            <a:r>
              <a:rPr lang="en-US" dirty="0"/>
              <a:t>Exchanger was a NYS LLC with multiple members</a:t>
            </a:r>
          </a:p>
          <a:p>
            <a:pPr marL="457200" indent="-457200">
              <a:buFont typeface="Arial" panose="020B0604020202020204" pitchFamily="34" charset="0"/>
              <a:buChar char="•"/>
            </a:pPr>
            <a:r>
              <a:rPr lang="en-US" dirty="0"/>
              <a:t>Property was parked with an SPE LLC held by Madison EAT</a:t>
            </a:r>
          </a:p>
          <a:p>
            <a:pPr marL="457200" indent="-457200">
              <a:buFont typeface="Arial" panose="020B0604020202020204" pitchFamily="34" charset="0"/>
              <a:buChar char="•"/>
            </a:pPr>
            <a:r>
              <a:rPr lang="en-US" dirty="0"/>
              <a:t>When the exchange failed, clients wanted the SPE to be distributed to the </a:t>
            </a:r>
            <a:r>
              <a:rPr lang="en-US" u="sng" dirty="0"/>
              <a:t>members</a:t>
            </a:r>
            <a:r>
              <a:rPr lang="en-US" dirty="0"/>
              <a:t> of the Exchanger, pro rata, rather than being distributed to the Exchanger</a:t>
            </a:r>
          </a:p>
          <a:p>
            <a:pPr marL="457200" indent="-457200">
              <a:buFont typeface="Arial" panose="020B0604020202020204" pitchFamily="34" charset="0"/>
              <a:buChar char="•"/>
            </a:pPr>
            <a:r>
              <a:rPr lang="en-US" dirty="0"/>
              <a:t>Submitted proofs, an explanation of the transaction and a correction to the NYC RPT form which should have mentioned “no change in beneficial ownership”</a:t>
            </a:r>
          </a:p>
          <a:p>
            <a:pPr marL="457200" indent="-457200">
              <a:buFont typeface="Arial" panose="020B0604020202020204" pitchFamily="34" charset="0"/>
              <a:buChar char="•"/>
            </a:pPr>
            <a:endParaRPr lang="en-US" i="1" u="sng" dirty="0"/>
          </a:p>
        </p:txBody>
      </p:sp>
    </p:spTree>
    <p:extLst>
      <p:ext uri="{BB962C8B-B14F-4D97-AF65-F5344CB8AC3E}">
        <p14:creationId xmlns:p14="http://schemas.microsoft.com/office/powerpoint/2010/main" val="1955641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2B271-67C0-0EF4-1F50-FA0F8C9D54CE}"/>
              </a:ext>
            </a:extLst>
          </p:cNvPr>
          <p:cNvSpPr>
            <a:spLocks noGrp="1"/>
          </p:cNvSpPr>
          <p:nvPr>
            <p:ph type="title"/>
          </p:nvPr>
        </p:nvSpPr>
        <p:spPr/>
        <p:txBody>
          <a:bodyPr/>
          <a:lstStyle/>
          <a:p>
            <a:r>
              <a:rPr lang="en-US" dirty="0">
                <a:solidFill>
                  <a:srgbClr val="FFCCCC"/>
                </a:solidFill>
              </a:rPr>
              <a:t>Some special uses for parking arrangements</a:t>
            </a:r>
          </a:p>
        </p:txBody>
      </p:sp>
      <p:sp>
        <p:nvSpPr>
          <p:cNvPr id="3" name="Content Placeholder 2">
            <a:extLst>
              <a:ext uri="{FF2B5EF4-FFF2-40B4-BE49-F238E27FC236}">
                <a16:creationId xmlns:a16="http://schemas.microsoft.com/office/drawing/2014/main" id="{81A289C8-C822-C33D-7894-64A182BEE526}"/>
              </a:ext>
            </a:extLst>
          </p:cNvPr>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dirty="0"/>
              <a:t>Many investors are concerned about reflecting the full purchase price for a real estate transaction in a deed</a:t>
            </a:r>
          </a:p>
          <a:p>
            <a:pPr marL="457200" indent="-457200">
              <a:buFont typeface="Arial" panose="020B0604020202020204" pitchFamily="34" charset="0"/>
              <a:buChar char="•"/>
            </a:pPr>
            <a:r>
              <a:rPr lang="en-US" dirty="0"/>
              <a:t>In many states, RE transfer tax can be reduced or eliminated by transferring ownership of an SPE owning real property, rather than transferring a deed</a:t>
            </a:r>
          </a:p>
          <a:p>
            <a:pPr marL="457200" indent="-457200">
              <a:buFont typeface="Arial" panose="020B0604020202020204" pitchFamily="34" charset="0"/>
              <a:buChar char="•"/>
            </a:pPr>
            <a:r>
              <a:rPr lang="en-US" dirty="0"/>
              <a:t>Additionally, transfer of a business entity, rather than a deed transfer, is considered less likely to trigger a reassessment</a:t>
            </a:r>
          </a:p>
          <a:p>
            <a:pPr marL="457200" indent="-457200">
              <a:buFont typeface="Arial" panose="020B0604020202020204" pitchFamily="34" charset="0"/>
              <a:buChar char="•"/>
            </a:pPr>
            <a:r>
              <a:rPr lang="en-US" dirty="0"/>
              <a:t>However, when an investor acquires an existing SPE, it may come with both unknown debts and contingent claims</a:t>
            </a:r>
          </a:p>
          <a:p>
            <a:pPr marL="457200" indent="-457200">
              <a:buFont typeface="Arial" panose="020B0604020202020204" pitchFamily="34" charset="0"/>
              <a:buChar char="•"/>
            </a:pPr>
            <a:r>
              <a:rPr lang="en-US" dirty="0"/>
              <a:t>Therefore, buyers often demand to receive RP property in the name of a </a:t>
            </a:r>
            <a:r>
              <a:rPr lang="en-US" i="1" u="sng" dirty="0"/>
              <a:t>new</a:t>
            </a:r>
            <a:r>
              <a:rPr lang="en-US" dirty="0"/>
              <a:t> SPE.</a:t>
            </a:r>
          </a:p>
        </p:txBody>
      </p:sp>
    </p:spTree>
    <p:extLst>
      <p:ext uri="{BB962C8B-B14F-4D97-AF65-F5344CB8AC3E}">
        <p14:creationId xmlns:p14="http://schemas.microsoft.com/office/powerpoint/2010/main" val="40542259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01974-EA5E-26FE-1FC2-3EE88284A62B}"/>
              </a:ext>
            </a:extLst>
          </p:cNvPr>
          <p:cNvSpPr>
            <a:spLocks noGrp="1"/>
          </p:cNvSpPr>
          <p:nvPr>
            <p:ph type="title"/>
          </p:nvPr>
        </p:nvSpPr>
        <p:spPr/>
        <p:txBody>
          <a:bodyPr/>
          <a:lstStyle/>
          <a:p>
            <a:r>
              <a:rPr lang="en-US" dirty="0">
                <a:solidFill>
                  <a:srgbClr val="FFCCCC"/>
                </a:solidFill>
              </a:rPr>
              <a:t>Seller and buyers both wanted to exchange</a:t>
            </a:r>
          </a:p>
        </p:txBody>
      </p:sp>
      <p:sp>
        <p:nvSpPr>
          <p:cNvPr id="3" name="Content Placeholder 2">
            <a:extLst>
              <a:ext uri="{FF2B5EF4-FFF2-40B4-BE49-F238E27FC236}">
                <a16:creationId xmlns:a16="http://schemas.microsoft.com/office/drawing/2014/main" id="{692C3B94-245D-8535-BCE3-6EF379665A12}"/>
              </a:ext>
            </a:extLst>
          </p:cNvPr>
          <p:cNvSpPr>
            <a:spLocks noGrp="1"/>
          </p:cNvSpPr>
          <p:nvPr>
            <p:ph idx="1"/>
          </p:nvPr>
        </p:nvSpPr>
        <p:spPr/>
        <p:txBody>
          <a:bodyPr/>
          <a:lstStyle/>
          <a:p>
            <a:pPr marL="514350" indent="-514350">
              <a:buFont typeface="Arial" panose="020B0604020202020204" pitchFamily="34" charset="0"/>
              <a:buChar char="•"/>
            </a:pPr>
            <a:r>
              <a:rPr lang="en-US" sz="3200" dirty="0"/>
              <a:t>Four separate TIC sellers held property in the name of four separate SPEs</a:t>
            </a:r>
          </a:p>
          <a:p>
            <a:pPr marL="514350" indent="-514350">
              <a:buFont typeface="Arial" panose="020B0604020202020204" pitchFamily="34" charset="0"/>
              <a:buChar char="•"/>
            </a:pPr>
            <a:r>
              <a:rPr lang="en-US" sz="3200" dirty="0"/>
              <a:t>Four separate TIC buyers wanted to acquire the property through four separate SPEs.</a:t>
            </a:r>
          </a:p>
          <a:p>
            <a:pPr marL="514350" indent="-514350">
              <a:buFont typeface="Arial" panose="020B0604020202020204" pitchFamily="34" charset="0"/>
              <a:buChar char="•"/>
            </a:pPr>
            <a:r>
              <a:rPr lang="en-US" sz="3200" dirty="0"/>
              <a:t>Buyers wanted new entities</a:t>
            </a:r>
          </a:p>
          <a:p>
            <a:pPr marL="514350" indent="-514350">
              <a:buFont typeface="Arial" panose="020B0604020202020204" pitchFamily="34" charset="0"/>
              <a:buChar char="•"/>
            </a:pPr>
            <a:r>
              <a:rPr lang="en-US" sz="3200" dirty="0"/>
              <a:t>TIC percentages did not match up</a:t>
            </a:r>
          </a:p>
          <a:p>
            <a:pPr marL="514350" indent="-514350">
              <a:buFont typeface="Arial" panose="020B0604020202020204" pitchFamily="34" charset="0"/>
              <a:buChar char="•"/>
            </a:pPr>
            <a:r>
              <a:rPr lang="en-US" sz="3200" dirty="0"/>
              <a:t>An EAT was used to reconfigure the ownership structure</a:t>
            </a:r>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420854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EFACF-6A10-37A7-0D8E-41ABA3D84756}"/>
              </a:ext>
            </a:extLst>
          </p:cNvPr>
          <p:cNvSpPr>
            <a:spLocks noGrp="1"/>
          </p:cNvSpPr>
          <p:nvPr>
            <p:ph type="title"/>
          </p:nvPr>
        </p:nvSpPr>
        <p:spPr/>
        <p:txBody>
          <a:bodyPr/>
          <a:lstStyle/>
          <a:p>
            <a:r>
              <a:rPr lang="en-US" dirty="0"/>
              <a:t>Issue #1 – Prove RPs did not exceed 200%</a:t>
            </a:r>
          </a:p>
        </p:txBody>
      </p:sp>
      <p:sp>
        <p:nvSpPr>
          <p:cNvPr id="3" name="Content Placeholder 2">
            <a:extLst>
              <a:ext uri="{FF2B5EF4-FFF2-40B4-BE49-F238E27FC236}">
                <a16:creationId xmlns:a16="http://schemas.microsoft.com/office/drawing/2014/main" id="{3279CFBD-8770-C9DE-128F-EB5A9B1DD002}"/>
              </a:ext>
            </a:extLst>
          </p:cNvPr>
          <p:cNvSpPr>
            <a:spLocks noGrp="1"/>
          </p:cNvSpPr>
          <p:nvPr>
            <p:ph idx="1"/>
          </p:nvPr>
        </p:nvSpPr>
        <p:spPr/>
        <p:txBody>
          <a:bodyPr>
            <a:normAutofit/>
          </a:bodyPr>
          <a:lstStyle/>
          <a:p>
            <a:r>
              <a:rPr lang="en-US" sz="3600" dirty="0"/>
              <a:t>Gross purchase price of RPs would exceed a </a:t>
            </a:r>
            <a:r>
              <a:rPr lang="en-US" sz="3600" i="1" u="sng" dirty="0"/>
              <a:t>400%</a:t>
            </a:r>
            <a:r>
              <a:rPr lang="en-US" sz="3600" dirty="0"/>
              <a:t> rule if there were such a rule, but there is not</a:t>
            </a:r>
          </a:p>
          <a:p>
            <a:pPr marL="457200" indent="-457200">
              <a:buFont typeface="Arial" panose="020B0604020202020204" pitchFamily="34" charset="0"/>
              <a:buChar char="•"/>
            </a:pPr>
            <a:r>
              <a:rPr lang="en-US" sz="3600" dirty="0"/>
              <a:t>Treas. Reg. 1.1031(k)-1(c) rules apply to </a:t>
            </a:r>
            <a:r>
              <a:rPr lang="en-US" sz="3600" i="1" dirty="0"/>
              <a:t>forward</a:t>
            </a:r>
            <a:r>
              <a:rPr lang="en-US" sz="3600" dirty="0"/>
              <a:t> exchanges.  When those rules apply, taxpayer needs to comply with only one of the four rules.</a:t>
            </a:r>
          </a:p>
          <a:p>
            <a:pPr marL="457200" indent="-457200">
              <a:buFont typeface="Arial" panose="020B0604020202020204" pitchFamily="34" charset="0"/>
              <a:buChar char="•"/>
            </a:pPr>
            <a:r>
              <a:rPr lang="en-US" sz="3600" dirty="0"/>
              <a:t>Even if forward exchange rules applied, this transaction would have complied with the 95% rule and 45-day rule</a:t>
            </a:r>
          </a:p>
        </p:txBody>
      </p:sp>
    </p:spTree>
    <p:extLst>
      <p:ext uri="{BB962C8B-B14F-4D97-AF65-F5344CB8AC3E}">
        <p14:creationId xmlns:p14="http://schemas.microsoft.com/office/powerpoint/2010/main" val="3006710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323D75-D53A-F2E4-A5B1-675455939380}"/>
              </a:ext>
            </a:extLst>
          </p:cNvPr>
          <p:cNvSpPr txBox="1"/>
          <p:nvPr/>
        </p:nvSpPr>
        <p:spPr>
          <a:xfrm>
            <a:off x="1759223" y="1794005"/>
            <a:ext cx="1262270" cy="461665"/>
          </a:xfrm>
          <a:prstGeom prst="rect">
            <a:avLst/>
          </a:prstGeom>
          <a:noFill/>
          <a:ln>
            <a:solidFill>
              <a:schemeClr val="bg1"/>
            </a:solidFill>
          </a:ln>
        </p:spPr>
        <p:txBody>
          <a:bodyPr wrap="square" rtlCol="0">
            <a:spAutoFit/>
          </a:bodyPr>
          <a:lstStyle/>
          <a:p>
            <a:r>
              <a:rPr lang="en-US" sz="2400" dirty="0">
                <a:solidFill>
                  <a:schemeClr val="bg1"/>
                </a:solidFill>
              </a:rPr>
              <a:t>Seller #1</a:t>
            </a:r>
          </a:p>
        </p:txBody>
      </p:sp>
      <p:sp>
        <p:nvSpPr>
          <p:cNvPr id="3" name="TextBox 2">
            <a:extLst>
              <a:ext uri="{FF2B5EF4-FFF2-40B4-BE49-F238E27FC236}">
                <a16:creationId xmlns:a16="http://schemas.microsoft.com/office/drawing/2014/main" id="{ACB6E941-A804-C21E-32C0-40FE3CCA8E92}"/>
              </a:ext>
            </a:extLst>
          </p:cNvPr>
          <p:cNvSpPr txBox="1"/>
          <p:nvPr/>
        </p:nvSpPr>
        <p:spPr>
          <a:xfrm>
            <a:off x="1759223" y="2955227"/>
            <a:ext cx="1262270" cy="461665"/>
          </a:xfrm>
          <a:prstGeom prst="rect">
            <a:avLst/>
          </a:prstGeom>
          <a:noFill/>
          <a:ln>
            <a:solidFill>
              <a:schemeClr val="bg1"/>
            </a:solidFill>
          </a:ln>
        </p:spPr>
        <p:txBody>
          <a:bodyPr wrap="square" rtlCol="0">
            <a:spAutoFit/>
          </a:bodyPr>
          <a:lstStyle/>
          <a:p>
            <a:r>
              <a:rPr lang="en-US" sz="2400" dirty="0">
                <a:solidFill>
                  <a:schemeClr val="bg1"/>
                </a:solidFill>
              </a:rPr>
              <a:t>Seller #2</a:t>
            </a:r>
          </a:p>
        </p:txBody>
      </p:sp>
      <p:sp>
        <p:nvSpPr>
          <p:cNvPr id="4" name="TextBox 3">
            <a:extLst>
              <a:ext uri="{FF2B5EF4-FFF2-40B4-BE49-F238E27FC236}">
                <a16:creationId xmlns:a16="http://schemas.microsoft.com/office/drawing/2014/main" id="{7FCD07F6-01C2-52BD-611C-D87C987819E8}"/>
              </a:ext>
            </a:extLst>
          </p:cNvPr>
          <p:cNvSpPr txBox="1"/>
          <p:nvPr/>
        </p:nvSpPr>
        <p:spPr>
          <a:xfrm>
            <a:off x="1729406" y="4361614"/>
            <a:ext cx="1262270" cy="461665"/>
          </a:xfrm>
          <a:prstGeom prst="rect">
            <a:avLst/>
          </a:prstGeom>
          <a:noFill/>
          <a:ln>
            <a:solidFill>
              <a:schemeClr val="bg1"/>
            </a:solidFill>
          </a:ln>
        </p:spPr>
        <p:txBody>
          <a:bodyPr wrap="square" rtlCol="0">
            <a:spAutoFit/>
          </a:bodyPr>
          <a:lstStyle/>
          <a:p>
            <a:r>
              <a:rPr lang="en-US" sz="2400" dirty="0">
                <a:solidFill>
                  <a:schemeClr val="bg1"/>
                </a:solidFill>
              </a:rPr>
              <a:t>Seller #3</a:t>
            </a:r>
          </a:p>
        </p:txBody>
      </p:sp>
      <p:sp>
        <p:nvSpPr>
          <p:cNvPr id="5" name="TextBox 4">
            <a:extLst>
              <a:ext uri="{FF2B5EF4-FFF2-40B4-BE49-F238E27FC236}">
                <a16:creationId xmlns:a16="http://schemas.microsoft.com/office/drawing/2014/main" id="{883B9D7C-B6A0-ED7A-9F7F-68B9F1B1D915}"/>
              </a:ext>
            </a:extLst>
          </p:cNvPr>
          <p:cNvSpPr txBox="1"/>
          <p:nvPr/>
        </p:nvSpPr>
        <p:spPr>
          <a:xfrm>
            <a:off x="1729406" y="5653700"/>
            <a:ext cx="1262270" cy="461665"/>
          </a:xfrm>
          <a:prstGeom prst="rect">
            <a:avLst/>
          </a:prstGeom>
          <a:noFill/>
          <a:ln>
            <a:solidFill>
              <a:schemeClr val="bg1"/>
            </a:solidFill>
          </a:ln>
        </p:spPr>
        <p:txBody>
          <a:bodyPr wrap="square" rtlCol="0">
            <a:spAutoFit/>
          </a:bodyPr>
          <a:lstStyle/>
          <a:p>
            <a:r>
              <a:rPr lang="en-US" sz="2400" dirty="0">
                <a:solidFill>
                  <a:schemeClr val="bg1"/>
                </a:solidFill>
              </a:rPr>
              <a:t>Seller #4</a:t>
            </a:r>
          </a:p>
        </p:txBody>
      </p:sp>
      <p:cxnSp>
        <p:nvCxnSpPr>
          <p:cNvPr id="7" name="Straight Connector 6">
            <a:extLst>
              <a:ext uri="{FF2B5EF4-FFF2-40B4-BE49-F238E27FC236}">
                <a16:creationId xmlns:a16="http://schemas.microsoft.com/office/drawing/2014/main" id="{0AF4977D-2B81-3E24-F786-0A3EBB89A890}"/>
              </a:ext>
            </a:extLst>
          </p:cNvPr>
          <p:cNvCxnSpPr>
            <a:cxnSpLocks/>
          </p:cNvCxnSpPr>
          <p:nvPr/>
        </p:nvCxnSpPr>
        <p:spPr>
          <a:xfrm>
            <a:off x="3026454" y="2010505"/>
            <a:ext cx="1093305" cy="1433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663B52A-1493-A880-0A92-98FE5EE27FC8}"/>
              </a:ext>
            </a:extLst>
          </p:cNvPr>
          <p:cNvSpPr txBox="1"/>
          <p:nvPr/>
        </p:nvSpPr>
        <p:spPr>
          <a:xfrm>
            <a:off x="4108371" y="1630000"/>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RQ Titleholder #1 40% TIC</a:t>
            </a:r>
          </a:p>
        </p:txBody>
      </p:sp>
      <p:cxnSp>
        <p:nvCxnSpPr>
          <p:cNvPr id="11" name="Straight Connector 10">
            <a:extLst>
              <a:ext uri="{FF2B5EF4-FFF2-40B4-BE49-F238E27FC236}">
                <a16:creationId xmlns:a16="http://schemas.microsoft.com/office/drawing/2014/main" id="{B6B8622B-F5BE-1E37-FCF6-53405D467B4C}"/>
              </a:ext>
            </a:extLst>
          </p:cNvPr>
          <p:cNvCxnSpPr>
            <a:cxnSpLocks/>
          </p:cNvCxnSpPr>
          <p:nvPr/>
        </p:nvCxnSpPr>
        <p:spPr>
          <a:xfrm>
            <a:off x="3029756" y="3171740"/>
            <a:ext cx="1093305" cy="1433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489DFB1-DDCC-BEEC-403F-861900F899AB}"/>
              </a:ext>
            </a:extLst>
          </p:cNvPr>
          <p:cNvSpPr txBox="1"/>
          <p:nvPr/>
        </p:nvSpPr>
        <p:spPr>
          <a:xfrm>
            <a:off x="4111673" y="2791235"/>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RQ Titleholder #2 30% TIC</a:t>
            </a:r>
          </a:p>
        </p:txBody>
      </p:sp>
      <p:cxnSp>
        <p:nvCxnSpPr>
          <p:cNvPr id="13" name="Straight Connector 12">
            <a:extLst>
              <a:ext uri="{FF2B5EF4-FFF2-40B4-BE49-F238E27FC236}">
                <a16:creationId xmlns:a16="http://schemas.microsoft.com/office/drawing/2014/main" id="{6031FC7D-E297-EB80-9627-EF1F4FAEB481}"/>
              </a:ext>
            </a:extLst>
          </p:cNvPr>
          <p:cNvCxnSpPr>
            <a:cxnSpLocks/>
          </p:cNvCxnSpPr>
          <p:nvPr/>
        </p:nvCxnSpPr>
        <p:spPr>
          <a:xfrm>
            <a:off x="3004910" y="4573168"/>
            <a:ext cx="1093305" cy="1433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D6087B0-39DD-FC78-C6E5-4C6246590BA8}"/>
              </a:ext>
            </a:extLst>
          </p:cNvPr>
          <p:cNvSpPr txBox="1"/>
          <p:nvPr/>
        </p:nvSpPr>
        <p:spPr>
          <a:xfrm>
            <a:off x="4086827" y="4192663"/>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RQ Titleholder #3 15% TIC</a:t>
            </a:r>
          </a:p>
        </p:txBody>
      </p:sp>
      <p:cxnSp>
        <p:nvCxnSpPr>
          <p:cNvPr id="15" name="Straight Connector 14">
            <a:extLst>
              <a:ext uri="{FF2B5EF4-FFF2-40B4-BE49-F238E27FC236}">
                <a16:creationId xmlns:a16="http://schemas.microsoft.com/office/drawing/2014/main" id="{54162675-6EF3-6E05-CFF9-BFBAC2A07911}"/>
              </a:ext>
            </a:extLst>
          </p:cNvPr>
          <p:cNvCxnSpPr>
            <a:cxnSpLocks/>
          </p:cNvCxnSpPr>
          <p:nvPr/>
        </p:nvCxnSpPr>
        <p:spPr>
          <a:xfrm>
            <a:off x="3004910" y="5860292"/>
            <a:ext cx="1093305" cy="1433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065F626-21C2-E66B-C82F-08CBC10D0C20}"/>
              </a:ext>
            </a:extLst>
          </p:cNvPr>
          <p:cNvSpPr txBox="1"/>
          <p:nvPr/>
        </p:nvSpPr>
        <p:spPr>
          <a:xfrm>
            <a:off x="4086827" y="5479787"/>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RQ Titleholder #4 15% TIC</a:t>
            </a:r>
          </a:p>
        </p:txBody>
      </p:sp>
      <p:sp>
        <p:nvSpPr>
          <p:cNvPr id="17" name="TextBox 16">
            <a:extLst>
              <a:ext uri="{FF2B5EF4-FFF2-40B4-BE49-F238E27FC236}">
                <a16:creationId xmlns:a16="http://schemas.microsoft.com/office/drawing/2014/main" id="{AE04A42D-39C7-C910-089C-C641ED29C33B}"/>
              </a:ext>
            </a:extLst>
          </p:cNvPr>
          <p:cNvSpPr txBox="1"/>
          <p:nvPr/>
        </p:nvSpPr>
        <p:spPr>
          <a:xfrm>
            <a:off x="7823949" y="2605484"/>
            <a:ext cx="2355580" cy="461665"/>
          </a:xfrm>
          <a:prstGeom prst="rect">
            <a:avLst/>
          </a:prstGeom>
          <a:noFill/>
          <a:ln>
            <a:solidFill>
              <a:schemeClr val="bg1"/>
            </a:solidFill>
          </a:ln>
        </p:spPr>
        <p:txBody>
          <a:bodyPr wrap="square" rtlCol="0" anchor="ctr">
            <a:spAutoFit/>
          </a:bodyPr>
          <a:lstStyle/>
          <a:p>
            <a:pPr algn="ctr"/>
            <a:r>
              <a:rPr lang="en-US" sz="2400" dirty="0">
                <a:solidFill>
                  <a:schemeClr val="bg1"/>
                </a:solidFill>
              </a:rPr>
              <a:t>EAT</a:t>
            </a:r>
          </a:p>
        </p:txBody>
      </p:sp>
      <p:sp>
        <p:nvSpPr>
          <p:cNvPr id="18" name="TextBox 17">
            <a:extLst>
              <a:ext uri="{FF2B5EF4-FFF2-40B4-BE49-F238E27FC236}">
                <a16:creationId xmlns:a16="http://schemas.microsoft.com/office/drawing/2014/main" id="{4A1022D2-24B0-0D82-7FB7-38FC87882944}"/>
              </a:ext>
            </a:extLst>
          </p:cNvPr>
          <p:cNvSpPr txBox="1"/>
          <p:nvPr/>
        </p:nvSpPr>
        <p:spPr>
          <a:xfrm>
            <a:off x="7823949" y="3711682"/>
            <a:ext cx="2355580" cy="461665"/>
          </a:xfrm>
          <a:prstGeom prst="rect">
            <a:avLst/>
          </a:prstGeom>
          <a:noFill/>
          <a:ln>
            <a:solidFill>
              <a:schemeClr val="bg1"/>
            </a:solidFill>
          </a:ln>
        </p:spPr>
        <p:txBody>
          <a:bodyPr wrap="square" rtlCol="0" anchor="ctr">
            <a:spAutoFit/>
          </a:bodyPr>
          <a:lstStyle/>
          <a:p>
            <a:pPr algn="ctr"/>
            <a:r>
              <a:rPr lang="en-US" sz="2400" dirty="0">
                <a:solidFill>
                  <a:schemeClr val="bg1"/>
                </a:solidFill>
              </a:rPr>
              <a:t>DRE</a:t>
            </a:r>
          </a:p>
        </p:txBody>
      </p:sp>
      <p:cxnSp>
        <p:nvCxnSpPr>
          <p:cNvPr id="19" name="Straight Connector 18">
            <a:extLst>
              <a:ext uri="{FF2B5EF4-FFF2-40B4-BE49-F238E27FC236}">
                <a16:creationId xmlns:a16="http://schemas.microsoft.com/office/drawing/2014/main" id="{8C9B51CA-5A21-8C9D-81AD-F8482F2822DD}"/>
              </a:ext>
            </a:extLst>
          </p:cNvPr>
          <p:cNvCxnSpPr>
            <a:cxnSpLocks/>
            <a:endCxn id="18" idx="1"/>
          </p:cNvCxnSpPr>
          <p:nvPr/>
        </p:nvCxnSpPr>
        <p:spPr>
          <a:xfrm>
            <a:off x="6463951" y="2051619"/>
            <a:ext cx="1359998" cy="189089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797A87C-9D28-7166-EBBC-EEC0583845E6}"/>
              </a:ext>
            </a:extLst>
          </p:cNvPr>
          <p:cNvCxnSpPr>
            <a:cxnSpLocks/>
            <a:endCxn id="18" idx="1"/>
          </p:cNvCxnSpPr>
          <p:nvPr/>
        </p:nvCxnSpPr>
        <p:spPr>
          <a:xfrm>
            <a:off x="6473692" y="3191613"/>
            <a:ext cx="1350257" cy="7509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3835015-DF8A-74D7-D7EA-DD2894358CFA}"/>
              </a:ext>
            </a:extLst>
          </p:cNvPr>
          <p:cNvCxnSpPr>
            <a:cxnSpLocks/>
            <a:endCxn id="18" idx="1"/>
          </p:cNvCxnSpPr>
          <p:nvPr/>
        </p:nvCxnSpPr>
        <p:spPr>
          <a:xfrm flipV="1">
            <a:off x="6478672" y="3942515"/>
            <a:ext cx="1345277" cy="65052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2D186D7-675B-3B6E-BD18-678B9E4AA786}"/>
              </a:ext>
            </a:extLst>
          </p:cNvPr>
          <p:cNvCxnSpPr>
            <a:cxnSpLocks/>
            <a:endCxn id="18" idx="1"/>
          </p:cNvCxnSpPr>
          <p:nvPr/>
        </p:nvCxnSpPr>
        <p:spPr>
          <a:xfrm flipV="1">
            <a:off x="6453816" y="3942515"/>
            <a:ext cx="1370133" cy="192770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E5A6382-DECC-F0F9-7B9E-AB00316DEC58}"/>
              </a:ext>
            </a:extLst>
          </p:cNvPr>
          <p:cNvCxnSpPr>
            <a:cxnSpLocks/>
            <a:stCxn id="17" idx="2"/>
            <a:endCxn id="18" idx="0"/>
          </p:cNvCxnSpPr>
          <p:nvPr/>
        </p:nvCxnSpPr>
        <p:spPr>
          <a:xfrm>
            <a:off x="9001739" y="3067149"/>
            <a:ext cx="0" cy="64453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C3966C2B-DAD2-E529-A7ED-E05EF8FF205D}"/>
              </a:ext>
            </a:extLst>
          </p:cNvPr>
          <p:cNvSpPr txBox="1"/>
          <p:nvPr/>
        </p:nvSpPr>
        <p:spPr>
          <a:xfrm>
            <a:off x="1759223" y="445581"/>
            <a:ext cx="8420306" cy="769441"/>
          </a:xfrm>
          <a:prstGeom prst="rect">
            <a:avLst/>
          </a:prstGeom>
          <a:noFill/>
          <a:ln>
            <a:noFill/>
          </a:ln>
        </p:spPr>
        <p:txBody>
          <a:bodyPr wrap="square" rtlCol="0">
            <a:spAutoFit/>
          </a:bodyPr>
          <a:lstStyle/>
          <a:p>
            <a:pPr algn="ctr"/>
            <a:r>
              <a:rPr lang="en-US" sz="4400" dirty="0">
                <a:solidFill>
                  <a:schemeClr val="bg1"/>
                </a:solidFill>
              </a:rPr>
              <a:t>Step 1 – Transfer property to EAT</a:t>
            </a:r>
          </a:p>
        </p:txBody>
      </p:sp>
    </p:spTree>
    <p:extLst>
      <p:ext uri="{BB962C8B-B14F-4D97-AF65-F5344CB8AC3E}">
        <p14:creationId xmlns:p14="http://schemas.microsoft.com/office/powerpoint/2010/main" val="2556560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AF4977D-2B81-3E24-F786-0A3EBB89A890}"/>
              </a:ext>
            </a:extLst>
          </p:cNvPr>
          <p:cNvCxnSpPr>
            <a:cxnSpLocks/>
            <a:endCxn id="22" idx="1"/>
          </p:cNvCxnSpPr>
          <p:nvPr/>
        </p:nvCxnSpPr>
        <p:spPr>
          <a:xfrm>
            <a:off x="3965718" y="2278868"/>
            <a:ext cx="1124971" cy="193250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663B52A-1493-A880-0A92-98FE5EE27FC8}"/>
              </a:ext>
            </a:extLst>
          </p:cNvPr>
          <p:cNvSpPr txBox="1"/>
          <p:nvPr/>
        </p:nvSpPr>
        <p:spPr>
          <a:xfrm>
            <a:off x="1608661" y="1630000"/>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RQ Titleholder #1 40% TIC</a:t>
            </a:r>
          </a:p>
        </p:txBody>
      </p:sp>
      <p:sp>
        <p:nvSpPr>
          <p:cNvPr id="12" name="TextBox 11">
            <a:extLst>
              <a:ext uri="{FF2B5EF4-FFF2-40B4-BE49-F238E27FC236}">
                <a16:creationId xmlns:a16="http://schemas.microsoft.com/office/drawing/2014/main" id="{E489DFB1-DDCC-BEEC-403F-861900F899AB}"/>
              </a:ext>
            </a:extLst>
          </p:cNvPr>
          <p:cNvSpPr txBox="1"/>
          <p:nvPr/>
        </p:nvSpPr>
        <p:spPr>
          <a:xfrm>
            <a:off x="1611963" y="2791235"/>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RQ Titleholder #2 30% TIC</a:t>
            </a:r>
          </a:p>
        </p:txBody>
      </p:sp>
      <p:sp>
        <p:nvSpPr>
          <p:cNvPr id="14" name="TextBox 13">
            <a:extLst>
              <a:ext uri="{FF2B5EF4-FFF2-40B4-BE49-F238E27FC236}">
                <a16:creationId xmlns:a16="http://schemas.microsoft.com/office/drawing/2014/main" id="{CD6087B0-39DD-FC78-C6E5-4C6246590BA8}"/>
              </a:ext>
            </a:extLst>
          </p:cNvPr>
          <p:cNvSpPr txBox="1"/>
          <p:nvPr/>
        </p:nvSpPr>
        <p:spPr>
          <a:xfrm>
            <a:off x="1587117" y="4192663"/>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RQ Titleholder #3 15% TIC</a:t>
            </a:r>
          </a:p>
        </p:txBody>
      </p:sp>
      <p:sp>
        <p:nvSpPr>
          <p:cNvPr id="16" name="TextBox 15">
            <a:extLst>
              <a:ext uri="{FF2B5EF4-FFF2-40B4-BE49-F238E27FC236}">
                <a16:creationId xmlns:a16="http://schemas.microsoft.com/office/drawing/2014/main" id="{E065F626-21C2-E66B-C82F-08CBC10D0C20}"/>
              </a:ext>
            </a:extLst>
          </p:cNvPr>
          <p:cNvSpPr txBox="1"/>
          <p:nvPr/>
        </p:nvSpPr>
        <p:spPr>
          <a:xfrm>
            <a:off x="1587117" y="5479787"/>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RQ Titleholder #1 15% TIC</a:t>
            </a:r>
          </a:p>
        </p:txBody>
      </p:sp>
      <p:sp>
        <p:nvSpPr>
          <p:cNvPr id="31" name="TextBox 30">
            <a:extLst>
              <a:ext uri="{FF2B5EF4-FFF2-40B4-BE49-F238E27FC236}">
                <a16:creationId xmlns:a16="http://schemas.microsoft.com/office/drawing/2014/main" id="{C3966C2B-DAD2-E529-A7ED-E05EF8FF205D}"/>
              </a:ext>
            </a:extLst>
          </p:cNvPr>
          <p:cNvSpPr txBox="1"/>
          <p:nvPr/>
        </p:nvSpPr>
        <p:spPr>
          <a:xfrm>
            <a:off x="827314" y="167288"/>
            <a:ext cx="10488386" cy="1200329"/>
          </a:xfrm>
          <a:prstGeom prst="rect">
            <a:avLst/>
          </a:prstGeom>
          <a:noFill/>
          <a:ln>
            <a:noFill/>
          </a:ln>
        </p:spPr>
        <p:txBody>
          <a:bodyPr wrap="square" rtlCol="0">
            <a:spAutoFit/>
          </a:bodyPr>
          <a:lstStyle/>
          <a:p>
            <a:pPr algn="ctr"/>
            <a:r>
              <a:rPr lang="en-US" sz="3600" dirty="0">
                <a:solidFill>
                  <a:schemeClr val="bg1"/>
                </a:solidFill>
              </a:rPr>
              <a:t>Step 2 – Same day, EAT/DRE cause RQ Titleholders to deed property to RP Titleholder</a:t>
            </a:r>
          </a:p>
        </p:txBody>
      </p:sp>
      <p:sp>
        <p:nvSpPr>
          <p:cNvPr id="6" name="TextBox 5">
            <a:extLst>
              <a:ext uri="{FF2B5EF4-FFF2-40B4-BE49-F238E27FC236}">
                <a16:creationId xmlns:a16="http://schemas.microsoft.com/office/drawing/2014/main" id="{06C62F59-F552-979A-05B7-3D5037284CFA}"/>
              </a:ext>
            </a:extLst>
          </p:cNvPr>
          <p:cNvSpPr txBox="1"/>
          <p:nvPr/>
        </p:nvSpPr>
        <p:spPr>
          <a:xfrm>
            <a:off x="8365659" y="1618402"/>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RP Titleholder #1 25% TIC</a:t>
            </a:r>
          </a:p>
        </p:txBody>
      </p:sp>
      <p:sp>
        <p:nvSpPr>
          <p:cNvPr id="8" name="TextBox 7">
            <a:extLst>
              <a:ext uri="{FF2B5EF4-FFF2-40B4-BE49-F238E27FC236}">
                <a16:creationId xmlns:a16="http://schemas.microsoft.com/office/drawing/2014/main" id="{E1C5FF6F-D828-676D-A3DF-2A0B88BAC866}"/>
              </a:ext>
            </a:extLst>
          </p:cNvPr>
          <p:cNvSpPr txBox="1"/>
          <p:nvPr/>
        </p:nvSpPr>
        <p:spPr>
          <a:xfrm>
            <a:off x="8368961" y="2779637"/>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RP Titleholder #2 25% TIC</a:t>
            </a:r>
          </a:p>
        </p:txBody>
      </p:sp>
      <p:sp>
        <p:nvSpPr>
          <p:cNvPr id="9" name="TextBox 8">
            <a:extLst>
              <a:ext uri="{FF2B5EF4-FFF2-40B4-BE49-F238E27FC236}">
                <a16:creationId xmlns:a16="http://schemas.microsoft.com/office/drawing/2014/main" id="{6797B55C-82C5-781D-94E9-05ECBC58B690}"/>
              </a:ext>
            </a:extLst>
          </p:cNvPr>
          <p:cNvSpPr txBox="1"/>
          <p:nvPr/>
        </p:nvSpPr>
        <p:spPr>
          <a:xfrm>
            <a:off x="8344115" y="4181065"/>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RP Titleholder #3 25% TIC</a:t>
            </a:r>
          </a:p>
        </p:txBody>
      </p:sp>
      <p:sp>
        <p:nvSpPr>
          <p:cNvPr id="20" name="TextBox 19">
            <a:extLst>
              <a:ext uri="{FF2B5EF4-FFF2-40B4-BE49-F238E27FC236}">
                <a16:creationId xmlns:a16="http://schemas.microsoft.com/office/drawing/2014/main" id="{AD7FC5A9-C5EF-CA97-F844-F7D2C895CD34}"/>
              </a:ext>
            </a:extLst>
          </p:cNvPr>
          <p:cNvSpPr txBox="1"/>
          <p:nvPr/>
        </p:nvSpPr>
        <p:spPr>
          <a:xfrm>
            <a:off x="8344115" y="5468189"/>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RP Titleholder #1 25% TIC</a:t>
            </a:r>
          </a:p>
        </p:txBody>
      </p:sp>
      <p:sp>
        <p:nvSpPr>
          <p:cNvPr id="22" name="TextBox 21">
            <a:extLst>
              <a:ext uri="{FF2B5EF4-FFF2-40B4-BE49-F238E27FC236}">
                <a16:creationId xmlns:a16="http://schemas.microsoft.com/office/drawing/2014/main" id="{A9868873-B170-DB5E-8F6D-2F174AC2FEBD}"/>
              </a:ext>
            </a:extLst>
          </p:cNvPr>
          <p:cNvSpPr txBox="1"/>
          <p:nvPr/>
        </p:nvSpPr>
        <p:spPr>
          <a:xfrm>
            <a:off x="5090689" y="3611212"/>
            <a:ext cx="2355580" cy="1200329"/>
          </a:xfrm>
          <a:prstGeom prst="rect">
            <a:avLst/>
          </a:prstGeom>
          <a:noFill/>
          <a:ln>
            <a:solidFill>
              <a:schemeClr val="bg1"/>
            </a:solidFill>
          </a:ln>
        </p:spPr>
        <p:txBody>
          <a:bodyPr wrap="square" rtlCol="0">
            <a:spAutoFit/>
          </a:bodyPr>
          <a:lstStyle/>
          <a:p>
            <a:pPr algn="ctr"/>
            <a:r>
              <a:rPr lang="en-US" sz="2400" dirty="0">
                <a:solidFill>
                  <a:schemeClr val="bg1"/>
                </a:solidFill>
              </a:rPr>
              <a:t>A Single Nominal Consideration Deed</a:t>
            </a:r>
          </a:p>
        </p:txBody>
      </p:sp>
      <p:cxnSp>
        <p:nvCxnSpPr>
          <p:cNvPr id="29" name="Straight Connector 28">
            <a:extLst>
              <a:ext uri="{FF2B5EF4-FFF2-40B4-BE49-F238E27FC236}">
                <a16:creationId xmlns:a16="http://schemas.microsoft.com/office/drawing/2014/main" id="{F9877EC2-F7E4-1875-61D4-BB96175DEFBA}"/>
              </a:ext>
            </a:extLst>
          </p:cNvPr>
          <p:cNvCxnSpPr>
            <a:cxnSpLocks/>
            <a:stCxn id="12" idx="3"/>
            <a:endCxn id="22" idx="1"/>
          </p:cNvCxnSpPr>
          <p:nvPr/>
        </p:nvCxnSpPr>
        <p:spPr>
          <a:xfrm>
            <a:off x="3967543" y="3206734"/>
            <a:ext cx="1123146" cy="100464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22FAC2E-10EE-C5F0-310F-F5CE84BAE45A}"/>
              </a:ext>
            </a:extLst>
          </p:cNvPr>
          <p:cNvCxnSpPr>
            <a:cxnSpLocks/>
            <a:stCxn id="14" idx="3"/>
            <a:endCxn id="22" idx="1"/>
          </p:cNvCxnSpPr>
          <p:nvPr/>
        </p:nvCxnSpPr>
        <p:spPr>
          <a:xfrm flipV="1">
            <a:off x="3942697" y="4211377"/>
            <a:ext cx="1147992" cy="39678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7D21739-0964-E074-28AB-3BABFC399389}"/>
              </a:ext>
            </a:extLst>
          </p:cNvPr>
          <p:cNvCxnSpPr>
            <a:cxnSpLocks/>
            <a:stCxn id="16" idx="3"/>
            <a:endCxn id="22" idx="1"/>
          </p:cNvCxnSpPr>
          <p:nvPr/>
        </p:nvCxnSpPr>
        <p:spPr>
          <a:xfrm flipV="1">
            <a:off x="3942697" y="4211377"/>
            <a:ext cx="1147992" cy="168390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F4B4E36-9F7F-39D2-ECBE-D95297A521DC}"/>
              </a:ext>
            </a:extLst>
          </p:cNvPr>
          <p:cNvCxnSpPr>
            <a:cxnSpLocks/>
            <a:stCxn id="20" idx="1"/>
            <a:endCxn id="22" idx="3"/>
          </p:cNvCxnSpPr>
          <p:nvPr/>
        </p:nvCxnSpPr>
        <p:spPr>
          <a:xfrm flipH="1" flipV="1">
            <a:off x="7446269" y="4211377"/>
            <a:ext cx="897846" cy="16723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F308A8A-B9EA-51E7-0B05-7C45907593A5}"/>
              </a:ext>
            </a:extLst>
          </p:cNvPr>
          <p:cNvCxnSpPr>
            <a:cxnSpLocks/>
            <a:stCxn id="9" idx="1"/>
            <a:endCxn id="22" idx="3"/>
          </p:cNvCxnSpPr>
          <p:nvPr/>
        </p:nvCxnSpPr>
        <p:spPr>
          <a:xfrm flipH="1" flipV="1">
            <a:off x="7446269" y="4211377"/>
            <a:ext cx="897846" cy="38518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D2DD755-2C97-9B59-D7B0-1D37699A2CDB}"/>
              </a:ext>
            </a:extLst>
          </p:cNvPr>
          <p:cNvCxnSpPr>
            <a:cxnSpLocks/>
            <a:endCxn id="22" idx="3"/>
          </p:cNvCxnSpPr>
          <p:nvPr/>
        </p:nvCxnSpPr>
        <p:spPr>
          <a:xfrm flipH="1">
            <a:off x="7446269" y="3417114"/>
            <a:ext cx="916066" cy="79426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8A169F2-6FD7-8E6B-6589-156197AC285E}"/>
              </a:ext>
            </a:extLst>
          </p:cNvPr>
          <p:cNvCxnSpPr>
            <a:cxnSpLocks/>
            <a:endCxn id="22" idx="3"/>
          </p:cNvCxnSpPr>
          <p:nvPr/>
        </p:nvCxnSpPr>
        <p:spPr>
          <a:xfrm flipH="1">
            <a:off x="7446269" y="2292334"/>
            <a:ext cx="914401" cy="191904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630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C3966C2B-DAD2-E529-A7ED-E05EF8FF205D}"/>
              </a:ext>
            </a:extLst>
          </p:cNvPr>
          <p:cNvSpPr txBox="1"/>
          <p:nvPr/>
        </p:nvSpPr>
        <p:spPr>
          <a:xfrm>
            <a:off x="941614" y="167288"/>
            <a:ext cx="10292443" cy="1200329"/>
          </a:xfrm>
          <a:prstGeom prst="rect">
            <a:avLst/>
          </a:prstGeom>
          <a:noFill/>
          <a:ln>
            <a:noFill/>
          </a:ln>
        </p:spPr>
        <p:txBody>
          <a:bodyPr wrap="square" rtlCol="0">
            <a:spAutoFit/>
          </a:bodyPr>
          <a:lstStyle/>
          <a:p>
            <a:pPr algn="ctr"/>
            <a:r>
              <a:rPr lang="en-US" sz="3600" dirty="0">
                <a:solidFill>
                  <a:schemeClr val="bg1"/>
                </a:solidFill>
              </a:rPr>
              <a:t>Step 2 – Same day, EAT/DRE cause RQ Titleholders to deed property to RP Titleholder</a:t>
            </a:r>
          </a:p>
        </p:txBody>
      </p:sp>
      <p:sp>
        <p:nvSpPr>
          <p:cNvPr id="6" name="TextBox 5">
            <a:extLst>
              <a:ext uri="{FF2B5EF4-FFF2-40B4-BE49-F238E27FC236}">
                <a16:creationId xmlns:a16="http://schemas.microsoft.com/office/drawing/2014/main" id="{06C62F59-F552-979A-05B7-3D5037284CFA}"/>
              </a:ext>
            </a:extLst>
          </p:cNvPr>
          <p:cNvSpPr txBox="1"/>
          <p:nvPr/>
        </p:nvSpPr>
        <p:spPr>
          <a:xfrm>
            <a:off x="5011309" y="1618402"/>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RP Titleholder #1 25% TIC</a:t>
            </a:r>
          </a:p>
        </p:txBody>
      </p:sp>
      <p:sp>
        <p:nvSpPr>
          <p:cNvPr id="8" name="TextBox 7">
            <a:extLst>
              <a:ext uri="{FF2B5EF4-FFF2-40B4-BE49-F238E27FC236}">
                <a16:creationId xmlns:a16="http://schemas.microsoft.com/office/drawing/2014/main" id="{E1C5FF6F-D828-676D-A3DF-2A0B88BAC866}"/>
              </a:ext>
            </a:extLst>
          </p:cNvPr>
          <p:cNvSpPr txBox="1"/>
          <p:nvPr/>
        </p:nvSpPr>
        <p:spPr>
          <a:xfrm>
            <a:off x="5014611" y="2779637"/>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RP Titleholder #2 25% TIC</a:t>
            </a:r>
          </a:p>
        </p:txBody>
      </p:sp>
      <p:sp>
        <p:nvSpPr>
          <p:cNvPr id="9" name="TextBox 8">
            <a:extLst>
              <a:ext uri="{FF2B5EF4-FFF2-40B4-BE49-F238E27FC236}">
                <a16:creationId xmlns:a16="http://schemas.microsoft.com/office/drawing/2014/main" id="{6797B55C-82C5-781D-94E9-05ECBC58B690}"/>
              </a:ext>
            </a:extLst>
          </p:cNvPr>
          <p:cNvSpPr txBox="1"/>
          <p:nvPr/>
        </p:nvSpPr>
        <p:spPr>
          <a:xfrm>
            <a:off x="4989765" y="4181065"/>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RP Titleholder #3 25% TIC</a:t>
            </a:r>
          </a:p>
        </p:txBody>
      </p:sp>
      <p:sp>
        <p:nvSpPr>
          <p:cNvPr id="20" name="TextBox 19">
            <a:extLst>
              <a:ext uri="{FF2B5EF4-FFF2-40B4-BE49-F238E27FC236}">
                <a16:creationId xmlns:a16="http://schemas.microsoft.com/office/drawing/2014/main" id="{AD7FC5A9-C5EF-CA97-F844-F7D2C895CD34}"/>
              </a:ext>
            </a:extLst>
          </p:cNvPr>
          <p:cNvSpPr txBox="1"/>
          <p:nvPr/>
        </p:nvSpPr>
        <p:spPr>
          <a:xfrm>
            <a:off x="4989765" y="5468189"/>
            <a:ext cx="2355580" cy="830997"/>
          </a:xfrm>
          <a:prstGeom prst="rect">
            <a:avLst/>
          </a:prstGeom>
          <a:noFill/>
          <a:ln>
            <a:solidFill>
              <a:schemeClr val="bg1"/>
            </a:solidFill>
          </a:ln>
        </p:spPr>
        <p:txBody>
          <a:bodyPr wrap="square" rtlCol="0">
            <a:spAutoFit/>
          </a:bodyPr>
          <a:lstStyle/>
          <a:p>
            <a:pPr algn="ctr"/>
            <a:r>
              <a:rPr lang="en-US" sz="2400" dirty="0">
                <a:solidFill>
                  <a:schemeClr val="bg1"/>
                </a:solidFill>
              </a:rPr>
              <a:t>RP Titleholder #4 25% TIC</a:t>
            </a:r>
          </a:p>
        </p:txBody>
      </p:sp>
      <p:cxnSp>
        <p:nvCxnSpPr>
          <p:cNvPr id="39" name="Straight Connector 38">
            <a:extLst>
              <a:ext uri="{FF2B5EF4-FFF2-40B4-BE49-F238E27FC236}">
                <a16:creationId xmlns:a16="http://schemas.microsoft.com/office/drawing/2014/main" id="{FF4B4E36-9F7F-39D2-ECBE-D95297A521DC}"/>
              </a:ext>
            </a:extLst>
          </p:cNvPr>
          <p:cNvCxnSpPr>
            <a:cxnSpLocks/>
            <a:stCxn id="8" idx="1"/>
            <a:endCxn id="3" idx="3"/>
          </p:cNvCxnSpPr>
          <p:nvPr/>
        </p:nvCxnSpPr>
        <p:spPr>
          <a:xfrm flipH="1">
            <a:off x="3592123" y="3195136"/>
            <a:ext cx="1422488" cy="63541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F308A8A-B9EA-51E7-0B05-7C45907593A5}"/>
              </a:ext>
            </a:extLst>
          </p:cNvPr>
          <p:cNvCxnSpPr>
            <a:cxnSpLocks/>
            <a:stCxn id="6" idx="1"/>
            <a:endCxn id="3" idx="3"/>
          </p:cNvCxnSpPr>
          <p:nvPr/>
        </p:nvCxnSpPr>
        <p:spPr>
          <a:xfrm flipH="1">
            <a:off x="3592123" y="2033901"/>
            <a:ext cx="1419186" cy="179664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CAC7A65-5A1C-67B1-DF3E-D71C242A6090}"/>
              </a:ext>
            </a:extLst>
          </p:cNvPr>
          <p:cNvSpPr txBox="1"/>
          <p:nvPr/>
        </p:nvSpPr>
        <p:spPr>
          <a:xfrm>
            <a:off x="1236543" y="2493517"/>
            <a:ext cx="2355580" cy="461665"/>
          </a:xfrm>
          <a:prstGeom prst="rect">
            <a:avLst/>
          </a:prstGeom>
          <a:noFill/>
          <a:ln>
            <a:solidFill>
              <a:schemeClr val="bg1"/>
            </a:solidFill>
          </a:ln>
        </p:spPr>
        <p:txBody>
          <a:bodyPr wrap="square" rtlCol="0" anchor="ctr">
            <a:spAutoFit/>
          </a:bodyPr>
          <a:lstStyle/>
          <a:p>
            <a:pPr algn="ctr"/>
            <a:r>
              <a:rPr lang="en-US" sz="2400" dirty="0">
                <a:solidFill>
                  <a:schemeClr val="bg1"/>
                </a:solidFill>
              </a:rPr>
              <a:t>EAT</a:t>
            </a:r>
          </a:p>
        </p:txBody>
      </p:sp>
      <p:sp>
        <p:nvSpPr>
          <p:cNvPr id="3" name="TextBox 2">
            <a:extLst>
              <a:ext uri="{FF2B5EF4-FFF2-40B4-BE49-F238E27FC236}">
                <a16:creationId xmlns:a16="http://schemas.microsoft.com/office/drawing/2014/main" id="{4655048F-0569-173A-2DBA-38F578F809E0}"/>
              </a:ext>
            </a:extLst>
          </p:cNvPr>
          <p:cNvSpPr txBox="1"/>
          <p:nvPr/>
        </p:nvSpPr>
        <p:spPr>
          <a:xfrm>
            <a:off x="1236543" y="3599715"/>
            <a:ext cx="2355580" cy="461665"/>
          </a:xfrm>
          <a:prstGeom prst="rect">
            <a:avLst/>
          </a:prstGeom>
          <a:noFill/>
          <a:ln>
            <a:solidFill>
              <a:schemeClr val="bg1"/>
            </a:solidFill>
          </a:ln>
        </p:spPr>
        <p:txBody>
          <a:bodyPr wrap="square" rtlCol="0" anchor="ctr">
            <a:spAutoFit/>
          </a:bodyPr>
          <a:lstStyle/>
          <a:p>
            <a:pPr algn="ctr"/>
            <a:r>
              <a:rPr lang="en-US" sz="2400" dirty="0">
                <a:solidFill>
                  <a:schemeClr val="bg1"/>
                </a:solidFill>
              </a:rPr>
              <a:t>DRE</a:t>
            </a:r>
          </a:p>
        </p:txBody>
      </p:sp>
      <p:cxnSp>
        <p:nvCxnSpPr>
          <p:cNvPr id="4" name="Straight Connector 3">
            <a:extLst>
              <a:ext uri="{FF2B5EF4-FFF2-40B4-BE49-F238E27FC236}">
                <a16:creationId xmlns:a16="http://schemas.microsoft.com/office/drawing/2014/main" id="{A4CEA33A-4482-660B-8AFF-621B1566DDE0}"/>
              </a:ext>
            </a:extLst>
          </p:cNvPr>
          <p:cNvCxnSpPr>
            <a:cxnSpLocks/>
            <a:stCxn id="2" idx="2"/>
            <a:endCxn id="3" idx="0"/>
          </p:cNvCxnSpPr>
          <p:nvPr/>
        </p:nvCxnSpPr>
        <p:spPr>
          <a:xfrm>
            <a:off x="2414333" y="2955182"/>
            <a:ext cx="0" cy="64453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56BC15A-F522-E9C0-A8CB-721129559672}"/>
              </a:ext>
            </a:extLst>
          </p:cNvPr>
          <p:cNvCxnSpPr>
            <a:cxnSpLocks/>
            <a:stCxn id="9" idx="1"/>
            <a:endCxn id="3" idx="3"/>
          </p:cNvCxnSpPr>
          <p:nvPr/>
        </p:nvCxnSpPr>
        <p:spPr>
          <a:xfrm flipH="1" flipV="1">
            <a:off x="3592123" y="3830548"/>
            <a:ext cx="1397642" cy="76601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5794317-6642-B7A3-644E-A520A1FBA555}"/>
              </a:ext>
            </a:extLst>
          </p:cNvPr>
          <p:cNvCxnSpPr>
            <a:cxnSpLocks/>
            <a:stCxn id="20" idx="1"/>
            <a:endCxn id="3" idx="3"/>
          </p:cNvCxnSpPr>
          <p:nvPr/>
        </p:nvCxnSpPr>
        <p:spPr>
          <a:xfrm flipH="1" flipV="1">
            <a:off x="3592123" y="3830548"/>
            <a:ext cx="1397642" cy="205314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7182A9FF-958C-69EC-3A2B-DD393A843E80}"/>
              </a:ext>
            </a:extLst>
          </p:cNvPr>
          <p:cNvSpPr txBox="1"/>
          <p:nvPr/>
        </p:nvSpPr>
        <p:spPr>
          <a:xfrm>
            <a:off x="8785166" y="1794005"/>
            <a:ext cx="1365910" cy="461665"/>
          </a:xfrm>
          <a:prstGeom prst="rect">
            <a:avLst/>
          </a:prstGeom>
          <a:noFill/>
          <a:ln>
            <a:solidFill>
              <a:schemeClr val="bg1"/>
            </a:solidFill>
          </a:ln>
        </p:spPr>
        <p:txBody>
          <a:bodyPr wrap="square" rtlCol="0">
            <a:spAutoFit/>
          </a:bodyPr>
          <a:lstStyle/>
          <a:p>
            <a:r>
              <a:rPr lang="en-US" sz="2400" dirty="0">
                <a:solidFill>
                  <a:schemeClr val="bg1"/>
                </a:solidFill>
              </a:rPr>
              <a:t>Buyer #1</a:t>
            </a:r>
          </a:p>
        </p:txBody>
      </p:sp>
      <p:sp>
        <p:nvSpPr>
          <p:cNvPr id="26" name="TextBox 25">
            <a:extLst>
              <a:ext uri="{FF2B5EF4-FFF2-40B4-BE49-F238E27FC236}">
                <a16:creationId xmlns:a16="http://schemas.microsoft.com/office/drawing/2014/main" id="{BD2382D9-F4C2-1C27-1255-BABFC9979F40}"/>
              </a:ext>
            </a:extLst>
          </p:cNvPr>
          <p:cNvSpPr txBox="1"/>
          <p:nvPr/>
        </p:nvSpPr>
        <p:spPr>
          <a:xfrm>
            <a:off x="8785166" y="2955227"/>
            <a:ext cx="1365910" cy="461665"/>
          </a:xfrm>
          <a:prstGeom prst="rect">
            <a:avLst/>
          </a:prstGeom>
          <a:noFill/>
          <a:ln>
            <a:solidFill>
              <a:schemeClr val="bg1"/>
            </a:solidFill>
          </a:ln>
        </p:spPr>
        <p:txBody>
          <a:bodyPr wrap="square" rtlCol="0">
            <a:spAutoFit/>
          </a:bodyPr>
          <a:lstStyle/>
          <a:p>
            <a:r>
              <a:rPr lang="en-US" sz="2400" dirty="0">
                <a:solidFill>
                  <a:schemeClr val="bg1"/>
                </a:solidFill>
              </a:rPr>
              <a:t>Buyer #2</a:t>
            </a:r>
          </a:p>
        </p:txBody>
      </p:sp>
      <p:sp>
        <p:nvSpPr>
          <p:cNvPr id="27" name="TextBox 26">
            <a:extLst>
              <a:ext uri="{FF2B5EF4-FFF2-40B4-BE49-F238E27FC236}">
                <a16:creationId xmlns:a16="http://schemas.microsoft.com/office/drawing/2014/main" id="{7EA60ECE-9828-FBE3-530C-9CCBB411D876}"/>
              </a:ext>
            </a:extLst>
          </p:cNvPr>
          <p:cNvSpPr txBox="1"/>
          <p:nvPr/>
        </p:nvSpPr>
        <p:spPr>
          <a:xfrm>
            <a:off x="8755348" y="4361614"/>
            <a:ext cx="1395727" cy="461665"/>
          </a:xfrm>
          <a:prstGeom prst="rect">
            <a:avLst/>
          </a:prstGeom>
          <a:noFill/>
          <a:ln>
            <a:solidFill>
              <a:schemeClr val="bg1"/>
            </a:solidFill>
          </a:ln>
        </p:spPr>
        <p:txBody>
          <a:bodyPr wrap="square" rtlCol="0">
            <a:spAutoFit/>
          </a:bodyPr>
          <a:lstStyle/>
          <a:p>
            <a:r>
              <a:rPr lang="en-US" sz="2400" dirty="0">
                <a:solidFill>
                  <a:schemeClr val="bg1"/>
                </a:solidFill>
              </a:rPr>
              <a:t>Buyer #3</a:t>
            </a:r>
          </a:p>
        </p:txBody>
      </p:sp>
      <p:sp>
        <p:nvSpPr>
          <p:cNvPr id="28" name="TextBox 27">
            <a:extLst>
              <a:ext uri="{FF2B5EF4-FFF2-40B4-BE49-F238E27FC236}">
                <a16:creationId xmlns:a16="http://schemas.microsoft.com/office/drawing/2014/main" id="{E65908BB-B345-6346-8320-EEC9293C69AA}"/>
              </a:ext>
            </a:extLst>
          </p:cNvPr>
          <p:cNvSpPr txBox="1"/>
          <p:nvPr/>
        </p:nvSpPr>
        <p:spPr>
          <a:xfrm>
            <a:off x="8755349" y="5653700"/>
            <a:ext cx="1321586" cy="461665"/>
          </a:xfrm>
          <a:prstGeom prst="rect">
            <a:avLst/>
          </a:prstGeom>
          <a:noFill/>
          <a:ln>
            <a:solidFill>
              <a:schemeClr val="bg1"/>
            </a:solidFill>
          </a:ln>
        </p:spPr>
        <p:txBody>
          <a:bodyPr wrap="square" rtlCol="0">
            <a:spAutoFit/>
          </a:bodyPr>
          <a:lstStyle/>
          <a:p>
            <a:r>
              <a:rPr lang="en-US" sz="2400" dirty="0">
                <a:solidFill>
                  <a:schemeClr val="bg1"/>
                </a:solidFill>
              </a:rPr>
              <a:t>Buyer #4</a:t>
            </a:r>
          </a:p>
        </p:txBody>
      </p:sp>
      <p:cxnSp>
        <p:nvCxnSpPr>
          <p:cNvPr id="30" name="Straight Connector 29">
            <a:extLst>
              <a:ext uri="{FF2B5EF4-FFF2-40B4-BE49-F238E27FC236}">
                <a16:creationId xmlns:a16="http://schemas.microsoft.com/office/drawing/2014/main" id="{18972EDF-81E6-4FAD-D455-DD6E1058B8C8}"/>
              </a:ext>
            </a:extLst>
          </p:cNvPr>
          <p:cNvCxnSpPr>
            <a:cxnSpLocks/>
            <a:stCxn id="6" idx="3"/>
            <a:endCxn id="25" idx="1"/>
          </p:cNvCxnSpPr>
          <p:nvPr/>
        </p:nvCxnSpPr>
        <p:spPr>
          <a:xfrm flipV="1">
            <a:off x="7366889" y="2024838"/>
            <a:ext cx="1418277" cy="906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DECA74A-818A-CC86-299C-DBD77A3791E4}"/>
              </a:ext>
            </a:extLst>
          </p:cNvPr>
          <p:cNvCxnSpPr>
            <a:cxnSpLocks/>
            <a:stCxn id="8" idx="3"/>
            <a:endCxn id="26" idx="1"/>
          </p:cNvCxnSpPr>
          <p:nvPr/>
        </p:nvCxnSpPr>
        <p:spPr>
          <a:xfrm flipV="1">
            <a:off x="7370191" y="3186060"/>
            <a:ext cx="1414975" cy="907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085F218-94DB-3DA9-69AD-725FB67ED57C}"/>
              </a:ext>
            </a:extLst>
          </p:cNvPr>
          <p:cNvCxnSpPr>
            <a:cxnSpLocks/>
          </p:cNvCxnSpPr>
          <p:nvPr/>
        </p:nvCxnSpPr>
        <p:spPr>
          <a:xfrm flipV="1">
            <a:off x="7331309" y="4570099"/>
            <a:ext cx="1414975" cy="907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A83D6AD-DD33-5BA1-D97E-7D6C034A885D}"/>
              </a:ext>
            </a:extLst>
          </p:cNvPr>
          <p:cNvCxnSpPr>
            <a:cxnSpLocks/>
          </p:cNvCxnSpPr>
          <p:nvPr/>
        </p:nvCxnSpPr>
        <p:spPr>
          <a:xfrm flipV="1">
            <a:off x="7357748" y="5851502"/>
            <a:ext cx="1414975" cy="907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3270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55DD1-EAFE-F4A0-0CA2-46C52EBE8A39}"/>
              </a:ext>
            </a:extLst>
          </p:cNvPr>
          <p:cNvSpPr>
            <a:spLocks noGrp="1"/>
          </p:cNvSpPr>
          <p:nvPr>
            <p:ph type="title"/>
          </p:nvPr>
        </p:nvSpPr>
        <p:spPr/>
        <p:txBody>
          <a:bodyPr/>
          <a:lstStyle/>
          <a:p>
            <a:r>
              <a:rPr lang="en-US" dirty="0">
                <a:solidFill>
                  <a:srgbClr val="FFCCCC"/>
                </a:solidFill>
              </a:rPr>
              <a:t>One Grantor - Two Grantor Trusts</a:t>
            </a:r>
          </a:p>
        </p:txBody>
      </p:sp>
      <p:sp>
        <p:nvSpPr>
          <p:cNvPr id="3" name="Content Placeholder 2">
            <a:extLst>
              <a:ext uri="{FF2B5EF4-FFF2-40B4-BE49-F238E27FC236}">
                <a16:creationId xmlns:a16="http://schemas.microsoft.com/office/drawing/2014/main" id="{BB6CB9BA-B186-4CAB-AFCD-AD00BE384F71}"/>
              </a:ext>
            </a:extLst>
          </p:cNvPr>
          <p:cNvSpPr>
            <a:spLocks noGrp="1"/>
          </p:cNvSpPr>
          <p:nvPr>
            <p:ph idx="1"/>
          </p:nvPr>
        </p:nvSpPr>
        <p:spPr/>
        <p:txBody>
          <a:bodyPr/>
          <a:lstStyle/>
          <a:p>
            <a:pPr marL="457200" indent="-457200">
              <a:buFont typeface="Arial" panose="020B0604020202020204" pitchFamily="34" charset="0"/>
              <a:buChar char="•"/>
            </a:pPr>
            <a:r>
              <a:rPr lang="en-US" dirty="0"/>
              <a:t>Grantor Trust #1 – children’s Trust</a:t>
            </a:r>
          </a:p>
          <a:p>
            <a:pPr marL="457200" indent="-457200">
              <a:buFont typeface="Arial" panose="020B0604020202020204" pitchFamily="34" charset="0"/>
              <a:buChar char="•"/>
            </a:pPr>
            <a:r>
              <a:rPr lang="en-US" dirty="0"/>
              <a:t>Grantor Trust #2 – generation skipping trust</a:t>
            </a:r>
          </a:p>
          <a:p>
            <a:pPr marL="457200" indent="-457200">
              <a:buFont typeface="Arial" panose="020B0604020202020204" pitchFamily="34" charset="0"/>
              <a:buChar char="•"/>
            </a:pPr>
            <a:r>
              <a:rPr lang="en-US" dirty="0"/>
              <a:t>Trusts have a provision allowing redemption of property from each trust for cash or other property of comparable value</a:t>
            </a:r>
          </a:p>
          <a:p>
            <a:pPr marL="457200" indent="-457200">
              <a:buFont typeface="Arial" panose="020B0604020202020204" pitchFamily="34" charset="0"/>
              <a:buChar char="•"/>
            </a:pPr>
            <a:r>
              <a:rPr lang="en-US" dirty="0"/>
              <a:t>Grantor Trust #1 sells relinquished property through the exchange</a:t>
            </a:r>
          </a:p>
          <a:p>
            <a:pPr marL="457200" indent="-457200">
              <a:buFont typeface="Arial" panose="020B0604020202020204" pitchFamily="34" charset="0"/>
              <a:buChar char="•"/>
            </a:pPr>
            <a:r>
              <a:rPr lang="en-US" dirty="0"/>
              <a:t>Grantor proposed acquiring RP in name of Grantor Trust #2 with cash compensation given by Grantor Trust #2 to Grantor Trust #1 in the FMV of the RP</a:t>
            </a:r>
          </a:p>
          <a:p>
            <a:pPr marL="457200" indent="-457200">
              <a:buFont typeface="Arial" panose="020B0604020202020204" pitchFamily="34" charset="0"/>
              <a:buChar char="•"/>
            </a:pPr>
            <a:r>
              <a:rPr lang="en-US" dirty="0"/>
              <a:t>Does it work?</a:t>
            </a:r>
          </a:p>
        </p:txBody>
      </p:sp>
    </p:spTree>
    <p:extLst>
      <p:ext uri="{BB962C8B-B14F-4D97-AF65-F5344CB8AC3E}">
        <p14:creationId xmlns:p14="http://schemas.microsoft.com/office/powerpoint/2010/main" val="103080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EFACF-6A10-37A7-0D8E-41ABA3D84756}"/>
              </a:ext>
            </a:extLst>
          </p:cNvPr>
          <p:cNvSpPr>
            <a:spLocks noGrp="1"/>
          </p:cNvSpPr>
          <p:nvPr>
            <p:ph type="title"/>
          </p:nvPr>
        </p:nvSpPr>
        <p:spPr/>
        <p:txBody>
          <a:bodyPr/>
          <a:lstStyle/>
          <a:p>
            <a:r>
              <a:rPr lang="en-US" dirty="0"/>
              <a:t>Issue #1 – Prove RPs did not exceed 200%</a:t>
            </a:r>
          </a:p>
        </p:txBody>
      </p:sp>
      <p:sp>
        <p:nvSpPr>
          <p:cNvPr id="3" name="Content Placeholder 2">
            <a:extLst>
              <a:ext uri="{FF2B5EF4-FFF2-40B4-BE49-F238E27FC236}">
                <a16:creationId xmlns:a16="http://schemas.microsoft.com/office/drawing/2014/main" id="{3279CFBD-8770-C9DE-128F-EB5A9B1DD002}"/>
              </a:ext>
            </a:extLst>
          </p:cNvPr>
          <p:cNvSpPr>
            <a:spLocks noGrp="1"/>
          </p:cNvSpPr>
          <p:nvPr>
            <p:ph idx="1"/>
          </p:nvPr>
        </p:nvSpPr>
        <p:spPr>
          <a:xfrm>
            <a:off x="838200" y="1623238"/>
            <a:ext cx="10515600" cy="4961860"/>
          </a:xfrm>
        </p:spPr>
        <p:txBody>
          <a:bodyPr>
            <a:normAutofit fontScale="92500"/>
          </a:bodyPr>
          <a:lstStyle/>
          <a:p>
            <a:pPr marL="91440"/>
            <a:r>
              <a:rPr lang="en-US" sz="3600" dirty="0"/>
              <a:t>In a reverse exchange, Rev. Proc. 2000-37 § 4.02(4) provides:</a:t>
            </a:r>
          </a:p>
          <a:p>
            <a:pPr marL="457200" lvl="2">
              <a:spcBef>
                <a:spcPts val="1200"/>
              </a:spcBef>
            </a:pPr>
            <a:r>
              <a:rPr lang="en-US" sz="3600" dirty="0"/>
              <a:t>No later than 45 days after the transfer of qualified indicia of ownership of the replacement property to the exchange accommodation titleholder, the </a:t>
            </a:r>
            <a:r>
              <a:rPr lang="en-US" sz="3600" i="1" u="sng" dirty="0"/>
              <a:t>relinquished property is properly identified</a:t>
            </a:r>
            <a:r>
              <a:rPr lang="en-US" sz="3600" dirty="0"/>
              <a:t>. Identification must be made in a manner consistent with the principles described in § 1.1031(k)-1(c). For purposes of this section, the taxpayer may properly identify alternative and multiple properties, as described in § 1.1031(k)- 1(c)(4)</a:t>
            </a:r>
          </a:p>
        </p:txBody>
      </p:sp>
    </p:spTree>
    <p:extLst>
      <p:ext uri="{BB962C8B-B14F-4D97-AF65-F5344CB8AC3E}">
        <p14:creationId xmlns:p14="http://schemas.microsoft.com/office/powerpoint/2010/main" val="2187730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0164D-E763-C434-7709-E493C6205B18}"/>
              </a:ext>
            </a:extLst>
          </p:cNvPr>
          <p:cNvSpPr>
            <a:spLocks noGrp="1"/>
          </p:cNvSpPr>
          <p:nvPr>
            <p:ph type="title"/>
          </p:nvPr>
        </p:nvSpPr>
        <p:spPr/>
        <p:txBody>
          <a:bodyPr/>
          <a:lstStyle/>
          <a:p>
            <a:r>
              <a:rPr lang="en-US" dirty="0"/>
              <a:t>Issue #1 – Prove RPs did not exceed 200%</a:t>
            </a:r>
          </a:p>
        </p:txBody>
      </p:sp>
      <p:sp>
        <p:nvSpPr>
          <p:cNvPr id="3" name="Content Placeholder 2">
            <a:extLst>
              <a:ext uri="{FF2B5EF4-FFF2-40B4-BE49-F238E27FC236}">
                <a16:creationId xmlns:a16="http://schemas.microsoft.com/office/drawing/2014/main" id="{CBA62A91-DF77-DEFB-C755-F88404FB5F88}"/>
              </a:ext>
            </a:extLst>
          </p:cNvPr>
          <p:cNvSpPr>
            <a:spLocks noGrp="1"/>
          </p:cNvSpPr>
          <p:nvPr>
            <p:ph idx="1"/>
          </p:nvPr>
        </p:nvSpPr>
        <p:spPr>
          <a:xfrm>
            <a:off x="838200" y="1623237"/>
            <a:ext cx="10515600" cy="4553726"/>
          </a:xfrm>
        </p:spPr>
        <p:txBody>
          <a:bodyPr>
            <a:noAutofit/>
          </a:bodyPr>
          <a:lstStyle/>
          <a:p>
            <a:r>
              <a:rPr lang="en-US" sz="3200" dirty="0"/>
              <a:t>Under the Rev. Proc. ID rules, this transaction meets all four tests:</a:t>
            </a:r>
          </a:p>
          <a:p>
            <a:pPr marL="457200" indent="-457200">
              <a:buFont typeface="Arial" panose="020B0604020202020204" pitchFamily="34" charset="0"/>
              <a:buChar char="•"/>
            </a:pPr>
            <a:r>
              <a:rPr lang="en-US" sz="3200" dirty="0"/>
              <a:t>Only one RQ was identified (c)(4)(i)(A)</a:t>
            </a:r>
          </a:p>
          <a:p>
            <a:pPr marL="457200" indent="-457200">
              <a:buFont typeface="Arial" panose="020B0604020202020204" pitchFamily="34" charset="0"/>
              <a:buChar char="•"/>
            </a:pPr>
            <a:r>
              <a:rPr lang="en-US" sz="3200" dirty="0"/>
              <a:t>Gross sale price of the RQ was only about 20% of gross purchase price of the RP portfolio (c)(4)(i)(B)</a:t>
            </a:r>
          </a:p>
          <a:p>
            <a:pPr marL="457200" indent="-457200">
              <a:buFont typeface="Arial" panose="020B0604020202020204" pitchFamily="34" charset="0"/>
              <a:buChar char="•"/>
            </a:pPr>
            <a:r>
              <a:rPr lang="en-US" sz="3200" dirty="0"/>
              <a:t>RQ and RP were exchanged on day 146, the day RQ was sold (c)(4)(ii)(A)</a:t>
            </a:r>
          </a:p>
          <a:p>
            <a:pPr marL="457200" indent="-457200">
              <a:buFont typeface="Arial" panose="020B0604020202020204" pitchFamily="34" charset="0"/>
              <a:buChar char="•"/>
            </a:pPr>
            <a:r>
              <a:rPr lang="en-US" sz="3200" dirty="0"/>
              <a:t>Taxpayer sold 100% of the relinquished property that it identified (c)(4)(ii)(B)</a:t>
            </a:r>
          </a:p>
        </p:txBody>
      </p:sp>
    </p:spTree>
    <p:extLst>
      <p:ext uri="{BB962C8B-B14F-4D97-AF65-F5344CB8AC3E}">
        <p14:creationId xmlns:p14="http://schemas.microsoft.com/office/powerpoint/2010/main" val="171204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A3186-E61A-FA5B-4071-B0A23E837808}"/>
              </a:ext>
            </a:extLst>
          </p:cNvPr>
          <p:cNvSpPr>
            <a:spLocks noGrp="1"/>
          </p:cNvSpPr>
          <p:nvPr>
            <p:ph type="title"/>
          </p:nvPr>
        </p:nvSpPr>
        <p:spPr/>
        <p:txBody>
          <a:bodyPr/>
          <a:lstStyle/>
          <a:p>
            <a:r>
              <a:rPr lang="en-US" dirty="0"/>
              <a:t>Issue #2 – Only a 65% TIC Interest acquired</a:t>
            </a:r>
          </a:p>
        </p:txBody>
      </p:sp>
      <p:sp>
        <p:nvSpPr>
          <p:cNvPr id="3" name="Content Placeholder 2">
            <a:extLst>
              <a:ext uri="{FF2B5EF4-FFF2-40B4-BE49-F238E27FC236}">
                <a16:creationId xmlns:a16="http://schemas.microsoft.com/office/drawing/2014/main" id="{C7847CDF-C433-A627-7282-A00E03D51FBE}"/>
              </a:ext>
            </a:extLst>
          </p:cNvPr>
          <p:cNvSpPr>
            <a:spLocks noGrp="1"/>
          </p:cNvSpPr>
          <p:nvPr>
            <p:ph idx="1"/>
          </p:nvPr>
        </p:nvSpPr>
        <p:spPr/>
        <p:txBody>
          <a:bodyPr>
            <a:normAutofit/>
          </a:bodyPr>
          <a:lstStyle/>
          <a:p>
            <a:r>
              <a:rPr lang="en-US" sz="3600" dirty="0"/>
              <a:t>How to prove something so basic?</a:t>
            </a:r>
          </a:p>
          <a:p>
            <a:pPr marL="457200" indent="-457200">
              <a:buFont typeface="Arial" panose="020B0604020202020204" pitchFamily="34" charset="0"/>
              <a:buChar char="•"/>
            </a:pPr>
            <a:r>
              <a:rPr lang="en-US" sz="3600" dirty="0"/>
              <a:t>Rev. Proc. 2002-22</a:t>
            </a:r>
          </a:p>
          <a:p>
            <a:pPr marL="457200" indent="-457200">
              <a:buFont typeface="Arial" panose="020B0604020202020204" pitchFamily="34" charset="0"/>
              <a:buChar char="•"/>
            </a:pPr>
            <a:r>
              <a:rPr lang="en-US" sz="3600" dirty="0"/>
              <a:t>Rev. </a:t>
            </a:r>
            <a:r>
              <a:rPr lang="en-US" sz="3600" dirty="0" err="1"/>
              <a:t>Rul</a:t>
            </a:r>
            <a:r>
              <a:rPr lang="en-US" sz="3600" dirty="0"/>
              <a:t> 2004-86 – Delaware statutory trusts</a:t>
            </a:r>
          </a:p>
          <a:p>
            <a:pPr marL="457200" indent="-457200">
              <a:buFont typeface="Arial" panose="020B0604020202020204" pitchFamily="34" charset="0"/>
              <a:buChar char="•"/>
            </a:pPr>
            <a:r>
              <a:rPr lang="en-US" sz="3600" dirty="0"/>
              <a:t>Rev. Rul. 75-374 “co-ownership” (i.e. TIC ownership) of an apartment building</a:t>
            </a:r>
          </a:p>
          <a:p>
            <a:pPr marL="457200" indent="-457200">
              <a:buFont typeface="Arial" panose="020B0604020202020204" pitchFamily="34" charset="0"/>
              <a:buChar char="•"/>
            </a:pPr>
            <a:r>
              <a:rPr lang="en-US" sz="3600" dirty="0"/>
              <a:t>Magneson v CIR</a:t>
            </a:r>
          </a:p>
        </p:txBody>
      </p:sp>
    </p:spTree>
    <p:extLst>
      <p:ext uri="{BB962C8B-B14F-4D97-AF65-F5344CB8AC3E}">
        <p14:creationId xmlns:p14="http://schemas.microsoft.com/office/powerpoint/2010/main" val="1612900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4305-8E54-A50E-DEC7-CE922346F4D0}"/>
              </a:ext>
            </a:extLst>
          </p:cNvPr>
          <p:cNvSpPr>
            <a:spLocks noGrp="1"/>
          </p:cNvSpPr>
          <p:nvPr>
            <p:ph type="title"/>
          </p:nvPr>
        </p:nvSpPr>
        <p:spPr/>
        <p:txBody>
          <a:bodyPr/>
          <a:lstStyle/>
          <a:p>
            <a:r>
              <a:rPr lang="en-US" dirty="0"/>
              <a:t>Issue #2 – Only a 65% TIC Interest</a:t>
            </a:r>
          </a:p>
        </p:txBody>
      </p:sp>
      <p:sp>
        <p:nvSpPr>
          <p:cNvPr id="3" name="Content Placeholder 2">
            <a:extLst>
              <a:ext uri="{FF2B5EF4-FFF2-40B4-BE49-F238E27FC236}">
                <a16:creationId xmlns:a16="http://schemas.microsoft.com/office/drawing/2014/main" id="{22ABB732-78D3-BD41-CE1D-F173C0DA9EFF}"/>
              </a:ext>
            </a:extLst>
          </p:cNvPr>
          <p:cNvSpPr>
            <a:spLocks noGrp="1"/>
          </p:cNvSpPr>
          <p:nvPr>
            <p:ph idx="1"/>
          </p:nvPr>
        </p:nvSpPr>
        <p:spPr/>
        <p:txBody>
          <a:bodyPr/>
          <a:lstStyle/>
          <a:p>
            <a:r>
              <a:rPr lang="en-US" sz="3200" dirty="0"/>
              <a:t>“The nonrecognition of gain or loss from a like-kind exchange does not apply to an exchange of partnership interests. </a:t>
            </a:r>
            <a:r>
              <a:rPr lang="en-US" sz="3200" i="1" dirty="0"/>
              <a:t>26 U.S.C. § 1031(a)(2)(D)</a:t>
            </a:r>
            <a:r>
              <a:rPr lang="en-US" sz="3200" dirty="0"/>
              <a:t>. Although taxpayers cannot use a partnership interest as either relinquished property or replacement property in a like-kind exchange, this restriction may be avoided by structuring property ownership as a tenancy-in-common.”  </a:t>
            </a:r>
          </a:p>
          <a:p>
            <a:r>
              <a:rPr lang="en-US" i="1" dirty="0"/>
              <a:t>In re Geneva ANHX IV LLC, 496 B.R. 888</a:t>
            </a:r>
            <a:r>
              <a:rPr lang="en-US" dirty="0"/>
              <a:t> (U.S.B.C. CD IL 2013)</a:t>
            </a:r>
          </a:p>
        </p:txBody>
      </p:sp>
    </p:spTree>
    <p:extLst>
      <p:ext uri="{BB962C8B-B14F-4D97-AF65-F5344CB8AC3E}">
        <p14:creationId xmlns:p14="http://schemas.microsoft.com/office/powerpoint/2010/main" val="2166382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31CA-228F-5287-F427-2FC30A0419D2}"/>
              </a:ext>
            </a:extLst>
          </p:cNvPr>
          <p:cNvSpPr>
            <a:spLocks noGrp="1"/>
          </p:cNvSpPr>
          <p:nvPr>
            <p:ph type="title"/>
          </p:nvPr>
        </p:nvSpPr>
        <p:spPr/>
        <p:txBody>
          <a:bodyPr/>
          <a:lstStyle/>
          <a:p>
            <a:r>
              <a:rPr lang="en-US" dirty="0"/>
              <a:t>Issue #2 – Only a 65% TIC Interest</a:t>
            </a:r>
          </a:p>
        </p:txBody>
      </p:sp>
      <p:sp>
        <p:nvSpPr>
          <p:cNvPr id="3" name="Content Placeholder 2">
            <a:extLst>
              <a:ext uri="{FF2B5EF4-FFF2-40B4-BE49-F238E27FC236}">
                <a16:creationId xmlns:a16="http://schemas.microsoft.com/office/drawing/2014/main" id="{9F32F1A3-1009-CDCA-ACA4-F8CFFE8F4582}"/>
              </a:ext>
            </a:extLst>
          </p:cNvPr>
          <p:cNvSpPr>
            <a:spLocks noGrp="1"/>
          </p:cNvSpPr>
          <p:nvPr>
            <p:ph idx="1"/>
          </p:nvPr>
        </p:nvSpPr>
        <p:spPr/>
        <p:txBody>
          <a:bodyPr/>
          <a:lstStyle/>
          <a:p>
            <a:pPr>
              <a:lnSpc>
                <a:spcPct val="108000"/>
              </a:lnSpc>
            </a:pPr>
            <a:r>
              <a:rPr lang="en-US" sz="3200" dirty="0"/>
              <a:t>(5) Intangible assets—(i) In general. Intangible assets that are real property for purposes of section 1031 and this section include the following items: Fee ownership; </a:t>
            </a:r>
            <a:r>
              <a:rPr lang="en-US" sz="3200" i="1" u="sng" dirty="0"/>
              <a:t>co-ownership</a:t>
            </a:r>
            <a:r>
              <a:rPr lang="en-US" sz="3200" dirty="0"/>
              <a:t>; a leasehold; an option to acquire real property; an easement; stock in a cooperative housing corporation….</a:t>
            </a:r>
          </a:p>
          <a:p>
            <a:pPr>
              <a:lnSpc>
                <a:spcPct val="108000"/>
              </a:lnSpc>
              <a:spcBef>
                <a:spcPts val="1800"/>
              </a:spcBef>
            </a:pPr>
            <a:r>
              <a:rPr lang="en-US" i="1" dirty="0"/>
              <a:t>Treas. Reg. § 1.1031(a)-3(a)(5)</a:t>
            </a:r>
          </a:p>
        </p:txBody>
      </p:sp>
    </p:spTree>
    <p:extLst>
      <p:ext uri="{BB962C8B-B14F-4D97-AF65-F5344CB8AC3E}">
        <p14:creationId xmlns:p14="http://schemas.microsoft.com/office/powerpoint/2010/main" val="1231053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9180</TotalTime>
  <Words>3970</Words>
  <Application>Microsoft Office PowerPoint</Application>
  <PresentationFormat>Widescreen</PresentationFormat>
  <Paragraphs>227</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New York Audits and Other Thorny Issues</vt:lpstr>
      <vt:lpstr>New York State Audit #1 – The Facts</vt:lpstr>
      <vt:lpstr>New York State Audit #1 –  The Issues Raised</vt:lpstr>
      <vt:lpstr>Issue #1 – Prove RPs did not exceed 200%</vt:lpstr>
      <vt:lpstr>Issue #1 – Prove RPs did not exceed 200%</vt:lpstr>
      <vt:lpstr>Issue #1 – Prove RPs did not exceed 200%</vt:lpstr>
      <vt:lpstr>Issue #2 – Only a 65% TIC Interest acquired</vt:lpstr>
      <vt:lpstr>Issue #2 – Only a 65% TIC Interest</vt:lpstr>
      <vt:lpstr>Issue #2 – Only a 65% TIC Interest</vt:lpstr>
      <vt:lpstr>Auditor Response to my letter</vt:lpstr>
      <vt:lpstr>Can a 65% TIC interest meet the 95% rule?</vt:lpstr>
      <vt:lpstr>Can a partnership own a TIC interest?</vt:lpstr>
      <vt:lpstr>Did the RP qualify as a DST?</vt:lpstr>
      <vt:lpstr>The Seven Deadly Sins of DSTs</vt:lpstr>
      <vt:lpstr>Auditor’s final objection:</vt:lpstr>
      <vt:lpstr>New York State Audit #2 – The Facts</vt:lpstr>
      <vt:lpstr>Auditor’s complaint</vt:lpstr>
      <vt:lpstr>1.1031(k)-1(g)(4)</vt:lpstr>
      <vt:lpstr>1.1031(k)-1(g)(4)</vt:lpstr>
      <vt:lpstr>Treatment of out-of-pocket cash</vt:lpstr>
      <vt:lpstr>But the auditor had “proofs” – Proof #1</vt:lpstr>
      <vt:lpstr>Response to Proof #1:</vt:lpstr>
      <vt:lpstr>Response to Proof #1:</vt:lpstr>
      <vt:lpstr>Response to Proof #1:</vt:lpstr>
      <vt:lpstr>Response to Proof #1:</vt:lpstr>
      <vt:lpstr>Response to Proof #1:</vt:lpstr>
      <vt:lpstr>Auditor’s “Proof” #2</vt:lpstr>
      <vt:lpstr>Response to “Proof” #2</vt:lpstr>
      <vt:lpstr>Response to “Proof” #2</vt:lpstr>
      <vt:lpstr>Response to “Proof” #2</vt:lpstr>
      <vt:lpstr>Response to “Proof” #2</vt:lpstr>
      <vt:lpstr>Response to “Proof” #2</vt:lpstr>
      <vt:lpstr>Auditor “Proof” #3</vt:lpstr>
      <vt:lpstr>Proof #3 response</vt:lpstr>
      <vt:lpstr>Proof #3 response</vt:lpstr>
      <vt:lpstr>NYC RP Transfer Tax Audit #1</vt:lpstr>
      <vt:lpstr>NYC RP Transfer Tax Audit #2</vt:lpstr>
      <vt:lpstr>Some special uses for parking arrangements</vt:lpstr>
      <vt:lpstr>Seller and buyers both wanted to exchange</vt:lpstr>
      <vt:lpstr>PowerPoint Presentation</vt:lpstr>
      <vt:lpstr>PowerPoint Presentation</vt:lpstr>
      <vt:lpstr>PowerPoint Presentation</vt:lpstr>
      <vt:lpstr>One Grantor - Two Grantor Trusts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York Audits and Other Thorny Issues</dc:title>
  <dc:creator>Lee David Medinets</dc:creator>
  <cp:lastModifiedBy>Lee David Medinets</cp:lastModifiedBy>
  <cp:revision>29</cp:revision>
  <dcterms:created xsi:type="dcterms:W3CDTF">2023-04-03T15:58:26Z</dcterms:created>
  <dcterms:modified xsi:type="dcterms:W3CDTF">2023-04-25T14:09:20Z</dcterms:modified>
</cp:coreProperties>
</file>