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9" r:id="rId6"/>
    <p:sldId id="264" r:id="rId7"/>
    <p:sldId id="285" r:id="rId8"/>
    <p:sldId id="284" r:id="rId9"/>
    <p:sldId id="286" r:id="rId10"/>
    <p:sldId id="287" r:id="rId11"/>
    <p:sldId id="288" r:id="rId12"/>
    <p:sldId id="281" r:id="rId13"/>
    <p:sldId id="289" r:id="rId14"/>
    <p:sldId id="279" r:id="rId15"/>
    <p:sldId id="280" r:id="rId16"/>
    <p:sldId id="290" r:id="rId17"/>
    <p:sldId id="292" r:id="rId18"/>
    <p:sldId id="29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E0A4BD-8647-6646-A1C6-79BC42625272}" v="38" dt="2023-03-07T17:27:29.4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216" y="6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3" d="100"/>
          <a:sy n="63" d="100"/>
        </p:scale>
        <p:origin x="2630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6C2F1-5F48-490F-895A-080D06F53B09}" type="datetimeFigureOut">
              <a:rPr lang="en-US" smtClean="0"/>
              <a:t>3/7/23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EE2EF-F64C-49A1-9BEE-685F9E0DCD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153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839CE-8C99-4EF0-B377-CC601D17E31E}" type="datetimeFigureOut">
              <a:rPr lang="en-US" smtClean="0"/>
              <a:t>3/7/23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06FFF-AB99-4770-B3DD-03A53029E3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58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E9D3-770C-42A9-B2AF-DDEFF1ED537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6EE6BC-BD91-49D9-812B-6746B38327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8" y="5739406"/>
            <a:ext cx="1357320" cy="1118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562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E9D3-770C-42A9-B2AF-DDEFF1ED537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87F91B-9488-44CE-BD7F-B97633638E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35" y="5739406"/>
            <a:ext cx="1301903" cy="1118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0500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E9D3-770C-42A9-B2AF-DDEFF1ED537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9C692E-D79C-4AD5-9240-77D9CD3B72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95" y="5718769"/>
            <a:ext cx="1311137" cy="1118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4000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E9D3-770C-42A9-B2AF-DDEFF1ED537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005377" y="3333090"/>
            <a:ext cx="61812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Copperplate Gothic Bold" panose="020E0705020206020404" pitchFamily="34" charset="0"/>
              </a:rPr>
              <a:t>Spring Seminar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1" y="6184969"/>
            <a:ext cx="12192000" cy="55399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spc="450" dirty="0">
                <a:solidFill>
                  <a:schemeClr val="bg1"/>
                </a:solidFill>
                <a:latin typeface="Garamond" panose="02020404030301010803" pitchFamily="18" charset="0"/>
              </a:rPr>
              <a:t>WWW.NALMCO.ORG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333165-A6BF-4F1B-8B16-6B71A94815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119" y="822037"/>
            <a:ext cx="7477760" cy="24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56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E9D3-770C-42A9-B2AF-DDEFF1ED537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617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61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5" y="5726545"/>
            <a:ext cx="1403503" cy="1131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826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E9D3-770C-42A9-B2AF-DDEFF1ED537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ED912F-1B2E-43F7-AA62-CAFC01CD17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8" y="5739406"/>
            <a:ext cx="1357320" cy="1118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0729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E9D3-770C-42A9-B2AF-DDEFF1ED537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815497-8A0E-4683-8EB4-97CF94CD34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5" y="5739406"/>
            <a:ext cx="1348083" cy="1118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4209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E9D3-770C-42A9-B2AF-DDEFF1ED537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A4FB22-6F03-44CA-945D-908B66D88E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8" y="5739406"/>
            <a:ext cx="1357320" cy="1118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8743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E9D3-770C-42A9-B2AF-DDEFF1ED537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35CF19-BD72-4FF8-AAC6-0B23FBC15C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8" y="5739406"/>
            <a:ext cx="1357320" cy="1118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731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E9D3-770C-42A9-B2AF-DDEFF1ED537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289696-498D-4D65-8450-31E1383C76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5" y="5739406"/>
            <a:ext cx="1348083" cy="1118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1115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E9D3-770C-42A9-B2AF-DDEFF1ED537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B4B2B7-A1CE-4336-A70A-34C791567A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82" y="5739406"/>
            <a:ext cx="1366557" cy="1118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8224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E9D3-770C-42A9-B2AF-DDEFF1ED537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3CBA67-759B-451B-8805-2EF6382B9A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6" y="5739406"/>
            <a:ext cx="1392101" cy="1118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93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E9D3-770C-42A9-B2AF-DDEFF1ED537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D27087-8D81-4CD7-A503-B1B49DEF54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3" y="5739406"/>
            <a:ext cx="1292666" cy="1118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976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6E9D3-770C-42A9-B2AF-DDEFF1ED537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1DCB9A3-9D5A-4492-9D8F-48D82FD09DF9}"/>
              </a:ext>
            </a:extLst>
          </p:cNvPr>
          <p:cNvSpPr txBox="1">
            <a:spLocks/>
          </p:cNvSpPr>
          <p:nvPr userDrawn="1"/>
        </p:nvSpPr>
        <p:spPr>
          <a:xfrm>
            <a:off x="1960679" y="6168466"/>
            <a:ext cx="8839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Standard for Lighting Management Quality since 1953</a:t>
            </a:r>
            <a:r>
              <a:rPr lang="en-US" sz="2700" dirty="0"/>
              <a:t>	</a:t>
            </a:r>
            <a:r>
              <a:rPr lang="en-US" sz="1800" b="1" spc="225" dirty="0">
                <a:solidFill>
                  <a:schemeClr val="accent1">
                    <a:lumMod val="50000"/>
                  </a:schemeClr>
                </a:solidFill>
              </a:rPr>
              <a:t>www.nalmco.org</a:t>
            </a:r>
            <a:r>
              <a:rPr lang="en-US" sz="2700" spc="225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208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5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339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88148" cy="88720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>
                <a:latin typeface="+mn-lt"/>
              </a:rPr>
              <a:t>Proper Development of the Written Controls Narrative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3DC6009A-5F9E-4D11-1EB9-5A255F741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1438"/>
            <a:ext cx="4684776" cy="4435878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>
                <a:solidFill>
                  <a:srgbClr val="FF8200"/>
                </a:solidFill>
                <a:cs typeface="Times New Roman" panose="02020603050405020304" pitchFamily="18" charset="0"/>
              </a:rPr>
              <a:t>System Hardware</a:t>
            </a:r>
            <a:endParaRPr lang="en-US" sz="2000" dirty="0">
              <a:solidFill>
                <a:srgbClr val="FF8200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Wireless fixture controller in each fixture.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Occupancy Sensors control fixtures by zones.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Daylight sensor controls light level offset by daylight.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Gateways (optional) provide system access when not onsite.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Energy meter measures energy consumption of a sample or all fixtures.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Wireless switches for controlling lighting by zones.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16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E7412A-9B60-774F-C50B-C342AC184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643" y="3264251"/>
            <a:ext cx="4234942" cy="2805257"/>
          </a:xfrm>
          <a:prstGeom prst="rect">
            <a:avLst/>
          </a:prstGeom>
        </p:spPr>
      </p:pic>
      <p:pic>
        <p:nvPicPr>
          <p:cNvPr id="9" name="Picture 2" descr="UltraLink Supported Hardware">
            <a:extLst>
              <a:ext uri="{FF2B5EF4-FFF2-40B4-BE49-F238E27FC236}">
                <a16:creationId xmlns:a16="http://schemas.microsoft.com/office/drawing/2014/main" id="{30A26074-79E6-C69B-7DB7-8A9D6C644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112" y="1309596"/>
            <a:ext cx="4590473" cy="166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58EBEC-E51E-0CFF-4010-E17CF63827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128" r="11128"/>
          <a:stretch/>
        </p:blipFill>
        <p:spPr>
          <a:xfrm>
            <a:off x="5754018" y="1561438"/>
            <a:ext cx="1636004" cy="11490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ECC9FA-DAE5-F45D-DC0D-094218C178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082" t="18629" r="19663" b="6100"/>
          <a:stretch/>
        </p:blipFill>
        <p:spPr>
          <a:xfrm>
            <a:off x="5818928" y="3111490"/>
            <a:ext cx="1506184" cy="11386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608C09-809C-15FF-6C77-A4FF826C34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1765" y="4651149"/>
            <a:ext cx="840509" cy="141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73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6325" y="1638300"/>
            <a:ext cx="10172700" cy="4124324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BB0B558C-923A-FA67-17C2-A5CBC4DD3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970" y="1282044"/>
            <a:ext cx="6825007" cy="479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060805E9-4F76-5960-6766-0411A8F91AE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1188148" cy="8872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+mn-lt"/>
              </a:rPr>
              <a:t>Review the Proper Development of the Written Controls Narrative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78F6F2-6FD2-C6F0-3E5A-63B5CE25D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975" y="1320635"/>
            <a:ext cx="2420948" cy="64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89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6325" y="1638300"/>
            <a:ext cx="10172700" cy="4124324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6C8489-0A6A-79A5-2620-90FC0FFC2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722" y="1252330"/>
            <a:ext cx="8342555" cy="4923743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DFE32CED-E1F7-32F6-0DEB-0B16119AB43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1188148" cy="8872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Development of the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Written Controls Narrative - Hardware</a:t>
            </a:r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0218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88148" cy="88720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>
                <a:latin typeface="+mn-lt"/>
              </a:rPr>
              <a:t>Controls Project Development - Troubleshooting Before the Trouble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3DC6009A-5F9E-4D11-1EB9-5A255F741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2330"/>
            <a:ext cx="10085832" cy="4435878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>
                <a:solidFill>
                  <a:srgbClr val="FF8200"/>
                </a:solidFill>
                <a:cs typeface="Times New Roman" panose="02020603050405020304" pitchFamily="18" charset="0"/>
              </a:rPr>
              <a:t>Developing the controls bill-of-material…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FF8200"/>
              </a:buClr>
              <a:buSzPct val="75000"/>
              <a:buNone/>
            </a:pPr>
            <a:r>
              <a:rPr lang="en-US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Select components for each strategy and function.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First by zone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Add the total number of each hardware device by areas and zones for full BOM.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FF8200"/>
              </a:buClr>
              <a:buSzPct val="75000"/>
              <a:buNone/>
            </a:pPr>
            <a:r>
              <a:rPr lang="en-US" sz="1800" b="1" dirty="0">
                <a:cs typeface="Times New Roman" panose="02020603050405020304" pitchFamily="18" charset="0"/>
              </a:rPr>
              <a:t>Consider Including Factory Assisted Design and Factory Pre-Activation in Proposal.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Design including BOM selections, placement, web application completion, and drawings.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Devices brought into pre-designed zones at the factory.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Luminaires</a:t>
            </a:r>
            <a:r>
              <a:rPr lang="en-US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and</a:t>
            </a:r>
            <a:r>
              <a:rPr lang="en-US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packaging are labeled to match design drawings.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Installers place luminaires in predetermined locations per labeling.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Final site optimization can be done by a lighting contractor or manufacturer for a fee.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16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449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88148" cy="88720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>
                <a:latin typeface="+mn-lt"/>
              </a:rPr>
              <a:t>Installation - Troubleshooting Before the Trouble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3DC6009A-5F9E-4D11-1EB9-5A255F741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8685"/>
            <a:ext cx="10085832" cy="473478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>
                <a:solidFill>
                  <a:srgbClr val="FF8200"/>
                </a:solidFill>
                <a:cs typeface="Times New Roman" panose="02020603050405020304" pitchFamily="18" charset="0"/>
              </a:rPr>
              <a:t>Area and Zone Operations Testing and Mesh Optimization</a:t>
            </a:r>
            <a:endParaRPr lang="en-US" sz="900" b="1" dirty="0">
              <a:solidFill>
                <a:srgbClr val="FF82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53322C-C96C-6751-14ED-D60A48CEB6B0}"/>
              </a:ext>
            </a:extLst>
          </p:cNvPr>
          <p:cNvSpPr/>
          <p:nvPr/>
        </p:nvSpPr>
        <p:spPr>
          <a:xfrm>
            <a:off x="838200" y="1853184"/>
            <a:ext cx="3291840" cy="3657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7561F8-213C-A996-01D5-C38C070208BF}"/>
              </a:ext>
            </a:extLst>
          </p:cNvPr>
          <p:cNvSpPr/>
          <p:nvPr/>
        </p:nvSpPr>
        <p:spPr>
          <a:xfrm>
            <a:off x="4613033" y="1853184"/>
            <a:ext cx="3291840" cy="3657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07CAF2-B5AA-6A91-82A7-89055B1933DF}"/>
              </a:ext>
            </a:extLst>
          </p:cNvPr>
          <p:cNvSpPr/>
          <p:nvPr/>
        </p:nvSpPr>
        <p:spPr>
          <a:xfrm>
            <a:off x="8387865" y="1853184"/>
            <a:ext cx="3291840" cy="3657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F1B3B5-DA75-ED00-5B64-AE42272BA085}"/>
              </a:ext>
            </a:extLst>
          </p:cNvPr>
          <p:cNvSpPr txBox="1"/>
          <p:nvPr/>
        </p:nvSpPr>
        <p:spPr>
          <a:xfrm>
            <a:off x="1057656" y="2100891"/>
            <a:ext cx="2926080" cy="2180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Test from luminaire to zone to area when testing.</a:t>
            </a:r>
          </a:p>
          <a:p>
            <a:endParaRPr lang="en-US" b="1" dirty="0"/>
          </a:p>
          <a:p>
            <a:pPr marL="228600" indent="-2286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Check the connectivity of each fixture in a zone once the power has been switched on.</a:t>
            </a:r>
          </a:p>
          <a:p>
            <a:pPr marL="228600" indent="-2286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Flash fixtures individually.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BBBCC9-3A51-3A2C-7DF7-36A8770C0FC5}"/>
              </a:ext>
            </a:extLst>
          </p:cNvPr>
          <p:cNvSpPr txBox="1"/>
          <p:nvPr/>
        </p:nvSpPr>
        <p:spPr>
          <a:xfrm>
            <a:off x="4832488" y="2100891"/>
            <a:ext cx="2926080" cy="3098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Check that each fixture is in the correct zone.</a:t>
            </a:r>
          </a:p>
          <a:p>
            <a:endParaRPr lang="en-US" b="1" dirty="0"/>
          </a:p>
          <a:p>
            <a:pPr marL="228600" indent="-2286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Switch and dim each zone when testing.</a:t>
            </a:r>
          </a:p>
          <a:p>
            <a:pPr marL="228600" indent="-2286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Look for fixtures that react outside the zone being tested.</a:t>
            </a:r>
          </a:p>
          <a:p>
            <a:pPr marL="228600" indent="-2286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Test for proper occupancy or vacancy response in each zone.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48846F-07CA-228D-51BB-875390CB4E5D}"/>
              </a:ext>
            </a:extLst>
          </p:cNvPr>
          <p:cNvSpPr txBox="1"/>
          <p:nvPr/>
        </p:nvSpPr>
        <p:spPr>
          <a:xfrm>
            <a:off x="8607321" y="2100891"/>
            <a:ext cx="292608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Check that all zone settings match those programmed in the application.</a:t>
            </a:r>
          </a:p>
          <a:p>
            <a:endParaRPr lang="en-US" b="1" dirty="0"/>
          </a:p>
          <a:p>
            <a:pPr marL="285750" indent="-28575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Time outs, fade rates, light levels, trim settings, override switches etc.</a:t>
            </a:r>
          </a:p>
        </p:txBody>
      </p:sp>
    </p:spTree>
    <p:extLst>
      <p:ext uri="{BB962C8B-B14F-4D97-AF65-F5344CB8AC3E}">
        <p14:creationId xmlns:p14="http://schemas.microsoft.com/office/powerpoint/2010/main" val="1802474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88148" cy="88720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>
                <a:latin typeface="+mn-lt"/>
              </a:rPr>
              <a:t>Review</a:t>
            </a:r>
            <a:endParaRPr lang="en-US" sz="2800" b="1" dirty="0">
              <a:latin typeface="+mn-lt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3DC6009A-5F9E-4D11-1EB9-5A255F741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25"/>
            <a:ext cx="10756392" cy="432615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Understand the building user’s needs and requirements.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Create a plan by developing a Controls Narrative resulting in a Sequence of Operations.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Understand the topology and placement of devices and antennas.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Determine if the required functionality will require a gateway.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If so, how many are required?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Review bill-of-materials with the manufacturer and installing technicians before ordering.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Confirm that all technicians have been properly trained and understand the sequence of operation.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Reduce programming time in the field – consider factory design and pre-activation.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Calibrate exterior photocontrol settings near dusk.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Test before leaving a zone to avoid unexpected hardware issues and re-mobilization expenses.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Enjoy better profit margins by avoiding common mistakes that require “go-backs”.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14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9A27B05E-D5FB-55E3-BCED-4A8491724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052" y="682850"/>
            <a:ext cx="1799844" cy="38663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6B3DCF-736F-1DA0-6F08-649DCFD533BA}"/>
              </a:ext>
            </a:extLst>
          </p:cNvPr>
          <p:cNvCxnSpPr>
            <a:cxnSpLocks/>
          </p:cNvCxnSpPr>
          <p:nvPr/>
        </p:nvCxnSpPr>
        <p:spPr>
          <a:xfrm>
            <a:off x="950976" y="1273268"/>
            <a:ext cx="10789920" cy="0"/>
          </a:xfrm>
          <a:prstGeom prst="line">
            <a:avLst/>
          </a:prstGeom>
          <a:ln w="38100" cap="rnd">
            <a:solidFill>
              <a:srgbClr val="FF82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073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/>
          <p:cNvSpPr txBox="1">
            <a:spLocks/>
          </p:cNvSpPr>
          <p:nvPr/>
        </p:nvSpPr>
        <p:spPr>
          <a:xfrm>
            <a:off x="662729" y="670560"/>
            <a:ext cx="10822135" cy="5279135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 dirty="0"/>
          </a:p>
          <a:p>
            <a:pPr algn="ctr"/>
            <a:r>
              <a:rPr lang="en-US" sz="3000" dirty="0">
                <a:latin typeface="+mj-lt"/>
              </a:rPr>
              <a:t>NALMCO SPRING SEMINAR</a:t>
            </a:r>
          </a:p>
          <a:p>
            <a:pPr algn="ctr"/>
            <a:endParaRPr lang="en-US" sz="2000" b="1" dirty="0">
              <a:solidFill>
                <a:srgbClr val="FF8200"/>
              </a:solidFill>
            </a:endParaRPr>
          </a:p>
          <a:p>
            <a:pPr algn="ctr"/>
            <a:endParaRPr lang="en-US" sz="2800" b="1" dirty="0">
              <a:solidFill>
                <a:srgbClr val="FF8200"/>
              </a:solidFill>
            </a:endParaRPr>
          </a:p>
          <a:p>
            <a:pPr algn="ctr"/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Wayne Callham</a:t>
            </a:r>
          </a:p>
          <a:p>
            <a:pPr algn="ctr"/>
            <a:r>
              <a:rPr lang="en-US" sz="3600" b="1" dirty="0"/>
              <a:t>Controls Project Development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</a:rPr>
              <a:t>Troubleshooting Before the Trouble</a:t>
            </a:r>
          </a:p>
          <a:p>
            <a:pPr algn="ctr"/>
            <a:endParaRPr lang="en-US" sz="3000" dirty="0"/>
          </a:p>
          <a:p>
            <a:pPr algn="ctr"/>
            <a:endParaRPr lang="en-US" sz="3000" dirty="0"/>
          </a:p>
          <a:p>
            <a:pPr algn="ctr"/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March 1, 2023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244D4E-FABB-C69F-5017-00AB808CE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Controls Project Development - Troubleshooting Before the Trouble, Presented by Linmore LED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3377DDAA-1EA4-89F4-3D2B-C9F04DBD5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4209288"/>
            <a:ext cx="34290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14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7205"/>
          </a:xfrm>
        </p:spPr>
        <p:txBody>
          <a:bodyPr>
            <a:noAutofit/>
          </a:bodyPr>
          <a:lstStyle/>
          <a:p>
            <a:r>
              <a:rPr lang="en-US" altLang="en-US" sz="2800" b="1" dirty="0">
                <a:latin typeface="+mn-lt"/>
              </a:rPr>
              <a:t>Controls Project Development - Troubleshooting Before the Trouble</a:t>
            </a:r>
            <a:endParaRPr lang="en-US" sz="2800" b="1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52149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Lighting controls continue to gain market share because…</a:t>
            </a:r>
          </a:p>
          <a:p>
            <a:pPr lvl="1"/>
            <a:r>
              <a:rPr lang="en-US" sz="1600" dirty="0">
                <a:latin typeface="+mj-lt"/>
              </a:rPr>
              <a:t>Energy codes expand requirements </a:t>
            </a:r>
          </a:p>
          <a:p>
            <a:pPr lvl="1"/>
            <a:r>
              <a:rPr lang="en-US" sz="1600" dirty="0">
                <a:latin typeface="+mj-lt"/>
              </a:rPr>
              <a:t>Utility programs offer increased incentives </a:t>
            </a:r>
          </a:p>
          <a:p>
            <a:pPr lvl="1"/>
            <a:r>
              <a:rPr lang="en-US" sz="1600" dirty="0">
                <a:latin typeface="+mj-lt"/>
              </a:rPr>
              <a:t>End-use customers discover their value. 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2000" b="1" dirty="0"/>
              <a:t>Proven solutions to simplify lighting controls implementation…</a:t>
            </a:r>
          </a:p>
          <a:p>
            <a:pPr lvl="1"/>
            <a:r>
              <a:rPr lang="en-US" sz="1600" dirty="0">
                <a:latin typeface="+mj-lt"/>
              </a:rPr>
              <a:t>Factory-assisted system design </a:t>
            </a:r>
          </a:p>
          <a:p>
            <a:pPr lvl="1"/>
            <a:r>
              <a:rPr lang="en-US" sz="1600" dirty="0">
                <a:latin typeface="+mj-lt"/>
              </a:rPr>
              <a:t>Factory pre-activation of controls component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2000" b="1" dirty="0"/>
              <a:t>A case study demonstrating… </a:t>
            </a:r>
          </a:p>
          <a:p>
            <a:pPr lvl="1"/>
            <a:r>
              <a:rPr lang="en-US" sz="1600" dirty="0">
                <a:latin typeface="+mj-lt"/>
              </a:rPr>
              <a:t>Value of a properly developed sequence of operation </a:t>
            </a:r>
          </a:p>
          <a:p>
            <a:pPr lvl="1"/>
            <a:r>
              <a:rPr lang="en-US" sz="1600" dirty="0">
                <a:latin typeface="+mj-lt"/>
              </a:rPr>
              <a:t>Use of pre-activated control devices installed by a turn-key lighting contractor</a:t>
            </a:r>
          </a:p>
          <a:p>
            <a:pPr lvl="1"/>
            <a:r>
              <a:rPr lang="en-US" sz="1600" dirty="0">
                <a:latin typeface="+mj-lt"/>
              </a:rPr>
              <a:t>Resulting in a seamless user experience.</a:t>
            </a:r>
          </a:p>
        </p:txBody>
      </p:sp>
    </p:spTree>
    <p:extLst>
      <p:ext uri="{BB962C8B-B14F-4D97-AF65-F5344CB8AC3E}">
        <p14:creationId xmlns:p14="http://schemas.microsoft.com/office/powerpoint/2010/main" val="1829789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88148" cy="88720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>
                <a:latin typeface="+mn-lt"/>
              </a:rPr>
              <a:t>Challenges Faced by Lighting Contractors When Installing Lighting Controls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52149"/>
            <a:ext cx="4846983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Greater scope may increase payback period.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Pricing improvements are lessening that issue, sometimes reducing the payback period.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b="1" dirty="0"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>
                <a:cs typeface="Times New Roman" panose="02020603050405020304" pitchFamily="18" charset="0"/>
              </a:rPr>
              <a:t>End-use clients may have unclear expectations.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May have been told of capabilities, but some of those capabilities were left out of scope.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b="1" dirty="0"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>
                <a:cs typeface="Times New Roman" panose="02020603050405020304" pitchFamily="18" charset="0"/>
              </a:rPr>
              <a:t>There may be conflicts within the design team.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Selecting the best approach to meet savings and operational requirements.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Economic requirements may force scope reductions.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0B87F8A5-1BA8-961F-F15C-864F697C709A}"/>
              </a:ext>
            </a:extLst>
          </p:cNvPr>
          <p:cNvSpPr txBox="1">
            <a:spLocks/>
          </p:cNvSpPr>
          <p:nvPr/>
        </p:nvSpPr>
        <p:spPr>
          <a:xfrm>
            <a:off x="6506819" y="1452148"/>
            <a:ext cx="4846983" cy="4739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>
                <a:cs typeface="Times New Roman" panose="02020603050405020304" pitchFamily="18" charset="0"/>
              </a:rPr>
              <a:t>The design documents may not clearly express intent. </a:t>
            </a:r>
          </a:p>
          <a:p>
            <a:pPr>
              <a:lnSpc>
                <a:spcPct val="12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Vague or incomplete Sequences of Operation result in poor building performance.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b="1" dirty="0"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>
                <a:cs typeface="Times New Roman" panose="02020603050405020304" pitchFamily="18" charset="0"/>
              </a:rPr>
              <a:t>Installation errors.</a:t>
            </a:r>
          </a:p>
          <a:p>
            <a:pPr marL="228600" lvl="2">
              <a:lnSpc>
                <a:spcPct val="12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Lack of training 		</a:t>
            </a:r>
          </a:p>
          <a:p>
            <a:pPr marL="228600" lvl="2">
              <a:lnSpc>
                <a:spcPct val="12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Un-tested devices </a:t>
            </a:r>
          </a:p>
          <a:p>
            <a:pPr marL="228600" lvl="2">
              <a:lnSpc>
                <a:spcPct val="12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Jobs left un-commissioned</a:t>
            </a:r>
          </a:p>
          <a:p>
            <a:pPr marL="228600" lvl="2">
              <a:lnSpc>
                <a:spcPct val="12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Lack of calibration</a:t>
            </a:r>
          </a:p>
          <a:p>
            <a:pPr marL="228600" lvl="2">
              <a:lnSpc>
                <a:spcPct val="12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Lack of mesh optimization	</a:t>
            </a:r>
            <a:endParaRPr lang="en-US" sz="1900" i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900" i="1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…all of which can result in dissatisfied end users.</a:t>
            </a:r>
          </a:p>
        </p:txBody>
      </p:sp>
    </p:spTree>
    <p:extLst>
      <p:ext uri="{BB962C8B-B14F-4D97-AF65-F5344CB8AC3E}">
        <p14:creationId xmlns:p14="http://schemas.microsoft.com/office/powerpoint/2010/main" val="2225251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88148" cy="88720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>
                <a:latin typeface="+mn-lt"/>
              </a:rPr>
              <a:t>Review the Proper Development of the Written Controls Narrative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52858"/>
            <a:ext cx="9000744" cy="4435878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>
                <a:solidFill>
                  <a:srgbClr val="FF8200"/>
                </a:solidFill>
                <a:cs typeface="Times New Roman" panose="02020603050405020304" pitchFamily="18" charset="0"/>
              </a:rPr>
              <a:t>Written Controls Narrative</a:t>
            </a:r>
            <a:endParaRPr lang="en-US" sz="2000" dirty="0">
              <a:solidFill>
                <a:srgbClr val="FF8200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Supports contract and specification preparation.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Provides clear direction to contractors and manufacturers.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Identifies criteria for testing and acceptance of the control system.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Serves as a general reference for the owner detailing how the control system operates.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The party responsible for performance testing knows what to test, how to test it and provides the criteria for acceptance.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Owner is more likely to receive a quality product that satisfies its requirements.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Increases the likelihood of acceptance by the owner and system users.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AED417-47FD-F347-DD4F-3AFCEDA8E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7671" y="1562586"/>
            <a:ext cx="2420948" cy="64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27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F7F738D-D528-9CD4-4DC7-463D0D23C3CF}"/>
              </a:ext>
            </a:extLst>
          </p:cNvPr>
          <p:cNvSpPr/>
          <p:nvPr/>
        </p:nvSpPr>
        <p:spPr>
          <a:xfrm>
            <a:off x="880641" y="2426208"/>
            <a:ext cx="2972031" cy="2743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F5238C-0D31-F5A1-5795-77CBD5AA99B2}"/>
              </a:ext>
            </a:extLst>
          </p:cNvPr>
          <p:cNvSpPr/>
          <p:nvPr/>
        </p:nvSpPr>
        <p:spPr>
          <a:xfrm>
            <a:off x="4669305" y="2426208"/>
            <a:ext cx="2972031" cy="2743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FAFDFA-094D-F1D1-8B41-C6B54BAD4838}"/>
              </a:ext>
            </a:extLst>
          </p:cNvPr>
          <p:cNvSpPr/>
          <p:nvPr/>
        </p:nvSpPr>
        <p:spPr>
          <a:xfrm>
            <a:off x="8457969" y="2426208"/>
            <a:ext cx="2972031" cy="2743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88148" cy="88720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>
                <a:latin typeface="+mn-lt"/>
              </a:rPr>
              <a:t>Development of the Written Controls Narrative – Project View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52149"/>
            <a:ext cx="6355080" cy="887205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b="1" dirty="0">
                <a:solidFill>
                  <a:srgbClr val="FF82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ORGANIZE YOUR PROJECT 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/>
              <a:t>Site Overview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BEDB82-DD8E-CE39-C312-CAEF05CB5EBD}"/>
              </a:ext>
            </a:extLst>
          </p:cNvPr>
          <p:cNvSpPr txBox="1"/>
          <p:nvPr/>
        </p:nvSpPr>
        <p:spPr>
          <a:xfrm>
            <a:off x="1118384" y="2660536"/>
            <a:ext cx="249654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Project</a:t>
            </a:r>
            <a:endParaRPr lang="en-US" b="1" dirty="0"/>
          </a:p>
          <a:p>
            <a:r>
              <a:rPr lang="en-US" dirty="0">
                <a:latin typeface="+mj-lt"/>
              </a:rPr>
              <a:t>Includes all areas within contiguous proximity.</a:t>
            </a:r>
          </a:p>
          <a:p>
            <a:endParaRPr lang="en-US" dirty="0">
              <a:latin typeface="+mj-lt"/>
            </a:endParaRPr>
          </a:p>
          <a:p>
            <a:r>
              <a:rPr lang="en-US" sz="1600" dirty="0">
                <a:latin typeface="+mj-lt"/>
              </a:rPr>
              <a:t>Example: All buildings on the school campus, not a school district.</a:t>
            </a:r>
            <a:endParaRPr lang="en-US" sz="11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E0F25B-1D27-5789-5FA2-1A9745A24373}"/>
              </a:ext>
            </a:extLst>
          </p:cNvPr>
          <p:cNvSpPr txBox="1"/>
          <p:nvPr/>
        </p:nvSpPr>
        <p:spPr>
          <a:xfrm>
            <a:off x="4904448" y="2660536"/>
            <a:ext cx="21791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2pPr lvl="1" indent="0">
              <a:buNone/>
              <a:defRPr b="1">
                <a:solidFill>
                  <a:srgbClr val="FF8200"/>
                </a:solidFill>
              </a:defRPr>
            </a:lvl2pPr>
          </a:lstStyle>
          <a:p>
            <a:r>
              <a:rPr lang="en-US" sz="2400" b="1" dirty="0"/>
              <a:t>Areas</a:t>
            </a:r>
            <a:endParaRPr lang="en-US" b="1" dirty="0"/>
          </a:p>
          <a:p>
            <a:r>
              <a:rPr lang="en-US" b="0" dirty="0">
                <a:latin typeface="+mj-lt"/>
              </a:rPr>
              <a:t>Individual sections of the overall project.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688BC6-C509-7FF4-FCAC-FFBAD6DB5D22}"/>
              </a:ext>
            </a:extLst>
          </p:cNvPr>
          <p:cNvSpPr txBox="1"/>
          <p:nvPr/>
        </p:nvSpPr>
        <p:spPr>
          <a:xfrm>
            <a:off x="8690944" y="2660536"/>
            <a:ext cx="2620415" cy="22262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2pPr lvl="1" indent="0">
              <a:buNone/>
              <a:defRPr b="1">
                <a:solidFill>
                  <a:srgbClr val="FF8200"/>
                </a:solidFill>
              </a:defRPr>
            </a:lvl2pPr>
          </a:lstStyle>
          <a:p>
            <a:r>
              <a:rPr lang="en-US" sz="2400" b="1" dirty="0"/>
              <a:t>Zones</a:t>
            </a:r>
            <a:endParaRPr lang="en-US" b="1" dirty="0"/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latin typeface="+mj-lt"/>
              </a:rPr>
              <a:t>Interior may be individual rooms or easily defined sections.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latin typeface="+mj-lt"/>
              </a:rPr>
              <a:t>Exterior may be divided by direction or description.</a:t>
            </a:r>
          </a:p>
        </p:txBody>
      </p:sp>
    </p:spTree>
    <p:extLst>
      <p:ext uri="{BB962C8B-B14F-4D97-AF65-F5344CB8AC3E}">
        <p14:creationId xmlns:p14="http://schemas.microsoft.com/office/powerpoint/2010/main" val="3263427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88148" cy="88720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>
                <a:latin typeface="+mn-lt"/>
              </a:rPr>
              <a:t>Development of the Written Controls Narrative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52858"/>
            <a:ext cx="6550152" cy="4435878"/>
          </a:xfr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8200"/>
                </a:solidFill>
                <a:effectLst/>
                <a:uLnTx/>
                <a:uFillTx/>
                <a:ea typeface="+mn-ea"/>
                <a:cs typeface="+mn-cs"/>
              </a:rPr>
              <a:t>LCA </a:t>
            </a:r>
            <a:r>
              <a:rPr lang="en-US" altLang="en-US" sz="2000" b="1" dirty="0">
                <a:solidFill>
                  <a:srgbClr val="FF8200"/>
                </a:solidFill>
              </a:rPr>
              <a:t>suggests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8200"/>
                </a:solidFill>
                <a:effectLst/>
                <a:uLnTx/>
                <a:uFillTx/>
                <a:ea typeface="+mn-ea"/>
                <a:cs typeface="+mn-cs"/>
              </a:rPr>
              <a:t>should include at least two main elements: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2000" dirty="0">
              <a:solidFill>
                <a:srgbClr val="000000"/>
              </a:solidFill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General</a:t>
            </a:r>
            <a:r>
              <a:rPr lang="en-US" altLang="en-US" sz="1800" dirty="0">
                <a:solidFill>
                  <a:srgbClr val="000000"/>
                </a:solidFill>
                <a:latin typeface="+mj-lt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description of the project goals and control strategies intended to satisfy these goals.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Description</a:t>
            </a:r>
            <a:r>
              <a:rPr lang="en-US" altLang="en-US" sz="1800" dirty="0">
                <a:solidFill>
                  <a:srgbClr val="000000"/>
                </a:solidFill>
                <a:latin typeface="+mj-lt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 the lighting controls in each space and a sequence of operations for these controls which describes how the controls relate to each other and how they respond to various inputs, such as whether occupancy is detected.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AED417-47FD-F347-DD4F-3AFCEDA8E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7671" y="1562586"/>
            <a:ext cx="2420948" cy="64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08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6A6C598-FB79-C11F-937E-14F473FD4786}"/>
              </a:ext>
            </a:extLst>
          </p:cNvPr>
          <p:cNvSpPr/>
          <p:nvPr/>
        </p:nvSpPr>
        <p:spPr>
          <a:xfrm>
            <a:off x="6721501" y="1886070"/>
            <a:ext cx="3436406" cy="403240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A01DBF-D5B4-2A78-771E-0ABC4B32C85F}"/>
              </a:ext>
            </a:extLst>
          </p:cNvPr>
          <p:cNvSpPr/>
          <p:nvPr/>
        </p:nvSpPr>
        <p:spPr>
          <a:xfrm>
            <a:off x="2293835" y="1886071"/>
            <a:ext cx="3436406" cy="403240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88148" cy="88720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>
                <a:latin typeface="+mn-lt"/>
              </a:rPr>
              <a:t>Development of the Written Controls Narrative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123092"/>
            <a:ext cx="8183880" cy="484159"/>
          </a:xfr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8200"/>
                </a:solidFill>
                <a:effectLst/>
                <a:uLnTx/>
                <a:uFillTx/>
                <a:ea typeface="+mn-ea"/>
                <a:cs typeface="+mn-cs"/>
              </a:rPr>
              <a:t>Examples of Strategies and Features to be Included in Controls Narrative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D1B7CEE3-9BEF-45E1-97C0-EB7D028C6FC3}"/>
              </a:ext>
            </a:extLst>
          </p:cNvPr>
          <p:cNvSpPr txBox="1">
            <a:spLocks/>
          </p:cNvSpPr>
          <p:nvPr/>
        </p:nvSpPr>
        <p:spPr>
          <a:xfrm>
            <a:off x="2506649" y="1962173"/>
            <a:ext cx="3223592" cy="39624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DIMMING STRATEGIES</a:t>
            </a:r>
          </a:p>
          <a:p>
            <a:pPr marL="228600" lvl="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Scheduling</a:t>
            </a:r>
          </a:p>
          <a:p>
            <a:pPr marL="228600" lvl="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Scenes</a:t>
            </a:r>
          </a:p>
          <a:p>
            <a:pPr marL="228600" lvl="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Occupancy Sensing</a:t>
            </a:r>
          </a:p>
          <a:p>
            <a:pPr marL="228600" lvl="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Lighting Zones / Grouping</a:t>
            </a:r>
          </a:p>
          <a:p>
            <a:pPr marL="228600" lvl="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High-End and Low-End Trim</a:t>
            </a:r>
          </a:p>
          <a:p>
            <a:pPr marL="228600" lvl="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Manual Control</a:t>
            </a:r>
          </a:p>
          <a:p>
            <a:pPr marL="228600" lvl="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Timer Switch Control</a:t>
            </a:r>
          </a:p>
          <a:p>
            <a:pPr marL="228600" lvl="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Vacancy sensing</a:t>
            </a:r>
          </a:p>
          <a:p>
            <a:pPr marL="228600" lvl="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Per Zone Daylight Control</a:t>
            </a:r>
          </a:p>
          <a:p>
            <a:pPr marL="228600" lvl="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Per Fixture Daylight Control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4948AC9C-F3B9-49E3-07D8-8F19F4313801}"/>
              </a:ext>
            </a:extLst>
          </p:cNvPr>
          <p:cNvSpPr txBox="1">
            <a:spLocks/>
          </p:cNvSpPr>
          <p:nvPr/>
        </p:nvSpPr>
        <p:spPr>
          <a:xfrm>
            <a:off x="6928765" y="1955978"/>
            <a:ext cx="3084575" cy="39624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FUNCTIONALITY</a:t>
            </a:r>
          </a:p>
          <a:p>
            <a:pPr marL="228600" lvl="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Energy Dashboard</a:t>
            </a:r>
          </a:p>
          <a:p>
            <a:pPr marL="228600" lvl="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Heat Mapping by Occupancy</a:t>
            </a:r>
          </a:p>
          <a:p>
            <a:pPr marL="228600" lvl="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Heat Mapping by Energy</a:t>
            </a:r>
          </a:p>
          <a:p>
            <a:pPr marL="228600" lvl="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Zone linking</a:t>
            </a:r>
          </a:p>
          <a:p>
            <a:pPr marL="228600" lvl="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ON power up behavior</a:t>
            </a:r>
          </a:p>
          <a:p>
            <a:pPr marL="228600" lvl="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UL 924 Compliant Functionality</a:t>
            </a:r>
          </a:p>
          <a:p>
            <a:pPr marL="228600" lvl="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en-US" sz="16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84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671" y="247650"/>
            <a:ext cx="11694252" cy="75247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b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1600" dirty="0"/>
            </a:b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45C962-ACF4-80C1-969D-48608064C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376" y="0"/>
            <a:ext cx="9540298" cy="626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26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4af95233-b752-4845-830d-e71f247571d9" xsi:nil="true"/>
    <lcf76f155ced4ddcb4097134ff3c332f xmlns="4af95233-b752-4845-830d-e71f247571d9">
      <Terms xmlns="http://schemas.microsoft.com/office/infopath/2007/PartnerControls"/>
    </lcf76f155ced4ddcb4097134ff3c332f>
    <TaxCatchAll xmlns="23cc7e03-5f29-4e70-b3f9-d6ea0288e258" xsi:nil="true"/>
    <_Flow_SignoffStatus xmlns="4af95233-b752-4845-830d-e71f247571d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59AD0A02825245923910872F1B3735" ma:contentTypeVersion="17" ma:contentTypeDescription="Create a new document." ma:contentTypeScope="" ma:versionID="8169401383cf825fe6562e4f198f9403">
  <xsd:schema xmlns:xsd="http://www.w3.org/2001/XMLSchema" xmlns:xs="http://www.w3.org/2001/XMLSchema" xmlns:p="http://schemas.microsoft.com/office/2006/metadata/properties" xmlns:ns2="4af95233-b752-4845-830d-e71f247571d9" xmlns:ns3="23cc7e03-5f29-4e70-b3f9-d6ea0288e258" targetNamespace="http://schemas.microsoft.com/office/2006/metadata/properties" ma:root="true" ma:fieldsID="0130fce9910f500a4001098dfa16c981" ns2:_="" ns3:_="">
    <xsd:import namespace="4af95233-b752-4845-830d-e71f247571d9"/>
    <xsd:import namespace="23cc7e03-5f29-4e70-b3f9-d6ea0288e2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f95233-b752-4845-830d-e71f247571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d721c67-81bd-4820-9a91-e2afb959d9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cc7e03-5f29-4e70-b3f9-d6ea0288e25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6165b03-75c2-4ef8-a65b-998adeca6c33}" ma:internalName="TaxCatchAll" ma:showField="CatchAllData" ma:web="23cc7e03-5f29-4e70-b3f9-d6ea0288e2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BFD1AD-2FBC-442E-89F9-41E426F273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8C4913-3A4F-466B-AD99-7196D01EFDD3}">
  <ds:schemaRefs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23cc7e03-5f29-4e70-b3f9-d6ea0288e258"/>
    <ds:schemaRef ds:uri="http://schemas.microsoft.com/office/infopath/2007/PartnerControls"/>
    <ds:schemaRef ds:uri="http://schemas.openxmlformats.org/package/2006/metadata/core-properties"/>
    <ds:schemaRef ds:uri="4af95233-b752-4845-830d-e71f247571d9"/>
  </ds:schemaRefs>
</ds:datastoreItem>
</file>

<file path=customXml/itemProps3.xml><?xml version="1.0" encoding="utf-8"?>
<ds:datastoreItem xmlns:ds="http://schemas.openxmlformats.org/officeDocument/2006/customXml" ds:itemID="{BD07443A-1C3E-4E64-9E21-452A58A4C0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f95233-b752-4845-830d-e71f247571d9"/>
    <ds:schemaRef ds:uri="23cc7e03-5f29-4e70-b3f9-d6ea0288e2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4479</TotalTime>
  <Words>974</Words>
  <Application>Microsoft Macintosh PowerPoint</Application>
  <PresentationFormat>Widescreen</PresentationFormat>
  <Paragraphs>143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Copperplate Gothic Bold</vt:lpstr>
      <vt:lpstr>Garamond</vt:lpstr>
      <vt:lpstr>Office Theme</vt:lpstr>
      <vt:lpstr>PowerPoint Presentation</vt:lpstr>
      <vt:lpstr>PowerPoint Presentation</vt:lpstr>
      <vt:lpstr>Controls Project Development - Troubleshooting Before the Trouble</vt:lpstr>
      <vt:lpstr>Challenges Faced by Lighting Contractors When Installing Lighting Controls</vt:lpstr>
      <vt:lpstr>Review the Proper Development of the Written Controls Narrative</vt:lpstr>
      <vt:lpstr>Development of the Written Controls Narrative – Project View</vt:lpstr>
      <vt:lpstr>Development of the Written Controls Narrative</vt:lpstr>
      <vt:lpstr>Development of the Written Controls Narrative</vt:lpstr>
      <vt:lpstr>  </vt:lpstr>
      <vt:lpstr>Proper Development of the Written Controls Narrative</vt:lpstr>
      <vt:lpstr>PowerPoint Presentation</vt:lpstr>
      <vt:lpstr>PowerPoint Presentation</vt:lpstr>
      <vt:lpstr>Controls Project Development - Troubleshooting Before the Trouble</vt:lpstr>
      <vt:lpstr>Installation - Troubleshooting Before the Trouble</vt:lpstr>
      <vt:lpstr>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 Hoffman</dc:creator>
  <cp:lastModifiedBy>Luis Acena</cp:lastModifiedBy>
  <cp:revision>64</cp:revision>
  <dcterms:created xsi:type="dcterms:W3CDTF">2016-01-28T02:13:43Z</dcterms:created>
  <dcterms:modified xsi:type="dcterms:W3CDTF">2023-03-07T17:30:30Z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0x010100B759AD0A02825245923910872F1B3735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any">
    <vt:lpwstr>NALMCO</vt:lpwstr>
  </property>
  <property fmtid="{D5CDD505-2E9C-101B-9397-08002B2CF9AE}" pid="8" name="Function">
    <vt:lpwstr>Meetings</vt:lpwstr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